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4630400" cy="8229600"/>
  <p:notesSz cx="8229600" cy="14630400"/>
  <p:embeddedFontLst>
    <p:embeddedFont>
      <p:font typeface="Libre Baskerville" panose="020B0604020202020204" charset="0"/>
      <p:regular r:id="rId12"/>
    </p:embeddedFont>
    <p:embeddedFont>
      <p:font typeface="Open San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51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C76E-356F-D560-E48C-D79631741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8B00D-901F-D712-3706-1A17CC8D9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A2EE8-6FA7-7EF8-AF80-3D165142D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96780-5BBA-3CA2-1768-03509F9EAF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44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rthkhanna27/SMS-Spam-Classifier-ML-Project/blob/main/research%20paper%20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kaggle.com/datasets/uciml/sms-spam-collection-dataset" TargetMode="External"/><Relationship Id="rId5" Type="http://schemas.openxmlformats.org/officeDocument/2006/relationships/hyperlink" Target="https://github.com/samarthkhanna27/SMS-Spam-Classifier-ML-Project/blob/main/research%20paper%203.pdf" TargetMode="External"/><Relationship Id="rId4" Type="http://schemas.openxmlformats.org/officeDocument/2006/relationships/hyperlink" Target="https://github.com/samarthkhanna27/SMS-Spam-Classifier-ML-Project/blob/main/research%20paper%202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SMS Spam Classifier Using Machine Learning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Team Members' Names:
1. Samarth Khanna (108)
2. Mohit Rana (120)
3. Sonu Sharma (127)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6135" y="582930"/>
            <a:ext cx="7664529" cy="1981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SMS Spam and ML-Based Spam Classification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226135" y="3118961"/>
            <a:ext cx="475536" cy="47553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6393180" y="3198138"/>
            <a:ext cx="141446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6913007" y="3118961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SMS Spam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6913007" y="3575923"/>
            <a:ext cx="6977658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Unwanted promotional or fraudulent messages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6226135" y="4363164"/>
            <a:ext cx="475536" cy="47553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9" name="Text 6"/>
          <p:cNvSpPr/>
          <p:nvPr/>
        </p:nvSpPr>
        <p:spPr>
          <a:xfrm>
            <a:off x="6366272" y="4442341"/>
            <a:ext cx="195263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450" dirty="0"/>
          </a:p>
        </p:txBody>
      </p:sp>
      <p:sp>
        <p:nvSpPr>
          <p:cNvPr id="10" name="Text 7"/>
          <p:cNvSpPr/>
          <p:nvPr/>
        </p:nvSpPr>
        <p:spPr>
          <a:xfrm>
            <a:off x="6913007" y="4363164"/>
            <a:ext cx="4687014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Importance of Spam Classification</a:t>
            </a:r>
            <a:endParaRPr lang="en-US" sz="2050" dirty="0"/>
          </a:p>
        </p:txBody>
      </p:sp>
      <p:sp>
        <p:nvSpPr>
          <p:cNvPr id="11" name="Text 8"/>
          <p:cNvSpPr/>
          <p:nvPr/>
        </p:nvSpPr>
        <p:spPr>
          <a:xfrm>
            <a:off x="6913007" y="4820126"/>
            <a:ext cx="6977658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Prevent scams, improve user experience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6226135" y="5607368"/>
            <a:ext cx="475536" cy="47553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3" name="Text 10"/>
          <p:cNvSpPr/>
          <p:nvPr/>
        </p:nvSpPr>
        <p:spPr>
          <a:xfrm>
            <a:off x="6366272" y="5686544"/>
            <a:ext cx="195263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450" dirty="0"/>
          </a:p>
        </p:txBody>
      </p:sp>
      <p:sp>
        <p:nvSpPr>
          <p:cNvPr id="14" name="Text 11"/>
          <p:cNvSpPr/>
          <p:nvPr/>
        </p:nvSpPr>
        <p:spPr>
          <a:xfrm>
            <a:off x="6913007" y="5607368"/>
            <a:ext cx="5322570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Role of Machine Learning (ML) Models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6913007" y="6064329"/>
            <a:ext cx="6977658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detecting spam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6226135" y="6851571"/>
            <a:ext cx="475536" cy="47553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7" name="Text 14"/>
          <p:cNvSpPr/>
          <p:nvPr/>
        </p:nvSpPr>
        <p:spPr>
          <a:xfrm>
            <a:off x="6371153" y="6930747"/>
            <a:ext cx="185499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6913007" y="6851571"/>
            <a:ext cx="2848689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Common techniques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6913007" y="7308533"/>
            <a:ext cx="6977658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in ML-based spam classification</a:t>
            </a:r>
            <a:endParaRPr lang="en-US" sz="16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B9430A-BD32-DFEF-8F11-EC78C7EBB880}"/>
              </a:ext>
            </a:extLst>
          </p:cNvPr>
          <p:cNvSpPr txBox="1"/>
          <p:nvPr/>
        </p:nvSpPr>
        <p:spPr>
          <a:xfrm>
            <a:off x="12781052" y="7646671"/>
            <a:ext cx="1756881" cy="469913"/>
          </a:xfrm>
          <a:prstGeom prst="rect">
            <a:avLst/>
          </a:prstGeom>
          <a:solidFill>
            <a:srgbClr val="FBFAFF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2282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Research Paper 1 - "Email Spam Detection Using Machine Learning"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073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885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ML and NLP to detect email spam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782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Methodology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35936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Preprocessing: Tokenization, Stop-word Removal, Stemming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1644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ML Models: Naive Bayes, SVM, KNN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6073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Findings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885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Naive Bayes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had the highest accuracy (99%)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306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ML models outperform traditional rule-based systems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220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580155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ML and NLP techniques effectively classify spam</a:t>
            </a: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2DA85-2371-70A7-62F9-3B4A3C25F903}"/>
              </a:ext>
            </a:extLst>
          </p:cNvPr>
          <p:cNvSpPr txBox="1"/>
          <p:nvPr/>
        </p:nvSpPr>
        <p:spPr>
          <a:xfrm>
            <a:off x="12781052" y="7646671"/>
            <a:ext cx="1756881" cy="469913"/>
          </a:xfrm>
          <a:prstGeom prst="rect">
            <a:avLst/>
          </a:prstGeom>
          <a:solidFill>
            <a:srgbClr val="FBFAFF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5790" y="684133"/>
            <a:ext cx="7932420" cy="1081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Research Paper 2 - "Email-Based Spam Detection"</a:t>
            </a:r>
            <a:endParaRPr lang="en-US" sz="3400" dirty="0"/>
          </a:p>
        </p:txBody>
      </p:sp>
      <p:sp>
        <p:nvSpPr>
          <p:cNvPr id="4" name="Shape 1"/>
          <p:cNvSpPr/>
          <p:nvPr/>
        </p:nvSpPr>
        <p:spPr>
          <a:xfrm>
            <a:off x="853916" y="2025491"/>
            <a:ext cx="22860" cy="5519857"/>
          </a:xfrm>
          <a:prstGeom prst="roundRect">
            <a:avLst>
              <a:gd name="adj" fmla="val 113590"/>
            </a:avLst>
          </a:prstGeom>
          <a:solidFill>
            <a:srgbClr val="D0CED9"/>
          </a:solidFill>
          <a:ln/>
        </p:spPr>
      </p:sp>
      <p:sp>
        <p:nvSpPr>
          <p:cNvPr id="5" name="Shape 2"/>
          <p:cNvSpPr/>
          <p:nvPr/>
        </p:nvSpPr>
        <p:spPr>
          <a:xfrm>
            <a:off x="1037213" y="2403396"/>
            <a:ext cx="605790" cy="22860"/>
          </a:xfrm>
          <a:prstGeom prst="roundRect">
            <a:avLst>
              <a:gd name="adj" fmla="val 113590"/>
            </a:avLst>
          </a:prstGeom>
          <a:solidFill>
            <a:srgbClr val="D0CED9"/>
          </a:solidFill>
          <a:ln/>
        </p:spPr>
      </p:sp>
      <p:sp>
        <p:nvSpPr>
          <p:cNvPr id="6" name="Shape 3"/>
          <p:cNvSpPr/>
          <p:nvPr/>
        </p:nvSpPr>
        <p:spPr>
          <a:xfrm>
            <a:off x="670620" y="2220158"/>
            <a:ext cx="389453" cy="389453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7" name="Text 4"/>
          <p:cNvSpPr/>
          <p:nvPr/>
        </p:nvSpPr>
        <p:spPr>
          <a:xfrm>
            <a:off x="807422" y="2285048"/>
            <a:ext cx="115848" cy="259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1817370" y="2198489"/>
            <a:ext cx="2163842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Objective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1817370" y="2572703"/>
            <a:ext cx="6720840" cy="276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 email spam detection using Naive Bayes &amp; IP tracking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1037213" y="3573542"/>
            <a:ext cx="605790" cy="22860"/>
          </a:xfrm>
          <a:prstGeom prst="roundRect">
            <a:avLst>
              <a:gd name="adj" fmla="val 113590"/>
            </a:avLst>
          </a:prstGeom>
          <a:solidFill>
            <a:srgbClr val="D0CED9"/>
          </a:solidFill>
          <a:ln/>
        </p:spPr>
      </p:sp>
      <p:sp>
        <p:nvSpPr>
          <p:cNvPr id="11" name="Shape 8"/>
          <p:cNvSpPr/>
          <p:nvPr/>
        </p:nvSpPr>
        <p:spPr>
          <a:xfrm>
            <a:off x="670620" y="3390305"/>
            <a:ext cx="389453" cy="389453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2" name="Text 9"/>
          <p:cNvSpPr/>
          <p:nvPr/>
        </p:nvSpPr>
        <p:spPr>
          <a:xfrm>
            <a:off x="785396" y="3455194"/>
            <a:ext cx="159901" cy="259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1817370" y="3368635"/>
            <a:ext cx="2163842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Methodology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1817370" y="3742849"/>
            <a:ext cx="6720840" cy="276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Preprocessing: Tokenization, TF-IDF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1817370" y="4080272"/>
            <a:ext cx="6720840" cy="276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 Training: 75% training, 25% testing (Naive Bayes Classifier)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1817370" y="4417695"/>
            <a:ext cx="6720840" cy="276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Additional Feature: </a:t>
            </a:r>
            <a:r>
              <a:rPr lang="en-US" sz="13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Sender IP tracking</a:t>
            </a: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blocking spammers</a:t>
            </a:r>
            <a:endParaRPr lang="en-US" sz="1350" dirty="0"/>
          </a:p>
        </p:txBody>
      </p:sp>
      <p:sp>
        <p:nvSpPr>
          <p:cNvPr id="17" name="Shape 14"/>
          <p:cNvSpPr/>
          <p:nvPr/>
        </p:nvSpPr>
        <p:spPr>
          <a:xfrm>
            <a:off x="1037213" y="5418534"/>
            <a:ext cx="605790" cy="22860"/>
          </a:xfrm>
          <a:prstGeom prst="roundRect">
            <a:avLst>
              <a:gd name="adj" fmla="val 113590"/>
            </a:avLst>
          </a:prstGeom>
          <a:solidFill>
            <a:srgbClr val="D0CED9"/>
          </a:solidFill>
          <a:ln/>
        </p:spPr>
      </p:sp>
      <p:sp>
        <p:nvSpPr>
          <p:cNvPr id="18" name="Shape 15"/>
          <p:cNvSpPr/>
          <p:nvPr/>
        </p:nvSpPr>
        <p:spPr>
          <a:xfrm>
            <a:off x="670620" y="5235297"/>
            <a:ext cx="389453" cy="389453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9" name="Text 16"/>
          <p:cNvSpPr/>
          <p:nvPr/>
        </p:nvSpPr>
        <p:spPr>
          <a:xfrm>
            <a:off x="785396" y="5300186"/>
            <a:ext cx="159901" cy="259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000" dirty="0"/>
          </a:p>
        </p:txBody>
      </p:sp>
      <p:sp>
        <p:nvSpPr>
          <p:cNvPr id="20" name="Text 17"/>
          <p:cNvSpPr/>
          <p:nvPr/>
        </p:nvSpPr>
        <p:spPr>
          <a:xfrm>
            <a:off x="1817370" y="5213628"/>
            <a:ext cx="2163842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Findings</a:t>
            </a:r>
            <a:endParaRPr lang="en-US" sz="1700" dirty="0"/>
          </a:p>
        </p:txBody>
      </p:sp>
      <p:sp>
        <p:nvSpPr>
          <p:cNvPr id="21" name="Text 18"/>
          <p:cNvSpPr/>
          <p:nvPr/>
        </p:nvSpPr>
        <p:spPr>
          <a:xfrm>
            <a:off x="1817370" y="5587841"/>
            <a:ext cx="6720840" cy="276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Effective spam filtering with probability-based classification</a:t>
            </a:r>
            <a:endParaRPr lang="en-US" sz="1350" dirty="0"/>
          </a:p>
        </p:txBody>
      </p:sp>
      <p:sp>
        <p:nvSpPr>
          <p:cNvPr id="22" name="Text 19"/>
          <p:cNvSpPr/>
          <p:nvPr/>
        </p:nvSpPr>
        <p:spPr>
          <a:xfrm>
            <a:off x="1817370" y="5925264"/>
            <a:ext cx="6720840" cy="276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IP Blacklisting</a:t>
            </a: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prevents future spam attacks</a:t>
            </a:r>
            <a:endParaRPr lang="en-US" sz="1350" dirty="0"/>
          </a:p>
        </p:txBody>
      </p:sp>
      <p:sp>
        <p:nvSpPr>
          <p:cNvPr id="23" name="Shape 20"/>
          <p:cNvSpPr/>
          <p:nvPr/>
        </p:nvSpPr>
        <p:spPr>
          <a:xfrm>
            <a:off x="1037213" y="6926104"/>
            <a:ext cx="605790" cy="22860"/>
          </a:xfrm>
          <a:prstGeom prst="roundRect">
            <a:avLst>
              <a:gd name="adj" fmla="val 113590"/>
            </a:avLst>
          </a:prstGeom>
          <a:solidFill>
            <a:srgbClr val="D0CED9"/>
          </a:solidFill>
          <a:ln/>
        </p:spPr>
      </p:sp>
      <p:sp>
        <p:nvSpPr>
          <p:cNvPr id="24" name="Shape 21"/>
          <p:cNvSpPr/>
          <p:nvPr/>
        </p:nvSpPr>
        <p:spPr>
          <a:xfrm>
            <a:off x="670620" y="6742867"/>
            <a:ext cx="389453" cy="389453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25" name="Text 22"/>
          <p:cNvSpPr/>
          <p:nvPr/>
        </p:nvSpPr>
        <p:spPr>
          <a:xfrm>
            <a:off x="789325" y="6807756"/>
            <a:ext cx="151924" cy="259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000" dirty="0"/>
          </a:p>
        </p:txBody>
      </p:sp>
      <p:sp>
        <p:nvSpPr>
          <p:cNvPr id="26" name="Text 23"/>
          <p:cNvSpPr/>
          <p:nvPr/>
        </p:nvSpPr>
        <p:spPr>
          <a:xfrm>
            <a:off x="1817370" y="6721197"/>
            <a:ext cx="2163842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1700" dirty="0"/>
          </a:p>
        </p:txBody>
      </p:sp>
      <p:sp>
        <p:nvSpPr>
          <p:cNvPr id="27" name="Text 24"/>
          <p:cNvSpPr/>
          <p:nvPr/>
        </p:nvSpPr>
        <p:spPr>
          <a:xfrm>
            <a:off x="1817370" y="7095411"/>
            <a:ext cx="6720840" cy="276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Combining text analysis with IP tracking enhances security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6003" y="776168"/>
            <a:ext cx="7884795" cy="11241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Research Paper 3 - "Email Spam Detection Using Neural Networks"</a:t>
            </a:r>
            <a:endParaRPr lang="en-US" sz="3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03" y="2170152"/>
            <a:ext cx="899398" cy="10793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85196" y="2349937"/>
            <a:ext cx="2248495" cy="281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Objective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285196" y="2738914"/>
            <a:ext cx="6715601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Compare Naive Bayes and Neural Networks for spam detection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003" y="3249454"/>
            <a:ext cx="899398" cy="173759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285196" y="3429238"/>
            <a:ext cx="2248495" cy="281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Methodology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7285196" y="3818215"/>
            <a:ext cx="6715601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Data: Kaggle, SpamAssassin datasets</a:t>
            </a:r>
            <a:endParaRPr lang="en-US" sz="1400" dirty="0"/>
          </a:p>
        </p:txBody>
      </p:sp>
      <p:sp>
        <p:nvSpPr>
          <p:cNvPr id="10" name="Text 5"/>
          <p:cNvSpPr/>
          <p:nvPr/>
        </p:nvSpPr>
        <p:spPr>
          <a:xfrm>
            <a:off x="7285196" y="4168854"/>
            <a:ext cx="6715601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Preprocessing: NLTK, TF-IDF, CountVectorizer</a:t>
            </a:r>
            <a:endParaRPr lang="en-US" sz="1400" dirty="0"/>
          </a:p>
        </p:txBody>
      </p:sp>
      <p:sp>
        <p:nvSpPr>
          <p:cNvPr id="11" name="Text 6"/>
          <p:cNvSpPr/>
          <p:nvPr/>
        </p:nvSpPr>
        <p:spPr>
          <a:xfrm>
            <a:off x="7285196" y="4519493"/>
            <a:ext cx="6715601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Models: KNN, Naive Bayes, Neural Networks</a:t>
            </a:r>
            <a:endParaRPr lang="en-US" sz="1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003" y="4987052"/>
            <a:ext cx="899398" cy="138695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285196" y="5166836"/>
            <a:ext cx="2248495" cy="281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Findings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7285196" y="5555813"/>
            <a:ext cx="6715601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Naive Bayes (93.2% accuracy), struggles with precision</a:t>
            </a:r>
            <a:endParaRPr lang="en-US" sz="1400" dirty="0"/>
          </a:p>
        </p:txBody>
      </p:sp>
      <p:sp>
        <p:nvSpPr>
          <p:cNvPr id="15" name="Text 9"/>
          <p:cNvSpPr/>
          <p:nvPr/>
        </p:nvSpPr>
        <p:spPr>
          <a:xfrm>
            <a:off x="7285196" y="5906453"/>
            <a:ext cx="6715601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Neural Networks (98.8% accuracy) outperform Naive Bayes</a:t>
            </a:r>
            <a:endParaRPr lang="en-US" sz="14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003" y="6374011"/>
            <a:ext cx="899398" cy="1079302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7285196" y="6553795"/>
            <a:ext cx="2248495" cy="281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1750" dirty="0"/>
          </a:p>
        </p:txBody>
      </p:sp>
      <p:sp>
        <p:nvSpPr>
          <p:cNvPr id="18" name="Text 11"/>
          <p:cNvSpPr/>
          <p:nvPr/>
        </p:nvSpPr>
        <p:spPr>
          <a:xfrm>
            <a:off x="7285196" y="6942773"/>
            <a:ext cx="6715601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Neural Networks + feature engineering improve spam classification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23170C-2C11-0300-BEFE-5C9B898DFF87}"/>
              </a:ext>
            </a:extLst>
          </p:cNvPr>
          <p:cNvSpPr txBox="1"/>
          <p:nvPr/>
        </p:nvSpPr>
        <p:spPr>
          <a:xfrm>
            <a:off x="12781052" y="7646671"/>
            <a:ext cx="1756881" cy="469913"/>
          </a:xfrm>
          <a:prstGeom prst="rect">
            <a:avLst/>
          </a:prstGeom>
          <a:solidFill>
            <a:srgbClr val="FBFAFF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0095" y="597218"/>
            <a:ext cx="11048524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Research Gaps in these Research Papers</a:t>
            </a:r>
            <a:endParaRPr lang="en-US" sz="4250" dirty="0"/>
          </a:p>
        </p:txBody>
      </p:sp>
      <p:sp>
        <p:nvSpPr>
          <p:cNvPr id="3" name="Shape 1"/>
          <p:cNvSpPr/>
          <p:nvPr/>
        </p:nvSpPr>
        <p:spPr>
          <a:xfrm>
            <a:off x="760095" y="1710214"/>
            <a:ext cx="4225290" cy="1598771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4" name="Text 2"/>
          <p:cNvSpPr/>
          <p:nvPr/>
        </p:nvSpPr>
        <p:spPr>
          <a:xfrm>
            <a:off x="977265" y="192738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SMS Spam Focus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977265" y="2396966"/>
            <a:ext cx="3790950" cy="694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Limited focus on </a:t>
            </a: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SMS spam</a:t>
            </a: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(study was on emails)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5202555" y="1710214"/>
            <a:ext cx="4225290" cy="1598771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7" name="Text 5"/>
          <p:cNvSpPr/>
          <p:nvPr/>
        </p:nvSpPr>
        <p:spPr>
          <a:xfrm>
            <a:off x="5419725" y="1927384"/>
            <a:ext cx="2809518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Real-time Detection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5419725" y="2396966"/>
            <a:ext cx="3790950" cy="694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mention of </a:t>
            </a: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detection capabilities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9645015" y="1710214"/>
            <a:ext cx="4225290" cy="1598771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10" name="Text 8"/>
          <p:cNvSpPr/>
          <p:nvPr/>
        </p:nvSpPr>
        <p:spPr>
          <a:xfrm>
            <a:off x="9862185" y="192738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Deep Learning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9862185" y="2396966"/>
            <a:ext cx="3790950" cy="694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Lacks </a:t>
            </a: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deep learning approaches</a:t>
            </a: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improved accuracy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760095" y="3526155"/>
            <a:ext cx="4225290" cy="1946196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13" name="Text 11"/>
          <p:cNvSpPr/>
          <p:nvPr/>
        </p:nvSpPr>
        <p:spPr>
          <a:xfrm>
            <a:off x="977265" y="3743325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Exploration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977265" y="4212907"/>
            <a:ext cx="3790950" cy="694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Focuses only on </a:t>
            </a: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Naive Bayes</a:t>
            </a: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no exploration of deep learning models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5202555" y="3526155"/>
            <a:ext cx="4225290" cy="1946196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16" name="Text 14"/>
          <p:cNvSpPr/>
          <p:nvPr/>
        </p:nvSpPr>
        <p:spPr>
          <a:xfrm>
            <a:off x="5419725" y="3743325"/>
            <a:ext cx="3277076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IP Tracking Limitations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5419725" y="4212907"/>
            <a:ext cx="3790950" cy="1042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IP tracking may not be effective</a:t>
            </a: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SMS spam (phone numbers change often)</a:t>
            </a:r>
            <a:endParaRPr lang="en-US" sz="1700" dirty="0"/>
          </a:p>
        </p:txBody>
      </p:sp>
      <p:sp>
        <p:nvSpPr>
          <p:cNvPr id="18" name="Shape 16"/>
          <p:cNvSpPr/>
          <p:nvPr/>
        </p:nvSpPr>
        <p:spPr>
          <a:xfrm>
            <a:off x="9645015" y="3526155"/>
            <a:ext cx="4225290" cy="1946196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19" name="Text 17"/>
          <p:cNvSpPr/>
          <p:nvPr/>
        </p:nvSpPr>
        <p:spPr>
          <a:xfrm>
            <a:off x="9862185" y="3743325"/>
            <a:ext cx="3359587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Real-world Deployment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9862185" y="4212907"/>
            <a:ext cx="379095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</a:t>
            </a: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real-world deployment analysis</a:t>
            </a:r>
            <a:endParaRPr lang="en-US" sz="1700" dirty="0"/>
          </a:p>
        </p:txBody>
      </p:sp>
      <p:sp>
        <p:nvSpPr>
          <p:cNvPr id="21" name="Shape 19"/>
          <p:cNvSpPr/>
          <p:nvPr/>
        </p:nvSpPr>
        <p:spPr>
          <a:xfrm>
            <a:off x="760095" y="5689521"/>
            <a:ext cx="4225290" cy="1946196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22" name="Text 20"/>
          <p:cNvSpPr/>
          <p:nvPr/>
        </p:nvSpPr>
        <p:spPr>
          <a:xfrm>
            <a:off x="977265" y="5906691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SMS Focus</a:t>
            </a:r>
            <a:endParaRPr lang="en-US" sz="2100" dirty="0"/>
          </a:p>
        </p:txBody>
      </p:sp>
      <p:sp>
        <p:nvSpPr>
          <p:cNvPr id="23" name="Text 21"/>
          <p:cNvSpPr/>
          <p:nvPr/>
        </p:nvSpPr>
        <p:spPr>
          <a:xfrm>
            <a:off x="977265" y="6376273"/>
            <a:ext cx="3790950" cy="694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Focuses only on </a:t>
            </a: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email spam</a:t>
            </a: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not SMS spam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5202555" y="5689521"/>
            <a:ext cx="4225290" cy="1946196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25" name="Text 23"/>
          <p:cNvSpPr/>
          <p:nvPr/>
        </p:nvSpPr>
        <p:spPr>
          <a:xfrm>
            <a:off x="5419725" y="5906691"/>
            <a:ext cx="3042880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Computational Power</a:t>
            </a:r>
            <a:endParaRPr lang="en-US" sz="2100" dirty="0"/>
          </a:p>
        </p:txBody>
      </p:sp>
      <p:sp>
        <p:nvSpPr>
          <p:cNvPr id="26" name="Text 24"/>
          <p:cNvSpPr/>
          <p:nvPr/>
        </p:nvSpPr>
        <p:spPr>
          <a:xfrm>
            <a:off x="5419725" y="6376273"/>
            <a:ext cx="3790950" cy="1042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Neural Networks require high computational power</a:t>
            </a: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which may not be ideal for SMS filtering</a:t>
            </a:r>
            <a:endParaRPr lang="en-US" sz="1700" dirty="0"/>
          </a:p>
        </p:txBody>
      </p:sp>
      <p:sp>
        <p:nvSpPr>
          <p:cNvPr id="27" name="Shape 25"/>
          <p:cNvSpPr/>
          <p:nvPr/>
        </p:nvSpPr>
        <p:spPr>
          <a:xfrm>
            <a:off x="9645015" y="5689521"/>
            <a:ext cx="4225290" cy="1946196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28" name="Text 26"/>
          <p:cNvSpPr/>
          <p:nvPr/>
        </p:nvSpPr>
        <p:spPr>
          <a:xfrm>
            <a:off x="9862185" y="5906691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Real-world Testing</a:t>
            </a:r>
            <a:endParaRPr lang="en-US" sz="2100" dirty="0"/>
          </a:p>
        </p:txBody>
      </p:sp>
      <p:sp>
        <p:nvSpPr>
          <p:cNvPr id="29" name="Text 27"/>
          <p:cNvSpPr/>
          <p:nvPr/>
        </p:nvSpPr>
        <p:spPr>
          <a:xfrm>
            <a:off x="9862185" y="6376273"/>
            <a:ext cx="3790950" cy="694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Lacks testing on real-world SMS datasets</a:t>
            </a:r>
            <a:endParaRPr lang="en-US" sz="1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8D5BC-3A8E-9872-F788-42835D2889B8}"/>
              </a:ext>
            </a:extLst>
          </p:cNvPr>
          <p:cNvSpPr txBox="1"/>
          <p:nvPr/>
        </p:nvSpPr>
        <p:spPr>
          <a:xfrm>
            <a:off x="12781052" y="7646671"/>
            <a:ext cx="1756881" cy="469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256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Technologies Used</a:t>
            </a:r>
            <a:endParaRPr lang="en-US" sz="44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23960B-442B-F37F-C0DC-D1D4EC9EF402}"/>
              </a:ext>
            </a:extLst>
          </p:cNvPr>
          <p:cNvSpPr txBox="1"/>
          <p:nvPr/>
        </p:nvSpPr>
        <p:spPr>
          <a:xfrm>
            <a:off x="12781052" y="7646671"/>
            <a:ext cx="1756881" cy="469913"/>
          </a:xfrm>
          <a:prstGeom prst="rect">
            <a:avLst/>
          </a:prstGeom>
          <a:solidFill>
            <a:srgbClr val="FBFAFF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586981-F90E-142C-287F-752A73281017}"/>
              </a:ext>
            </a:extLst>
          </p:cNvPr>
          <p:cNvSpPr txBox="1"/>
          <p:nvPr/>
        </p:nvSpPr>
        <p:spPr>
          <a:xfrm>
            <a:off x="793790" y="2498367"/>
            <a:ext cx="111345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Naïve Bayes ML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Jupyter Notebooks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Libraries: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Numpy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Sklearn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Matplotlib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Nltk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Wordcloud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04FB5-6BC6-4C24-1368-9142ABF9E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EC85EF0-5781-1FED-1686-6092028E105D}"/>
              </a:ext>
            </a:extLst>
          </p:cNvPr>
          <p:cNvSpPr/>
          <p:nvPr/>
        </p:nvSpPr>
        <p:spPr>
          <a:xfrm>
            <a:off x="793790" y="870157"/>
            <a:ext cx="74693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Footnotes and References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A85C9-87E0-9CB0-C535-25D7294EFFE0}"/>
              </a:ext>
            </a:extLst>
          </p:cNvPr>
          <p:cNvSpPr txBox="1"/>
          <p:nvPr/>
        </p:nvSpPr>
        <p:spPr>
          <a:xfrm>
            <a:off x="12781052" y="7646671"/>
            <a:ext cx="1756881" cy="469913"/>
          </a:xfrm>
          <a:prstGeom prst="rect">
            <a:avLst/>
          </a:prstGeom>
          <a:solidFill>
            <a:srgbClr val="FBFAFF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C7418-B358-0C21-94C5-9CFA354D5809}"/>
              </a:ext>
            </a:extLst>
          </p:cNvPr>
          <p:cNvSpPr txBox="1"/>
          <p:nvPr/>
        </p:nvSpPr>
        <p:spPr>
          <a:xfrm>
            <a:off x="793789" y="1801538"/>
            <a:ext cx="133845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Email Spam Detection Using Machine Learning</a:t>
            </a:r>
          </a:p>
          <a:p>
            <a:pPr lvl="1"/>
            <a:r>
              <a:rPr lang="en-IN" sz="2000" dirty="0"/>
              <a:t>Mrs. Anitha Reddy, Kanthala Harivardhan Reddy, A. Abhishek, Myana Manish, G. Viswa Sai Dattu, Noor Mohammad Ansari</a:t>
            </a:r>
          </a:p>
          <a:p>
            <a:pPr lvl="1"/>
            <a:r>
              <a:rPr lang="en-IN" sz="2000" dirty="0"/>
              <a:t>DOI: https://doi.org/10.53555/sfs.v10i1.1249</a:t>
            </a:r>
          </a:p>
          <a:p>
            <a:pPr lvl="1"/>
            <a:r>
              <a:rPr lang="en-IN" sz="2000" dirty="0">
                <a:hlinkClick r:id="rId3"/>
              </a:rPr>
              <a:t>https://github.com/samarthkhanna27/SMS-Spam-Classifier-ML-Project/blob/main/research%20paper%201.pdf</a:t>
            </a:r>
            <a:endParaRPr lang="en-IN" sz="2000" dirty="0"/>
          </a:p>
          <a:p>
            <a:pPr lvl="1"/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Email based Spam Detection</a:t>
            </a:r>
          </a:p>
          <a:p>
            <a:pPr lvl="1"/>
            <a:r>
              <a:rPr lang="en-IN" sz="2000" dirty="0"/>
              <a:t>Thashina Sultana, K A Sapnaz, Fathima Sana, Mrs. Jamedar Najath</a:t>
            </a:r>
          </a:p>
          <a:p>
            <a:pPr lvl="1"/>
            <a:r>
              <a:rPr lang="en-IN" sz="2000" dirty="0"/>
              <a:t>DOI: 10.17577/IJERTV9IS060087</a:t>
            </a:r>
          </a:p>
          <a:p>
            <a:pPr lvl="1"/>
            <a:r>
              <a:rPr lang="en-IN" sz="2000" dirty="0">
                <a:hlinkClick r:id="rId4"/>
              </a:rPr>
              <a:t>https://github.com/samarthkhanna27/SMS-Spam-Classifier-ML-Project/blob/main/research%20paper%202.pdf</a:t>
            </a:r>
            <a:endParaRPr lang="en-IN" sz="2000" dirty="0"/>
          </a:p>
          <a:p>
            <a:pPr lvl="1"/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Email Spam Detection using Machine Learning</a:t>
            </a:r>
          </a:p>
          <a:p>
            <a:pPr lvl="1"/>
            <a:r>
              <a:rPr lang="en-US" sz="2000" dirty="0"/>
              <a:t>Dr. Nilesh Jain, </a:t>
            </a:r>
            <a:r>
              <a:rPr lang="en-IN" sz="2000" dirty="0"/>
              <a:t>Dr. B. K. Sharma</a:t>
            </a:r>
          </a:p>
          <a:p>
            <a:pPr lvl="1"/>
            <a:r>
              <a:rPr lang="en-IN" sz="2000" dirty="0"/>
              <a:t>DOI: https://doi.org/10.56452/7-12-46</a:t>
            </a:r>
          </a:p>
          <a:p>
            <a:pPr lvl="1"/>
            <a:r>
              <a:rPr lang="en-US" sz="2000" dirty="0">
                <a:hlinkClick r:id="rId5"/>
              </a:rPr>
              <a:t>https://github.com/samarthkhanna27/SMS-Spam-Classifier-ML-Project/blob/main/research%20paper%203.pdf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a typeface="Open Sans" pitchFamily="34" charset="-122"/>
                <a:cs typeface="Open Sans" pitchFamily="34" charset="-120"/>
              </a:rPr>
              <a:t>UCI SMS Spam Collection Dataset</a:t>
            </a:r>
          </a:p>
          <a:p>
            <a:pPr lvl="1"/>
            <a:r>
              <a:rPr lang="en-US" sz="2000" dirty="0">
                <a:ea typeface="Open Sans" pitchFamily="34" charset="-122"/>
                <a:cs typeface="Open Sans" pitchFamily="34" charset="-120"/>
                <a:hlinkClick r:id="rId6"/>
              </a:rPr>
              <a:t>https://www.kaggle.com/datasets/uciml/sms-spam-collection-dataset</a:t>
            </a:r>
            <a:endParaRPr lang="en-US" sz="2000" dirty="0">
              <a:ea typeface="Open Sans" pitchFamily="34" charset="-122"/>
              <a:cs typeface="Open San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961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74100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Thank You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45924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Thank you for your time and attention. I hope this presentation was helpful.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5AE9B-23FA-A912-9A47-D33956CADF08}"/>
              </a:ext>
            </a:extLst>
          </p:cNvPr>
          <p:cNvSpPr txBox="1"/>
          <p:nvPr/>
        </p:nvSpPr>
        <p:spPr>
          <a:xfrm>
            <a:off x="12781052" y="7646671"/>
            <a:ext cx="1756881" cy="469913"/>
          </a:xfrm>
          <a:prstGeom prst="rect">
            <a:avLst/>
          </a:prstGeom>
          <a:solidFill>
            <a:srgbClr val="FBFAFF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632</Words>
  <Application>Microsoft Office PowerPoint</Application>
  <PresentationFormat>Custom</PresentationFormat>
  <Paragraphs>113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Samarth Khanna</cp:lastModifiedBy>
  <cp:revision>28</cp:revision>
  <dcterms:created xsi:type="dcterms:W3CDTF">2025-02-18T15:12:11Z</dcterms:created>
  <dcterms:modified xsi:type="dcterms:W3CDTF">2025-02-19T08:46:27Z</dcterms:modified>
</cp:coreProperties>
</file>