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26"/>
  </p:notesMasterIdLst>
  <p:sldIdLst>
    <p:sldId id="257" r:id="rId4"/>
    <p:sldId id="275" r:id="rId5"/>
    <p:sldId id="344" r:id="rId6"/>
    <p:sldId id="457" r:id="rId7"/>
    <p:sldId id="452" r:id="rId8"/>
    <p:sldId id="426" r:id="rId9"/>
    <p:sldId id="421" r:id="rId10"/>
    <p:sldId id="455" r:id="rId11"/>
    <p:sldId id="423" r:id="rId12"/>
    <p:sldId id="442" r:id="rId13"/>
    <p:sldId id="453" r:id="rId14"/>
    <p:sldId id="428" r:id="rId15"/>
    <p:sldId id="429" r:id="rId16"/>
    <p:sldId id="430" r:id="rId17"/>
    <p:sldId id="438" r:id="rId18"/>
    <p:sldId id="443" r:id="rId19"/>
    <p:sldId id="454" r:id="rId20"/>
    <p:sldId id="294" r:id="rId21"/>
    <p:sldId id="444" r:id="rId22"/>
    <p:sldId id="445" r:id="rId23"/>
    <p:sldId id="427" r:id="rId24"/>
    <p:sldId id="424" r:id="rId25"/>
    <p:sldId id="289" r:id="rId27"/>
    <p:sldId id="431" r:id="rId28"/>
    <p:sldId id="446" r:id="rId29"/>
    <p:sldId id="290" r:id="rId30"/>
    <p:sldId id="262" r:id="rId31"/>
    <p:sldId id="432" r:id="rId32"/>
    <p:sldId id="437" r:id="rId33"/>
    <p:sldId id="436" r:id="rId34"/>
    <p:sldId id="450" r:id="rId35"/>
    <p:sldId id="447" r:id="rId36"/>
    <p:sldId id="449" r:id="rId37"/>
    <p:sldId id="448" r:id="rId38"/>
    <p:sldId id="451" r:id="rId39"/>
    <p:sldId id="291" r:id="rId40"/>
    <p:sldId id="364" r:id="rId41"/>
    <p:sldId id="456" r:id="rId42"/>
    <p:sldId id="43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1086" autoAdjust="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BF388-85E5-43D9-9CAE-336A9290A8B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C3F17-92B5-4E21-BD73-84A7C9F50A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or car</a:t>
            </a:r>
            <a:endParaRPr lang="en-US" dirty="0"/>
          </a:p>
          <a:p>
            <a:r>
              <a:rPr lang="en-US" dirty="0"/>
              <a:t>Age of person in image</a:t>
            </a:r>
            <a:endParaRPr lang="en-US" dirty="0"/>
          </a:p>
          <a:p>
            <a:r>
              <a:rPr lang="en-US" dirty="0"/>
              <a:t>Type of rocks gathered from Mars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C3F17-92B5-4E21-BD73-84A7C9F50A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features, vs target label for each example</a:t>
            </a:r>
            <a:endParaRPr lang="en-US" dirty="0"/>
          </a:p>
          <a:p>
            <a:r>
              <a:rPr lang="en-US" dirty="0"/>
              <a:t>Specify why continuous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E99C2E-7BBE-46E8-AFE4-6DE302C3F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Predictive Analytics for Analysts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Abbott Analytics, Inc. 2001-2014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B58D7-FDAD-5448-A38C-A20272EA3EB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4371" name="Rectangle 7"/>
          <p:cNvSpPr txBox="1">
            <a:spLocks noGrp="1" noChangeArrowheads="1"/>
          </p:cNvSpPr>
          <p:nvPr/>
        </p:nvSpPr>
        <p:spPr bwMode="auto">
          <a:xfrm>
            <a:off x="4893469" y="8478762"/>
            <a:ext cx="912317" cy="170846"/>
          </a:xfrm>
          <a:prstGeom prst="rect">
            <a:avLst/>
          </a:prstGeom>
          <a:noFill/>
          <a:ln>
            <a:noFill/>
          </a:ln>
        </p:spPr>
        <p:txBody>
          <a:bodyPr lIns="91048" tIns="45522" rIns="91048" bIns="45522" anchor="b"/>
          <a:lstStyle>
            <a:lvl1pPr defTabSz="962025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63905" indent="-294005" defTabSz="962025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74750" indent="-234950" defTabSz="962025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44650" indent="-234950" defTabSz="962025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114550" indent="-234950" defTabSz="962025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71750" indent="-234950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3028950" indent="-234950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86150" indent="-234950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943350" indent="-234950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r" defTabSz="962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9711CD-C312-1246-882C-B42C7EAA8AB2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54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550" y="598488"/>
            <a:ext cx="6186488" cy="3481387"/>
          </a:xfrm>
        </p:spPr>
      </p:sp>
      <p:sp>
        <p:nvSpPr>
          <p:cNvPr id="954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5977" y="4416275"/>
            <a:ext cx="4570512" cy="4041321"/>
          </a:xfrm>
        </p:spPr>
        <p:txBody>
          <a:bodyPr lIns="91048" tIns="45522" rIns="91048" bIns="45522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Methods: template matching, heuristics on distances between corners, or ML-based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Methods: Heuristics on blink duration, or ML-based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C3F17-92B5-4E21-BD73-84A7C9F50A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0400" cy="365125"/>
          </a:xfrm>
        </p:spPr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161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0400" cy="365125"/>
          </a:xfrm>
        </p:spPr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 (blank_no bottom)_20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18161" y="-105107"/>
            <a:ext cx="10064239" cy="74740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839" y="1086362"/>
            <a:ext cx="10052560" cy="4729361"/>
          </a:xfrm>
        </p:spPr>
        <p:txBody>
          <a:bodyPr>
            <a:noAutofit/>
          </a:bodyPr>
          <a:lstStyle>
            <a:lvl1pPr>
              <a:defRPr sz="2935"/>
            </a:lvl1pPr>
            <a:lvl2pPr>
              <a:defRPr sz="2665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nt (blank_no bottom)_20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05107"/>
            <a:ext cx="10075917" cy="74371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9839" y="1086362"/>
            <a:ext cx="10052560" cy="4729361"/>
          </a:xfrm>
        </p:spPr>
        <p:txBody>
          <a:bodyPr>
            <a:noAutofit/>
          </a:bodyPr>
          <a:lstStyle>
            <a:lvl1pPr>
              <a:defRPr sz="2935"/>
            </a:lvl1pPr>
            <a:lvl2pPr>
              <a:defRPr sz="2665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hyperlink" Target="https://docs.opencv.org/4.9.0/da/d0c/tutorial_bounding_rects_circles.html" TargetMode="External"/><Relationship Id="rId1" Type="http://schemas.openxmlformats.org/officeDocument/2006/relationships/hyperlink" Target="https://docs.opencv.org/4.9.0/dd/d49/tutorial_py_contour_featur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www.ibm.com/topics/machine-learn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enecacollege-primo.hosted.exlibrisgroup.com/primo-explore/fulldisplay?docid=01SENC_ALMA5142810950003226&amp;context=L&amp;vid=01SENC&amp;search_scope=default_scope&amp;tab=default_tab&amp;lang=en_US" TargetMode="External"/><Relationship Id="rId2" Type="http://schemas.openxmlformats.org/officeDocument/2006/relationships/hyperlink" Target="https://senecacollege-primo.hosted.exlibrisgroup.com/primo-explore/fulldisplay?docid=01SENC_ALMA5153244920003226&amp;context=L&amp;vid=01SENC&amp;search_scope=default_scope&amp;tab=default_tab&amp;lang=en_US" TargetMode="External"/><Relationship Id="rId1" Type="http://schemas.openxmlformats.org/officeDocument/2006/relationships/hyperlink" Target="http://szeliski.org/Book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1" Type="http://schemas.openxmlformats.org/officeDocument/2006/relationships/hyperlink" Target="https://www.researchgate.net/figure/Relation-between-Artificial-Intelligence-Machine-Learning-and-Deep-Learning-Computer_fig1_34297893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quora.com/What-is-the-alternative-to-machine-learn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541" y="2086955"/>
            <a:ext cx="9144000" cy="311275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Berlin Sans FB Demi" panose="020E0802020502020306" pitchFamily="34" charset="0"/>
              </a:rPr>
              <a:t>CVI620/ DPS920</a:t>
            </a:r>
            <a:br>
              <a:rPr lang="en-US" sz="4400" dirty="0">
                <a:latin typeface="Berlin Sans FB Demi" panose="020E0802020502020306" pitchFamily="34" charset="0"/>
              </a:rPr>
            </a:br>
            <a:r>
              <a:rPr lang="en-US" sz="4400" dirty="0">
                <a:latin typeface="Berlin Sans FB Demi" panose="020E0802020502020306" pitchFamily="34" charset="0"/>
              </a:rPr>
              <a:t>Introduction to Computer Vision</a:t>
            </a:r>
            <a:br>
              <a:rPr lang="en-US" sz="4000" dirty="0">
                <a:latin typeface="Berlin Sans FB Demi" panose="020E0802020502020306" pitchFamily="34" charset="0"/>
              </a:rPr>
            </a:br>
            <a:br>
              <a:rPr lang="en-US" sz="4000" dirty="0"/>
            </a:br>
            <a:r>
              <a:rPr lang="en-US" sz="4000" dirty="0">
                <a:solidFill>
                  <a:srgbClr val="C00000"/>
                </a:solidFill>
                <a:latin typeface="Berlin Sans FB" panose="020E0602020502020306" pitchFamily="34" charset="0"/>
              </a:rPr>
              <a:t>Computer Vision Problems</a:t>
            </a:r>
            <a:br>
              <a:rPr lang="en-US" sz="4000" dirty="0">
                <a:solidFill>
                  <a:srgbClr val="C00000"/>
                </a:solidFill>
                <a:latin typeface="Berlin Sans FB" panose="020E0602020502020306" pitchFamily="34" charset="0"/>
              </a:rPr>
            </a:br>
            <a:r>
              <a:rPr lang="en-US" sz="4000" dirty="0">
                <a:solidFill>
                  <a:srgbClr val="C00000"/>
                </a:solidFill>
                <a:latin typeface="Berlin Sans FB" panose="020E0602020502020306" pitchFamily="34" charset="0"/>
              </a:rPr>
              <a:t>and Methods</a:t>
            </a:r>
            <a:endParaRPr lang="en-US" sz="3200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046" y="5479972"/>
            <a:ext cx="7832993" cy="115183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Seneca College</a:t>
            </a:r>
            <a:endParaRPr lang="en-US" sz="2800" dirty="0"/>
          </a:p>
          <a:p>
            <a:pPr>
              <a:spcBef>
                <a:spcPts val="600"/>
              </a:spcBef>
            </a:pPr>
            <a:endParaRPr lang="en-US" sz="1800" dirty="0"/>
          </a:p>
          <a:p>
            <a:pPr algn="l">
              <a:spcBef>
                <a:spcPts val="600"/>
              </a:spcBef>
            </a:pPr>
            <a:endParaRPr lang="en-US" sz="1600" dirty="0"/>
          </a:p>
          <a:p>
            <a:pPr algn="l">
              <a:spcBef>
                <a:spcPts val="600"/>
              </a:spcBef>
            </a:pPr>
            <a:endParaRPr lang="en-US" sz="1600" dirty="0"/>
          </a:p>
        </p:txBody>
      </p:sp>
      <p:pic>
        <p:nvPicPr>
          <p:cNvPr id="4" name="Picture 3" descr="Sene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070" y="499283"/>
            <a:ext cx="2709035" cy="597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612699" y="278572"/>
            <a:ext cx="2165684" cy="16361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(General AI)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ssembly lin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70" y="1328286"/>
            <a:ext cx="6195060" cy="4130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Assembly Line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5745480" cy="4713923"/>
          </a:xfrm>
        </p:spPr>
        <p:txBody>
          <a:bodyPr/>
          <a:lstStyle/>
          <a:p>
            <a:r>
              <a:rPr lang="en-US" dirty="0"/>
              <a:t>Design a vision system that can </a:t>
            </a:r>
            <a:r>
              <a:rPr lang="en-US" b="1" dirty="0"/>
              <a:t>detect the objects</a:t>
            </a:r>
            <a:r>
              <a:rPr lang="en-US" dirty="0"/>
              <a:t> on the assembly 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can you solve this problem?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4038" y="5640597"/>
            <a:ext cx="2827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https://binged.it/2TlZFLU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Features [3]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11064240" cy="4713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features used for </a:t>
            </a:r>
            <a:r>
              <a:rPr lang="en-US" b="1" dirty="0"/>
              <a:t>shape</a:t>
            </a:r>
            <a:r>
              <a:rPr lang="en-US" dirty="0"/>
              <a:t> / </a:t>
            </a:r>
            <a:r>
              <a:rPr lang="en-US" b="1" dirty="0"/>
              <a:t>object</a:t>
            </a:r>
            <a:r>
              <a:rPr lang="en-US" dirty="0"/>
              <a:t> detection</a:t>
            </a:r>
            <a:endParaRPr lang="en-US" dirty="0"/>
          </a:p>
          <a:p>
            <a:pPr marL="0" indent="0">
              <a:buNone/>
            </a:pPr>
            <a:r>
              <a:rPr lang="en-CA" dirty="0">
                <a:hlinkClick r:id="rId1"/>
              </a:rPr>
              <a:t>OpenCV: Contour Features</a:t>
            </a:r>
            <a:endParaRPr lang="en-CA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OpenCV: Creating Bounding boxes and circles for contours</a:t>
            </a:r>
            <a:endParaRPr lang="en-CA" b="1" dirty="0"/>
          </a:p>
          <a:p>
            <a:r>
              <a:rPr lang="en-CA" b="1" dirty="0"/>
              <a:t>Contour Area:</a:t>
            </a:r>
            <a:r>
              <a:rPr lang="en-US" dirty="0"/>
              <a:t> number of pixels in the shape / contour </a:t>
            </a:r>
            <a:endParaRPr lang="en-US" dirty="0"/>
          </a:p>
          <a:p>
            <a:r>
              <a:rPr lang="en-US" b="1" dirty="0"/>
              <a:t>Moments and Moment Invariants: </a:t>
            </a:r>
            <a:r>
              <a:rPr lang="en-US" dirty="0"/>
              <a:t> you can extract useful data like area, centroid, </a:t>
            </a:r>
            <a:r>
              <a:rPr lang="en-US" dirty="0" err="1"/>
              <a:t>etc</a:t>
            </a:r>
            <a:endParaRPr lang="en-US" b="1" dirty="0"/>
          </a:p>
          <a:p>
            <a:r>
              <a:rPr lang="en-CA" b="1" dirty="0"/>
              <a:t>Contour Perimeter or Arc Length</a:t>
            </a:r>
            <a:endParaRPr lang="en-US" b="1" dirty="0"/>
          </a:p>
          <a:p>
            <a:r>
              <a:rPr lang="en-US" b="1" dirty="0"/>
              <a:t>Bounding Boxes and Circles for Contours:</a:t>
            </a:r>
            <a:r>
              <a:rPr lang="en-US" dirty="0"/>
              <a:t> The minimum bounding box/circle for a shape is the smallest box/circle which encompasses a shape.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en-US" b="1" dirty="0" err="1"/>
              <a:t>Elongatedness</a:t>
            </a:r>
            <a:r>
              <a:rPr lang="en-US" b="1" dirty="0"/>
              <a:t>: </a:t>
            </a:r>
            <a:r>
              <a:rPr lang="en-US" dirty="0"/>
              <a:t>How long the shape is: can be defined as the ratio of the region area divided by the square of its thickness</a:t>
            </a:r>
            <a:endParaRPr lang="en-US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pic>
        <p:nvPicPr>
          <p:cNvPr id="6" name="Picture 5" descr="longatedne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25" y="5617462"/>
            <a:ext cx="2921000" cy="6477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00" y="1748678"/>
            <a:ext cx="1980000" cy="1597200"/>
          </a:xfrm>
          <a:prstGeom prst="rect">
            <a:avLst/>
          </a:prstGeom>
        </p:spPr>
      </p:pic>
      <p:pic>
        <p:nvPicPr>
          <p:cNvPr id="15" name="Picture 14" descr="A group of hot air balloons in the sky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00" y="-13002"/>
            <a:ext cx="1980000" cy="177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of Convex Hull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grpSp>
        <p:nvGrpSpPr>
          <p:cNvPr id="8" name="Group 7" descr="stages in the creation of the convex hull- 1"/>
          <p:cNvGrpSpPr/>
          <p:nvPr/>
        </p:nvGrpSpPr>
        <p:grpSpPr>
          <a:xfrm>
            <a:off x="4898146" y="1463040"/>
            <a:ext cx="2599987" cy="1485900"/>
            <a:chOff x="3873500" y="2686050"/>
            <a:chExt cx="2599987" cy="1485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009"/>
            <a:stretch>
              <a:fillRect/>
            </a:stretch>
          </p:blipFill>
          <p:spPr>
            <a:xfrm>
              <a:off x="3873500" y="2686050"/>
              <a:ext cx="1288645" cy="148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99"/>
            <a:stretch>
              <a:fillRect/>
            </a:stretch>
          </p:blipFill>
          <p:spPr>
            <a:xfrm>
              <a:off x="5162145" y="2686050"/>
              <a:ext cx="1311342" cy="1485900"/>
            </a:xfrm>
            <a:prstGeom prst="rect">
              <a:avLst/>
            </a:prstGeom>
          </p:spPr>
        </p:pic>
      </p:grpSp>
      <p:pic>
        <p:nvPicPr>
          <p:cNvPr id="9" name="Picture 8" descr="stages in the creation of the convex hull-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6" y="3128327"/>
            <a:ext cx="9566628" cy="29906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Concavities and Holes</a:t>
                </a:r>
                <a:endParaRPr lang="en-US" sz="3200" dirty="0"/>
              </a:p>
              <a:p>
                <a:r>
                  <a:rPr lang="en-US" sz="3200" dirty="0"/>
                  <a:t>Rectangularity </a:t>
                </a:r>
                <a:endParaRPr lang="en-US" sz="3200" dirty="0"/>
              </a:p>
              <a:p>
                <a:pPr lvl="1"/>
                <a:r>
                  <a:rPr lang="en-US" sz="2800" dirty="0"/>
                  <a:t>Ratio of region area to the area of the minimum bounding rectangle</a:t>
                </a:r>
                <a:endParaRPr lang="en-US" sz="2800" dirty="0"/>
              </a:p>
              <a:p>
                <a:r>
                  <a:rPr lang="en-US" sz="3200" dirty="0"/>
                  <a:t>Circularity</a:t>
                </a:r>
                <a:endParaRPr lang="en-US" sz="3200" dirty="0"/>
              </a:p>
              <a:p>
                <a:pPr lvl="1"/>
                <a:r>
                  <a:rPr lang="en-US" sz="2800" dirty="0"/>
                  <a:t>Circularity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area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perimeter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e.g. a perfect circle has a circularity of 1 (maximum)</a:t>
                </a:r>
                <a:endParaRPr lang="en-US" sz="2800" dirty="0"/>
              </a:p>
              <a:p>
                <a:pPr lvl="1"/>
                <a:r>
                  <a:rPr lang="en-US" sz="2800" dirty="0"/>
                  <a:t>e.g. a regular hexagon has higher circularity than, say a square.</a:t>
                </a:r>
                <a:endParaRPr lang="en-US" sz="28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or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Similarity measures</a:t>
            </a:r>
            <a:endParaRPr lang="en-US" sz="3200" dirty="0"/>
          </a:p>
          <a:p>
            <a:pPr lvl="1"/>
            <a:r>
              <a:rPr lang="en-US" sz="2800" dirty="0"/>
              <a:t>Design a formula for finding the </a:t>
            </a:r>
            <a:r>
              <a:rPr lang="en-US" sz="2800" b="1" dirty="0">
                <a:solidFill>
                  <a:srgbClr val="0070C0"/>
                </a:solidFill>
              </a:rPr>
              <a:t>similarity</a:t>
            </a:r>
            <a:r>
              <a:rPr lang="en-US" sz="2800" dirty="0"/>
              <a:t> between </a:t>
            </a:r>
            <a:r>
              <a:rPr lang="en-US" sz="2800" b="1" dirty="0"/>
              <a:t>two feature vectors</a:t>
            </a:r>
            <a:endParaRPr lang="en-US" sz="2800" b="1" dirty="0"/>
          </a:p>
          <a:p>
            <a:pPr lvl="1"/>
            <a:r>
              <a:rPr lang="en-US" sz="2800" dirty="0"/>
              <a:t>For example: Correlation measures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/>
              <a:t>Distance measure</a:t>
            </a:r>
            <a:endParaRPr lang="en-US" sz="3200" dirty="0"/>
          </a:p>
          <a:p>
            <a:pPr lvl="1"/>
            <a:r>
              <a:rPr lang="en-US" sz="2800" dirty="0"/>
              <a:t>Or Design a formula for finding the </a:t>
            </a:r>
            <a:r>
              <a:rPr lang="en-US" sz="2800" b="1" dirty="0">
                <a:solidFill>
                  <a:srgbClr val="0070C0"/>
                </a:solidFill>
              </a:rPr>
              <a:t>dissimilarity (distance) </a:t>
            </a:r>
            <a:r>
              <a:rPr lang="en-US" sz="2800" dirty="0"/>
              <a:t>between </a:t>
            </a:r>
            <a:r>
              <a:rPr lang="en-US" sz="2800" b="1" dirty="0"/>
              <a:t>two feature vectors</a:t>
            </a:r>
            <a:endParaRPr lang="en-US" sz="2800" b="1" dirty="0"/>
          </a:p>
          <a:p>
            <a:pPr lvl="1"/>
            <a:r>
              <a:rPr lang="en-US" sz="2800" dirty="0"/>
              <a:t>For example: Euclidean 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(ML-Based)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ssembly lin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70" y="1328286"/>
            <a:ext cx="6195060" cy="4130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Assembly Line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5745480" cy="4713923"/>
          </a:xfrm>
        </p:spPr>
        <p:txBody>
          <a:bodyPr/>
          <a:lstStyle/>
          <a:p>
            <a:r>
              <a:rPr lang="en-US" dirty="0"/>
              <a:t>Design a vision system that can </a:t>
            </a:r>
            <a:r>
              <a:rPr lang="en-US" b="1" dirty="0"/>
              <a:t>detect the objects</a:t>
            </a:r>
            <a:r>
              <a:rPr lang="en-US" dirty="0"/>
              <a:t> on the assembly 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can you solve this problem?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4038" y="5640597"/>
            <a:ext cx="2827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https://binged.it/2TlZFLU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“Machine learning is a branch of artificial intelligence (AI) and computer science which focuses on the use of </a:t>
            </a:r>
            <a:r>
              <a:rPr lang="en-US" b="1" dirty="0"/>
              <a:t>data and algorithms </a:t>
            </a:r>
            <a:r>
              <a:rPr lang="en-US" dirty="0"/>
              <a:t>to </a:t>
            </a:r>
            <a:r>
              <a:rPr lang="en-US" b="1" dirty="0"/>
              <a:t>imitate</a:t>
            </a:r>
            <a:r>
              <a:rPr lang="en-US" dirty="0"/>
              <a:t> the way that humans learn, gradually improving its accuracy.”- [</a:t>
            </a:r>
            <a:r>
              <a:rPr lang="en-US" dirty="0">
                <a:hlinkClick r:id="rId1"/>
              </a:rPr>
              <a:t>What is Machine Learning? | IBM</a:t>
            </a:r>
            <a:r>
              <a:rPr lang="en-US" dirty="0"/>
              <a:t>]</a:t>
            </a:r>
            <a:endParaRPr lang="en-US" dirty="0"/>
          </a:p>
          <a:p>
            <a:endParaRPr lang="en-US" dirty="0"/>
          </a:p>
          <a:p>
            <a:r>
              <a:rPr lang="en-US" dirty="0"/>
              <a:t> “Solutions capable of </a:t>
            </a:r>
            <a:r>
              <a:rPr lang="en-US" b="1" dirty="0"/>
              <a:t>learning</a:t>
            </a:r>
            <a:r>
              <a:rPr lang="en-US" dirty="0"/>
              <a:t> directly from data without any </a:t>
            </a:r>
            <a:r>
              <a:rPr lang="en-US" dirty="0" err="1"/>
              <a:t>predigestion</a:t>
            </a:r>
            <a:r>
              <a:rPr lang="en-US" dirty="0"/>
              <a:t> to render it as symbols” – Mueller &amp; </a:t>
            </a:r>
            <a:r>
              <a:rPr lang="en-US" dirty="0" err="1"/>
              <a:t>Massaron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“To </a:t>
            </a:r>
            <a:r>
              <a:rPr lang="en-US" b="1" dirty="0"/>
              <a:t>adapt</a:t>
            </a:r>
            <a:r>
              <a:rPr lang="en-US" dirty="0"/>
              <a:t> to new circumstances and to detect and extrapolate patterns” – Russel &amp; </a:t>
            </a:r>
            <a:r>
              <a:rPr lang="en-US" dirty="0" err="1"/>
              <a:t>Norvig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CVI620/DPS920- Vision Problems and Methods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533A4F-5F1C-4DF1-B005-2AEB834638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800"/>
                  </a:spcBef>
                </a:pPr>
                <a:r>
                  <a:rPr lang="en-US" b="1" dirty="0"/>
                  <a:t>x:</a:t>
                </a:r>
                <a:r>
                  <a:rPr lang="en-US" dirty="0"/>
                  <a:t> input, </a:t>
                </a:r>
                <a:r>
                  <a:rPr lang="en-US" b="1" dirty="0"/>
                  <a:t>features</a:t>
                </a:r>
                <a:r>
                  <a:rPr lang="en-US" dirty="0"/>
                  <a:t>, independent variables, predictors</a:t>
                </a:r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b="1" dirty="0"/>
                  <a:t>y:</a:t>
                </a:r>
                <a:r>
                  <a:rPr lang="en-US" dirty="0"/>
                  <a:t> output, </a:t>
                </a:r>
                <a:r>
                  <a:rPr lang="en-US" b="1" dirty="0"/>
                  <a:t>label</a:t>
                </a:r>
                <a:r>
                  <a:rPr lang="en-US" dirty="0"/>
                  <a:t>, </a:t>
                </a:r>
                <a:r>
                  <a:rPr lang="en-US" b="1" dirty="0"/>
                  <a:t>target</a:t>
                </a:r>
                <a:r>
                  <a:rPr lang="en-US" dirty="0"/>
                  <a:t>, dependent variable</a:t>
                </a:r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b="1" dirty="0"/>
                  <a:t>f:</a:t>
                </a:r>
                <a:r>
                  <a:rPr lang="en-US" dirty="0"/>
                  <a:t> function, </a:t>
                </a:r>
                <a:r>
                  <a:rPr lang="en-US" b="1" dirty="0"/>
                  <a:t>model</a:t>
                </a:r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945"/>
            <a:ext cx="10515600" cy="4493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 for Computer Vision</a:t>
            </a:r>
            <a:endParaRPr lang="en-US" dirty="0"/>
          </a:p>
          <a:p>
            <a:r>
              <a:rPr lang="en-US" dirty="0"/>
              <a:t>A simple computer vision problem</a:t>
            </a:r>
            <a:endParaRPr lang="en-US" dirty="0"/>
          </a:p>
          <a:p>
            <a:r>
              <a:rPr lang="en-US" dirty="0"/>
              <a:t>Features</a:t>
            </a:r>
            <a:endParaRPr lang="en-US" dirty="0"/>
          </a:p>
          <a:p>
            <a:r>
              <a:rPr lang="en-US" dirty="0"/>
              <a:t>Problems and Methods</a:t>
            </a:r>
            <a:endParaRPr lang="en-US" dirty="0"/>
          </a:p>
          <a:p>
            <a:pPr lvl="1"/>
            <a:r>
              <a:rPr lang="en-US" dirty="0"/>
              <a:t>Classification, Clustering, Regression</a:t>
            </a:r>
            <a:endParaRPr lang="en-US" dirty="0"/>
          </a:p>
          <a:p>
            <a:pPr lvl="1"/>
            <a:r>
              <a:rPr lang="en-US" dirty="0"/>
              <a:t>Supervised, Unsupervised, Semi-Supervised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or Learning a Model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892487" y="2617694"/>
            <a:ext cx="2841817" cy="1819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Learning Algorithm</a:t>
            </a:r>
            <a:endParaRPr lang="en-US" sz="2800" dirty="0"/>
          </a:p>
        </p:txBody>
      </p:sp>
      <p:sp>
        <p:nvSpPr>
          <p:cNvPr id="5" name="Arrow: Right 4" descr="arrow right"/>
          <p:cNvSpPr/>
          <p:nvPr/>
        </p:nvSpPr>
        <p:spPr>
          <a:xfrm>
            <a:off x="4019549" y="3261592"/>
            <a:ext cx="788894" cy="53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835114"/>
            <a:ext cx="3097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 samples: features x, and if available, labels y</a:t>
            </a:r>
            <a:endParaRPr lang="en-US" sz="2800" dirty="0"/>
          </a:p>
        </p:txBody>
      </p:sp>
      <p:sp>
        <p:nvSpPr>
          <p:cNvPr id="7" name="Arrow: Right 6" descr="arrow right"/>
          <p:cNvSpPr/>
          <p:nvPr/>
        </p:nvSpPr>
        <p:spPr>
          <a:xfrm>
            <a:off x="7818348" y="3261592"/>
            <a:ext cx="788894" cy="53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ard 8"/>
          <p:cNvSpPr/>
          <p:nvPr/>
        </p:nvSpPr>
        <p:spPr>
          <a:xfrm>
            <a:off x="8691285" y="2816322"/>
            <a:ext cx="2469778" cy="1422579"/>
          </a:xfrm>
          <a:prstGeom prst="flowChartPunchedCar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/>
              <a:t>f</a:t>
            </a:r>
            <a:r>
              <a:rPr lang="en-US" sz="3200" dirty="0"/>
              <a:t> </a:t>
            </a:r>
            <a:endParaRPr lang="en-US" sz="3200" dirty="0"/>
          </a:p>
          <a:p>
            <a:pPr algn="ctr"/>
            <a:r>
              <a:rPr lang="en-US" sz="3200" dirty="0"/>
              <a:t>(Model)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Trained Model for Prediction</a:t>
            </a:r>
            <a:endParaRPr lang="en-US" dirty="0"/>
          </a:p>
        </p:txBody>
      </p:sp>
      <p:sp>
        <p:nvSpPr>
          <p:cNvPr id="6" name="Arrow: Right 5" descr="arrow right"/>
          <p:cNvSpPr/>
          <p:nvPr/>
        </p:nvSpPr>
        <p:spPr>
          <a:xfrm>
            <a:off x="4054289" y="3220118"/>
            <a:ext cx="788894" cy="53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793640"/>
            <a:ext cx="3097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  <a:endParaRPr lang="en-US" sz="2800" dirty="0"/>
          </a:p>
          <a:p>
            <a:pPr algn="ctr"/>
            <a:r>
              <a:rPr lang="en-US" sz="2800" dirty="0"/>
              <a:t>Features for a new sample</a:t>
            </a:r>
            <a:endParaRPr lang="en-US" sz="2800" dirty="0"/>
          </a:p>
        </p:txBody>
      </p:sp>
      <p:sp>
        <p:nvSpPr>
          <p:cNvPr id="8" name="Arrow: Right 7"/>
          <p:cNvSpPr/>
          <p:nvPr/>
        </p:nvSpPr>
        <p:spPr>
          <a:xfrm>
            <a:off x="7550528" y="3220118"/>
            <a:ext cx="788894" cy="53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ard 9"/>
          <p:cNvSpPr/>
          <p:nvPr/>
        </p:nvSpPr>
        <p:spPr>
          <a:xfrm>
            <a:off x="4961967" y="2774847"/>
            <a:ext cx="2469778" cy="1422579"/>
          </a:xfrm>
          <a:prstGeom prst="flowChartPunchedCar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/>
              <a:t>f</a:t>
            </a:r>
            <a:r>
              <a:rPr lang="en-US" sz="3200" dirty="0"/>
              <a:t> </a:t>
            </a:r>
            <a:endParaRPr lang="en-US" sz="3200" dirty="0"/>
          </a:p>
          <a:p>
            <a:pPr algn="ctr"/>
            <a:r>
              <a:rPr lang="en-US" sz="3200" dirty="0"/>
              <a:t>(Model)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458205" y="3009084"/>
                <a:ext cx="30973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Prediction for label</a:t>
                </a:r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5" y="3009084"/>
                <a:ext cx="3097305" cy="954107"/>
              </a:xfrm>
              <a:prstGeom prst="rect">
                <a:avLst/>
              </a:prstGeom>
              <a:blipFill rotWithShape="1">
                <a:blip r:embed="rId1"/>
                <a:stretch>
                  <a:fillRect t="-48" r="13" b="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30" y="1663051"/>
            <a:ext cx="2630487" cy="544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Classification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9488" y="6383337"/>
            <a:ext cx="2743200" cy="365125"/>
          </a:xfrm>
        </p:spPr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sp>
        <p:nvSpPr>
          <p:cNvPr id="202" name="Content Placeholder 2"/>
          <p:cNvSpPr txBox="1"/>
          <p:nvPr/>
        </p:nvSpPr>
        <p:spPr>
          <a:xfrm>
            <a:off x="4722035" y="1663051"/>
            <a:ext cx="2630487" cy="56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Regression</a:t>
            </a:r>
            <a:endParaRPr lang="en-US" sz="2600" dirty="0"/>
          </a:p>
        </p:txBody>
      </p:sp>
      <p:pic>
        <p:nvPicPr>
          <p:cNvPr id="203" name="Content Placeholder 5" descr="classification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28"/>
          <a:stretch>
            <a:fillRect/>
          </a:stretch>
        </p:blipFill>
        <p:spPr>
          <a:xfrm>
            <a:off x="389604" y="3045028"/>
            <a:ext cx="3446221" cy="2170962"/>
          </a:xfrm>
          <a:prstGeom prst="rect">
            <a:avLst/>
          </a:prstGeom>
        </p:spPr>
      </p:pic>
      <p:pic>
        <p:nvPicPr>
          <p:cNvPr id="204" name="Picture 203" descr="regress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41" y="2635004"/>
            <a:ext cx="3770844" cy="2497137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4473930" y="5667150"/>
            <a:ext cx="3052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https://en.wikipedia.org/wiki/Regression_analysis</a:t>
            </a:r>
            <a:endParaRPr lang="en-US" sz="1100" dirty="0"/>
          </a:p>
        </p:txBody>
      </p:sp>
      <p:cxnSp>
        <p:nvCxnSpPr>
          <p:cNvPr id="208" name="Straight Connector 207"/>
          <p:cNvCxnSpPr/>
          <p:nvPr/>
        </p:nvCxnSpPr>
        <p:spPr>
          <a:xfrm>
            <a:off x="4048165" y="1501346"/>
            <a:ext cx="0" cy="46646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8026391" y="1501346"/>
            <a:ext cx="0" cy="46646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descr="clustering"/>
          <p:cNvGrpSpPr/>
          <p:nvPr/>
        </p:nvGrpSpPr>
        <p:grpSpPr>
          <a:xfrm>
            <a:off x="7989423" y="2198390"/>
            <a:ext cx="4038600" cy="3462338"/>
            <a:chOff x="6143625" y="2286000"/>
            <a:chExt cx="4038600" cy="3462338"/>
          </a:xfrm>
        </p:grpSpPr>
        <p:grpSp>
          <p:nvGrpSpPr>
            <p:cNvPr id="210" name="Group 5"/>
            <p:cNvGrpSpPr/>
            <p:nvPr/>
          </p:nvGrpSpPr>
          <p:grpSpPr bwMode="auto">
            <a:xfrm>
              <a:off x="6477001" y="2438401"/>
              <a:ext cx="3146425" cy="2816225"/>
              <a:chOff x="3174" y="1490"/>
              <a:chExt cx="1982" cy="1774"/>
            </a:xfrm>
          </p:grpSpPr>
          <p:sp>
            <p:nvSpPr>
              <p:cNvPr id="308" name="Freeform 6"/>
              <p:cNvSpPr/>
              <p:nvPr/>
            </p:nvSpPr>
            <p:spPr bwMode="auto">
              <a:xfrm>
                <a:off x="3174" y="2551"/>
                <a:ext cx="728" cy="713"/>
              </a:xfrm>
              <a:custGeom>
                <a:avLst/>
                <a:gdLst>
                  <a:gd name="T0" fmla="*/ 232 w 728"/>
                  <a:gd name="T1" fmla="*/ 188 h 713"/>
                  <a:gd name="T2" fmla="*/ 298 w 728"/>
                  <a:gd name="T3" fmla="*/ 131 h 713"/>
                  <a:gd name="T4" fmla="*/ 372 w 728"/>
                  <a:gd name="T5" fmla="*/ 82 h 713"/>
                  <a:gd name="T6" fmla="*/ 430 w 728"/>
                  <a:gd name="T7" fmla="*/ 49 h 713"/>
                  <a:gd name="T8" fmla="*/ 488 w 728"/>
                  <a:gd name="T9" fmla="*/ 24 h 713"/>
                  <a:gd name="T10" fmla="*/ 538 w 728"/>
                  <a:gd name="T11" fmla="*/ 8 h 713"/>
                  <a:gd name="T12" fmla="*/ 596 w 728"/>
                  <a:gd name="T13" fmla="*/ 0 h 713"/>
                  <a:gd name="T14" fmla="*/ 645 w 728"/>
                  <a:gd name="T15" fmla="*/ 0 h 713"/>
                  <a:gd name="T16" fmla="*/ 687 w 728"/>
                  <a:gd name="T17" fmla="*/ 24 h 713"/>
                  <a:gd name="T18" fmla="*/ 703 w 728"/>
                  <a:gd name="T19" fmla="*/ 41 h 713"/>
                  <a:gd name="T20" fmla="*/ 720 w 728"/>
                  <a:gd name="T21" fmla="*/ 74 h 713"/>
                  <a:gd name="T22" fmla="*/ 728 w 728"/>
                  <a:gd name="T23" fmla="*/ 123 h 713"/>
                  <a:gd name="T24" fmla="*/ 720 w 728"/>
                  <a:gd name="T25" fmla="*/ 172 h 713"/>
                  <a:gd name="T26" fmla="*/ 703 w 728"/>
                  <a:gd name="T27" fmla="*/ 229 h 713"/>
                  <a:gd name="T28" fmla="*/ 678 w 728"/>
                  <a:gd name="T29" fmla="*/ 287 h 713"/>
                  <a:gd name="T30" fmla="*/ 637 w 728"/>
                  <a:gd name="T31" fmla="*/ 352 h 713"/>
                  <a:gd name="T32" fmla="*/ 587 w 728"/>
                  <a:gd name="T33" fmla="*/ 418 h 713"/>
                  <a:gd name="T34" fmla="*/ 530 w 728"/>
                  <a:gd name="T35" fmla="*/ 483 h 713"/>
                  <a:gd name="T36" fmla="*/ 496 w 728"/>
                  <a:gd name="T37" fmla="*/ 516 h 713"/>
                  <a:gd name="T38" fmla="*/ 422 w 728"/>
                  <a:gd name="T39" fmla="*/ 581 h 713"/>
                  <a:gd name="T40" fmla="*/ 356 w 728"/>
                  <a:gd name="T41" fmla="*/ 631 h 713"/>
                  <a:gd name="T42" fmla="*/ 298 w 728"/>
                  <a:gd name="T43" fmla="*/ 663 h 713"/>
                  <a:gd name="T44" fmla="*/ 240 w 728"/>
                  <a:gd name="T45" fmla="*/ 688 h 713"/>
                  <a:gd name="T46" fmla="*/ 182 w 728"/>
                  <a:gd name="T47" fmla="*/ 704 h 713"/>
                  <a:gd name="T48" fmla="*/ 124 w 728"/>
                  <a:gd name="T49" fmla="*/ 713 h 713"/>
                  <a:gd name="T50" fmla="*/ 75 w 728"/>
                  <a:gd name="T51" fmla="*/ 704 h 713"/>
                  <a:gd name="T52" fmla="*/ 41 w 728"/>
                  <a:gd name="T53" fmla="*/ 688 h 713"/>
                  <a:gd name="T54" fmla="*/ 25 w 728"/>
                  <a:gd name="T55" fmla="*/ 672 h 713"/>
                  <a:gd name="T56" fmla="*/ 8 w 728"/>
                  <a:gd name="T57" fmla="*/ 639 h 713"/>
                  <a:gd name="T58" fmla="*/ 0 w 728"/>
                  <a:gd name="T59" fmla="*/ 581 h 713"/>
                  <a:gd name="T60" fmla="*/ 8 w 728"/>
                  <a:gd name="T61" fmla="*/ 532 h 713"/>
                  <a:gd name="T62" fmla="*/ 25 w 728"/>
                  <a:gd name="T63" fmla="*/ 483 h 713"/>
                  <a:gd name="T64" fmla="*/ 50 w 728"/>
                  <a:gd name="T65" fmla="*/ 426 h 713"/>
                  <a:gd name="T66" fmla="*/ 91 w 728"/>
                  <a:gd name="T67" fmla="*/ 360 h 713"/>
                  <a:gd name="T68" fmla="*/ 141 w 728"/>
                  <a:gd name="T69" fmla="*/ 287 h 713"/>
                  <a:gd name="T70" fmla="*/ 199 w 728"/>
                  <a:gd name="T71" fmla="*/ 221 h 7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28"/>
                  <a:gd name="T109" fmla="*/ 0 h 713"/>
                  <a:gd name="T110" fmla="*/ 728 w 728"/>
                  <a:gd name="T111" fmla="*/ 713 h 7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28" h="713">
                    <a:moveTo>
                      <a:pt x="215" y="205"/>
                    </a:moveTo>
                    <a:lnTo>
                      <a:pt x="232" y="188"/>
                    </a:lnTo>
                    <a:lnTo>
                      <a:pt x="273" y="156"/>
                    </a:lnTo>
                    <a:lnTo>
                      <a:pt x="298" y="131"/>
                    </a:lnTo>
                    <a:lnTo>
                      <a:pt x="331" y="106"/>
                    </a:lnTo>
                    <a:lnTo>
                      <a:pt x="372" y="82"/>
                    </a:lnTo>
                    <a:lnTo>
                      <a:pt x="397" y="65"/>
                    </a:lnTo>
                    <a:lnTo>
                      <a:pt x="430" y="49"/>
                    </a:lnTo>
                    <a:lnTo>
                      <a:pt x="472" y="33"/>
                    </a:lnTo>
                    <a:lnTo>
                      <a:pt x="488" y="24"/>
                    </a:lnTo>
                    <a:lnTo>
                      <a:pt x="513" y="16"/>
                    </a:lnTo>
                    <a:lnTo>
                      <a:pt x="538" y="8"/>
                    </a:lnTo>
                    <a:lnTo>
                      <a:pt x="571" y="0"/>
                    </a:lnTo>
                    <a:lnTo>
                      <a:pt x="596" y="0"/>
                    </a:lnTo>
                    <a:lnTo>
                      <a:pt x="629" y="0"/>
                    </a:lnTo>
                    <a:lnTo>
                      <a:pt x="645" y="0"/>
                    </a:lnTo>
                    <a:lnTo>
                      <a:pt x="662" y="8"/>
                    </a:lnTo>
                    <a:lnTo>
                      <a:pt x="687" y="24"/>
                    </a:lnTo>
                    <a:lnTo>
                      <a:pt x="695" y="33"/>
                    </a:lnTo>
                    <a:lnTo>
                      <a:pt x="703" y="41"/>
                    </a:lnTo>
                    <a:lnTo>
                      <a:pt x="712" y="49"/>
                    </a:lnTo>
                    <a:lnTo>
                      <a:pt x="720" y="74"/>
                    </a:lnTo>
                    <a:lnTo>
                      <a:pt x="728" y="98"/>
                    </a:lnTo>
                    <a:lnTo>
                      <a:pt x="728" y="123"/>
                    </a:lnTo>
                    <a:lnTo>
                      <a:pt x="728" y="147"/>
                    </a:lnTo>
                    <a:lnTo>
                      <a:pt x="720" y="172"/>
                    </a:lnTo>
                    <a:lnTo>
                      <a:pt x="712" y="205"/>
                    </a:lnTo>
                    <a:lnTo>
                      <a:pt x="703" y="229"/>
                    </a:lnTo>
                    <a:lnTo>
                      <a:pt x="695" y="254"/>
                    </a:lnTo>
                    <a:lnTo>
                      <a:pt x="678" y="287"/>
                    </a:lnTo>
                    <a:lnTo>
                      <a:pt x="662" y="311"/>
                    </a:lnTo>
                    <a:lnTo>
                      <a:pt x="637" y="352"/>
                    </a:lnTo>
                    <a:lnTo>
                      <a:pt x="612" y="385"/>
                    </a:lnTo>
                    <a:lnTo>
                      <a:pt x="587" y="418"/>
                    </a:lnTo>
                    <a:lnTo>
                      <a:pt x="563" y="442"/>
                    </a:lnTo>
                    <a:lnTo>
                      <a:pt x="530" y="483"/>
                    </a:lnTo>
                    <a:lnTo>
                      <a:pt x="513" y="500"/>
                    </a:lnTo>
                    <a:lnTo>
                      <a:pt x="496" y="516"/>
                    </a:lnTo>
                    <a:lnTo>
                      <a:pt x="463" y="549"/>
                    </a:lnTo>
                    <a:lnTo>
                      <a:pt x="422" y="581"/>
                    </a:lnTo>
                    <a:lnTo>
                      <a:pt x="389" y="606"/>
                    </a:lnTo>
                    <a:lnTo>
                      <a:pt x="356" y="631"/>
                    </a:lnTo>
                    <a:lnTo>
                      <a:pt x="331" y="647"/>
                    </a:lnTo>
                    <a:lnTo>
                      <a:pt x="298" y="663"/>
                    </a:lnTo>
                    <a:lnTo>
                      <a:pt x="265" y="680"/>
                    </a:lnTo>
                    <a:lnTo>
                      <a:pt x="240" y="688"/>
                    </a:lnTo>
                    <a:lnTo>
                      <a:pt x="215" y="696"/>
                    </a:lnTo>
                    <a:lnTo>
                      <a:pt x="182" y="704"/>
                    </a:lnTo>
                    <a:lnTo>
                      <a:pt x="157" y="713"/>
                    </a:lnTo>
                    <a:lnTo>
                      <a:pt x="124" y="713"/>
                    </a:lnTo>
                    <a:lnTo>
                      <a:pt x="108" y="713"/>
                    </a:lnTo>
                    <a:lnTo>
                      <a:pt x="75" y="704"/>
                    </a:lnTo>
                    <a:lnTo>
                      <a:pt x="58" y="696"/>
                    </a:lnTo>
                    <a:lnTo>
                      <a:pt x="41" y="688"/>
                    </a:lnTo>
                    <a:lnTo>
                      <a:pt x="33" y="680"/>
                    </a:lnTo>
                    <a:lnTo>
                      <a:pt x="25" y="672"/>
                    </a:lnTo>
                    <a:lnTo>
                      <a:pt x="17" y="655"/>
                    </a:lnTo>
                    <a:lnTo>
                      <a:pt x="8" y="639"/>
                    </a:lnTo>
                    <a:lnTo>
                      <a:pt x="0" y="606"/>
                    </a:lnTo>
                    <a:lnTo>
                      <a:pt x="0" y="581"/>
                    </a:lnTo>
                    <a:lnTo>
                      <a:pt x="0" y="565"/>
                    </a:lnTo>
                    <a:lnTo>
                      <a:pt x="8" y="532"/>
                    </a:lnTo>
                    <a:lnTo>
                      <a:pt x="17" y="500"/>
                    </a:lnTo>
                    <a:lnTo>
                      <a:pt x="25" y="483"/>
                    </a:lnTo>
                    <a:lnTo>
                      <a:pt x="33" y="459"/>
                    </a:lnTo>
                    <a:lnTo>
                      <a:pt x="50" y="426"/>
                    </a:lnTo>
                    <a:lnTo>
                      <a:pt x="66" y="401"/>
                    </a:lnTo>
                    <a:lnTo>
                      <a:pt x="91" y="360"/>
                    </a:lnTo>
                    <a:lnTo>
                      <a:pt x="116" y="319"/>
                    </a:lnTo>
                    <a:lnTo>
                      <a:pt x="141" y="287"/>
                    </a:lnTo>
                    <a:lnTo>
                      <a:pt x="166" y="262"/>
                    </a:lnTo>
                    <a:lnTo>
                      <a:pt x="199" y="221"/>
                    </a:lnTo>
                    <a:lnTo>
                      <a:pt x="215" y="20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309" name="Oval 7"/>
              <p:cNvSpPr>
                <a:spLocks noChangeArrowheads="1"/>
              </p:cNvSpPr>
              <p:nvPr/>
            </p:nvSpPr>
            <p:spPr bwMode="auto">
              <a:xfrm>
                <a:off x="3774" y="1490"/>
                <a:ext cx="678" cy="3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10" name="Freeform 8"/>
              <p:cNvSpPr/>
              <p:nvPr/>
            </p:nvSpPr>
            <p:spPr bwMode="auto">
              <a:xfrm>
                <a:off x="4271" y="2052"/>
                <a:ext cx="885" cy="729"/>
              </a:xfrm>
              <a:custGeom>
                <a:avLst/>
                <a:gdLst>
                  <a:gd name="T0" fmla="*/ 314 w 885"/>
                  <a:gd name="T1" fmla="*/ 139 h 729"/>
                  <a:gd name="T2" fmla="*/ 397 w 885"/>
                  <a:gd name="T3" fmla="*/ 90 h 729"/>
                  <a:gd name="T4" fmla="*/ 480 w 885"/>
                  <a:gd name="T5" fmla="*/ 49 h 729"/>
                  <a:gd name="T6" fmla="*/ 562 w 885"/>
                  <a:gd name="T7" fmla="*/ 24 h 729"/>
                  <a:gd name="T8" fmla="*/ 629 w 885"/>
                  <a:gd name="T9" fmla="*/ 8 h 729"/>
                  <a:gd name="T10" fmla="*/ 687 w 885"/>
                  <a:gd name="T11" fmla="*/ 0 h 729"/>
                  <a:gd name="T12" fmla="*/ 753 w 885"/>
                  <a:gd name="T13" fmla="*/ 0 h 729"/>
                  <a:gd name="T14" fmla="*/ 811 w 885"/>
                  <a:gd name="T15" fmla="*/ 24 h 729"/>
                  <a:gd name="T16" fmla="*/ 852 w 885"/>
                  <a:gd name="T17" fmla="*/ 57 h 729"/>
                  <a:gd name="T18" fmla="*/ 869 w 885"/>
                  <a:gd name="T19" fmla="*/ 82 h 729"/>
                  <a:gd name="T20" fmla="*/ 885 w 885"/>
                  <a:gd name="T21" fmla="*/ 123 h 729"/>
                  <a:gd name="T22" fmla="*/ 885 w 885"/>
                  <a:gd name="T23" fmla="*/ 172 h 729"/>
                  <a:gd name="T24" fmla="*/ 869 w 885"/>
                  <a:gd name="T25" fmla="*/ 237 h 729"/>
                  <a:gd name="T26" fmla="*/ 844 w 885"/>
                  <a:gd name="T27" fmla="*/ 295 h 729"/>
                  <a:gd name="T28" fmla="*/ 811 w 885"/>
                  <a:gd name="T29" fmla="*/ 344 h 729"/>
                  <a:gd name="T30" fmla="*/ 753 w 885"/>
                  <a:gd name="T31" fmla="*/ 426 h 729"/>
                  <a:gd name="T32" fmla="*/ 695 w 885"/>
                  <a:gd name="T33" fmla="*/ 483 h 729"/>
                  <a:gd name="T34" fmla="*/ 612 w 885"/>
                  <a:gd name="T35" fmla="*/ 549 h 729"/>
                  <a:gd name="T36" fmla="*/ 562 w 885"/>
                  <a:gd name="T37" fmla="*/ 582 h 729"/>
                  <a:gd name="T38" fmla="*/ 488 w 885"/>
                  <a:gd name="T39" fmla="*/ 631 h 729"/>
                  <a:gd name="T40" fmla="*/ 405 w 885"/>
                  <a:gd name="T41" fmla="*/ 672 h 729"/>
                  <a:gd name="T42" fmla="*/ 323 w 885"/>
                  <a:gd name="T43" fmla="*/ 704 h 729"/>
                  <a:gd name="T44" fmla="*/ 256 w 885"/>
                  <a:gd name="T45" fmla="*/ 721 h 729"/>
                  <a:gd name="T46" fmla="*/ 190 w 885"/>
                  <a:gd name="T47" fmla="*/ 729 h 729"/>
                  <a:gd name="T48" fmla="*/ 124 w 885"/>
                  <a:gd name="T49" fmla="*/ 721 h 729"/>
                  <a:gd name="T50" fmla="*/ 74 w 885"/>
                  <a:gd name="T51" fmla="*/ 704 h 729"/>
                  <a:gd name="T52" fmla="*/ 33 w 885"/>
                  <a:gd name="T53" fmla="*/ 672 h 729"/>
                  <a:gd name="T54" fmla="*/ 16 w 885"/>
                  <a:gd name="T55" fmla="*/ 647 h 729"/>
                  <a:gd name="T56" fmla="*/ 0 w 885"/>
                  <a:gd name="T57" fmla="*/ 598 h 729"/>
                  <a:gd name="T58" fmla="*/ 0 w 885"/>
                  <a:gd name="T59" fmla="*/ 549 h 729"/>
                  <a:gd name="T60" fmla="*/ 16 w 885"/>
                  <a:gd name="T61" fmla="*/ 491 h 729"/>
                  <a:gd name="T62" fmla="*/ 41 w 885"/>
                  <a:gd name="T63" fmla="*/ 434 h 729"/>
                  <a:gd name="T64" fmla="*/ 74 w 885"/>
                  <a:gd name="T65" fmla="*/ 385 h 729"/>
                  <a:gd name="T66" fmla="*/ 132 w 885"/>
                  <a:gd name="T67" fmla="*/ 303 h 729"/>
                  <a:gd name="T68" fmla="*/ 190 w 885"/>
                  <a:gd name="T69" fmla="*/ 246 h 729"/>
                  <a:gd name="T70" fmla="*/ 273 w 885"/>
                  <a:gd name="T71" fmla="*/ 172 h 7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85"/>
                  <a:gd name="T109" fmla="*/ 0 h 729"/>
                  <a:gd name="T110" fmla="*/ 885 w 885"/>
                  <a:gd name="T111" fmla="*/ 729 h 7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85" h="729">
                    <a:moveTo>
                      <a:pt x="289" y="156"/>
                    </a:moveTo>
                    <a:lnTo>
                      <a:pt x="314" y="139"/>
                    </a:lnTo>
                    <a:lnTo>
                      <a:pt x="347" y="115"/>
                    </a:lnTo>
                    <a:lnTo>
                      <a:pt x="397" y="90"/>
                    </a:lnTo>
                    <a:lnTo>
                      <a:pt x="447" y="65"/>
                    </a:lnTo>
                    <a:lnTo>
                      <a:pt x="480" y="49"/>
                    </a:lnTo>
                    <a:lnTo>
                      <a:pt x="521" y="33"/>
                    </a:lnTo>
                    <a:lnTo>
                      <a:pt x="562" y="24"/>
                    </a:lnTo>
                    <a:lnTo>
                      <a:pt x="612" y="8"/>
                    </a:lnTo>
                    <a:lnTo>
                      <a:pt x="629" y="8"/>
                    </a:lnTo>
                    <a:lnTo>
                      <a:pt x="645" y="8"/>
                    </a:lnTo>
                    <a:lnTo>
                      <a:pt x="687" y="0"/>
                    </a:lnTo>
                    <a:lnTo>
                      <a:pt x="720" y="0"/>
                    </a:lnTo>
                    <a:lnTo>
                      <a:pt x="753" y="0"/>
                    </a:lnTo>
                    <a:lnTo>
                      <a:pt x="778" y="8"/>
                    </a:lnTo>
                    <a:lnTo>
                      <a:pt x="811" y="24"/>
                    </a:lnTo>
                    <a:lnTo>
                      <a:pt x="827" y="33"/>
                    </a:lnTo>
                    <a:lnTo>
                      <a:pt x="852" y="57"/>
                    </a:lnTo>
                    <a:lnTo>
                      <a:pt x="860" y="65"/>
                    </a:lnTo>
                    <a:lnTo>
                      <a:pt x="869" y="82"/>
                    </a:lnTo>
                    <a:lnTo>
                      <a:pt x="877" y="98"/>
                    </a:lnTo>
                    <a:lnTo>
                      <a:pt x="885" y="123"/>
                    </a:lnTo>
                    <a:lnTo>
                      <a:pt x="885" y="147"/>
                    </a:lnTo>
                    <a:lnTo>
                      <a:pt x="885" y="172"/>
                    </a:lnTo>
                    <a:lnTo>
                      <a:pt x="877" y="213"/>
                    </a:lnTo>
                    <a:lnTo>
                      <a:pt x="869" y="237"/>
                    </a:lnTo>
                    <a:lnTo>
                      <a:pt x="852" y="278"/>
                    </a:lnTo>
                    <a:lnTo>
                      <a:pt x="844" y="295"/>
                    </a:lnTo>
                    <a:lnTo>
                      <a:pt x="835" y="311"/>
                    </a:lnTo>
                    <a:lnTo>
                      <a:pt x="811" y="344"/>
                    </a:lnTo>
                    <a:lnTo>
                      <a:pt x="786" y="377"/>
                    </a:lnTo>
                    <a:lnTo>
                      <a:pt x="753" y="426"/>
                    </a:lnTo>
                    <a:lnTo>
                      <a:pt x="720" y="459"/>
                    </a:lnTo>
                    <a:lnTo>
                      <a:pt x="695" y="483"/>
                    </a:lnTo>
                    <a:lnTo>
                      <a:pt x="653" y="516"/>
                    </a:lnTo>
                    <a:lnTo>
                      <a:pt x="612" y="549"/>
                    </a:lnTo>
                    <a:lnTo>
                      <a:pt x="587" y="565"/>
                    </a:lnTo>
                    <a:lnTo>
                      <a:pt x="562" y="582"/>
                    </a:lnTo>
                    <a:lnTo>
                      <a:pt x="529" y="606"/>
                    </a:lnTo>
                    <a:lnTo>
                      <a:pt x="488" y="631"/>
                    </a:lnTo>
                    <a:lnTo>
                      <a:pt x="447" y="655"/>
                    </a:lnTo>
                    <a:lnTo>
                      <a:pt x="405" y="672"/>
                    </a:lnTo>
                    <a:lnTo>
                      <a:pt x="364" y="688"/>
                    </a:lnTo>
                    <a:lnTo>
                      <a:pt x="323" y="704"/>
                    </a:lnTo>
                    <a:lnTo>
                      <a:pt x="273" y="721"/>
                    </a:lnTo>
                    <a:lnTo>
                      <a:pt x="256" y="721"/>
                    </a:lnTo>
                    <a:lnTo>
                      <a:pt x="240" y="721"/>
                    </a:lnTo>
                    <a:lnTo>
                      <a:pt x="190" y="729"/>
                    </a:lnTo>
                    <a:lnTo>
                      <a:pt x="165" y="729"/>
                    </a:lnTo>
                    <a:lnTo>
                      <a:pt x="124" y="721"/>
                    </a:lnTo>
                    <a:lnTo>
                      <a:pt x="99" y="713"/>
                    </a:lnTo>
                    <a:lnTo>
                      <a:pt x="74" y="704"/>
                    </a:lnTo>
                    <a:lnTo>
                      <a:pt x="50" y="688"/>
                    </a:lnTo>
                    <a:lnTo>
                      <a:pt x="33" y="672"/>
                    </a:lnTo>
                    <a:lnTo>
                      <a:pt x="25" y="663"/>
                    </a:lnTo>
                    <a:lnTo>
                      <a:pt x="16" y="647"/>
                    </a:lnTo>
                    <a:lnTo>
                      <a:pt x="8" y="631"/>
                    </a:lnTo>
                    <a:lnTo>
                      <a:pt x="0" y="598"/>
                    </a:lnTo>
                    <a:lnTo>
                      <a:pt x="0" y="582"/>
                    </a:lnTo>
                    <a:lnTo>
                      <a:pt x="0" y="549"/>
                    </a:lnTo>
                    <a:lnTo>
                      <a:pt x="8" y="516"/>
                    </a:lnTo>
                    <a:lnTo>
                      <a:pt x="16" y="491"/>
                    </a:lnTo>
                    <a:lnTo>
                      <a:pt x="33" y="450"/>
                    </a:lnTo>
                    <a:lnTo>
                      <a:pt x="41" y="434"/>
                    </a:lnTo>
                    <a:lnTo>
                      <a:pt x="50" y="418"/>
                    </a:lnTo>
                    <a:lnTo>
                      <a:pt x="74" y="385"/>
                    </a:lnTo>
                    <a:lnTo>
                      <a:pt x="99" y="344"/>
                    </a:lnTo>
                    <a:lnTo>
                      <a:pt x="132" y="303"/>
                    </a:lnTo>
                    <a:lnTo>
                      <a:pt x="157" y="278"/>
                    </a:lnTo>
                    <a:lnTo>
                      <a:pt x="190" y="246"/>
                    </a:lnTo>
                    <a:lnTo>
                      <a:pt x="232" y="205"/>
                    </a:lnTo>
                    <a:lnTo>
                      <a:pt x="273" y="172"/>
                    </a:lnTo>
                    <a:lnTo>
                      <a:pt x="289" y="156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</p:grpSp>
        <p:grpSp>
          <p:nvGrpSpPr>
            <p:cNvPr id="211" name="Group 9"/>
            <p:cNvGrpSpPr/>
            <p:nvPr/>
          </p:nvGrpSpPr>
          <p:grpSpPr bwMode="auto">
            <a:xfrm>
              <a:off x="6143625" y="2286000"/>
              <a:ext cx="4038600" cy="3462338"/>
              <a:chOff x="2910" y="1375"/>
              <a:chExt cx="2544" cy="2181"/>
            </a:xfrm>
          </p:grpSpPr>
          <p:sp>
            <p:nvSpPr>
              <p:cNvPr id="216" name="Rectangle 10"/>
              <p:cNvSpPr>
                <a:spLocks noChangeArrowheads="1"/>
              </p:cNvSpPr>
              <p:nvPr/>
            </p:nvSpPr>
            <p:spPr bwMode="auto">
              <a:xfrm>
                <a:off x="2910" y="1396"/>
                <a:ext cx="2544" cy="2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29" tIns="45714" rIns="91429" bIns="45714" anchor="ctr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7" name="Rectangle 11"/>
              <p:cNvSpPr>
                <a:spLocks noChangeArrowheads="1"/>
              </p:cNvSpPr>
              <p:nvPr/>
            </p:nvSpPr>
            <p:spPr bwMode="auto">
              <a:xfrm>
                <a:off x="4088" y="3318"/>
                <a:ext cx="259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Times New Roman" panose="02020603050405020304" charset="0"/>
                  </a:rPr>
                  <a:t>X-Axis</a:t>
                </a: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8" name="Rectangle 12"/>
              <p:cNvSpPr>
                <a:spLocks noChangeArrowheads="1"/>
              </p:cNvSpPr>
              <p:nvPr/>
            </p:nvSpPr>
            <p:spPr bwMode="auto">
              <a:xfrm>
                <a:off x="3227" y="1426"/>
                <a:ext cx="10" cy="168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9" name="Rectangle 13"/>
              <p:cNvSpPr>
                <a:spLocks noChangeArrowheads="1"/>
              </p:cNvSpPr>
              <p:nvPr/>
            </p:nvSpPr>
            <p:spPr bwMode="auto">
              <a:xfrm>
                <a:off x="3487" y="1426"/>
                <a:ext cx="9" cy="168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0" name="Rectangle 14"/>
              <p:cNvSpPr>
                <a:spLocks noChangeArrowheads="1"/>
              </p:cNvSpPr>
              <p:nvPr/>
            </p:nvSpPr>
            <p:spPr bwMode="auto">
              <a:xfrm>
                <a:off x="3736" y="1426"/>
                <a:ext cx="10" cy="168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1" name="Rectangle 15"/>
              <p:cNvSpPr>
                <a:spLocks noChangeArrowheads="1"/>
              </p:cNvSpPr>
              <p:nvPr/>
            </p:nvSpPr>
            <p:spPr bwMode="auto">
              <a:xfrm>
                <a:off x="3996" y="1426"/>
                <a:ext cx="10" cy="168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2" name="Rectangle 16"/>
              <p:cNvSpPr>
                <a:spLocks noChangeArrowheads="1"/>
              </p:cNvSpPr>
              <p:nvPr/>
            </p:nvSpPr>
            <p:spPr bwMode="auto">
              <a:xfrm>
                <a:off x="4246" y="1426"/>
                <a:ext cx="9" cy="168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3" name="Rectangle 17"/>
              <p:cNvSpPr>
                <a:spLocks noChangeArrowheads="1"/>
              </p:cNvSpPr>
              <p:nvPr/>
            </p:nvSpPr>
            <p:spPr bwMode="auto">
              <a:xfrm>
                <a:off x="4504" y="1426"/>
                <a:ext cx="10" cy="168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4" name="Rectangle 19"/>
              <p:cNvSpPr>
                <a:spLocks noChangeArrowheads="1"/>
              </p:cNvSpPr>
              <p:nvPr/>
            </p:nvSpPr>
            <p:spPr bwMode="auto">
              <a:xfrm>
                <a:off x="5015" y="1426"/>
                <a:ext cx="8" cy="168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5" name="Rectangle 20"/>
              <p:cNvSpPr>
                <a:spLocks noChangeArrowheads="1"/>
              </p:cNvSpPr>
              <p:nvPr/>
            </p:nvSpPr>
            <p:spPr bwMode="auto">
              <a:xfrm>
                <a:off x="5273" y="1426"/>
                <a:ext cx="10" cy="168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6" name="Rectangle 21"/>
              <p:cNvSpPr>
                <a:spLocks noChangeArrowheads="1"/>
              </p:cNvSpPr>
              <p:nvPr/>
            </p:nvSpPr>
            <p:spPr bwMode="auto">
              <a:xfrm>
                <a:off x="3227" y="3107"/>
                <a:ext cx="2056" cy="8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7" name="Rectangle 22"/>
              <p:cNvSpPr>
                <a:spLocks noChangeArrowheads="1"/>
              </p:cNvSpPr>
              <p:nvPr/>
            </p:nvSpPr>
            <p:spPr bwMode="auto">
              <a:xfrm>
                <a:off x="3227" y="2922"/>
                <a:ext cx="2056" cy="8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8" name="Rectangle 23"/>
              <p:cNvSpPr>
                <a:spLocks noChangeArrowheads="1"/>
              </p:cNvSpPr>
              <p:nvPr/>
            </p:nvSpPr>
            <p:spPr bwMode="auto">
              <a:xfrm>
                <a:off x="3227" y="2735"/>
                <a:ext cx="2056" cy="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9" name="Rectangle 24"/>
              <p:cNvSpPr>
                <a:spLocks noChangeArrowheads="1"/>
              </p:cNvSpPr>
              <p:nvPr/>
            </p:nvSpPr>
            <p:spPr bwMode="auto">
              <a:xfrm>
                <a:off x="3227" y="2550"/>
                <a:ext cx="2056" cy="8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0" name="Rectangle 25"/>
              <p:cNvSpPr>
                <a:spLocks noChangeArrowheads="1"/>
              </p:cNvSpPr>
              <p:nvPr/>
            </p:nvSpPr>
            <p:spPr bwMode="auto">
              <a:xfrm>
                <a:off x="3227" y="2363"/>
                <a:ext cx="2056" cy="10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1" name="Rectangle 26"/>
              <p:cNvSpPr>
                <a:spLocks noChangeArrowheads="1"/>
              </p:cNvSpPr>
              <p:nvPr/>
            </p:nvSpPr>
            <p:spPr bwMode="auto">
              <a:xfrm>
                <a:off x="3227" y="2169"/>
                <a:ext cx="2056" cy="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2" name="Rectangle 27"/>
              <p:cNvSpPr>
                <a:spLocks noChangeArrowheads="1"/>
              </p:cNvSpPr>
              <p:nvPr/>
            </p:nvSpPr>
            <p:spPr bwMode="auto">
              <a:xfrm>
                <a:off x="3227" y="1984"/>
                <a:ext cx="2056" cy="8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3" name="Rectangle 28"/>
              <p:cNvSpPr>
                <a:spLocks noChangeArrowheads="1"/>
              </p:cNvSpPr>
              <p:nvPr/>
            </p:nvSpPr>
            <p:spPr bwMode="auto">
              <a:xfrm>
                <a:off x="3227" y="1798"/>
                <a:ext cx="2056" cy="8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4" name="Rectangle 29"/>
              <p:cNvSpPr>
                <a:spLocks noChangeArrowheads="1"/>
              </p:cNvSpPr>
              <p:nvPr/>
            </p:nvSpPr>
            <p:spPr bwMode="auto">
              <a:xfrm>
                <a:off x="3227" y="1612"/>
                <a:ext cx="2056" cy="9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5" name="Rectangle 30"/>
              <p:cNvSpPr>
                <a:spLocks noChangeArrowheads="1"/>
              </p:cNvSpPr>
              <p:nvPr/>
            </p:nvSpPr>
            <p:spPr bwMode="auto">
              <a:xfrm>
                <a:off x="3227" y="1426"/>
                <a:ext cx="2056" cy="8"/>
              </a:xfrm>
              <a:prstGeom prst="rect">
                <a:avLst/>
              </a:prstGeom>
              <a:blipFill dpi="0" rotWithShape="0">
                <a:blip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6" name="Rectangle 31"/>
              <p:cNvSpPr>
                <a:spLocks noChangeArrowheads="1"/>
              </p:cNvSpPr>
              <p:nvPr/>
            </p:nvSpPr>
            <p:spPr bwMode="auto">
              <a:xfrm>
                <a:off x="3231" y="1430"/>
                <a:ext cx="2048" cy="1682"/>
              </a:xfrm>
              <a:prstGeom prst="rect">
                <a:avLst/>
              </a:prstGeom>
              <a:noFill/>
              <a:ln w="11113">
                <a:solidFill>
                  <a:schemeClr val="tx1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7" name="Rectangle 32"/>
              <p:cNvSpPr>
                <a:spLocks noChangeArrowheads="1"/>
              </p:cNvSpPr>
              <p:nvPr/>
            </p:nvSpPr>
            <p:spPr bwMode="auto">
              <a:xfrm>
                <a:off x="3204" y="3085"/>
                <a:ext cx="57" cy="53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8" name="Rectangle 33"/>
              <p:cNvSpPr>
                <a:spLocks noChangeArrowheads="1"/>
              </p:cNvSpPr>
              <p:nvPr/>
            </p:nvSpPr>
            <p:spPr bwMode="auto">
              <a:xfrm>
                <a:off x="3972" y="1590"/>
                <a:ext cx="57" cy="53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39" name="Rectangle 34"/>
              <p:cNvSpPr>
                <a:spLocks noChangeArrowheads="1"/>
              </p:cNvSpPr>
              <p:nvPr/>
            </p:nvSpPr>
            <p:spPr bwMode="auto">
              <a:xfrm>
                <a:off x="3712" y="2714"/>
                <a:ext cx="58" cy="52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0" name="Rectangle 35"/>
              <p:cNvSpPr>
                <a:spLocks noChangeArrowheads="1"/>
              </p:cNvSpPr>
              <p:nvPr/>
            </p:nvSpPr>
            <p:spPr bwMode="auto">
              <a:xfrm>
                <a:off x="3463" y="2899"/>
                <a:ext cx="58" cy="53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1" name="Rectangle 36"/>
              <p:cNvSpPr>
                <a:spLocks noChangeArrowheads="1"/>
              </p:cNvSpPr>
              <p:nvPr/>
            </p:nvSpPr>
            <p:spPr bwMode="auto">
              <a:xfrm>
                <a:off x="4418" y="2582"/>
                <a:ext cx="57" cy="52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2" name="Rectangle 37"/>
              <p:cNvSpPr>
                <a:spLocks noChangeArrowheads="1"/>
              </p:cNvSpPr>
              <p:nvPr/>
            </p:nvSpPr>
            <p:spPr bwMode="auto">
              <a:xfrm>
                <a:off x="4221" y="1590"/>
                <a:ext cx="58" cy="53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3" name="Rectangle 38"/>
              <p:cNvSpPr>
                <a:spLocks noChangeArrowheads="1"/>
              </p:cNvSpPr>
              <p:nvPr/>
            </p:nvSpPr>
            <p:spPr bwMode="auto">
              <a:xfrm>
                <a:off x="4740" y="2528"/>
                <a:ext cx="58" cy="52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4" name="Rectangle 39"/>
              <p:cNvSpPr>
                <a:spLocks noChangeArrowheads="1"/>
              </p:cNvSpPr>
              <p:nvPr/>
            </p:nvSpPr>
            <p:spPr bwMode="auto">
              <a:xfrm>
                <a:off x="4481" y="2342"/>
                <a:ext cx="57" cy="52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5" name="Rectangle 40"/>
              <p:cNvSpPr>
                <a:spLocks noChangeArrowheads="1"/>
              </p:cNvSpPr>
              <p:nvPr/>
            </p:nvSpPr>
            <p:spPr bwMode="auto">
              <a:xfrm>
                <a:off x="4785" y="2288"/>
                <a:ext cx="58" cy="52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6" name="Rectangle 41"/>
              <p:cNvSpPr>
                <a:spLocks noChangeArrowheads="1"/>
              </p:cNvSpPr>
              <p:nvPr/>
            </p:nvSpPr>
            <p:spPr bwMode="auto">
              <a:xfrm>
                <a:off x="4989" y="2147"/>
                <a:ext cx="58" cy="53"/>
              </a:xfrm>
              <a:prstGeom prst="rect">
                <a:avLst/>
              </a:prstGeom>
              <a:solidFill>
                <a:srgbClr val="FF0000"/>
              </a:solidFill>
              <a:ln w="11113">
                <a:solidFill>
                  <a:srgbClr val="000000"/>
                </a:solidFill>
                <a:miter lim="800000"/>
              </a:ln>
            </p:spPr>
            <p:txBody>
              <a:bodyPr lIns="91429" tIns="45714" rIns="91429" bIns="45714"/>
              <a:lstStyle/>
              <a:p>
                <a:pPr>
                  <a:spcBef>
                    <a:spcPct val="50000"/>
                  </a:spcBef>
                </a:pP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7" name="Line 42"/>
              <p:cNvSpPr>
                <a:spLocks noChangeShapeType="1"/>
              </p:cNvSpPr>
              <p:nvPr/>
            </p:nvSpPr>
            <p:spPr bwMode="auto">
              <a:xfrm>
                <a:off x="3237" y="3107"/>
                <a:ext cx="2027" cy="1"/>
              </a:xfrm>
              <a:prstGeom prst="line">
                <a:avLst/>
              </a:prstGeom>
              <a:noFill/>
              <a:ln w="23813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48" name="Line 43"/>
              <p:cNvSpPr>
                <a:spLocks noChangeShapeType="1"/>
              </p:cNvSpPr>
              <p:nvPr/>
            </p:nvSpPr>
            <p:spPr bwMode="auto">
              <a:xfrm>
                <a:off x="3227" y="3107"/>
                <a:ext cx="2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49" name="Line 44"/>
              <p:cNvSpPr>
                <a:spLocks noChangeShapeType="1"/>
              </p:cNvSpPr>
              <p:nvPr/>
            </p:nvSpPr>
            <p:spPr bwMode="auto">
              <a:xfrm>
                <a:off x="3487" y="3107"/>
                <a:ext cx="1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50" name="Line 45"/>
              <p:cNvSpPr>
                <a:spLocks noChangeShapeType="1"/>
              </p:cNvSpPr>
              <p:nvPr/>
            </p:nvSpPr>
            <p:spPr bwMode="auto">
              <a:xfrm>
                <a:off x="3736" y="3107"/>
                <a:ext cx="1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51" name="Line 46"/>
              <p:cNvSpPr>
                <a:spLocks noChangeShapeType="1"/>
              </p:cNvSpPr>
              <p:nvPr/>
            </p:nvSpPr>
            <p:spPr bwMode="auto">
              <a:xfrm>
                <a:off x="3996" y="3107"/>
                <a:ext cx="1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52" name="Line 47"/>
              <p:cNvSpPr>
                <a:spLocks noChangeShapeType="1"/>
              </p:cNvSpPr>
              <p:nvPr/>
            </p:nvSpPr>
            <p:spPr bwMode="auto">
              <a:xfrm>
                <a:off x="4246" y="3107"/>
                <a:ext cx="2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53" name="Line 48"/>
              <p:cNvSpPr>
                <a:spLocks noChangeShapeType="1"/>
              </p:cNvSpPr>
              <p:nvPr/>
            </p:nvSpPr>
            <p:spPr bwMode="auto">
              <a:xfrm>
                <a:off x="4504" y="3107"/>
                <a:ext cx="2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54" name="Line 49"/>
              <p:cNvSpPr>
                <a:spLocks noChangeShapeType="1"/>
              </p:cNvSpPr>
              <p:nvPr/>
            </p:nvSpPr>
            <p:spPr bwMode="auto">
              <a:xfrm>
                <a:off x="4764" y="3107"/>
                <a:ext cx="1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55" name="Line 50"/>
              <p:cNvSpPr>
                <a:spLocks noChangeShapeType="1"/>
              </p:cNvSpPr>
              <p:nvPr/>
            </p:nvSpPr>
            <p:spPr bwMode="auto">
              <a:xfrm>
                <a:off x="5015" y="3107"/>
                <a:ext cx="1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56" name="Line 51"/>
              <p:cNvSpPr>
                <a:spLocks noChangeShapeType="1"/>
              </p:cNvSpPr>
              <p:nvPr/>
            </p:nvSpPr>
            <p:spPr bwMode="auto">
              <a:xfrm>
                <a:off x="5273" y="3107"/>
                <a:ext cx="1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57" name="Rectangle 52"/>
              <p:cNvSpPr>
                <a:spLocks noChangeArrowheads="1"/>
              </p:cNvSpPr>
              <p:nvPr/>
            </p:nvSpPr>
            <p:spPr bwMode="auto">
              <a:xfrm>
                <a:off x="3210" y="31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0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58" name="Rectangle 53"/>
              <p:cNvSpPr>
                <a:spLocks noChangeArrowheads="1"/>
              </p:cNvSpPr>
              <p:nvPr/>
            </p:nvSpPr>
            <p:spPr bwMode="auto">
              <a:xfrm>
                <a:off x="3468" y="31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1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59" name="Rectangle 54"/>
              <p:cNvSpPr>
                <a:spLocks noChangeArrowheads="1"/>
              </p:cNvSpPr>
              <p:nvPr/>
            </p:nvSpPr>
            <p:spPr bwMode="auto">
              <a:xfrm>
                <a:off x="3719" y="31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2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60" name="Rectangle 55"/>
              <p:cNvSpPr>
                <a:spLocks noChangeArrowheads="1"/>
              </p:cNvSpPr>
              <p:nvPr/>
            </p:nvSpPr>
            <p:spPr bwMode="auto">
              <a:xfrm>
                <a:off x="3977" y="31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3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61" name="Rectangle 56"/>
              <p:cNvSpPr>
                <a:spLocks noChangeArrowheads="1"/>
              </p:cNvSpPr>
              <p:nvPr/>
            </p:nvSpPr>
            <p:spPr bwMode="auto">
              <a:xfrm>
                <a:off x="4228" y="31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4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62" name="Rectangle 57"/>
              <p:cNvSpPr>
                <a:spLocks noChangeArrowheads="1"/>
              </p:cNvSpPr>
              <p:nvPr/>
            </p:nvSpPr>
            <p:spPr bwMode="auto">
              <a:xfrm>
                <a:off x="4487" y="31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5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63" name="Rectangle 58"/>
              <p:cNvSpPr>
                <a:spLocks noChangeArrowheads="1"/>
              </p:cNvSpPr>
              <p:nvPr/>
            </p:nvSpPr>
            <p:spPr bwMode="auto">
              <a:xfrm>
                <a:off x="4745" y="31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6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64" name="Rectangle 59"/>
              <p:cNvSpPr>
                <a:spLocks noChangeArrowheads="1"/>
              </p:cNvSpPr>
              <p:nvPr/>
            </p:nvSpPr>
            <p:spPr bwMode="auto">
              <a:xfrm>
                <a:off x="4994" y="31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7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65" name="Rectangle 60"/>
              <p:cNvSpPr>
                <a:spLocks noChangeArrowheads="1"/>
              </p:cNvSpPr>
              <p:nvPr/>
            </p:nvSpPr>
            <p:spPr bwMode="auto">
              <a:xfrm>
                <a:off x="5255" y="31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8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66" name="Line 61"/>
              <p:cNvSpPr>
                <a:spLocks noChangeShapeType="1"/>
              </p:cNvSpPr>
              <p:nvPr/>
            </p:nvSpPr>
            <p:spPr bwMode="auto">
              <a:xfrm flipV="1">
                <a:off x="3227" y="1434"/>
                <a:ext cx="2" cy="1665"/>
              </a:xfrm>
              <a:prstGeom prst="line">
                <a:avLst/>
              </a:prstGeom>
              <a:noFill/>
              <a:ln w="23813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67" name="Line 62"/>
              <p:cNvSpPr>
                <a:spLocks noChangeShapeType="1"/>
              </p:cNvSpPr>
              <p:nvPr/>
            </p:nvSpPr>
            <p:spPr bwMode="auto">
              <a:xfrm>
                <a:off x="3181" y="3107"/>
                <a:ext cx="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68" name="Line 63"/>
              <p:cNvSpPr>
                <a:spLocks noChangeShapeType="1"/>
              </p:cNvSpPr>
              <p:nvPr/>
            </p:nvSpPr>
            <p:spPr bwMode="auto">
              <a:xfrm>
                <a:off x="3181" y="2922"/>
                <a:ext cx="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69" name="Line 64"/>
              <p:cNvSpPr>
                <a:spLocks noChangeShapeType="1"/>
              </p:cNvSpPr>
              <p:nvPr/>
            </p:nvSpPr>
            <p:spPr bwMode="auto">
              <a:xfrm>
                <a:off x="3181" y="2735"/>
                <a:ext cx="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70" name="Line 65"/>
              <p:cNvSpPr>
                <a:spLocks noChangeShapeType="1"/>
              </p:cNvSpPr>
              <p:nvPr/>
            </p:nvSpPr>
            <p:spPr bwMode="auto">
              <a:xfrm>
                <a:off x="3181" y="2550"/>
                <a:ext cx="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71" name="Line 66"/>
              <p:cNvSpPr>
                <a:spLocks noChangeShapeType="1"/>
              </p:cNvSpPr>
              <p:nvPr/>
            </p:nvSpPr>
            <p:spPr bwMode="auto">
              <a:xfrm>
                <a:off x="3181" y="2363"/>
                <a:ext cx="4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72" name="Line 67"/>
              <p:cNvSpPr>
                <a:spLocks noChangeShapeType="1"/>
              </p:cNvSpPr>
              <p:nvPr/>
            </p:nvSpPr>
            <p:spPr bwMode="auto">
              <a:xfrm>
                <a:off x="3181" y="2169"/>
                <a:ext cx="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73" name="Line 68"/>
              <p:cNvSpPr>
                <a:spLocks noChangeShapeType="1"/>
              </p:cNvSpPr>
              <p:nvPr/>
            </p:nvSpPr>
            <p:spPr bwMode="auto">
              <a:xfrm>
                <a:off x="3181" y="1984"/>
                <a:ext cx="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74" name="Line 69"/>
              <p:cNvSpPr>
                <a:spLocks noChangeShapeType="1"/>
              </p:cNvSpPr>
              <p:nvPr/>
            </p:nvSpPr>
            <p:spPr bwMode="auto">
              <a:xfrm>
                <a:off x="3181" y="1798"/>
                <a:ext cx="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75" name="Line 70"/>
              <p:cNvSpPr>
                <a:spLocks noChangeShapeType="1"/>
              </p:cNvSpPr>
              <p:nvPr/>
            </p:nvSpPr>
            <p:spPr bwMode="auto">
              <a:xfrm>
                <a:off x="3181" y="1612"/>
                <a:ext cx="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76" name="Line 71"/>
              <p:cNvSpPr>
                <a:spLocks noChangeShapeType="1"/>
              </p:cNvSpPr>
              <p:nvPr/>
            </p:nvSpPr>
            <p:spPr bwMode="auto">
              <a:xfrm>
                <a:off x="3181" y="1426"/>
                <a:ext cx="4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Calisto MT" panose="02040603050505030304"/>
                </a:endParaRPr>
              </a:p>
            </p:txBody>
          </p:sp>
          <p:sp>
            <p:nvSpPr>
              <p:cNvPr id="277" name="Rectangle 72"/>
              <p:cNvSpPr>
                <a:spLocks noChangeArrowheads="1"/>
              </p:cNvSpPr>
              <p:nvPr/>
            </p:nvSpPr>
            <p:spPr bwMode="auto">
              <a:xfrm>
                <a:off x="3098" y="3056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0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78" name="Rectangle 73"/>
              <p:cNvSpPr>
                <a:spLocks noChangeArrowheads="1"/>
              </p:cNvSpPr>
              <p:nvPr/>
            </p:nvSpPr>
            <p:spPr bwMode="auto">
              <a:xfrm>
                <a:off x="3098" y="2870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1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79" name="Rectangle 74"/>
              <p:cNvSpPr>
                <a:spLocks noChangeArrowheads="1"/>
              </p:cNvSpPr>
              <p:nvPr/>
            </p:nvSpPr>
            <p:spPr bwMode="auto">
              <a:xfrm>
                <a:off x="3098" y="2684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2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0" name="Rectangle 75"/>
              <p:cNvSpPr>
                <a:spLocks noChangeArrowheads="1"/>
              </p:cNvSpPr>
              <p:nvPr/>
            </p:nvSpPr>
            <p:spPr bwMode="auto">
              <a:xfrm>
                <a:off x="3098" y="2498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3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1" name="Rectangle 76"/>
              <p:cNvSpPr>
                <a:spLocks noChangeArrowheads="1"/>
              </p:cNvSpPr>
              <p:nvPr/>
            </p:nvSpPr>
            <p:spPr bwMode="auto">
              <a:xfrm>
                <a:off x="3098" y="2313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4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2" name="Rectangle 77"/>
              <p:cNvSpPr>
                <a:spLocks noChangeArrowheads="1"/>
              </p:cNvSpPr>
              <p:nvPr/>
            </p:nvSpPr>
            <p:spPr bwMode="auto">
              <a:xfrm>
                <a:off x="3098" y="2119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5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3" name="Rectangle 78"/>
              <p:cNvSpPr>
                <a:spLocks noChangeArrowheads="1"/>
              </p:cNvSpPr>
              <p:nvPr/>
            </p:nvSpPr>
            <p:spPr bwMode="auto">
              <a:xfrm>
                <a:off x="3098" y="1932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6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4" name="Rectangle 79"/>
              <p:cNvSpPr>
                <a:spLocks noChangeArrowheads="1"/>
              </p:cNvSpPr>
              <p:nvPr/>
            </p:nvSpPr>
            <p:spPr bwMode="auto">
              <a:xfrm>
                <a:off x="3098" y="1747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7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5" name="Rectangle 80"/>
              <p:cNvSpPr>
                <a:spLocks noChangeArrowheads="1"/>
              </p:cNvSpPr>
              <p:nvPr/>
            </p:nvSpPr>
            <p:spPr bwMode="auto">
              <a:xfrm>
                <a:off x="3098" y="1560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8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6" name="Rectangle 81"/>
              <p:cNvSpPr>
                <a:spLocks noChangeArrowheads="1"/>
              </p:cNvSpPr>
              <p:nvPr/>
            </p:nvSpPr>
            <p:spPr bwMode="auto">
              <a:xfrm>
                <a:off x="3098" y="1375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9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7" name="Rectangle 82"/>
              <p:cNvSpPr>
                <a:spLocks noChangeArrowheads="1"/>
              </p:cNvSpPr>
              <p:nvPr/>
            </p:nvSpPr>
            <p:spPr bwMode="auto">
              <a:xfrm rot="-5400000">
                <a:off x="2883" y="2220"/>
                <a:ext cx="259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Times New Roman" panose="02020603050405020304" charset="0"/>
                  </a:rPr>
                  <a:t>Y-Axis</a:t>
                </a:r>
                <a:endParaRPr lang="en-US" sz="2400" b="1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8" name="Rectangle 83"/>
              <p:cNvSpPr>
                <a:spLocks noChangeArrowheads="1"/>
              </p:cNvSpPr>
              <p:nvPr/>
            </p:nvSpPr>
            <p:spPr bwMode="auto">
              <a:xfrm>
                <a:off x="4450" y="2602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9" name="Rectangle 84"/>
              <p:cNvSpPr>
                <a:spLocks noChangeArrowheads="1"/>
              </p:cNvSpPr>
              <p:nvPr/>
            </p:nvSpPr>
            <p:spPr bwMode="auto">
              <a:xfrm>
                <a:off x="4506" y="2643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5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0" name="Rectangle 85"/>
              <p:cNvSpPr>
                <a:spLocks noChangeArrowheads="1"/>
              </p:cNvSpPr>
              <p:nvPr/>
            </p:nvSpPr>
            <p:spPr bwMode="auto">
              <a:xfrm>
                <a:off x="4348" y="2279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1" name="Rectangle 86"/>
              <p:cNvSpPr>
                <a:spLocks noChangeArrowheads="1"/>
              </p:cNvSpPr>
              <p:nvPr/>
            </p:nvSpPr>
            <p:spPr bwMode="auto">
              <a:xfrm>
                <a:off x="4413" y="2329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8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2" name="Rectangle 87"/>
              <p:cNvSpPr>
                <a:spLocks noChangeArrowheads="1"/>
              </p:cNvSpPr>
              <p:nvPr/>
            </p:nvSpPr>
            <p:spPr bwMode="auto">
              <a:xfrm>
                <a:off x="4718" y="2566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3" name="Rectangle 88"/>
              <p:cNvSpPr>
                <a:spLocks noChangeArrowheads="1"/>
              </p:cNvSpPr>
              <p:nvPr/>
            </p:nvSpPr>
            <p:spPr bwMode="auto">
              <a:xfrm>
                <a:off x="4783" y="2616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7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4" name="Rectangle 89"/>
              <p:cNvSpPr>
                <a:spLocks noChangeArrowheads="1"/>
              </p:cNvSpPr>
              <p:nvPr/>
            </p:nvSpPr>
            <p:spPr bwMode="auto">
              <a:xfrm>
                <a:off x="4922" y="2195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5" name="Rectangle 90"/>
              <p:cNvSpPr>
                <a:spLocks noChangeArrowheads="1"/>
              </p:cNvSpPr>
              <p:nvPr/>
            </p:nvSpPr>
            <p:spPr bwMode="auto">
              <a:xfrm>
                <a:off x="4986" y="2246"/>
                <a:ext cx="88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10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6" name="Rectangle 91"/>
              <p:cNvSpPr>
                <a:spLocks noChangeArrowheads="1"/>
              </p:cNvSpPr>
              <p:nvPr/>
            </p:nvSpPr>
            <p:spPr bwMode="auto">
              <a:xfrm>
                <a:off x="4733" y="2314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7" name="Rectangle 92"/>
              <p:cNvSpPr>
                <a:spLocks noChangeArrowheads="1"/>
              </p:cNvSpPr>
              <p:nvPr/>
            </p:nvSpPr>
            <p:spPr bwMode="auto">
              <a:xfrm>
                <a:off x="4797" y="2364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9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8" name="Rectangle 93"/>
              <p:cNvSpPr>
                <a:spLocks noChangeArrowheads="1"/>
              </p:cNvSpPr>
              <p:nvPr/>
            </p:nvSpPr>
            <p:spPr bwMode="auto">
              <a:xfrm>
                <a:off x="4200" y="1612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9" name="Rectangle 94"/>
              <p:cNvSpPr>
                <a:spLocks noChangeArrowheads="1"/>
              </p:cNvSpPr>
              <p:nvPr/>
            </p:nvSpPr>
            <p:spPr bwMode="auto">
              <a:xfrm>
                <a:off x="4264" y="1662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6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00" name="Rectangle 95"/>
              <p:cNvSpPr>
                <a:spLocks noChangeArrowheads="1"/>
              </p:cNvSpPr>
              <p:nvPr/>
            </p:nvSpPr>
            <p:spPr bwMode="auto">
              <a:xfrm>
                <a:off x="3959" y="1612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01" name="Rectangle 96"/>
              <p:cNvSpPr>
                <a:spLocks noChangeArrowheads="1"/>
              </p:cNvSpPr>
              <p:nvPr/>
            </p:nvSpPr>
            <p:spPr bwMode="auto">
              <a:xfrm>
                <a:off x="4023" y="1662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2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02" name="Rectangle 97"/>
              <p:cNvSpPr>
                <a:spLocks noChangeArrowheads="1"/>
              </p:cNvSpPr>
              <p:nvPr/>
            </p:nvSpPr>
            <p:spPr bwMode="auto">
              <a:xfrm>
                <a:off x="3552" y="2879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03" name="Rectangle 98"/>
              <p:cNvSpPr>
                <a:spLocks noChangeArrowheads="1"/>
              </p:cNvSpPr>
              <p:nvPr/>
            </p:nvSpPr>
            <p:spPr bwMode="auto">
              <a:xfrm>
                <a:off x="3616" y="2930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3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04" name="Rectangle 99"/>
              <p:cNvSpPr>
                <a:spLocks noChangeArrowheads="1"/>
              </p:cNvSpPr>
              <p:nvPr/>
            </p:nvSpPr>
            <p:spPr bwMode="auto">
              <a:xfrm>
                <a:off x="3265" y="2938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05" name="Rectangle 100"/>
              <p:cNvSpPr>
                <a:spLocks noChangeArrowheads="1"/>
              </p:cNvSpPr>
              <p:nvPr/>
            </p:nvSpPr>
            <p:spPr bwMode="auto">
              <a:xfrm>
                <a:off x="3330" y="2988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1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06" name="Rectangle 101"/>
              <p:cNvSpPr>
                <a:spLocks noChangeArrowheads="1"/>
              </p:cNvSpPr>
              <p:nvPr/>
            </p:nvSpPr>
            <p:spPr bwMode="auto">
              <a:xfrm>
                <a:off x="3561" y="2676"/>
                <a:ext cx="52" cy="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Times New Roman" panose="02020603050405020304" charset="0"/>
                  </a:rPr>
                  <a:t>x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07" name="Rectangle 102"/>
              <p:cNvSpPr>
                <a:spLocks noChangeArrowheads="1"/>
              </p:cNvSpPr>
              <p:nvPr/>
            </p:nvSpPr>
            <p:spPr bwMode="auto">
              <a:xfrm>
                <a:off x="3626" y="2726"/>
                <a:ext cx="44" cy="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Times New Roman" panose="02020603050405020304" charset="0"/>
                  </a:rPr>
                  <a:t>4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12" name="Group 103"/>
            <p:cNvGrpSpPr/>
            <p:nvPr/>
          </p:nvGrpSpPr>
          <p:grpSpPr bwMode="auto">
            <a:xfrm>
              <a:off x="7010400" y="2514601"/>
              <a:ext cx="2165350" cy="2436813"/>
              <a:chOff x="3418" y="1503"/>
              <a:chExt cx="1364" cy="1534"/>
            </a:xfrm>
          </p:grpSpPr>
          <p:sp>
            <p:nvSpPr>
              <p:cNvPr id="213" name="Rectangle 104"/>
              <p:cNvSpPr>
                <a:spLocks noChangeArrowheads="1"/>
              </p:cNvSpPr>
              <p:nvPr/>
            </p:nvSpPr>
            <p:spPr bwMode="auto">
              <a:xfrm>
                <a:off x="3418" y="2797"/>
                <a:ext cx="114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500" b="1">
                    <a:solidFill>
                      <a:srgbClr val="000000"/>
                    </a:solidFill>
                    <a:latin typeface="Times New Roman" panose="02020603050405020304" charset="0"/>
                  </a:rPr>
                  <a:t>+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4" name="Rectangle 105"/>
              <p:cNvSpPr>
                <a:spLocks noChangeArrowheads="1"/>
              </p:cNvSpPr>
              <p:nvPr/>
            </p:nvSpPr>
            <p:spPr bwMode="auto">
              <a:xfrm>
                <a:off x="4045" y="1503"/>
                <a:ext cx="114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500" b="1">
                    <a:solidFill>
                      <a:srgbClr val="000000"/>
                    </a:solidFill>
                    <a:latin typeface="Times New Roman" panose="02020603050405020304" charset="0"/>
                  </a:rPr>
                  <a:t>+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5" name="Rectangle 106"/>
              <p:cNvSpPr>
                <a:spLocks noChangeArrowheads="1"/>
              </p:cNvSpPr>
              <p:nvPr/>
            </p:nvSpPr>
            <p:spPr bwMode="auto">
              <a:xfrm>
                <a:off x="4668" y="2273"/>
                <a:ext cx="114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500" b="1">
                    <a:solidFill>
                      <a:srgbClr val="000000"/>
                    </a:solidFill>
                    <a:latin typeface="Times New Roman" panose="02020603050405020304" charset="0"/>
                  </a:rPr>
                  <a:t>+</a:t>
                </a:r>
                <a:endParaRPr lang="en-US" sz="240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311" name="Content Placeholder 2"/>
          <p:cNvSpPr txBox="1"/>
          <p:nvPr/>
        </p:nvSpPr>
        <p:spPr>
          <a:xfrm>
            <a:off x="8763329" y="1671815"/>
            <a:ext cx="2630487" cy="58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Clustering</a:t>
            </a:r>
            <a:endParaRPr lang="en-US" sz="2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8378504" y="5667150"/>
            <a:ext cx="3185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D. Abbott, Applied Predictive Analytics, Wiley, 2014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40459" y="5667150"/>
            <a:ext cx="36029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[3] Practical introduction to Computer Vision with OpenCV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2" grpId="0"/>
      <p:bldP spid="206" grpId="0"/>
      <p:bldP spid="311" grpId="0"/>
      <p:bldP spid="312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Problems: (1)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 </a:t>
            </a:r>
            <a:r>
              <a:rPr lang="en-US" u="sng" dirty="0"/>
              <a:t>discrete</a:t>
            </a:r>
            <a:r>
              <a:rPr lang="en-US" dirty="0"/>
              <a:t> target value from one or more inputs</a:t>
            </a:r>
            <a:endParaRPr lang="en-US" dirty="0"/>
          </a:p>
          <a:p>
            <a:pPr lvl="1"/>
            <a:r>
              <a:rPr lang="en-US" dirty="0"/>
              <a:t>Predict whether a patient is </a:t>
            </a:r>
            <a:r>
              <a:rPr lang="en-US" b="1" dirty="0"/>
              <a:t>diabetic or not</a:t>
            </a:r>
            <a:r>
              <a:rPr lang="en-US" dirty="0"/>
              <a:t>, based on glucose level, weight, age</a:t>
            </a:r>
            <a:endParaRPr lang="en-US" dirty="0"/>
          </a:p>
          <a:p>
            <a:pPr lvl="1"/>
            <a:r>
              <a:rPr lang="en-US" dirty="0"/>
              <a:t>Predict the type of Iris flower given measurements on petals</a:t>
            </a:r>
            <a:endParaRPr lang="en-US" dirty="0"/>
          </a:p>
          <a:p>
            <a:pPr lvl="1"/>
            <a:r>
              <a:rPr lang="en-US" dirty="0"/>
              <a:t>Predict whether this is an image of a car or a bus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pic>
        <p:nvPicPr>
          <p:cNvPr id="8" name="Picture 7" descr="2-D classifica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52" y="3502845"/>
            <a:ext cx="4300334" cy="3088073"/>
          </a:xfrm>
          <a:prstGeom prst="rect">
            <a:avLst/>
          </a:prstGeom>
        </p:spPr>
      </p:pic>
      <p:pic>
        <p:nvPicPr>
          <p:cNvPr id="11" name="Picture 10" descr="3-D classifica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1" b="3069"/>
          <a:stretch>
            <a:fillRect/>
          </a:stretch>
        </p:blipFill>
        <p:spPr>
          <a:xfrm>
            <a:off x="6314692" y="3646278"/>
            <a:ext cx="4133934" cy="29336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 classes [3]</a:t>
            </a:r>
            <a:endParaRPr lang="en-US" dirty="0"/>
          </a:p>
        </p:txBody>
      </p:sp>
      <p:pic>
        <p:nvPicPr>
          <p:cNvPr id="6" name="Content Placeholder 5" descr="separable classes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36" y="1956625"/>
            <a:ext cx="10515600" cy="21709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pic>
        <p:nvPicPr>
          <p:cNvPr id="7" name="Picture 6" descr="Linearly separable, non-linearly separable, non-separ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2" y="4445650"/>
            <a:ext cx="11500627" cy="14240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gression example (3D)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26" y="3644458"/>
            <a:ext cx="4475053" cy="2611120"/>
          </a:xfrm>
          <a:prstGeom prst="rect">
            <a:avLst/>
          </a:prstGeom>
        </p:spPr>
      </p:pic>
      <p:pic>
        <p:nvPicPr>
          <p:cNvPr id="11" name="Picture 10" descr="regression example (2D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3305433"/>
            <a:ext cx="4758120" cy="3289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Problems: (2)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 </a:t>
            </a:r>
            <a:r>
              <a:rPr lang="en-US" u="sng" dirty="0"/>
              <a:t>continuous</a:t>
            </a:r>
            <a:r>
              <a:rPr lang="en-US" dirty="0"/>
              <a:t> target value from one or more inputs</a:t>
            </a:r>
            <a:endParaRPr lang="en-US" dirty="0"/>
          </a:p>
          <a:p>
            <a:pPr lvl="1"/>
            <a:r>
              <a:rPr lang="en-US" dirty="0"/>
              <a:t>Predict weight given height</a:t>
            </a:r>
            <a:endParaRPr lang="en-US" dirty="0"/>
          </a:p>
          <a:p>
            <a:pPr lvl="1"/>
            <a:r>
              <a:rPr lang="en-US" dirty="0"/>
              <a:t>Predict the price of a used car given age, model, color, and mileage</a:t>
            </a:r>
            <a:endParaRPr lang="en-US" dirty="0"/>
          </a:p>
          <a:p>
            <a:pPr lvl="1"/>
            <a:r>
              <a:rPr lang="en-US" dirty="0"/>
              <a:t>Predict the age of the person in the image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1CEC900-C714-46F5-805F-021E9A2298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CVI620/DPS920- Vision Problems and Methods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uster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1" y="2248704"/>
            <a:ext cx="6151418" cy="4607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Problems: (3)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groups or clusters in data (no specific target)</a:t>
            </a:r>
            <a:endParaRPr lang="en-US" dirty="0"/>
          </a:p>
          <a:p>
            <a:r>
              <a:rPr lang="en-US" dirty="0"/>
              <a:t>Looks like there are 3 types of rock samples gathered on Mars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7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ffectLst/>
                <a:latin typeface="Tahoma" panose="020B0604030504040204" charset="0"/>
              </a:rPr>
              <a:t>Types of Models</a:t>
            </a:r>
            <a:endParaRPr lang="en-US" dirty="0">
              <a:effectLst/>
              <a:latin typeface="Tahoma" panose="020B0604030504040204" charset="0"/>
            </a:endParaRPr>
          </a:p>
        </p:txBody>
      </p:sp>
      <p:sp>
        <p:nvSpPr>
          <p:cNvPr id="18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6E936F-87D9-A14E-9010-A51B83E273F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C8F9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C8F97">
                  <a:lumMod val="60000"/>
                  <a:lumOff val="40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12707" name="AutoShape 1027" descr="arrow right"/>
          <p:cNvSpPr>
            <a:spLocks noChangeArrowheads="1"/>
          </p:cNvSpPr>
          <p:nvPr/>
        </p:nvSpPr>
        <p:spPr bwMode="invGray">
          <a:xfrm flipH="1">
            <a:off x="2288243" y="2531237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6B795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953349" name="Text Box 1028"/>
          <p:cNvSpPr txBox="1">
            <a:spLocks noChangeArrowheads="1"/>
          </p:cNvSpPr>
          <p:nvPr/>
        </p:nvSpPr>
        <p:spPr bwMode="auto">
          <a:xfrm>
            <a:off x="1243853" y="25614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Inputs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953350" name="Text Box 1029"/>
          <p:cNvSpPr txBox="1">
            <a:spLocks noChangeArrowheads="1"/>
          </p:cNvSpPr>
          <p:nvPr/>
        </p:nvSpPr>
        <p:spPr bwMode="auto">
          <a:xfrm>
            <a:off x="1243853" y="3181319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Output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2711" name="Rectangle 1031"/>
          <p:cNvSpPr>
            <a:spLocks noChangeArrowheads="1"/>
          </p:cNvSpPr>
          <p:nvPr/>
        </p:nvSpPr>
        <p:spPr bwMode="invGray">
          <a:xfrm>
            <a:off x="6515952" y="2692794"/>
            <a:ext cx="1429033" cy="8382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Predictive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3354" name="Text Box 1033"/>
          <p:cNvSpPr txBox="1">
            <a:spLocks noChangeArrowheads="1"/>
          </p:cNvSpPr>
          <p:nvPr/>
        </p:nvSpPr>
        <p:spPr bwMode="auto">
          <a:xfrm>
            <a:off x="838200" y="1821745"/>
            <a:ext cx="6019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Supervised Learning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Predictive Models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2714" name="AutoShape 1034" descr="arrow right"/>
          <p:cNvSpPr>
            <a:spLocks noChangeArrowheads="1"/>
          </p:cNvSpPr>
          <p:nvPr/>
        </p:nvSpPr>
        <p:spPr bwMode="invGray">
          <a:xfrm flipH="1">
            <a:off x="2288243" y="5445072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6B795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953356" name="Text Box 1035"/>
          <p:cNvSpPr txBox="1">
            <a:spLocks noChangeArrowheads="1"/>
          </p:cNvSpPr>
          <p:nvPr/>
        </p:nvSpPr>
        <p:spPr bwMode="auto">
          <a:xfrm>
            <a:off x="1243853" y="547523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Inputs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2716" name="Rectangle 1036"/>
          <p:cNvSpPr>
            <a:spLocks noChangeArrowheads="1"/>
          </p:cNvSpPr>
          <p:nvPr/>
        </p:nvSpPr>
        <p:spPr bwMode="invGray">
          <a:xfrm>
            <a:off x="6515952" y="5254572"/>
            <a:ext cx="1431272" cy="8382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Descriptive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3358" name="Text Box 1037"/>
          <p:cNvSpPr txBox="1">
            <a:spLocks noChangeArrowheads="1"/>
          </p:cNvSpPr>
          <p:nvPr/>
        </p:nvSpPr>
        <p:spPr bwMode="auto">
          <a:xfrm>
            <a:off x="841560" y="4439845"/>
            <a:ext cx="6400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Unsupervised Learning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+mn-cs"/>
              </a:rPr>
              <a:t> Descriptive Models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712719" name="AutoShape 1039" descr="arrow right"/>
          <p:cNvSpPr>
            <a:spLocks noChangeArrowheads="1"/>
          </p:cNvSpPr>
          <p:nvPr/>
        </p:nvSpPr>
        <p:spPr bwMode="invGray">
          <a:xfrm flipH="1">
            <a:off x="2288243" y="3151156"/>
            <a:ext cx="761999" cy="4572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6B795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9358864" y="2555722"/>
            <a:ext cx="1793642" cy="473939"/>
          </a:xfrm>
          <a:prstGeom prst="borderCallout1">
            <a:avLst>
              <a:gd name="adj1" fmla="val 51122"/>
              <a:gd name="adj2" fmla="val -121"/>
              <a:gd name="adj3" fmla="val 50384"/>
              <a:gd name="adj4" fmla="val -110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9358864" y="3151156"/>
            <a:ext cx="1793642" cy="473939"/>
          </a:xfrm>
          <a:prstGeom prst="borderCallout1">
            <a:avLst>
              <a:gd name="adj1" fmla="val 51122"/>
              <a:gd name="adj2" fmla="val -121"/>
              <a:gd name="adj3" fmla="val 52428"/>
              <a:gd name="adj4" fmla="val 732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ine Callout 1 1"/>
          <p:cNvSpPr/>
          <p:nvPr/>
        </p:nvSpPr>
        <p:spPr>
          <a:xfrm>
            <a:off x="9358864" y="5484201"/>
            <a:ext cx="1793642" cy="473939"/>
          </a:xfrm>
          <a:prstGeom prst="borderCallout1">
            <a:avLst>
              <a:gd name="adj1" fmla="val 51122"/>
              <a:gd name="adj2" fmla="val -121"/>
              <a:gd name="adj3" fmla="val 50384"/>
              <a:gd name="adj4" fmla="val -110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Clustering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3071956" y="2352413"/>
            <a:ext cx="2512368" cy="15135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Supervised Learning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utoShape 1027" descr="arrow right"/>
          <p:cNvSpPr>
            <a:spLocks noChangeArrowheads="1"/>
          </p:cNvSpPr>
          <p:nvPr/>
        </p:nvSpPr>
        <p:spPr bwMode="invGray">
          <a:xfrm flipH="1">
            <a:off x="5669138" y="2883294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6B795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3071956" y="4914191"/>
            <a:ext cx="2512368" cy="15135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Unsupervised Learning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utoShape 1027" descr="arrow right"/>
          <p:cNvSpPr>
            <a:spLocks noChangeArrowheads="1"/>
          </p:cNvSpPr>
          <p:nvPr/>
        </p:nvSpPr>
        <p:spPr bwMode="invGray">
          <a:xfrm flipH="1">
            <a:off x="5669138" y="5445072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6B795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CVI620/DPS920- Vision Problems and Methods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(or Training)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supervised learning, training data contains for each sample:</a:t>
            </a:r>
            <a:endParaRPr lang="en-US" dirty="0"/>
          </a:p>
          <a:p>
            <a:pPr lvl="1"/>
            <a:r>
              <a:rPr lang="en-US" b="1" dirty="0"/>
              <a:t>Feature vector </a:t>
            </a:r>
            <a:r>
              <a:rPr lang="en-US" dirty="0"/>
              <a:t>of the sample</a:t>
            </a:r>
            <a:endParaRPr lang="en-US" dirty="0"/>
          </a:p>
          <a:p>
            <a:pPr lvl="1"/>
            <a:r>
              <a:rPr lang="en-US" dirty="0"/>
              <a:t>Given </a:t>
            </a:r>
            <a:r>
              <a:rPr lang="en-US" b="1" dirty="0"/>
              <a:t>class or target value </a:t>
            </a:r>
            <a:r>
              <a:rPr lang="en-US" dirty="0"/>
              <a:t>of the sample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classifier or predictor is </a:t>
            </a:r>
            <a:r>
              <a:rPr lang="en-US" b="1" dirty="0"/>
              <a:t>trained</a:t>
            </a:r>
            <a:r>
              <a:rPr lang="en-US" dirty="0"/>
              <a:t> based on the samples to learn the class or target value of each sample (training data)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also be able to generalize &amp; predict the class (or target value) of samples not seen (test data)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</a:t>
            </a:r>
            <a:r>
              <a:rPr lang="en-US"/>
              <a:t>&amp;  Semi-Supervised </a:t>
            </a:r>
            <a:r>
              <a:rPr lang="en-US" dirty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Unsupervised Training</a:t>
            </a:r>
            <a:endParaRPr lang="en-US" dirty="0"/>
          </a:p>
          <a:p>
            <a:pPr lvl="1"/>
            <a:r>
              <a:rPr lang="en-US" dirty="0"/>
              <a:t>Training data consists of only the feature vectors. The class, target, or cluster for each sample is unknown.</a:t>
            </a:r>
            <a:endParaRPr lang="en-US" dirty="0"/>
          </a:p>
          <a:p>
            <a:pPr lvl="1"/>
            <a:r>
              <a:rPr lang="en-US" dirty="0"/>
              <a:t>Learn to cluster data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Semi-supervised Training</a:t>
            </a:r>
            <a:endParaRPr lang="en-US" dirty="0"/>
          </a:p>
          <a:p>
            <a:pPr lvl="1"/>
            <a:r>
              <a:rPr lang="en-US" dirty="0"/>
              <a:t>Unsupervised, but given some feedback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702" y="136525"/>
            <a:ext cx="11430000" cy="5962650"/>
          </a:xfrm>
          <a:prstGeom prst="rect">
            <a:avLst/>
          </a:prstGeom>
        </p:spPr>
      </p:pic>
      <p:sp>
        <p:nvSpPr>
          <p:cNvPr id="4" name="Title 3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Overlaps of AI fields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CVI620/DPS920- Vision Problems and Methods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533A4F-5F1C-4DF1-B005-2AEB834638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Well-Known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Some Classifiers</a:t>
            </a:r>
            <a:endParaRPr lang="en-US" sz="3200" dirty="0"/>
          </a:p>
          <a:p>
            <a:pPr lvl="1"/>
            <a:r>
              <a:rPr lang="en-US" sz="2800" dirty="0"/>
              <a:t>K-nearest neighbor</a:t>
            </a:r>
            <a:endParaRPr lang="en-US" sz="2800" dirty="0"/>
          </a:p>
          <a:p>
            <a:pPr lvl="2"/>
            <a:r>
              <a:rPr lang="en-US" sz="2400" dirty="0"/>
              <a:t>Get votes from the closest neighbors in the feature space among training data</a:t>
            </a:r>
            <a:endParaRPr lang="en-US" sz="2400" dirty="0"/>
          </a:p>
          <a:p>
            <a:pPr lvl="1"/>
            <a:r>
              <a:rPr lang="en-US" sz="2800" dirty="0"/>
              <a:t>Logistic Regression</a:t>
            </a:r>
            <a:endParaRPr lang="en-US" sz="2800" dirty="0"/>
          </a:p>
          <a:p>
            <a:pPr lvl="1"/>
            <a:r>
              <a:rPr lang="en-US" sz="2800" dirty="0"/>
              <a:t>Decision Trees</a:t>
            </a:r>
            <a:endParaRPr lang="en-US" sz="2800" dirty="0"/>
          </a:p>
          <a:p>
            <a:pPr lvl="1"/>
            <a:r>
              <a:rPr lang="en-US" sz="2800" dirty="0"/>
              <a:t>Support Vector Machines (SVM)</a:t>
            </a:r>
            <a:endParaRPr lang="en-US" sz="2800" dirty="0"/>
          </a:p>
          <a:p>
            <a:pPr lvl="1"/>
            <a:r>
              <a:rPr lang="en-US" sz="2800" dirty="0"/>
              <a:t>Naïve Bayes</a:t>
            </a:r>
            <a:endParaRPr lang="en-US" sz="2800" dirty="0"/>
          </a:p>
          <a:p>
            <a:r>
              <a:rPr lang="en-US" sz="3200" dirty="0"/>
              <a:t>Regression</a:t>
            </a:r>
            <a:endParaRPr lang="en-US" sz="3200" dirty="0"/>
          </a:p>
          <a:p>
            <a:pPr lvl="1"/>
            <a:r>
              <a:rPr lang="en-US" sz="2800" dirty="0"/>
              <a:t>Linear</a:t>
            </a:r>
            <a:endParaRPr lang="en-US" sz="2800" dirty="0"/>
          </a:p>
          <a:p>
            <a:pPr lvl="1"/>
            <a:r>
              <a:rPr lang="en-US" sz="2800" dirty="0"/>
              <a:t>Nonlinear</a:t>
            </a:r>
            <a:endParaRPr lang="en-US" sz="2800" dirty="0"/>
          </a:p>
          <a:p>
            <a:r>
              <a:rPr lang="en-US" sz="3200" dirty="0"/>
              <a:t>Clustering</a:t>
            </a:r>
            <a:endParaRPr lang="en-US" sz="3200" dirty="0"/>
          </a:p>
          <a:p>
            <a:pPr lvl="1"/>
            <a:r>
              <a:rPr lang="en-US" sz="2800" dirty="0"/>
              <a:t>K-means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Tabular data</a:t>
            </a:r>
            <a:endParaRPr lang="en-US" dirty="0"/>
          </a:p>
          <a:p>
            <a:r>
              <a:rPr lang="en-US" dirty="0"/>
              <a:t>Clean, no missing data</a:t>
            </a:r>
            <a:endParaRPr lang="en-US" dirty="0"/>
          </a:p>
          <a:p>
            <a:r>
              <a:rPr lang="en-US" dirty="0"/>
              <a:t>Numerical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pic>
        <p:nvPicPr>
          <p:cNvPr id="3074" name="Picture 2" descr="Tabular dat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098" y="1328286"/>
            <a:ext cx="6417779" cy="461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43060" y="5967189"/>
            <a:ext cx="34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http://i.stack.imgur.com/XkdDl.png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Driver drowsiness</a:t>
            </a:r>
            <a:endParaRPr lang="en-US" dirty="0"/>
          </a:p>
          <a:p>
            <a:pPr lvl="1"/>
            <a:r>
              <a:rPr lang="en-US" dirty="0"/>
              <a:t>Initial dataset: A set of images with drowsy and non-drowsy drivers</a:t>
            </a:r>
            <a:endParaRPr lang="en-US" dirty="0"/>
          </a:p>
          <a:p>
            <a:pPr lvl="1"/>
            <a:r>
              <a:rPr lang="en-US" dirty="0"/>
              <a:t>Target: drowsy or non-drowsy (or 1 / 0) </a:t>
            </a:r>
            <a:endParaRPr lang="en-US" dirty="0"/>
          </a:p>
          <a:p>
            <a:pPr lvl="1"/>
            <a:r>
              <a:rPr lang="en-US" dirty="0"/>
              <a:t>Features: Shape features of eyes, how closed, etc.</a:t>
            </a:r>
            <a:endParaRPr lang="en-US" dirty="0"/>
          </a:p>
          <a:p>
            <a:pPr lvl="1"/>
            <a:r>
              <a:rPr lang="en-US" dirty="0"/>
              <a:t>Type: Classification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/>
              <a:t>Driver drowsiness</a:t>
            </a:r>
            <a:endParaRPr lang="en-US" sz="2900" dirty="0"/>
          </a:p>
          <a:p>
            <a:pPr lvl="1"/>
            <a:r>
              <a:rPr lang="en-US" dirty="0"/>
              <a:t>Initial dataset: A set of videos with drowsy and non-drowsy drivers</a:t>
            </a:r>
            <a:endParaRPr lang="en-US" dirty="0"/>
          </a:p>
          <a:p>
            <a:pPr lvl="1"/>
            <a:r>
              <a:rPr lang="en-US" dirty="0"/>
              <a:t>Target: time in each video when the driver gets drowsy (if not at all, a negative number is returned)</a:t>
            </a:r>
            <a:endParaRPr lang="en-US" dirty="0"/>
          </a:p>
          <a:p>
            <a:pPr lvl="1"/>
            <a:r>
              <a:rPr lang="en-US" dirty="0"/>
              <a:t>Features: Shapes of eyes in every frame, the longest time the eye stayed closed, etc. </a:t>
            </a:r>
            <a:endParaRPr lang="en-US" dirty="0"/>
          </a:p>
          <a:p>
            <a:pPr lvl="1"/>
            <a:r>
              <a:rPr lang="en-US" dirty="0"/>
              <a:t>Type: Regression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Traffic Sign Detection</a:t>
            </a:r>
            <a:endParaRPr lang="en-US" dirty="0"/>
          </a:p>
          <a:p>
            <a:pPr lvl="1"/>
            <a:r>
              <a:rPr lang="en-US" dirty="0"/>
              <a:t>Initial dataset: A set of images with traffic signs or no signs</a:t>
            </a:r>
            <a:endParaRPr lang="en-US" dirty="0"/>
          </a:p>
          <a:p>
            <a:pPr lvl="1"/>
            <a:r>
              <a:rPr lang="en-US" dirty="0"/>
              <a:t>Target: A label for each image indicating the sign in image (0: no sign, 1: stop sign, 2: Yield sign)</a:t>
            </a:r>
            <a:endParaRPr lang="en-US" dirty="0"/>
          </a:p>
          <a:p>
            <a:pPr lvl="1"/>
            <a:r>
              <a:rPr lang="en-US" dirty="0"/>
              <a:t>Features: ORB, SIFT, </a:t>
            </a:r>
            <a:r>
              <a:rPr lang="en-US" dirty="0" err="1"/>
              <a:t>HoG</a:t>
            </a:r>
            <a:r>
              <a:rPr lang="en-US" dirty="0"/>
              <a:t>, for patches in the image</a:t>
            </a:r>
            <a:endParaRPr lang="en-US" dirty="0"/>
          </a:p>
          <a:p>
            <a:pPr lvl="1"/>
            <a:r>
              <a:rPr lang="en-US" dirty="0"/>
              <a:t>Type: Classification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Motion tracking</a:t>
            </a:r>
            <a:endParaRPr lang="en-US" dirty="0"/>
          </a:p>
          <a:p>
            <a:pPr lvl="1"/>
            <a:r>
              <a:rPr lang="en-US" dirty="0"/>
              <a:t>Initial dataset: A set of videos with human motion or non-human or no motion</a:t>
            </a:r>
            <a:endParaRPr lang="en-US" dirty="0"/>
          </a:p>
          <a:p>
            <a:pPr lvl="1"/>
            <a:r>
              <a:rPr lang="en-US" dirty="0"/>
              <a:t>Target: human motion in video or not (1 / 0)</a:t>
            </a:r>
            <a:endParaRPr lang="en-US" dirty="0"/>
          </a:p>
          <a:p>
            <a:pPr lvl="1"/>
            <a:r>
              <a:rPr lang="en-US" dirty="0"/>
              <a:t>Features: motion features (e.g. optical flow)</a:t>
            </a:r>
            <a:endParaRPr lang="en-US" dirty="0"/>
          </a:p>
          <a:p>
            <a:pPr lvl="1"/>
            <a:r>
              <a:rPr lang="en-US" dirty="0"/>
              <a:t>Type: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Examples- cont.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Cash counter</a:t>
            </a:r>
            <a:endParaRPr lang="en-US" dirty="0"/>
          </a:p>
          <a:p>
            <a:pPr lvl="1"/>
            <a:r>
              <a:rPr lang="en-US" dirty="0"/>
              <a:t>Initial dataset: A set of images of coins and paper bills</a:t>
            </a:r>
            <a:endParaRPr lang="en-US" dirty="0"/>
          </a:p>
          <a:p>
            <a:pPr lvl="1"/>
            <a:r>
              <a:rPr lang="en-US" dirty="0"/>
              <a:t>Target: total amount of money in the image</a:t>
            </a:r>
            <a:endParaRPr lang="en-US" dirty="0"/>
          </a:p>
          <a:p>
            <a:pPr lvl="1"/>
            <a:r>
              <a:rPr lang="en-US" dirty="0"/>
              <a:t>Features: size of circles, color, OCR (hard since not rectified), similarity with a set of templates, etc.</a:t>
            </a:r>
            <a:endParaRPr lang="en-US" dirty="0"/>
          </a:p>
          <a:p>
            <a:pPr lvl="1"/>
            <a:r>
              <a:rPr lang="en-US" dirty="0"/>
              <a:t>Type: Regression problem</a:t>
            </a:r>
            <a:endParaRPr lang="en-US" dirty="0"/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Driver’s license detector</a:t>
            </a:r>
            <a:endParaRPr lang="en-US" dirty="0"/>
          </a:p>
          <a:p>
            <a:pPr lvl="1"/>
            <a:r>
              <a:rPr lang="en-US" dirty="0"/>
              <a:t>Initial dataset: A set of images of driver’s licenses at different angles and poses</a:t>
            </a:r>
            <a:endParaRPr lang="en-US" dirty="0"/>
          </a:p>
          <a:p>
            <a:pPr lvl="1"/>
            <a:r>
              <a:rPr lang="en-US" dirty="0"/>
              <a:t>Target: Location of card’s bounding box (x, y, w, h) – to rectify the image for OCR</a:t>
            </a:r>
            <a:endParaRPr lang="en-US" dirty="0"/>
          </a:p>
          <a:p>
            <a:pPr lvl="1"/>
            <a:r>
              <a:rPr lang="en-US" dirty="0"/>
              <a:t>Features: specs of Hough lines, color, etc.</a:t>
            </a:r>
            <a:endParaRPr lang="en-US" dirty="0"/>
          </a:p>
          <a:p>
            <a:pPr lvl="1"/>
            <a:r>
              <a:rPr lang="en-US" dirty="0"/>
              <a:t>Type: Regression?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Examples- cont.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Hockey player detection</a:t>
            </a:r>
            <a:endParaRPr lang="en-US" dirty="0"/>
          </a:p>
          <a:p>
            <a:pPr lvl="1"/>
            <a:r>
              <a:rPr lang="en-US" dirty="0"/>
              <a:t>A set of images of hockey rinks with players</a:t>
            </a:r>
            <a:endParaRPr lang="en-US" dirty="0"/>
          </a:p>
          <a:p>
            <a:pPr lvl="1"/>
            <a:r>
              <a:rPr lang="en-US" dirty="0"/>
              <a:t>Target: Is this patch in image a hockey player or background </a:t>
            </a:r>
            <a:endParaRPr lang="en-US" dirty="0"/>
          </a:p>
          <a:p>
            <a:pPr lvl="1"/>
            <a:r>
              <a:rPr lang="en-US" dirty="0"/>
              <a:t>Features: color, </a:t>
            </a:r>
            <a:r>
              <a:rPr lang="en-US" dirty="0" err="1"/>
              <a:t>HoG</a:t>
            </a:r>
            <a:r>
              <a:rPr lang="en-US" dirty="0"/>
              <a:t>, shape features, etc.</a:t>
            </a:r>
            <a:endParaRPr lang="en-US" dirty="0"/>
          </a:p>
          <a:p>
            <a:pPr lvl="1"/>
            <a:r>
              <a:rPr lang="en-US" dirty="0"/>
              <a:t>Type: classification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89331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Computer Vision problems can be solved using three approaches: </a:t>
            </a:r>
            <a:endParaRPr lang="en-US" dirty="0"/>
          </a:p>
          <a:p>
            <a:pPr marL="914400" lvl="1" indent="-457200">
              <a:spcBef>
                <a:spcPts val="1800"/>
              </a:spcBef>
              <a:buAutoNum type="arabicParenR"/>
            </a:pPr>
            <a:r>
              <a:rPr lang="en-US" dirty="0"/>
              <a:t>Start from intuition and design a method, or </a:t>
            </a:r>
            <a:endParaRPr lang="en-US" dirty="0"/>
          </a:p>
          <a:p>
            <a:pPr marL="914400" lvl="1" indent="-457200">
              <a:spcBef>
                <a:spcPts val="1800"/>
              </a:spcBef>
              <a:buAutoNum type="arabicParenR"/>
            </a:pPr>
            <a:r>
              <a:rPr lang="en-US" dirty="0"/>
              <a:t>Start from data and use Machine Learning, or </a:t>
            </a:r>
            <a:endParaRPr lang="en-US" dirty="0"/>
          </a:p>
          <a:p>
            <a:pPr marL="914400" lvl="1" indent="-457200">
              <a:spcBef>
                <a:spcPts val="1800"/>
              </a:spcBef>
              <a:buAutoNum type="arabicParenR"/>
            </a:pPr>
            <a:r>
              <a:rPr lang="en-US" dirty="0"/>
              <a:t>Start from LOTS of data and use Deep Learning</a:t>
            </a:r>
            <a:endParaRPr lang="en-US" i="1" dirty="0"/>
          </a:p>
          <a:p>
            <a:pPr>
              <a:spcBef>
                <a:spcPts val="1800"/>
              </a:spcBef>
            </a:pPr>
            <a:r>
              <a:rPr lang="en-US" dirty="0"/>
              <a:t>Machine Learning problems belong to one of these types: </a:t>
            </a:r>
            <a:endParaRPr lang="en-US" dirty="0"/>
          </a:p>
          <a:p>
            <a:pPr marL="914400" lvl="1" indent="-457200">
              <a:spcBef>
                <a:spcPts val="1800"/>
              </a:spcBef>
              <a:buAutoNum type="arabicParenR"/>
            </a:pPr>
            <a:r>
              <a:rPr lang="en-US" dirty="0"/>
              <a:t>Regression, </a:t>
            </a:r>
            <a:endParaRPr lang="en-US" dirty="0"/>
          </a:p>
          <a:p>
            <a:pPr marL="914400" lvl="1" indent="-457200">
              <a:spcBef>
                <a:spcPts val="1800"/>
              </a:spcBef>
              <a:buAutoNum type="arabicParenR"/>
            </a:pPr>
            <a:r>
              <a:rPr lang="en-US" dirty="0"/>
              <a:t>Classification, or </a:t>
            </a:r>
            <a:endParaRPr lang="en-US" dirty="0"/>
          </a:p>
          <a:p>
            <a:pPr marL="914400" lvl="1" indent="-457200">
              <a:spcBef>
                <a:spcPts val="1800"/>
              </a:spcBef>
              <a:buAutoNum type="arabicParenR"/>
            </a:pPr>
            <a:r>
              <a:rPr lang="en-US" dirty="0"/>
              <a:t>Clustering.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661"/>
            <a:ext cx="10515600" cy="4951072"/>
          </a:xfrm>
        </p:spPr>
        <p:txBody>
          <a:bodyPr>
            <a:normAutofit lnSpcReduction="10000"/>
          </a:bodyPr>
          <a:lstStyle/>
          <a:p>
            <a:pPr marL="405130" indent="-405130">
              <a:buNone/>
            </a:pPr>
            <a:r>
              <a:rPr lang="en-US" sz="2400" dirty="0"/>
              <a:t>[1] Computer Vision: Algorithms and Applications, R. </a:t>
            </a:r>
            <a:r>
              <a:rPr lang="en-US" sz="2400" dirty="0" err="1"/>
              <a:t>Szeliski</a:t>
            </a:r>
            <a:r>
              <a:rPr lang="en-US" sz="2400" dirty="0"/>
              <a:t> (</a:t>
            </a:r>
            <a:r>
              <a:rPr lang="en-US" sz="2400" dirty="0">
                <a:hlinkClick r:id="rId1"/>
              </a:rPr>
              <a:t>http://szeliski.org/Book</a:t>
            </a:r>
            <a:r>
              <a:rPr lang="en-US" sz="2400" dirty="0"/>
              <a:t>)</a:t>
            </a:r>
            <a:endParaRPr lang="en-US" sz="2400" dirty="0"/>
          </a:p>
          <a:p>
            <a:pPr marL="405130" indent="-405130">
              <a:buNone/>
            </a:pPr>
            <a:r>
              <a:rPr lang="en-US" sz="2400" dirty="0"/>
              <a:t>[2] Learning OpenCV 3, A. </a:t>
            </a:r>
            <a:r>
              <a:rPr lang="en-US" sz="2400" dirty="0" err="1"/>
              <a:t>Kaehler</a:t>
            </a:r>
            <a:r>
              <a:rPr lang="en-US" sz="2400" dirty="0"/>
              <a:t> &amp; G. </a:t>
            </a:r>
            <a:r>
              <a:rPr lang="en-US" sz="2400" dirty="0" err="1"/>
              <a:t>Bradski</a:t>
            </a:r>
            <a:endParaRPr lang="en-US" sz="2400" dirty="0"/>
          </a:p>
          <a:p>
            <a:pPr lvl="1"/>
            <a:r>
              <a:rPr lang="en-US" sz="2000" dirty="0"/>
              <a:t>Available online through Safari Books, Seneca libraries</a:t>
            </a:r>
            <a:endParaRPr lang="en-US" sz="2000" dirty="0"/>
          </a:p>
          <a:p>
            <a:pPr lvl="1"/>
            <a:r>
              <a:rPr lang="en-US" sz="2000" dirty="0">
                <a:hlinkClick r:id="rId2"/>
              </a:rPr>
              <a:t>https://senecacollege-primo.hosted.exlibrisgroup.com/primo-explore/fulldisplay?docid=01SENC_ALMA5153244920003226&amp;context=L&amp;vid=01SENC&amp;search_scope=default_scope&amp;tab=default_tab&amp;lang=en_US</a:t>
            </a:r>
            <a:r>
              <a:rPr lang="en-US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[3] Practical introduction to Computer Vision with OpenCV, Kenneth Dawson-Howe</a:t>
            </a:r>
            <a:endParaRPr lang="en-US" sz="2400" dirty="0"/>
          </a:p>
          <a:p>
            <a:pPr lvl="1"/>
            <a:r>
              <a:rPr lang="en-US" sz="2100" dirty="0"/>
              <a:t>Available through Seneca libraries</a:t>
            </a:r>
            <a:endParaRPr lang="en-US" sz="2100" dirty="0"/>
          </a:p>
          <a:p>
            <a:pPr lvl="1"/>
            <a:r>
              <a:rPr lang="en-US" sz="2100" dirty="0">
                <a:hlinkClick r:id="rId3"/>
              </a:rPr>
              <a:t>https://senecacollege-primo.hosted.exlibrisgroup.com/primo-explore/fulldisplay?docid=01SENC_ALMA5142810950003226&amp;context=L&amp;vid=01SENC&amp;search_scope=default_scope&amp;tab=default_tab&amp;lang=en_US</a:t>
            </a:r>
            <a:r>
              <a:rPr lang="en-US" sz="2100" dirty="0"/>
              <a:t> </a:t>
            </a:r>
            <a:endParaRPr lang="en-US" sz="2100" dirty="0"/>
          </a:p>
          <a:p>
            <a:pPr lvl="1"/>
            <a:endParaRPr lang="en-US" sz="2100" dirty="0"/>
          </a:p>
          <a:p>
            <a:pPr marL="0" indent="0">
              <a:buNone/>
            </a:pPr>
            <a:r>
              <a:rPr lang="en-US" sz="2400" dirty="0"/>
              <a:t>[4] </a:t>
            </a:r>
            <a:r>
              <a:rPr lang="en-US" sz="2400" dirty="0">
                <a:solidFill>
                  <a:prstClr val="black"/>
                </a:solidFill>
              </a:rPr>
              <a:t>Applied Predictive Analytics: Principles and Techniques for the Professional Data Analyst,  Dean Abbott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CA" dirty="0">
                <a:effectLst/>
                <a:latin typeface="Arial" panose="020B0604020202020204" pitchFamily="34" charset="0"/>
                <a:ea typeface="Times New Roman" panose="02020603050405020304" charset="0"/>
              </a:rPr>
              <a:t>Chapter 10 [2]</a:t>
            </a:r>
            <a:endParaRPr lang="en-CA" dirty="0">
              <a:effectLst/>
              <a:latin typeface="Times New Roman" panose="02020603050405020304" charset="0"/>
              <a:ea typeface="Times New Roman" panose="02020603050405020304" charset="0"/>
            </a:endParaRPr>
          </a:p>
          <a:p>
            <a:pPr indent="0">
              <a:buNone/>
            </a:pPr>
            <a:r>
              <a:rPr lang="en-CA" dirty="0">
                <a:effectLst/>
                <a:latin typeface="Arial" panose="020B0604020202020204" pitchFamily="34" charset="0"/>
                <a:ea typeface="Times New Roman" panose="02020603050405020304" charset="0"/>
              </a:rPr>
              <a:t>Chapter 20 to 22 [2]</a:t>
            </a:r>
            <a:endParaRPr lang="en-CA" dirty="0">
              <a:effectLst/>
              <a:latin typeface="Times New Roman" panose="02020603050405020304" charset="0"/>
              <a:ea typeface="Times New Roman" panose="02020603050405020304" charset="0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[1] </a:t>
            </a:r>
            <a:r>
              <a:rPr lang="en-CA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Practical Introduction to Computer Vision with OpenCV 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by Kenneth Dawson-Howe Available online via library.senecacollege.ca: </a:t>
            </a:r>
            <a:r>
              <a:rPr lang="en-CA" sz="2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</a:rPr>
              <a:t>Permalink </a:t>
            </a:r>
            <a:endParaRPr lang="en-CA" sz="2400" b="0" i="0" u="none" strike="noStrike" baseline="0" dirty="0">
              <a:solidFill>
                <a:srgbClr val="0462C1"/>
              </a:solidFill>
              <a:latin typeface="Arial" panose="020B0604020202020204" pitchFamily="34" charset="0"/>
            </a:endParaRPr>
          </a:p>
          <a:p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[2] </a:t>
            </a:r>
            <a:r>
              <a:rPr lang="en-CA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Learning OpenCV 4 Computer Vision with Python 3 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by J. </a:t>
            </a:r>
            <a:r>
              <a:rPr lang="en-CA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Howse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&amp; J. </a:t>
            </a:r>
            <a:r>
              <a:rPr lang="en-CA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Minichino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Available online via library.senecacollege.ca: </a:t>
            </a:r>
            <a:r>
              <a:rPr lang="en-CA" sz="2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</a:rPr>
              <a:t>Permalink </a:t>
            </a:r>
            <a:endParaRPr lang="en-CA" sz="2400" b="0" i="0" u="none" strike="noStrike" baseline="0" dirty="0">
              <a:solidFill>
                <a:srgbClr val="0462C1"/>
              </a:solidFill>
              <a:latin typeface="Arial" panose="020B0604020202020204" pitchFamily="34" charset="0"/>
            </a:endParaRPr>
          </a:p>
          <a:p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[3] </a:t>
            </a:r>
            <a:r>
              <a:rPr lang="en-CA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Learning OpenCV 3 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by A. </a:t>
            </a:r>
            <a:r>
              <a:rPr lang="en-CA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Kaehler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&amp; G. </a:t>
            </a:r>
            <a:r>
              <a:rPr lang="en-CA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Bradski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Available online via library.senecacollege.ca: </a:t>
            </a:r>
            <a:r>
              <a:rPr lang="en-CA" sz="2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</a:rPr>
              <a:t>Permalink 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[4] </a:t>
            </a:r>
            <a:r>
              <a:rPr lang="en-CA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Mastering OpenCV with practical computer vision projects 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by D.L. Baggio et al. Available online via library.senecacollege.ca: </a:t>
            </a:r>
            <a:r>
              <a:rPr lang="en-CA" sz="24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</a:rPr>
              <a:t>Permalink</a:t>
            </a:r>
            <a:endParaRPr lang="nl-NL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Assign an input to one of possible classes 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…, W</a:t>
                </a:r>
                <a:r>
                  <a:rPr lang="en-US" baseline="-25000" dirty="0"/>
                  <a:t>R</a:t>
                </a:r>
                <a:r>
                  <a:rPr lang="en-US" dirty="0"/>
                  <a:t>)</a:t>
                </a:r>
                <a:endParaRPr lang="en-US" dirty="0"/>
              </a:p>
              <a:p>
                <a:r>
                  <a:rPr lang="en-US" dirty="0"/>
                  <a:t>For example, object recognition (what’s in the image?)</a:t>
                </a:r>
                <a:endParaRPr lang="en-US" dirty="0"/>
              </a:p>
              <a:p>
                <a:r>
                  <a:rPr lang="en-US" dirty="0"/>
                  <a:t>Input: input pattern or feature vector 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….,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</a:t>
                </a:r>
                <a:endParaRPr lang="en-US" dirty="0"/>
              </a:p>
              <a:p>
                <a:r>
                  <a:rPr lang="en-US" dirty="0"/>
                  <a:t>Output: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CVI620/DPS920- Vision Problems and Methods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1CEC900-C714-46F5-805F-021E9A2298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5970" y="4034010"/>
            <a:ext cx="1926077" cy="11348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01311" y="4208835"/>
            <a:ext cx="964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01311" y="4413115"/>
            <a:ext cx="964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01310" y="5042171"/>
            <a:ext cx="964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7225" y="4387177"/>
            <a:ext cx="18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398" y="3971678"/>
            <a:ext cx="538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31021" y="4516878"/>
            <a:ext cx="964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44854" y="433221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  <p:pic>
        <p:nvPicPr>
          <p:cNvPr id="6" name="Picture 5" descr="A diagram of machine learning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85" y="0"/>
            <a:ext cx="69360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15393" y="5307409"/>
            <a:ext cx="329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1"/>
              </a:rPr>
              <a:t>https://www.researchgate.net/figure/Relation-between-Artificial-Intelligence-Machine-Learning-and-Deep-Learning-Computer_fig1_342978934</a:t>
            </a:r>
            <a:r>
              <a:rPr lang="en-CA" sz="1200" dirty="0"/>
              <a:t> </a:t>
            </a:r>
            <a:endParaRPr lang="en-CA" sz="1200" dirty="0"/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2" y="0"/>
            <a:ext cx="784415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ssembly lin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70" y="1328286"/>
            <a:ext cx="6195060" cy="4130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Assembly Line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5745480" cy="4713923"/>
          </a:xfrm>
        </p:spPr>
        <p:txBody>
          <a:bodyPr/>
          <a:lstStyle/>
          <a:p>
            <a:r>
              <a:rPr lang="en-US" dirty="0"/>
              <a:t>Design a vision system that can </a:t>
            </a:r>
            <a:r>
              <a:rPr lang="en-US" b="1" dirty="0"/>
              <a:t>detect the objects</a:t>
            </a:r>
            <a:r>
              <a:rPr lang="en-US" dirty="0"/>
              <a:t> on the assembly 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can you solve this problem?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4038" y="5640597"/>
            <a:ext cx="2827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https://binged.it/2TlZFLU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Computer Vision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/>
              <a:t>Method 1:</a:t>
            </a:r>
            <a:r>
              <a:rPr lang="en-US" sz="3000" dirty="0"/>
              <a:t> Start with intuition, implement it, use data to verify your intuition/ concept </a:t>
            </a:r>
            <a:endParaRPr lang="en-US" sz="3000" dirty="0"/>
          </a:p>
          <a:p>
            <a:pPr lvl="1"/>
            <a:r>
              <a:rPr lang="en-US" sz="2600" dirty="0"/>
              <a:t>Use color, size, shape, etc.</a:t>
            </a:r>
            <a:endParaRPr lang="en-US" sz="2600" dirty="0"/>
          </a:p>
          <a:p>
            <a:r>
              <a:rPr lang="en-US" sz="3000" b="1" dirty="0"/>
              <a:t>Method 2:</a:t>
            </a:r>
            <a:r>
              <a:rPr lang="en-US" sz="3000" dirty="0"/>
              <a:t> Start with data, then use features and build a model to learn how to solve the problem (Machine Learning methods)</a:t>
            </a:r>
            <a:endParaRPr lang="en-US" sz="3000" dirty="0"/>
          </a:p>
          <a:p>
            <a:pPr lvl="1"/>
            <a:r>
              <a:rPr lang="en-US" sz="2600" dirty="0"/>
              <a:t>Give labelled training samples and features to a machine learning algorithm</a:t>
            </a:r>
            <a:endParaRPr lang="en-US" sz="2600" dirty="0"/>
          </a:p>
          <a:p>
            <a:pPr lvl="1"/>
            <a:r>
              <a:rPr lang="en-US" sz="2600" dirty="0"/>
              <a:t>The algorithm automatically builds a model for detection</a:t>
            </a:r>
            <a:endParaRPr lang="en-US" sz="3000" dirty="0"/>
          </a:p>
          <a:p>
            <a:r>
              <a:rPr lang="en-US" sz="3000" b="1" dirty="0"/>
              <a:t>Method 3:</a:t>
            </a:r>
            <a:r>
              <a:rPr lang="en-US" sz="3000" dirty="0"/>
              <a:t> Start with LOTS of data and an intuition about the Neural Net architecture, train the NN to solve the problem</a:t>
            </a:r>
            <a:endParaRPr lang="en-US" sz="3000" dirty="0"/>
          </a:p>
          <a:p>
            <a:endParaRPr lang="en-US" dirty="0"/>
          </a:p>
          <a:p>
            <a:r>
              <a:rPr lang="en-US" dirty="0">
                <a:hlinkClick r:id="rId1"/>
              </a:rPr>
              <a:t>https://www.quora.com/What-is-the-alternative-to-machine-learning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Machine Learning</a:t>
            </a:r>
            <a:r>
              <a:rPr lang="en-US" dirty="0"/>
              <a:t>, features are </a:t>
            </a:r>
            <a:r>
              <a:rPr lang="en-US" b="1" dirty="0">
                <a:solidFill>
                  <a:srgbClr val="0070C0"/>
                </a:solidFill>
              </a:rPr>
              <a:t>data measurements or information </a:t>
            </a:r>
            <a:r>
              <a:rPr lang="en-US" dirty="0"/>
              <a:t>that can be used to predict a target value.</a:t>
            </a:r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computer vision</a:t>
            </a:r>
            <a:r>
              <a:rPr lang="en-US" dirty="0"/>
              <a:t>, in addition to above, specific structures in images, e.g. edges, corners, etc. are also referred to as </a:t>
            </a:r>
            <a:r>
              <a:rPr lang="en-US" b="1" dirty="0">
                <a:solidFill>
                  <a:srgbClr val="0070C0"/>
                </a:solidFill>
              </a:rPr>
              <a:t>features</a:t>
            </a:r>
            <a:r>
              <a:rPr lang="en-US" dirty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08993" y="6459781"/>
            <a:ext cx="370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https://en.wikipedia.org/wiki/Scale-invariant_feature_transform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Machine Learning</a:t>
            </a:r>
            <a:r>
              <a:rPr lang="en-US" sz="2400" dirty="0"/>
              <a:t>, features are </a:t>
            </a:r>
            <a:r>
              <a:rPr lang="en-US" sz="2400" b="1" dirty="0">
                <a:solidFill>
                  <a:srgbClr val="0070C0"/>
                </a:solidFill>
              </a:rPr>
              <a:t>data measurements or information </a:t>
            </a:r>
            <a:r>
              <a:rPr lang="en-US" sz="2400" dirty="0"/>
              <a:t>that can be used to predict a target value.</a:t>
            </a:r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/>
              <a:t>computer vision</a:t>
            </a:r>
            <a:r>
              <a:rPr lang="en-US" sz="2400" dirty="0"/>
              <a:t>, in addition to above, specific structures in images, e.g. edges, corners, etc. are also referred to as </a:t>
            </a:r>
            <a:r>
              <a:rPr lang="en-US" sz="2400" b="1" dirty="0">
                <a:solidFill>
                  <a:srgbClr val="0070C0"/>
                </a:solidFill>
              </a:rPr>
              <a:t>features</a:t>
            </a:r>
            <a:r>
              <a:rPr lang="en-US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Examples of commonly used image features:</a:t>
            </a:r>
            <a:endParaRPr lang="en-US" sz="2400" dirty="0"/>
          </a:p>
          <a:p>
            <a:pPr lvl="1"/>
            <a:r>
              <a:rPr lang="en-US" sz="2000" dirty="0"/>
              <a:t>Color: e.g. color histogram (bin values)</a:t>
            </a:r>
            <a:endParaRPr lang="en-US" sz="2000" dirty="0"/>
          </a:p>
          <a:p>
            <a:pPr lvl="1"/>
            <a:r>
              <a:rPr lang="en-US" sz="2000" dirty="0" err="1"/>
              <a:t>HoG</a:t>
            </a:r>
            <a:r>
              <a:rPr lang="en-US" sz="2000" dirty="0"/>
              <a:t>: Histogram of Oriented Gradients</a:t>
            </a:r>
            <a:endParaRPr lang="en-US" sz="2000" dirty="0"/>
          </a:p>
          <a:p>
            <a:pPr lvl="1"/>
            <a:r>
              <a:rPr lang="en-US" sz="2000" dirty="0"/>
              <a:t>SIFT: Scale-Invariant Feature Transform</a:t>
            </a:r>
            <a:endParaRPr lang="en-US" sz="2000" dirty="0"/>
          </a:p>
          <a:p>
            <a:pPr lvl="1"/>
            <a:r>
              <a:rPr lang="en-US" sz="2000" dirty="0"/>
              <a:t>Shape Features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CVI620/DPS920- Vision Problems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C900-C714-46F5-805F-021E9A229881}" type="slidenum">
              <a:rPr lang="en-US" smtClean="0"/>
            </a:fld>
            <a:endParaRPr lang="en-US" dirty="0"/>
          </a:p>
        </p:txBody>
      </p:sp>
      <p:pic>
        <p:nvPicPr>
          <p:cNvPr id="6" name="Picture 5" descr="Histogram of Gradients- 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6139" y="2841671"/>
            <a:ext cx="1899923" cy="2116712"/>
          </a:xfrm>
          <a:prstGeom prst="rect">
            <a:avLst/>
          </a:prstGeom>
        </p:spPr>
      </p:pic>
      <p:pic>
        <p:nvPicPr>
          <p:cNvPr id="7" name="Picture 6" descr="Histogram of Gradients- bicy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916" y="2841671"/>
            <a:ext cx="2105052" cy="14821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57093" y="5004261"/>
            <a:ext cx="34836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http://cs.brown.edu/people/pfelzens/papers/lsvm-pami.pdf</a:t>
            </a:r>
            <a:endParaRPr lang="en-US" sz="1050" dirty="0"/>
          </a:p>
        </p:txBody>
      </p:sp>
      <p:pic>
        <p:nvPicPr>
          <p:cNvPr id="9" name="Picture 8" descr="SIFT featur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61"/>
          <a:stretch>
            <a:fillRect/>
          </a:stretch>
        </p:blipFill>
        <p:spPr>
          <a:xfrm>
            <a:off x="5650302" y="4793301"/>
            <a:ext cx="1615669" cy="15917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08993" y="6459781"/>
            <a:ext cx="370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https://en.wikipedia.org/wiki/Scale-invariant_feature_transform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11746</Words>
  <Application>WPS Presentation</Application>
  <PresentationFormat>Widescreen</PresentationFormat>
  <Paragraphs>613</Paragraphs>
  <Slides>39</Slides>
  <Notes>4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</vt:lpstr>
      <vt:lpstr>SimSun</vt:lpstr>
      <vt:lpstr>Wingdings</vt:lpstr>
      <vt:lpstr>Berlin Sans FB Demi</vt:lpstr>
      <vt:lpstr>Berlin Sans FB</vt:lpstr>
      <vt:lpstr>Calibri</vt:lpstr>
      <vt:lpstr>Calibri Light</vt:lpstr>
      <vt:lpstr>Microsoft YaHei</vt:lpstr>
      <vt:lpstr>Arial Unicode MS</vt:lpstr>
      <vt:lpstr>Cambria Math</vt:lpstr>
      <vt:lpstr>Calisto MT</vt:lpstr>
      <vt:lpstr>Times New Roman</vt:lpstr>
      <vt:lpstr>Tahoma</vt:lpstr>
      <vt:lpstr>MS PGothic</vt:lpstr>
      <vt:lpstr>Calibri</vt:lpstr>
      <vt:lpstr>Office Theme</vt:lpstr>
      <vt:lpstr>1_Office Theme</vt:lpstr>
      <vt:lpstr>CVI620/ DPS920 Introduction to Computer Vision  Computer Vision Problems and Methods</vt:lpstr>
      <vt:lpstr>Overview</vt:lpstr>
      <vt:lpstr>Overlaps of AI fields</vt:lpstr>
      <vt:lpstr>PowerPoint 演示文稿</vt:lpstr>
      <vt:lpstr>PowerPoint 演示文稿</vt:lpstr>
      <vt:lpstr>Example: Assembly Line Inspection</vt:lpstr>
      <vt:lpstr>Solving a Computer Vision Problem</vt:lpstr>
      <vt:lpstr>Features</vt:lpstr>
      <vt:lpstr>Features</vt:lpstr>
      <vt:lpstr>Method 1 (General AI)</vt:lpstr>
      <vt:lpstr>Example: Assembly Line Inspection</vt:lpstr>
      <vt:lpstr>Shape Features [3] </vt:lpstr>
      <vt:lpstr>Shape Features (cont.)</vt:lpstr>
      <vt:lpstr>More Features</vt:lpstr>
      <vt:lpstr>Similarity or Distance</vt:lpstr>
      <vt:lpstr>Method 2 (ML-Based)</vt:lpstr>
      <vt:lpstr>Example: Assembly Line Inspection</vt:lpstr>
      <vt:lpstr>Machine Learning - Definition</vt:lpstr>
      <vt:lpstr>Terminology</vt:lpstr>
      <vt:lpstr>Training or Learning a Model</vt:lpstr>
      <vt:lpstr>Use the Trained Model for Prediction</vt:lpstr>
      <vt:lpstr>Types of Problems</vt:lpstr>
      <vt:lpstr>Types of Problems: (1) Classification</vt:lpstr>
      <vt:lpstr>Separable classes [3]</vt:lpstr>
      <vt:lpstr>Types of Problems: (2) Regression</vt:lpstr>
      <vt:lpstr>Types of Problems: (3) Clustering</vt:lpstr>
      <vt:lpstr>Types of Models</vt:lpstr>
      <vt:lpstr>Supervised Learning (or Training)</vt:lpstr>
      <vt:lpstr>Unsupervised &amp;  Semi-Supervised Learning</vt:lpstr>
      <vt:lpstr>Some Well-Known Methods</vt:lpstr>
      <vt:lpstr>Data for ML</vt:lpstr>
      <vt:lpstr>Examples</vt:lpstr>
      <vt:lpstr>Examples</vt:lpstr>
      <vt:lpstr>Examples- cont.</vt:lpstr>
      <vt:lpstr>Examples- cont.</vt:lpstr>
      <vt:lpstr>Summary</vt:lpstr>
      <vt:lpstr>References</vt:lpstr>
      <vt:lpstr>Readings</vt:lpstr>
      <vt:lpstr>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CVI620/ DPS920- Computer Vision  Introduction</dc:title>
  <dc:creator>Vida Movahedi</dc:creator>
  <cp:lastModifiedBy>Savita Seharawat</cp:lastModifiedBy>
  <cp:revision>461</cp:revision>
  <dcterms:created xsi:type="dcterms:W3CDTF">2017-05-03T14:00:00Z</dcterms:created>
  <dcterms:modified xsi:type="dcterms:W3CDTF">2024-10-29T14:16:30Z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D8D34B9C47DE4F10826F729808122D74_12</vt:lpwstr>
  </property>
  <property fmtid="{D5CDD505-2E9C-101B-9397-08002B2CF9AE}" pid="3" name="KSOProductBuildVer">
    <vt:lpwstr>1033-12.2.0.18607</vt:lpwstr>
  </property>
</Properties>
</file>