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Microgrids face fast, nonlinear, mode-switching dynamics. High-fidelity DAEs are stiff and slow; black-box models break physics and fail OOD. We use SciML: UDE keeps physics and learns the residual; BNODE learns full dynamics with calibrated uncertainty.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UDE residual cubic fit (R²≈0.982): mild saturation as P_gen→1. Suggests adaptive droop: β(P_gen)=β0(1 - c·P_gen²), with c≈0.018945. Physically interpretable and useful for controller tuning.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UDE is stable across width and λ; width=3 suffices. Regularization trades fit vs generalization smoothly.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As input noise rises, UDE RMSE degrades ~linearly; BNODE widens intervals to maintain coverage — distinguishes epistemic vs aleatoric.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UDE stays fast (sub-ms per trajectory) with a stiff solver in the loop, suitable for real-time or MPC contexts.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UDE for real-time, physics-faithful control; use BNODE for planning under uncertainty. Together: interpretable, calibrated, and operationally 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Why not PINNs? Known failure modes (trivial minima, gradient pathologies, spectral bias) and trouble with stiffness. UDE/BNODE preserve structure and use proper ODE solvers and Bayesian inference.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Two-state model: x1 = storage SoC with efficiency; x2 = frequency/power deviation with damping, power coupling, and storage interaction. This minimal model captures key operational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UDE learns only f_theta(P_gen), preserving storage physics. Tiny network (n=3; 9 params), Rosenbrock23 for stiffness, composite loss focused on x2. Symbolic extraction later shows a cubic saturation.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BNODE places distributions over ODE parameters. We run NUTS, check R-hat/ESS, then apply a single α_cal variance scale to hit nominal coverage. Gives risk-aware predictions useful for chance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Test set: 10 scenarios, 2010 points. UDE vs physics on x2 RMSE: 0.2475 vs 0.2520; Δ≈-0.004488 (95% CI [-0.038517, 0.031438]), Wilcoxon p=0.9219. BNODE calibration: 50%/90% ≈ 0.541/0.849; NLL drops ~98.48% after calibration.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Post-calibration, reliability curves hug the diagonal. Slight over/under-confidence removed by a single global variance scale α_cal. This is actionable for risk-aware 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Posterior predictive bands cover trajectories without bias. No post-warmup divergences, good ESS — posterior seems healthy.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Global α_cal ≈ 1.8 gives minimal coverage error and massive NLL improvement (268801 → 4089). One knob; big payoff.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Learning Microgrid Dynamics via UDEs and Bayesian Neural ODEs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Accurate, interpretable, and calibrated models for microgrid decision-making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Calibration Sweep — Coverage error &amp; NLL vs α_cal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2860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[Missing image: None]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UDE Residual (Symbolic) — Cubic fit; R² ≈ 0.982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2860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[Missing image: None]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UDE Ablations — Width &amp; λ sweeps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2860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[Missing image: None]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Noise Robustness — UDE RMSE &amp; BNODE intervals vs 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2860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[Missing image: None]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Runtime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Sub-ms UDE trajectories with stiff solver → real-time feasible</a:t>
            </a:r>
          </a:p>
          <a:p>
            <a:pPr/>
            <a:r>
              <a:t>BNODE for planning: intervals for chance constraints</a:t>
            </a:r>
          </a:p>
          <a:p>
            <a:pPr/>
            <a:r>
              <a:t>Hybrid strategy: UDE in the loop, BNODE audits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UDE: physics-comparable accuracy + interpretability (cubic saturation)</a:t>
            </a:r>
          </a:p>
          <a:p>
            <a:pPr/>
            <a:r>
              <a:t>BNODE: calibrated UQ (single α_cal), actionable risk</a:t>
            </a:r>
          </a:p>
          <a:p>
            <a:pPr/>
            <a:r>
              <a:t>Together: reliable surrogates for control &amp; planning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SciML for Microgrids?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Fast, nonlinear, mode-switching dynamics; stiff DAEs are slow, black-box learners violate physics</a:t>
            </a:r>
          </a:p>
          <a:p>
            <a:pPr/>
            <a:r>
              <a:t>Goal: accurate, interpretable, calibrated surrogates for control &amp; what-if planning</a:t>
            </a:r>
          </a:p>
          <a:p>
            <a:pPr/>
            <a:r>
              <a:t>Approach: UDE (physics + learned residual) and BNODE (Bayesian Neural ODE with calibration)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Limits of PINNs &amp; Pure Black-Box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PINNs: failure modes &amp; gradient pathologies; spectral bias; stiffness challenges</a:t>
            </a:r>
          </a:p>
          <a:p>
            <a:pPr/>
            <a:r>
              <a:t>Black-box: poor extrapolation; constraint violations</a:t>
            </a:r>
          </a:p>
          <a:p>
            <a:pPr/>
            <a:r>
              <a:t>Structure-preserving ODEs + stiff solvers avoid these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Two-State Microgrid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x₁: storage SoC with efficiency losses;  x₂: frequency/power deviation</a:t>
            </a:r>
          </a:p>
          <a:p>
            <a:pPr/>
            <a:r>
              <a:t>dx₂/dt = −α x₂ + β(P_gen − P_load) + γ x₁</a:t>
            </a:r>
          </a:p>
          <a:p>
            <a:pPr/>
            <a:r>
              <a:t>Testbed for structure-aware learning and calibrated UQ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UDE: Physics + Learned Residual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Learn fθ(P_gen) only; preserve storage physics</a:t>
            </a:r>
          </a:p>
          <a:p>
            <a:pPr/>
            <a:r>
              <a:t>Tiny MLP (n=3; 9 params), Rosenbrock23, composite loss favoring x₂</a:t>
            </a:r>
          </a:p>
          <a:p>
            <a:pPr/>
            <a:r>
              <a:t>Symbolic extraction → cubic saturation insight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BNODE: Uncertainty-Aware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Bayesian parameters; NUTS sampling; PPC checks</a:t>
            </a:r>
          </a:p>
          <a:p>
            <a:pPr/>
            <a:r>
              <a:t>Single α_cal post-calibration for nominal coverage</a:t>
            </a:r>
          </a:p>
          <a:p>
            <a:pPr/>
            <a:r>
              <a:t>Enables chance-constrained, risk-aware 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Test set: 10 scenarios / 2010 points</a:t>
            </a:r>
          </a:p>
          <a:p>
            <a:pPr/>
            <a:r>
              <a:t>UDE vs Physics (x₂ RMSE): 0.2475 vs 0.2520</a:t>
            </a:r>
          </a:p>
          <a:p>
            <a:pPr/>
            <a:r>
              <a:t>Δ=-0.004488 (95% CI [-0.038517, 0.031438]), Wilcoxon p=0.9219</a:t>
            </a:r>
          </a:p>
          <a:p>
            <a:pPr/>
            <a:r>
              <a:t>BNODE coverage ~ 0.541 / 0.849 (50% / 90%), NLL ↓ ~98.48% after calibration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BNODE Reliability — Empirical vs nominal coverage (square plot)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2860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[Missing image: None]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Posterior Predictive Checks — Trajectories with median, 50/90% bands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2860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[Missing image: None]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787878"/>
                </a:solidFill>
              </a:rPr>
              <a:t>Provenance: release/minimal-figures-and-analysis @ cbbaefe • generated 2025-09-17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