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4"/>
  </p:sldMasterIdLst>
  <p:notesMasterIdLst>
    <p:notesMasterId r:id="rId11"/>
  </p:notesMasterIdLst>
  <p:handoutMasterIdLst>
    <p:handoutMasterId r:id="rId12"/>
  </p:handoutMasterIdLst>
  <p:sldIdLst>
    <p:sldId id="256" r:id="rId5"/>
    <p:sldId id="360" r:id="rId6"/>
    <p:sldId id="364" r:id="rId7"/>
    <p:sldId id="2147470796" r:id="rId8"/>
    <p:sldId id="2147470788" r:id="rId9"/>
    <p:sldId id="214747080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DE8120-596C-4489-B14C-BB8BE91904E9}" v="13" dt="2023-08-24T15:37:06.3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388" autoAdjust="0"/>
  </p:normalViewPr>
  <p:slideViewPr>
    <p:cSldViewPr snapToGrid="0">
      <p:cViewPr>
        <p:scale>
          <a:sx n="110" d="100"/>
          <a:sy n="110" d="100"/>
        </p:scale>
        <p:origin x="2606" y="62"/>
      </p:cViewPr>
      <p:guideLst/>
    </p:cSldViewPr>
  </p:slideViewPr>
  <p:notesTextViewPr>
    <p:cViewPr>
      <p:scale>
        <a:sx n="3" d="2"/>
        <a:sy n="3" d="2"/>
      </p:scale>
      <p:origin x="0" y="0"/>
    </p:cViewPr>
  </p:notesTextViewPr>
  <p:notesViewPr>
    <p:cSldViewPr snapToGrid="0">
      <p:cViewPr varScale="1">
        <p:scale>
          <a:sx n="89" d="100"/>
          <a:sy n="89" d="100"/>
        </p:scale>
        <p:origin x="6226"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06CE84-21FB-3B09-C9A9-5A7ADA2739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A053C22-DCE3-856F-F222-C805B4B917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F650D23-109C-44F3-85AA-1284E0012A5E}" type="datetimeFigureOut">
              <a:rPr lang="en-US" smtClean="0"/>
              <a:t>8/24/2023</a:t>
            </a:fld>
            <a:endParaRPr lang="en-US"/>
          </a:p>
        </p:txBody>
      </p:sp>
      <p:sp>
        <p:nvSpPr>
          <p:cNvPr id="4" name="Footer Placeholder 3">
            <a:extLst>
              <a:ext uri="{FF2B5EF4-FFF2-40B4-BE49-F238E27FC236}">
                <a16:creationId xmlns:a16="http://schemas.microsoft.com/office/drawing/2014/main" id="{779A2664-BA02-8C9B-2941-5D859F5670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AF85D66-DFD8-DAC0-47D8-734C7B02D6F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B36D2D-05EB-4464-A613-5E0979FB69F8}" type="slidenum">
              <a:rPr lang="en-US" smtClean="0"/>
              <a:t>‹#›</a:t>
            </a:fld>
            <a:endParaRPr lang="en-US"/>
          </a:p>
        </p:txBody>
      </p:sp>
    </p:spTree>
    <p:extLst>
      <p:ext uri="{BB962C8B-B14F-4D97-AF65-F5344CB8AC3E}">
        <p14:creationId xmlns:p14="http://schemas.microsoft.com/office/powerpoint/2010/main" val="29137884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621DEE-E8C6-FF47-B8AE-31AEF9CE5275}" type="datetimeFigureOut">
              <a:rPr lang="en-US" smtClean="0"/>
              <a:t>8/24/2023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03716-9FCA-8E4A-ACA9-4A3D215ED234}" type="slidenum">
              <a:rPr lang="en-US" smtClean="0"/>
              <a:t>‹#›</a:t>
            </a:fld>
            <a:endParaRPr lang="en-US" dirty="0"/>
          </a:p>
        </p:txBody>
      </p:sp>
    </p:spTree>
    <p:extLst>
      <p:ext uri="{BB962C8B-B14F-4D97-AF65-F5344CB8AC3E}">
        <p14:creationId xmlns:p14="http://schemas.microsoft.com/office/powerpoint/2010/main" val="1885682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303716-9FCA-8E4A-ACA9-4A3D215ED234}" type="slidenum">
              <a:rPr lang="en-US" smtClean="0"/>
              <a:t>1</a:t>
            </a:fld>
            <a:endParaRPr lang="en-US" dirty="0"/>
          </a:p>
        </p:txBody>
      </p:sp>
    </p:spTree>
    <p:extLst>
      <p:ext uri="{BB962C8B-B14F-4D97-AF65-F5344CB8AC3E}">
        <p14:creationId xmlns:p14="http://schemas.microsoft.com/office/powerpoint/2010/main" val="3156528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b="0" i="0" dirty="0">
                <a:solidFill>
                  <a:srgbClr val="374151"/>
                </a:solidFill>
                <a:effectLst/>
                <a:latin typeface="Söhne"/>
              </a:rPr>
              <a:t>Stealth Solutions, Inc. (Stealth) is a certified 8a small business and trusted Salesforce partner. Our expertise involves customizing applications such as Case Management, Grants Management, Contact Management, and Learning Management on the Salesforce Platform. We cater to diverse needs in government and non-profit sectors.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Our valued partner, REI Systems, has been a trusted Federal contractor for 20+ years and a Salesforce ISV partner since 2008. With 700+ staff in the National Capital Region, REI serves cabinet-level departments and is recognized as a top 5 Salesforce implementation partner in the public sector.</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374151"/>
                </a:solidFill>
                <a:effectLst/>
                <a:latin typeface="Söhne"/>
              </a:rPr>
              <a:t>Salesforce is the global leader in offering a highly secure Government Cloud Platform as a Service (PaaS) solution. This empowers seamless collaboration between business and technology, enabling the prompt delivery of exceptional customer experiences.</a:t>
            </a:r>
            <a:endParaRPr lang="en-US" sz="1200" b="0" i="0" kern="1200" dirty="0">
              <a:solidFill>
                <a:srgbClr val="374151"/>
              </a:solidFill>
              <a:effectLst/>
              <a:latin typeface="Söhne"/>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sz="1800" kern="100" dirty="0">
                <a:effectLst/>
                <a:latin typeface="Arial Narrow" panose="020B0606020202030204" pitchFamily="34" charset="0"/>
                <a:ea typeface="Calibri" panose="020F0502020204030204" pitchFamily="34" charset="0"/>
                <a:cs typeface="Arial" panose="020B0604020202020204" pitchFamily="34" charset="0"/>
              </a:rPr>
              <a:t>Recon Apps develops the </a:t>
            </a:r>
            <a:r>
              <a:rPr lang="en-US" sz="1800" kern="100" dirty="0" err="1">
                <a:effectLst/>
                <a:latin typeface="Arial Narrow" panose="020B0606020202030204" pitchFamily="34" charset="0"/>
                <a:ea typeface="Calibri" panose="020F0502020204030204" pitchFamily="34" charset="0"/>
                <a:cs typeface="Arial" panose="020B0604020202020204" pitchFamily="34" charset="0"/>
              </a:rPr>
              <a:t>ReconELM</a:t>
            </a:r>
            <a:r>
              <a:rPr lang="en-US" sz="1800" kern="100" dirty="0">
                <a:effectLst/>
                <a:latin typeface="Arial Narrow" panose="020B0606020202030204" pitchFamily="34" charset="0"/>
                <a:ea typeface="Calibri" panose="020F0502020204030204" pitchFamily="34" charset="0"/>
                <a:cs typeface="Arial" panose="020B0604020202020204" pitchFamily="34" charset="0"/>
              </a:rPr>
              <a:t> App, a specialized legal case and matter management (COTS) application on the Salesforce platform, tailored for government agency attorneys.</a:t>
            </a: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effectLst/>
              <a:latin typeface="Arial Narrow" panose="020B0606020202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1303716-9FCA-8E4A-ACA9-4A3D215ED234}" type="slidenum">
              <a:rPr lang="en-US" smtClean="0"/>
              <a:t>2</a:t>
            </a:fld>
            <a:endParaRPr lang="en-US" dirty="0"/>
          </a:p>
        </p:txBody>
      </p:sp>
    </p:spTree>
    <p:extLst>
      <p:ext uri="{BB962C8B-B14F-4D97-AF65-F5344CB8AC3E}">
        <p14:creationId xmlns:p14="http://schemas.microsoft.com/office/powerpoint/2010/main" val="2545041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spcBef>
                <a:spcPts val="0"/>
              </a:spcBef>
              <a:spcAft>
                <a:spcPts val="1200"/>
              </a:spcAft>
              <a:buClr>
                <a:srgbClr val="808080"/>
              </a:buClr>
              <a:buSzPts val="1200"/>
              <a:buFont typeface="Wingdings" panose="05000000000000000000" pitchFamily="2" charset="2"/>
              <a:buNone/>
            </a:pPr>
            <a:r>
              <a:rPr lang="en-US" sz="1800" b="1" dirty="0">
                <a:effectLst/>
                <a:latin typeface="Arial Narrow" panose="020B0606020202030204" pitchFamily="34" charset="0"/>
                <a:ea typeface="Times New Roman" panose="02020603050405020304" pitchFamily="18" charset="0"/>
                <a:cs typeface="Times New Roman" panose="02020603050405020304" pitchFamily="18" charset="0"/>
              </a:rPr>
              <a:t>Akeem, direct your attention to the diagram on the right and follow the bottom-up approach as you explain the key highlights:</a:t>
            </a:r>
          </a:p>
          <a:p>
            <a:pPr marL="0" marR="0" lvl="0" indent="0">
              <a:spcBef>
                <a:spcPts val="0"/>
              </a:spcBef>
              <a:spcAft>
                <a:spcPts val="1200"/>
              </a:spcAft>
              <a:buClr>
                <a:srgbClr val="808080"/>
              </a:buClr>
              <a:buSzPts val="1200"/>
              <a:buFont typeface="Wingdings" panose="05000000000000000000" pitchFamily="2" charset="2"/>
              <a:buNone/>
            </a:pPr>
            <a:endParaRPr lang="en-US" sz="1800" b="1"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342900" marR="0" lvl="0" indent="-342900" algn="l" defTabSz="914400" rtl="0" eaLnBrk="1" latinLnBrk="0" hangingPunct="1">
              <a:spcBef>
                <a:spcPts val="0"/>
              </a:spcBef>
              <a:spcAft>
                <a:spcPts val="1200"/>
              </a:spcAft>
              <a:buClr>
                <a:srgbClr val="808080"/>
              </a:buClr>
              <a:buSzPts val="1200"/>
              <a:buFont typeface="Wingdings" panose="05000000000000000000" pitchFamily="2" charset="2"/>
              <a:buChar char=""/>
            </a:pPr>
            <a:r>
              <a:rPr lang="en-US" sz="2800" b="1" i="0" kern="1200" dirty="0">
                <a:solidFill>
                  <a:schemeClr val="tx1"/>
                </a:solidFill>
                <a:effectLst/>
                <a:latin typeface="Söhne"/>
                <a:ea typeface="+mn-ea"/>
                <a:cs typeface="+mn-cs"/>
              </a:rPr>
              <a:t>Bottom Infrastructure Layer: The Salesforce Government Cloud Plus serves as a </a:t>
            </a:r>
            <a:r>
              <a:rPr lang="en-US" sz="2800" b="1" i="0" kern="1200" dirty="0" err="1">
                <a:solidFill>
                  <a:schemeClr val="tx1"/>
                </a:solidFill>
                <a:effectLst/>
                <a:latin typeface="Söhne"/>
                <a:ea typeface="+mn-ea"/>
                <a:cs typeface="+mn-cs"/>
              </a:rPr>
              <a:t>FedRamp</a:t>
            </a:r>
            <a:r>
              <a:rPr lang="en-US" sz="2800" b="1" i="0" kern="1200" dirty="0">
                <a:solidFill>
                  <a:schemeClr val="tx1"/>
                </a:solidFill>
                <a:effectLst/>
                <a:latin typeface="Söhne"/>
                <a:ea typeface="+mn-ea"/>
                <a:cs typeface="+mn-cs"/>
              </a:rPr>
              <a:t> High Infrastructure, featuring redundant data centers and networks. It ensures continuous data backup, real-time disaster recovery, and seamless switching.</a:t>
            </a:r>
          </a:p>
          <a:p>
            <a:pPr marL="342900" marR="0" lvl="0" indent="-342900" algn="l" defTabSz="914400" rtl="0" eaLnBrk="1" latinLnBrk="0" hangingPunct="1">
              <a:spcBef>
                <a:spcPts val="0"/>
              </a:spcBef>
              <a:spcAft>
                <a:spcPts val="1200"/>
              </a:spcAft>
              <a:buClr>
                <a:srgbClr val="808080"/>
              </a:buClr>
              <a:buSzPts val="1200"/>
              <a:buFont typeface="Wingdings" panose="05000000000000000000" pitchFamily="2" charset="2"/>
              <a:buChar char=""/>
            </a:pPr>
            <a:r>
              <a:rPr lang="en-US" sz="2800" b="1" i="0" kern="1200" dirty="0">
                <a:solidFill>
                  <a:schemeClr val="tx1"/>
                </a:solidFill>
                <a:effectLst/>
                <a:latin typeface="Söhne"/>
                <a:ea typeface="+mn-ea"/>
                <a:cs typeface="+mn-cs"/>
              </a:rPr>
              <a:t>Layer 2 (Platform Services): This layer encompasses essential services such as Single Sign-On, Encryption, Role-Based Security, and robust auditing. It also offers valuable tools like Workflow Engine, Approval Engine, Open APIs, Schema Builder, powerful Search capabilities, and Reporting and Dashboarding features.</a:t>
            </a:r>
          </a:p>
          <a:p>
            <a:pPr marL="342900" marR="0" lvl="0" indent="-342900" algn="l" defTabSz="914400" rtl="0" eaLnBrk="1" latinLnBrk="0" hangingPunct="1">
              <a:spcBef>
                <a:spcPts val="0"/>
              </a:spcBef>
              <a:spcAft>
                <a:spcPts val="1200"/>
              </a:spcAft>
              <a:buClr>
                <a:srgbClr val="808080"/>
              </a:buClr>
              <a:buSzPts val="1200"/>
              <a:buFont typeface="Wingdings" panose="05000000000000000000" pitchFamily="2" charset="2"/>
              <a:buChar char=""/>
            </a:pPr>
            <a:r>
              <a:rPr lang="en-US" sz="2800" b="1" i="0" kern="1200" dirty="0">
                <a:solidFill>
                  <a:schemeClr val="tx1"/>
                </a:solidFill>
                <a:effectLst/>
                <a:latin typeface="Söhne"/>
                <a:ea typeface="+mn-ea"/>
                <a:cs typeface="+mn-cs"/>
              </a:rPr>
              <a:t>Layer 3 (COTS Legal Application - </a:t>
            </a:r>
            <a:r>
              <a:rPr lang="en-US" sz="2800" b="1" i="0" kern="1200" dirty="0" err="1">
                <a:solidFill>
                  <a:schemeClr val="tx1"/>
                </a:solidFill>
                <a:effectLst/>
                <a:latin typeface="Söhne"/>
                <a:ea typeface="+mn-ea"/>
                <a:cs typeface="+mn-cs"/>
              </a:rPr>
              <a:t>ReconELM</a:t>
            </a:r>
            <a:r>
              <a:rPr lang="en-US" sz="2800" b="1" i="0" kern="1200" dirty="0">
                <a:solidFill>
                  <a:schemeClr val="tx1"/>
                </a:solidFill>
                <a:effectLst/>
                <a:latin typeface="Söhne"/>
                <a:ea typeface="+mn-ea"/>
                <a:cs typeface="+mn-cs"/>
              </a:rPr>
              <a:t>): </a:t>
            </a:r>
            <a:r>
              <a:rPr lang="en-US" sz="2800" b="1" i="0" kern="1200" dirty="0" err="1">
                <a:solidFill>
                  <a:schemeClr val="tx1"/>
                </a:solidFill>
                <a:effectLst/>
                <a:latin typeface="Söhne"/>
                <a:ea typeface="+mn-ea"/>
                <a:cs typeface="+mn-cs"/>
              </a:rPr>
              <a:t>ReconELM</a:t>
            </a:r>
            <a:r>
              <a:rPr lang="en-US" sz="2800" b="1" i="0" kern="1200" dirty="0">
                <a:solidFill>
                  <a:schemeClr val="tx1"/>
                </a:solidFill>
                <a:effectLst/>
                <a:latin typeface="Söhne"/>
                <a:ea typeface="+mn-ea"/>
                <a:cs typeface="+mn-cs"/>
              </a:rPr>
              <a:t>, our Legal Case and Matter Management solution, handles the complete case lifecycle. It comes preconfigured with a data model, workflow time tracking, and reporting tailored for the legal domain. Our swift deployment leverages </a:t>
            </a:r>
            <a:r>
              <a:rPr lang="en-US" sz="2800" b="1" i="0" kern="1200" dirty="0" err="1">
                <a:solidFill>
                  <a:schemeClr val="tx1"/>
                </a:solidFill>
                <a:effectLst/>
                <a:latin typeface="Söhne"/>
                <a:ea typeface="+mn-ea"/>
                <a:cs typeface="+mn-cs"/>
              </a:rPr>
              <a:t>ReconELM's</a:t>
            </a:r>
            <a:r>
              <a:rPr lang="en-US" sz="2800" b="1" i="0" kern="1200" dirty="0">
                <a:solidFill>
                  <a:schemeClr val="tx1"/>
                </a:solidFill>
                <a:effectLst/>
                <a:latin typeface="Söhne"/>
                <a:ea typeface="+mn-ea"/>
                <a:cs typeface="+mn-cs"/>
              </a:rPr>
              <a:t> configurability prowess.</a:t>
            </a:r>
          </a:p>
          <a:p>
            <a:pPr marL="342900" marR="0" lvl="0" indent="-342900" algn="l" defTabSz="914400" rtl="0" eaLnBrk="1" latinLnBrk="0" hangingPunct="1">
              <a:spcBef>
                <a:spcPts val="0"/>
              </a:spcBef>
              <a:spcAft>
                <a:spcPts val="1200"/>
              </a:spcAft>
              <a:buClr>
                <a:srgbClr val="808080"/>
              </a:buClr>
              <a:buSzPts val="1200"/>
              <a:buFont typeface="Wingdings" panose="05000000000000000000" pitchFamily="2" charset="2"/>
              <a:buChar char=""/>
            </a:pPr>
            <a:r>
              <a:rPr lang="en-US" sz="2800" b="1" i="0" dirty="0">
                <a:effectLst/>
                <a:latin typeface="Söhne"/>
              </a:rPr>
              <a:t>Top Layer (Access Layer):</a:t>
            </a:r>
            <a:r>
              <a:rPr lang="en-US" sz="2800" b="0" i="0" dirty="0">
                <a:solidFill>
                  <a:srgbClr val="374151"/>
                </a:solidFill>
                <a:effectLst/>
                <a:latin typeface="Söhne"/>
              </a:rPr>
              <a:t> This top layer ensures seamless access from both Desktop and Mobile devices, providing convenient accessibility for users.</a:t>
            </a:r>
            <a:endParaRPr lang="en-US" sz="1800" b="1" kern="1200" dirty="0">
              <a:solidFill>
                <a:schemeClr val="tx1"/>
              </a:solidFill>
              <a:effectLst/>
              <a:latin typeface="Arial Narrow" panose="020B0606020202030204" pitchFamily="34" charset="0"/>
              <a:ea typeface="Times New Roman" panose="02020603050405020304" pitchFamily="18" charset="0"/>
              <a:cs typeface="Times New Roman" panose="02020603050405020304" pitchFamily="18" charset="0"/>
            </a:endParaRPr>
          </a:p>
          <a:p>
            <a:pPr marL="0" marR="0" lvl="0" indent="0">
              <a:spcBef>
                <a:spcPts val="0"/>
              </a:spcBef>
              <a:spcAft>
                <a:spcPts val="1200"/>
              </a:spcAft>
              <a:buClr>
                <a:srgbClr val="808080"/>
              </a:buClr>
              <a:buSzPts val="1200"/>
              <a:buFont typeface="Wingdings" panose="05000000000000000000" pitchFamily="2" charset="2"/>
              <a:buNone/>
            </a:pPr>
            <a:endParaRPr lang="en-US" sz="1800" b="1"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0" marR="0" lvl="0" indent="0">
              <a:spcBef>
                <a:spcPts val="0"/>
              </a:spcBef>
              <a:spcAft>
                <a:spcPts val="1200"/>
              </a:spcAft>
              <a:buClr>
                <a:srgbClr val="808080"/>
              </a:buClr>
              <a:buSzPts val="1200"/>
              <a:buFont typeface="Wingdings" panose="05000000000000000000" pitchFamily="2" charset="2"/>
              <a:buNone/>
            </a:pPr>
            <a:r>
              <a:rPr lang="en-US" sz="1800" b="1" dirty="0">
                <a:effectLst/>
                <a:latin typeface="Arial Narrow" panose="020B0606020202030204" pitchFamily="34" charset="0"/>
                <a:ea typeface="Times New Roman" panose="02020603050405020304" pitchFamily="18" charset="0"/>
                <a:cs typeface="Times New Roman" panose="02020603050405020304" pitchFamily="18" charset="0"/>
              </a:rPr>
              <a:t>Below is just additional reference material. </a:t>
            </a:r>
          </a:p>
          <a:p>
            <a:pPr marL="342900" marR="0" lvl="0" indent="-342900">
              <a:spcBef>
                <a:spcPts val="0"/>
              </a:spcBef>
              <a:spcAft>
                <a:spcPts val="1200"/>
              </a:spcAft>
              <a:buClr>
                <a:srgbClr val="808080"/>
              </a:buClr>
              <a:buSzPts val="1200"/>
              <a:buFont typeface="Wingdings" panose="05000000000000000000" pitchFamily="2" charset="2"/>
              <a:buChar char=""/>
            </a:pPr>
            <a:r>
              <a:rPr lang="en-US" sz="1800" b="1" dirty="0">
                <a:effectLst/>
                <a:latin typeface="Arial Narrow" panose="020B0606020202030204" pitchFamily="34" charset="0"/>
                <a:ea typeface="Times New Roman" panose="02020603050405020304" pitchFamily="18" charset="0"/>
                <a:cs typeface="Times New Roman" panose="02020603050405020304" pitchFamily="18" charset="0"/>
              </a:rPr>
              <a:t>Salesforce Platform Advantage</a:t>
            </a:r>
            <a:r>
              <a:rPr lang="en-US" sz="1800" dirty="0">
                <a:effectLst/>
                <a:latin typeface="Arial Narrow" panose="020B0606020202030204" pitchFamily="34" charset="0"/>
                <a:ea typeface="Times New Roman" panose="02020603050405020304" pitchFamily="18" charset="0"/>
                <a:cs typeface="Times New Roman" panose="02020603050405020304" pitchFamily="18" charset="0"/>
              </a:rPr>
              <a:t>:</a:t>
            </a:r>
            <a:r>
              <a:rPr lang="en-US" sz="1800" b="1" dirty="0">
                <a:effectLst/>
                <a:latin typeface="Arial Narrow" panose="020B0606020202030204" pitchFamily="34" charset="0"/>
                <a:ea typeface="Times New Roman" panose="02020603050405020304" pitchFamily="18" charset="0"/>
                <a:cs typeface="Times New Roman" panose="02020603050405020304" pitchFamily="18" charset="0"/>
              </a:rPr>
              <a:t> </a:t>
            </a:r>
            <a:r>
              <a:rPr lang="en-US" sz="1800" dirty="0">
                <a:effectLst/>
                <a:latin typeface="Arial Narrow" panose="020B0606020202030204" pitchFamily="34" charset="0"/>
                <a:ea typeface="Times New Roman" panose="02020603050405020304" pitchFamily="18" charset="0"/>
                <a:cs typeface="Times New Roman" panose="02020603050405020304" pitchFamily="18" charset="0"/>
              </a:rPr>
              <a:t>Harnessing Salesforce offers inherent security, scalability, and reliability, aligning with the rigorous data protection needs of agencies like the DOJ. The platform's powerful architecture, global search, flexible data sharing, seamless integration, and efficient data management ensure optimal growth, controlled access, cohesive workflows, and streamlined data handling.</a:t>
            </a:r>
          </a:p>
          <a:p>
            <a:pPr marL="342900" marR="0" lvl="0" indent="-342900">
              <a:spcBef>
                <a:spcPts val="0"/>
              </a:spcBef>
              <a:spcAft>
                <a:spcPts val="1200"/>
              </a:spcAft>
              <a:buClr>
                <a:srgbClr val="808080"/>
              </a:buClr>
              <a:buSzPts val="1200"/>
              <a:buFont typeface="Wingdings" panose="05000000000000000000" pitchFamily="2" charset="2"/>
              <a:buChar char=""/>
            </a:pPr>
            <a:endParaRPr lang="en-US" sz="180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ts val="0"/>
              </a:spcBef>
              <a:spcAft>
                <a:spcPts val="1200"/>
              </a:spcAft>
              <a:buClr>
                <a:srgbClr val="808080"/>
              </a:buClr>
              <a:buSzPts val="1200"/>
              <a:buFont typeface="Wingdings" panose="05000000000000000000" pitchFamily="2" charset="2"/>
              <a:buChar char=""/>
              <a:tabLst/>
              <a:defRPr/>
            </a:pPr>
            <a:r>
              <a:rPr lang="en-US" sz="1800" b="1" dirty="0" err="1">
                <a:effectLst/>
                <a:latin typeface="Arial Narrow" panose="020B0606020202030204" pitchFamily="34" charset="0"/>
                <a:ea typeface="Times New Roman" panose="02020603050405020304" pitchFamily="18" charset="0"/>
                <a:cs typeface="Times New Roman" panose="02020603050405020304" pitchFamily="18" charset="0"/>
              </a:rPr>
              <a:t>ReconELM</a:t>
            </a:r>
            <a:r>
              <a:rPr lang="en-US" sz="1800" b="1" dirty="0">
                <a:effectLst/>
                <a:latin typeface="Arial Narrow" panose="020B0606020202030204" pitchFamily="34" charset="0"/>
                <a:ea typeface="Times New Roman" panose="02020603050405020304" pitchFamily="18" charset="0"/>
                <a:cs typeface="Times New Roman" panose="02020603050405020304" pitchFamily="18" charset="0"/>
              </a:rPr>
              <a:t> COTS Application Advantages</a:t>
            </a:r>
            <a:r>
              <a:rPr lang="en-US" sz="1800" dirty="0">
                <a:effectLst/>
                <a:latin typeface="Arial Narrow" panose="020B0606020202030204" pitchFamily="34" charset="0"/>
                <a:ea typeface="Times New Roman" panose="02020603050405020304" pitchFamily="18" charset="0"/>
                <a:cs typeface="Times New Roman" panose="02020603050405020304" pitchFamily="18" charset="0"/>
              </a:rPr>
              <a:t>: </a:t>
            </a:r>
            <a:r>
              <a:rPr lang="en-US" sz="1800" dirty="0" err="1">
                <a:effectLst/>
                <a:latin typeface="Arial Narrow" panose="020B0606020202030204" pitchFamily="34" charset="0"/>
                <a:ea typeface="Times New Roman" panose="02020603050405020304" pitchFamily="18" charset="0"/>
                <a:cs typeface="Times New Roman" panose="02020603050405020304" pitchFamily="18" charset="0"/>
              </a:rPr>
              <a:t>ReconELM</a:t>
            </a:r>
            <a:r>
              <a:rPr lang="en-US" sz="1800" dirty="0">
                <a:effectLst/>
                <a:latin typeface="Arial Narrow" panose="020B0606020202030204" pitchFamily="34" charset="0"/>
                <a:ea typeface="Times New Roman" panose="02020603050405020304" pitchFamily="18" charset="0"/>
                <a:cs typeface="Times New Roman" panose="02020603050405020304" pitchFamily="18" charset="0"/>
              </a:rPr>
              <a:t>, a versatile COTS solution, is preconfigured for Attorneys and Government Support Staff, incorporating essential data models, workflows, reports, and automation. Key features are:</a:t>
            </a:r>
          </a:p>
          <a:p>
            <a:pPr marL="800100" marR="0" lvl="1" indent="-342900" algn="l" defTabSz="914400" rtl="0" eaLnBrk="1" fontAlgn="auto" latinLnBrk="0" hangingPunct="1">
              <a:lnSpc>
                <a:spcPct val="100000"/>
              </a:lnSpc>
              <a:spcBef>
                <a:spcPts val="0"/>
              </a:spcBef>
              <a:spcAft>
                <a:spcPts val="1200"/>
              </a:spcAft>
              <a:buClr>
                <a:srgbClr val="808080"/>
              </a:buClr>
              <a:buSzPts val="1200"/>
              <a:buFont typeface="Wingdings" panose="05000000000000000000" pitchFamily="2" charset="2"/>
              <a:buChar char=""/>
              <a:tabLst/>
              <a:defRPr/>
            </a:pPr>
            <a:r>
              <a:rPr lang="en-US" sz="1800" b="1" dirty="0">
                <a:effectLst/>
                <a:latin typeface="Arial Narrow" panose="020B0606020202030204" pitchFamily="34" charset="0"/>
                <a:ea typeface="Times New Roman" panose="02020603050405020304" pitchFamily="18" charset="0"/>
                <a:cs typeface="Times New Roman" panose="02020603050405020304" pitchFamily="18" charset="0"/>
              </a:rPr>
              <a:t>Tailored to Legal Professionals</a:t>
            </a:r>
          </a:p>
          <a:p>
            <a:pPr marL="800100" marR="0" lvl="1" indent="-342900">
              <a:spcBef>
                <a:spcPts val="0"/>
              </a:spcBef>
              <a:spcAft>
                <a:spcPts val="0"/>
              </a:spcAft>
              <a:buClr>
                <a:srgbClr val="808080"/>
              </a:buClr>
              <a:buSzPts val="1200"/>
              <a:buFont typeface="Wingdings" panose="05000000000000000000" pitchFamily="2" charset="2"/>
              <a:buChar char=""/>
            </a:pPr>
            <a:r>
              <a:rPr lang="en-US" sz="1800" b="1" dirty="0">
                <a:effectLst/>
                <a:latin typeface="Arial Narrow" panose="020B0606020202030204" pitchFamily="34" charset="0"/>
                <a:ea typeface="Times New Roman" panose="02020603050405020304" pitchFamily="18" charset="0"/>
                <a:cs typeface="Times New Roman" panose="02020603050405020304" pitchFamily="18" charset="0"/>
              </a:rPr>
              <a:t>Full Legal Case Management Lifecycle Support</a:t>
            </a:r>
            <a:r>
              <a:rPr lang="en-US" sz="1800" dirty="0">
                <a:effectLst/>
                <a:latin typeface="Arial Narrow" panose="020B0606020202030204" pitchFamily="34" charset="0"/>
                <a:ea typeface="Times New Roman" panose="02020603050405020304" pitchFamily="18" charset="0"/>
                <a:cs typeface="Times New Roman" panose="02020603050405020304" pitchFamily="18" charset="0"/>
              </a:rPr>
              <a:t>:</a:t>
            </a:r>
          </a:p>
          <a:p>
            <a:pPr marL="800100" marR="0" lvl="1" indent="-342900">
              <a:spcBef>
                <a:spcPts val="0"/>
              </a:spcBef>
              <a:spcAft>
                <a:spcPts val="0"/>
              </a:spcAft>
              <a:buClr>
                <a:srgbClr val="808080"/>
              </a:buClr>
              <a:buSzPts val="1200"/>
              <a:buFont typeface="Wingdings" panose="05000000000000000000" pitchFamily="2" charset="2"/>
              <a:buChar char=""/>
            </a:pPr>
            <a:r>
              <a:rPr lang="en-US" sz="1800" b="1" dirty="0">
                <a:effectLst/>
                <a:latin typeface="Arial Narrow" panose="020B0606020202030204" pitchFamily="34" charset="0"/>
                <a:ea typeface="Times New Roman" panose="02020603050405020304" pitchFamily="18" charset="0"/>
                <a:cs typeface="Times New Roman" panose="02020603050405020304" pitchFamily="18" charset="0"/>
              </a:rPr>
              <a:t>Robust Reporting</a:t>
            </a:r>
            <a:r>
              <a:rPr lang="en-US" sz="1800" dirty="0">
                <a:effectLst/>
                <a:latin typeface="Arial Narrow" panose="020B0606020202030204" pitchFamily="34" charset="0"/>
                <a:ea typeface="Times New Roman" panose="02020603050405020304" pitchFamily="18" charset="0"/>
                <a:cs typeface="Times New Roman" panose="02020603050405020304" pitchFamily="18" charset="0"/>
              </a:rPr>
              <a:t>: flexible reporting module that allows users to generate detailed reports and perform in-depth analysis. </a:t>
            </a:r>
            <a:endParaRPr lang="en-US" sz="1800" b="0" dirty="0">
              <a:effectLst/>
              <a:latin typeface="Arial Narrow" panose="020B0606020202030204" pitchFamily="34" charset="0"/>
              <a:ea typeface="Times New Roman" panose="02020603050405020304" pitchFamily="18" charset="0"/>
              <a:cs typeface="Times New Roman" panose="02020603050405020304" pitchFamily="18" charset="0"/>
            </a:endParaRPr>
          </a:p>
          <a:p>
            <a:pPr marL="800100" marR="0" lvl="1" indent="-342900">
              <a:spcBef>
                <a:spcPts val="0"/>
              </a:spcBef>
              <a:spcAft>
                <a:spcPts val="0"/>
              </a:spcAft>
              <a:buClr>
                <a:srgbClr val="808080"/>
              </a:buClr>
              <a:buSzPts val="1200"/>
              <a:buFont typeface="Wingdings" panose="05000000000000000000" pitchFamily="2" charset="2"/>
              <a:buChar char=""/>
            </a:pPr>
            <a:r>
              <a:rPr lang="en-US" sz="1800" b="1" dirty="0">
                <a:effectLst/>
                <a:latin typeface="Arial Narrow" panose="020B0606020202030204" pitchFamily="34" charset="0"/>
                <a:ea typeface="Times New Roman" panose="02020603050405020304" pitchFamily="18" charset="0"/>
                <a:cs typeface="Times New Roman" panose="02020603050405020304" pitchFamily="18" charset="0"/>
              </a:rPr>
              <a:t>Configurability</a:t>
            </a:r>
            <a:r>
              <a:rPr lang="en-US" sz="1800" dirty="0">
                <a:effectLst/>
                <a:latin typeface="Arial Narrow" panose="020B0606020202030204" pitchFamily="34" charset="0"/>
                <a:ea typeface="Times New Roman" panose="02020603050405020304" pitchFamily="18" charset="0"/>
                <a:cs typeface="Times New Roman" panose="02020603050405020304" pitchFamily="18" charset="0"/>
              </a:rPr>
              <a:t>: </a:t>
            </a:r>
            <a:r>
              <a:rPr lang="en-US" sz="1800" dirty="0" err="1">
                <a:effectLst/>
                <a:latin typeface="Arial Narrow" panose="020B0606020202030204" pitchFamily="34" charset="0"/>
                <a:ea typeface="Times New Roman" panose="02020603050405020304" pitchFamily="18" charset="0"/>
                <a:cs typeface="Times New Roman" panose="02020603050405020304" pitchFamily="18" charset="0"/>
              </a:rPr>
              <a:t>ReconELM</a:t>
            </a:r>
            <a:r>
              <a:rPr lang="en-US" sz="1800" dirty="0">
                <a:effectLst/>
                <a:latin typeface="Arial Narrow" panose="020B0606020202030204" pitchFamily="34" charset="0"/>
                <a:ea typeface="Times New Roman" panose="02020603050405020304" pitchFamily="18" charset="0"/>
                <a:cs typeface="Times New Roman" panose="02020603050405020304" pitchFamily="18" charset="0"/>
              </a:rPr>
              <a:t>’ s design promotes configurability, enabling organizations to tailor the system to their specific needs without resorting to extensive customizations. This approach reduces implementation time and effort.</a:t>
            </a:r>
          </a:p>
          <a:p>
            <a:endParaRPr lang="en-US" sz="1800" dirty="0">
              <a:effectLst/>
              <a:latin typeface="Arial Narrow" panose="020B0606020202030204" pitchFamily="34" charset="0"/>
              <a:ea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1303716-9FCA-8E4A-ACA9-4A3D215ED234}" type="slidenum">
              <a:rPr lang="en-US" smtClean="0"/>
              <a:t>3</a:t>
            </a:fld>
            <a:endParaRPr lang="en-US" dirty="0"/>
          </a:p>
        </p:txBody>
      </p:sp>
    </p:spTree>
    <p:extLst>
      <p:ext uri="{BB962C8B-B14F-4D97-AF65-F5344CB8AC3E}">
        <p14:creationId xmlns:p14="http://schemas.microsoft.com/office/powerpoint/2010/main" val="2352173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303716-9FCA-8E4A-ACA9-4A3D215ED234}" type="slidenum">
              <a:rPr lang="en-US" smtClean="0"/>
              <a:t>5</a:t>
            </a:fld>
            <a:endParaRPr lang="en-US" dirty="0"/>
          </a:p>
        </p:txBody>
      </p:sp>
    </p:spTree>
    <p:extLst>
      <p:ext uri="{BB962C8B-B14F-4D97-AF65-F5344CB8AC3E}">
        <p14:creationId xmlns:p14="http://schemas.microsoft.com/office/powerpoint/2010/main" val="2562703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303716-9FCA-8E4A-ACA9-4A3D215ED234}" type="slidenum">
              <a:rPr lang="en-US" smtClean="0"/>
              <a:t>6</a:t>
            </a:fld>
            <a:endParaRPr lang="en-US" dirty="0"/>
          </a:p>
        </p:txBody>
      </p:sp>
    </p:spTree>
    <p:extLst>
      <p:ext uri="{BB962C8B-B14F-4D97-AF65-F5344CB8AC3E}">
        <p14:creationId xmlns:p14="http://schemas.microsoft.com/office/powerpoint/2010/main" val="4173631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CF048-4378-852E-4BB2-5E4A83655D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01226F-39A8-6AAF-3C65-B84B4AFCE0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331F1C-F7EE-4C8E-4626-E02DD2DBF540}"/>
              </a:ext>
            </a:extLst>
          </p:cNvPr>
          <p:cNvSpPr>
            <a:spLocks noGrp="1"/>
          </p:cNvSpPr>
          <p:nvPr>
            <p:ph type="dt" sz="half" idx="10"/>
          </p:nvPr>
        </p:nvSpPr>
        <p:spPr/>
        <p:txBody>
          <a:bodyPr/>
          <a:lstStyle/>
          <a:p>
            <a:r>
              <a:rPr lang="en-US"/>
              <a:t>12/16/2022</a:t>
            </a:r>
            <a:endParaRPr lang="en-US" dirty="0"/>
          </a:p>
        </p:txBody>
      </p:sp>
      <p:sp>
        <p:nvSpPr>
          <p:cNvPr id="5" name="Footer Placeholder 4">
            <a:extLst>
              <a:ext uri="{FF2B5EF4-FFF2-40B4-BE49-F238E27FC236}">
                <a16:creationId xmlns:a16="http://schemas.microsoft.com/office/drawing/2014/main" id="{6EA94124-3D8C-7CDD-B248-5DB9941D13B8}"/>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5F1FB2E-6422-9823-602F-C0891F28D22A}"/>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21893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7623-1665-B285-3AF2-E85D0F751D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5A9549-11B1-40DF-38E1-4D3D416771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6F200-C0F1-2196-4B2C-A6D3E6AFEF68}"/>
              </a:ext>
            </a:extLst>
          </p:cNvPr>
          <p:cNvSpPr>
            <a:spLocks noGrp="1"/>
          </p:cNvSpPr>
          <p:nvPr>
            <p:ph type="dt" sz="half" idx="10"/>
          </p:nvPr>
        </p:nvSpPr>
        <p:spPr/>
        <p:txBody>
          <a:bodyPr/>
          <a:lstStyle/>
          <a:p>
            <a:r>
              <a:rPr lang="en-US"/>
              <a:t>12/16/2022</a:t>
            </a:r>
            <a:endParaRPr lang="en-US" dirty="0"/>
          </a:p>
        </p:txBody>
      </p:sp>
      <p:sp>
        <p:nvSpPr>
          <p:cNvPr id="5" name="Footer Placeholder 4">
            <a:extLst>
              <a:ext uri="{FF2B5EF4-FFF2-40B4-BE49-F238E27FC236}">
                <a16:creationId xmlns:a16="http://schemas.microsoft.com/office/drawing/2014/main" id="{2E137631-A6A4-266E-F226-1D7A7EADF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D1E7D44E-89BD-6C8B-B229-DBBA149F2D40}"/>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97300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B18B7-1B09-E93B-696E-9DE66DEA10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45CFA-F93F-56B5-E8C2-2C35AFD70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9F6AB-548A-CE45-5BAA-B625464612C2}"/>
              </a:ext>
            </a:extLst>
          </p:cNvPr>
          <p:cNvSpPr>
            <a:spLocks noGrp="1"/>
          </p:cNvSpPr>
          <p:nvPr>
            <p:ph type="dt" sz="half" idx="10"/>
          </p:nvPr>
        </p:nvSpPr>
        <p:spPr/>
        <p:txBody>
          <a:bodyPr/>
          <a:lstStyle/>
          <a:p>
            <a:r>
              <a:rPr lang="en-US"/>
              <a:t>12/16/2022</a:t>
            </a:r>
            <a:endParaRPr lang="en-US" dirty="0"/>
          </a:p>
        </p:txBody>
      </p:sp>
      <p:sp>
        <p:nvSpPr>
          <p:cNvPr id="5" name="Footer Placeholder 4">
            <a:extLst>
              <a:ext uri="{FF2B5EF4-FFF2-40B4-BE49-F238E27FC236}">
                <a16:creationId xmlns:a16="http://schemas.microsoft.com/office/drawing/2014/main" id="{33C45082-5257-9C3A-59EA-451E62D4DBC0}"/>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80621F8-38CA-E859-8DAB-C9B87329334A}"/>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77490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88EDF-6B08-903A-7CB3-7EA10CE36935}"/>
              </a:ext>
            </a:extLst>
          </p:cNvPr>
          <p:cNvSpPr>
            <a:spLocks noGrp="1"/>
          </p:cNvSpPr>
          <p:nvPr>
            <p:ph type="title"/>
          </p:nvPr>
        </p:nvSpPr>
        <p:spPr>
          <a:xfrm>
            <a:off x="621322" y="269631"/>
            <a:ext cx="10732477" cy="1074187"/>
          </a:xfrm>
          <a:solidFill>
            <a:srgbClr val="002060"/>
          </a:solidFill>
        </p:spPr>
        <p:txBody>
          <a:bodyPr>
            <a:normAutofit/>
          </a:bodyPr>
          <a:lstStyle>
            <a:lvl1pPr>
              <a:defRPr sz="36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4F366F0C-B311-F146-7A33-34F8B8A405FC}"/>
              </a:ext>
            </a:extLst>
          </p:cNvPr>
          <p:cNvSpPr>
            <a:spLocks noGrp="1"/>
          </p:cNvSpPr>
          <p:nvPr>
            <p:ph idx="1"/>
          </p:nvPr>
        </p:nvSpPr>
        <p:spPr>
          <a:xfrm>
            <a:off x="621323" y="1594338"/>
            <a:ext cx="10732477" cy="4582625"/>
          </a:xfrm>
        </p:spPr>
        <p:txBody>
          <a:bodyPr/>
          <a:lstStyle>
            <a:lvl1pPr>
              <a:buClr>
                <a:srgbClr val="C00000"/>
              </a:buClr>
              <a:defRPr>
                <a:solidFill>
                  <a:srgbClr val="002060"/>
                </a:solidFill>
              </a:defRPr>
            </a:lvl1pPr>
            <a:lvl2pPr>
              <a:buClr>
                <a:srgbClr val="C00000"/>
              </a:buClr>
              <a:defRPr>
                <a:solidFill>
                  <a:srgbClr val="002060"/>
                </a:solidFill>
              </a:defRPr>
            </a:lvl2pPr>
            <a:lvl3pPr>
              <a:buClr>
                <a:srgbClr val="C00000"/>
              </a:buClr>
              <a:defRPr>
                <a:solidFill>
                  <a:srgbClr val="002060"/>
                </a:solidFill>
              </a:defRPr>
            </a:lvl3pPr>
            <a:lvl4pPr>
              <a:buClr>
                <a:srgbClr val="C00000"/>
              </a:buClr>
              <a:defRPr>
                <a:solidFill>
                  <a:srgbClr val="002060"/>
                </a:solidFill>
              </a:defRPr>
            </a:lvl4pPr>
            <a:lvl5pPr>
              <a:buClr>
                <a:srgbClr val="C00000"/>
              </a:buClr>
              <a:defRPr>
                <a:solidFill>
                  <a:srgbClr val="00206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95819F-39AC-6A3E-DD8D-BDA55F081EDB}"/>
              </a:ext>
            </a:extLst>
          </p:cNvPr>
          <p:cNvSpPr>
            <a:spLocks noGrp="1"/>
          </p:cNvSpPr>
          <p:nvPr>
            <p:ph type="dt" sz="half" idx="10"/>
          </p:nvPr>
        </p:nvSpPr>
        <p:spPr/>
        <p:txBody>
          <a:bodyPr/>
          <a:lstStyle/>
          <a:p>
            <a:r>
              <a:rPr lang="en-US"/>
              <a:t>12/16/2022</a:t>
            </a:r>
            <a:endParaRPr lang="en-US" dirty="0"/>
          </a:p>
        </p:txBody>
      </p:sp>
      <p:sp>
        <p:nvSpPr>
          <p:cNvPr id="5" name="Footer Placeholder 4">
            <a:extLst>
              <a:ext uri="{FF2B5EF4-FFF2-40B4-BE49-F238E27FC236}">
                <a16:creationId xmlns:a16="http://schemas.microsoft.com/office/drawing/2014/main" id="{FDC769FD-E2A6-6E46-2360-1EF482C10DB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2F41DF87-04FC-238D-E95D-A57D676150E8}"/>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6749937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06BD5-DC4B-4715-0D99-8D09F74575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5E199F-47B6-207F-71AF-71E9AA3674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32639C-625B-032C-026E-C3A8216F4733}"/>
              </a:ext>
            </a:extLst>
          </p:cNvPr>
          <p:cNvSpPr>
            <a:spLocks noGrp="1"/>
          </p:cNvSpPr>
          <p:nvPr>
            <p:ph type="dt" sz="half" idx="10"/>
          </p:nvPr>
        </p:nvSpPr>
        <p:spPr/>
        <p:txBody>
          <a:bodyPr/>
          <a:lstStyle/>
          <a:p>
            <a:r>
              <a:rPr lang="en-US"/>
              <a:t>12/16/2022</a:t>
            </a:r>
            <a:endParaRPr lang="en-US" dirty="0"/>
          </a:p>
        </p:txBody>
      </p:sp>
      <p:sp>
        <p:nvSpPr>
          <p:cNvPr id="5" name="Footer Placeholder 4">
            <a:extLst>
              <a:ext uri="{FF2B5EF4-FFF2-40B4-BE49-F238E27FC236}">
                <a16:creationId xmlns:a16="http://schemas.microsoft.com/office/drawing/2014/main" id="{52AABE6E-DC5E-F1C8-C149-03227D75C12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A6E6E002-EF18-4FB8-646C-357EFCD31ADE}"/>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937929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56402-7398-8E64-2FA8-3B63B1239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6F66AA-4A63-8868-0FD4-01D44ADA36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FE7842-0259-FB7D-292E-5540E3B2FA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330F1E-3952-DD5A-FD21-E72045D05444}"/>
              </a:ext>
            </a:extLst>
          </p:cNvPr>
          <p:cNvSpPr>
            <a:spLocks noGrp="1"/>
          </p:cNvSpPr>
          <p:nvPr>
            <p:ph type="dt" sz="half" idx="10"/>
          </p:nvPr>
        </p:nvSpPr>
        <p:spPr/>
        <p:txBody>
          <a:bodyPr/>
          <a:lstStyle/>
          <a:p>
            <a:r>
              <a:rPr lang="en-US"/>
              <a:t>12/16/2022</a:t>
            </a:r>
            <a:endParaRPr lang="en-US" dirty="0"/>
          </a:p>
        </p:txBody>
      </p:sp>
      <p:sp>
        <p:nvSpPr>
          <p:cNvPr id="6" name="Footer Placeholder 5">
            <a:extLst>
              <a:ext uri="{FF2B5EF4-FFF2-40B4-BE49-F238E27FC236}">
                <a16:creationId xmlns:a16="http://schemas.microsoft.com/office/drawing/2014/main" id="{D0BB942E-95E3-D534-1FEE-BFF3EFC97F0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81460522-404A-44BA-4EB0-1973FE25AC0E}"/>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491041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31CD-C3A5-0A13-16DE-0020C596BF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D89071-B11B-2C10-41E8-363A6324BF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3CE146-0C36-4D7E-9D25-22B72E9A67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7D521F-F90B-F9F2-464F-10ECB190CB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E9A428-8C52-8659-60BC-FA6588E91E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EBF055-C308-112E-4EEC-51BAB8F21D79}"/>
              </a:ext>
            </a:extLst>
          </p:cNvPr>
          <p:cNvSpPr>
            <a:spLocks noGrp="1"/>
          </p:cNvSpPr>
          <p:nvPr>
            <p:ph type="dt" sz="half" idx="10"/>
          </p:nvPr>
        </p:nvSpPr>
        <p:spPr/>
        <p:txBody>
          <a:bodyPr/>
          <a:lstStyle/>
          <a:p>
            <a:r>
              <a:rPr lang="en-US"/>
              <a:t>12/16/2022</a:t>
            </a:r>
            <a:endParaRPr lang="en-US" dirty="0"/>
          </a:p>
        </p:txBody>
      </p:sp>
      <p:sp>
        <p:nvSpPr>
          <p:cNvPr id="8" name="Footer Placeholder 7">
            <a:extLst>
              <a:ext uri="{FF2B5EF4-FFF2-40B4-BE49-F238E27FC236}">
                <a16:creationId xmlns:a16="http://schemas.microsoft.com/office/drawing/2014/main" id="{6AE16620-ACD6-C36A-45AD-E1451E0E38FA}"/>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8E8C41AF-20A4-DACA-4BE9-40F07A750B37}"/>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4243380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ADD3A-38A8-EBD3-8701-EC4788177A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706C326-CF5E-21EB-2CE6-3B54DA9DCD4B}"/>
              </a:ext>
            </a:extLst>
          </p:cNvPr>
          <p:cNvSpPr>
            <a:spLocks noGrp="1"/>
          </p:cNvSpPr>
          <p:nvPr>
            <p:ph type="dt" sz="half" idx="10"/>
          </p:nvPr>
        </p:nvSpPr>
        <p:spPr/>
        <p:txBody>
          <a:bodyPr/>
          <a:lstStyle/>
          <a:p>
            <a:r>
              <a:rPr lang="en-US"/>
              <a:t>12/16/2022</a:t>
            </a:r>
            <a:endParaRPr lang="en-US" dirty="0"/>
          </a:p>
        </p:txBody>
      </p:sp>
      <p:sp>
        <p:nvSpPr>
          <p:cNvPr id="4" name="Footer Placeholder 3">
            <a:extLst>
              <a:ext uri="{FF2B5EF4-FFF2-40B4-BE49-F238E27FC236}">
                <a16:creationId xmlns:a16="http://schemas.microsoft.com/office/drawing/2014/main" id="{4D3EA87C-778D-B3BA-8E8B-FA2436F02498}"/>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3578F989-5D43-3FA2-DDFD-A6A25ED5A6C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69240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57B065-7DD1-34E9-023E-17303E812383}"/>
              </a:ext>
            </a:extLst>
          </p:cNvPr>
          <p:cNvSpPr>
            <a:spLocks noGrp="1"/>
          </p:cNvSpPr>
          <p:nvPr>
            <p:ph type="dt" sz="half" idx="10"/>
          </p:nvPr>
        </p:nvSpPr>
        <p:spPr/>
        <p:txBody>
          <a:bodyPr/>
          <a:lstStyle/>
          <a:p>
            <a:r>
              <a:rPr lang="en-US"/>
              <a:t>12/16/2022</a:t>
            </a:r>
            <a:endParaRPr lang="en-US" dirty="0"/>
          </a:p>
        </p:txBody>
      </p:sp>
      <p:sp>
        <p:nvSpPr>
          <p:cNvPr id="3" name="Footer Placeholder 2">
            <a:extLst>
              <a:ext uri="{FF2B5EF4-FFF2-40B4-BE49-F238E27FC236}">
                <a16:creationId xmlns:a16="http://schemas.microsoft.com/office/drawing/2014/main" id="{3AEC7096-52BF-5BA5-DC14-90ED1AA40076}"/>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0C480657-CFBC-46F3-0498-59447EDFB2CE}"/>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003734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C3914-BAA3-BFDE-A99E-37621D2283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738B4E-2A64-4200-CF60-A663135115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EE1CAB-E2A2-364E-1F53-BDC84ECD94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241B74-6830-FE22-A8F1-0191EEB4E8B1}"/>
              </a:ext>
            </a:extLst>
          </p:cNvPr>
          <p:cNvSpPr>
            <a:spLocks noGrp="1"/>
          </p:cNvSpPr>
          <p:nvPr>
            <p:ph type="dt" sz="half" idx="10"/>
          </p:nvPr>
        </p:nvSpPr>
        <p:spPr/>
        <p:txBody>
          <a:bodyPr/>
          <a:lstStyle/>
          <a:p>
            <a:r>
              <a:rPr lang="en-US"/>
              <a:t>12/16/2022</a:t>
            </a:r>
            <a:endParaRPr lang="en-US" dirty="0"/>
          </a:p>
        </p:txBody>
      </p:sp>
      <p:sp>
        <p:nvSpPr>
          <p:cNvPr id="6" name="Footer Placeholder 5">
            <a:extLst>
              <a:ext uri="{FF2B5EF4-FFF2-40B4-BE49-F238E27FC236}">
                <a16:creationId xmlns:a16="http://schemas.microsoft.com/office/drawing/2014/main" id="{39B289E1-488B-35DB-734E-9EAAD1CC6964}"/>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A659EBC-8FCD-C6B7-AF85-57A7A75C68F4}"/>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536184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F5B0-C140-177A-3665-6F2B0F9A9C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B55B6F-5ED9-8B41-4234-68F9951C36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C4C29F5-F6F1-20A4-3639-EA7B246E07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EED44-5101-DF39-78F0-7EBBEB9D87E1}"/>
              </a:ext>
            </a:extLst>
          </p:cNvPr>
          <p:cNvSpPr>
            <a:spLocks noGrp="1"/>
          </p:cNvSpPr>
          <p:nvPr>
            <p:ph type="dt" sz="half" idx="10"/>
          </p:nvPr>
        </p:nvSpPr>
        <p:spPr/>
        <p:txBody>
          <a:bodyPr/>
          <a:lstStyle/>
          <a:p>
            <a:r>
              <a:rPr lang="en-US"/>
              <a:t>12/16/2022</a:t>
            </a:r>
            <a:endParaRPr lang="en-US" dirty="0"/>
          </a:p>
        </p:txBody>
      </p:sp>
      <p:sp>
        <p:nvSpPr>
          <p:cNvPr id="6" name="Footer Placeholder 5">
            <a:extLst>
              <a:ext uri="{FF2B5EF4-FFF2-40B4-BE49-F238E27FC236}">
                <a16:creationId xmlns:a16="http://schemas.microsoft.com/office/drawing/2014/main" id="{71B29AA9-60A4-067D-8EDD-A566850C54EE}"/>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26D2162-D3D5-5C24-3309-ECD74AC9ECF1}"/>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331757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6162B3-431A-8263-4514-9C7EE6BDD0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36C3B-9349-3F1B-381E-7DC434D01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4AB2B-DC2B-8979-853F-361292FB72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12/16/2022</a:t>
            </a:r>
            <a:endParaRPr lang="en-US" dirty="0"/>
          </a:p>
        </p:txBody>
      </p:sp>
      <p:sp>
        <p:nvSpPr>
          <p:cNvPr id="5" name="Footer Placeholder 4">
            <a:extLst>
              <a:ext uri="{FF2B5EF4-FFF2-40B4-BE49-F238E27FC236}">
                <a16:creationId xmlns:a16="http://schemas.microsoft.com/office/drawing/2014/main" id="{DC1ED89D-08B7-1418-2F16-595D2314BA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Sample Footer Text</a:t>
            </a:r>
          </a:p>
        </p:txBody>
      </p:sp>
      <p:sp>
        <p:nvSpPr>
          <p:cNvPr id="6" name="Slide Number Placeholder 5">
            <a:extLst>
              <a:ext uri="{FF2B5EF4-FFF2-40B4-BE49-F238E27FC236}">
                <a16:creationId xmlns:a16="http://schemas.microsoft.com/office/drawing/2014/main" id="{1524ABA6-DC0D-CE5D-86F0-46D2E2F05A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24123679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D6AC5C8-8EFA-2D4D-0E97-3A083F63F4C9}"/>
              </a:ext>
            </a:extLst>
          </p:cNvPr>
          <p:cNvSpPr/>
          <p:nvPr/>
        </p:nvSpPr>
        <p:spPr>
          <a:xfrm>
            <a:off x="0" y="0"/>
            <a:ext cx="12192000" cy="6858000"/>
          </a:xfrm>
          <a:prstGeom prst="rect">
            <a:avLst/>
          </a:prstGeom>
          <a:solidFill>
            <a:schemeClr val="bg1"/>
          </a:solidFill>
          <a:ln w="28575"/>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AE9FD6D9-2513-AE85-E79A-8F9DE9E0FBC2}"/>
              </a:ext>
            </a:extLst>
          </p:cNvPr>
          <p:cNvSpPr>
            <a:spLocks noGrp="1"/>
          </p:cNvSpPr>
          <p:nvPr>
            <p:ph type="ctrTitle"/>
          </p:nvPr>
        </p:nvSpPr>
        <p:spPr>
          <a:xfrm>
            <a:off x="2057400" y="2072372"/>
            <a:ext cx="8115300" cy="3375561"/>
          </a:xfrm>
        </p:spPr>
        <p:txBody>
          <a:bodyPr>
            <a:noAutofit/>
          </a:bodyPr>
          <a:lstStyle/>
          <a:p>
            <a:pPr marL="0" marR="0" algn="ctr">
              <a:spcBef>
                <a:spcPts val="0"/>
              </a:spcBef>
              <a:spcAft>
                <a:spcPts val="0"/>
              </a:spcAft>
            </a:pPr>
            <a:r>
              <a:rPr lang="en-US" altLang="en-US" sz="2400" b="1" cap="none" dirty="0">
                <a:solidFill>
                  <a:srgbClr val="365F91"/>
                </a:solidFill>
                <a:latin typeface="Cambria" panose="02040503050406030204" pitchFamily="18" charset="0"/>
                <a:cs typeface="+mn-cs"/>
              </a:rPr>
              <a:t>Demonstration </a:t>
            </a:r>
            <a:br>
              <a:rPr lang="en-US" altLang="en-US" sz="2400" b="1" cap="none" dirty="0">
                <a:solidFill>
                  <a:srgbClr val="365F91"/>
                </a:solidFill>
                <a:latin typeface="Cambria" panose="02040503050406030204" pitchFamily="18" charset="0"/>
                <a:cs typeface="+mn-cs"/>
              </a:rPr>
            </a:br>
            <a:r>
              <a:rPr lang="en-US" altLang="en-US" sz="2400" b="1" cap="none" dirty="0">
                <a:solidFill>
                  <a:srgbClr val="365F91"/>
                </a:solidFill>
                <a:latin typeface="Cambria" panose="02040503050406030204" pitchFamily="18" charset="0"/>
                <a:cs typeface="+mn-cs"/>
              </a:rPr>
              <a:t>to </a:t>
            </a:r>
            <a:br>
              <a:rPr lang="en-US" altLang="en-US" sz="2400" b="1" cap="none" dirty="0">
                <a:solidFill>
                  <a:srgbClr val="365F91"/>
                </a:solidFill>
                <a:latin typeface="Cambria" panose="02040503050406030204" pitchFamily="18" charset="0"/>
                <a:cs typeface="+mn-cs"/>
              </a:rPr>
            </a:br>
            <a:r>
              <a:rPr lang="en-US" sz="2400" b="1" dirty="0">
                <a:solidFill>
                  <a:srgbClr val="365F91"/>
                </a:solidFill>
                <a:latin typeface="Cambria" panose="02040503050406030204" pitchFamily="18" charset="0"/>
                <a:cs typeface="+mn-cs"/>
              </a:rPr>
              <a:t>Department of Justice/Civil Rights Division</a:t>
            </a:r>
            <a:br>
              <a:rPr lang="en-US" sz="2400" b="1" dirty="0">
                <a:solidFill>
                  <a:srgbClr val="365F91"/>
                </a:solidFill>
                <a:latin typeface="Cambria" panose="02040503050406030204" pitchFamily="18" charset="0"/>
                <a:cs typeface="+mn-cs"/>
              </a:rPr>
            </a:br>
            <a:r>
              <a:rPr lang="en-US" sz="2400" b="1" dirty="0">
                <a:solidFill>
                  <a:srgbClr val="365F91"/>
                </a:solidFill>
                <a:latin typeface="Cambria" panose="02040503050406030204" pitchFamily="18" charset="0"/>
                <a:cs typeface="+mn-cs"/>
              </a:rPr>
              <a:t>for</a:t>
            </a:r>
            <a:br>
              <a:rPr lang="en-US" sz="2400" b="1" dirty="0">
                <a:solidFill>
                  <a:srgbClr val="365F91"/>
                </a:solidFill>
                <a:latin typeface="Cambria" panose="02040503050406030204" pitchFamily="18" charset="0"/>
                <a:cs typeface="+mn-cs"/>
              </a:rPr>
            </a:br>
            <a:r>
              <a:rPr lang="en-US" sz="2400" b="1" dirty="0">
                <a:solidFill>
                  <a:srgbClr val="365F91"/>
                </a:solidFill>
                <a:latin typeface="Cambria" panose="02040503050406030204" pitchFamily="18" charset="0"/>
                <a:cs typeface="+mn-cs"/>
              </a:rPr>
              <a:t>CRT Case Management</a:t>
            </a:r>
            <a:br>
              <a:rPr lang="en-US" altLang="en-US" sz="2400" b="1" cap="none" dirty="0">
                <a:solidFill>
                  <a:srgbClr val="365F91"/>
                </a:solidFill>
                <a:latin typeface="Cambria" panose="02040503050406030204" pitchFamily="18" charset="0"/>
                <a:cs typeface="+mn-cs"/>
              </a:rPr>
            </a:br>
            <a:endParaRPr lang="en-US" sz="2400" b="1" cap="none" dirty="0">
              <a:solidFill>
                <a:srgbClr val="365F91"/>
              </a:solidFill>
              <a:latin typeface="Cambria" panose="02040503050406030204" pitchFamily="18" charset="0"/>
              <a:cs typeface="+mn-cs"/>
            </a:endParaRPr>
          </a:p>
        </p:txBody>
      </p:sp>
      <p:sp>
        <p:nvSpPr>
          <p:cNvPr id="7" name="Subtitle 6">
            <a:extLst>
              <a:ext uri="{FF2B5EF4-FFF2-40B4-BE49-F238E27FC236}">
                <a16:creationId xmlns:a16="http://schemas.microsoft.com/office/drawing/2014/main" id="{BB16BFAD-DAB1-DA18-CB2F-CD4374B65D14}"/>
              </a:ext>
            </a:extLst>
          </p:cNvPr>
          <p:cNvSpPr>
            <a:spLocks noGrp="1"/>
          </p:cNvSpPr>
          <p:nvPr>
            <p:ph type="subTitle" idx="1"/>
          </p:nvPr>
        </p:nvSpPr>
        <p:spPr>
          <a:xfrm>
            <a:off x="2057400" y="5370611"/>
            <a:ext cx="8115300" cy="997527"/>
          </a:xfrm>
        </p:spPr>
        <p: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65F91"/>
                </a:solidFill>
                <a:effectLst/>
                <a:latin typeface="Cambria" panose="02040503050406030204" pitchFamily="18" charset="0"/>
                <a:ea typeface="Times New Roman" panose="02020603050405020304" pitchFamily="18" charset="0"/>
              </a:rPr>
              <a:t>RFQ No. </a:t>
            </a:r>
            <a:r>
              <a:rPr lang="en-US" sz="2000" b="1" dirty="0">
                <a:solidFill>
                  <a:srgbClr val="365F91"/>
                </a:solidFill>
                <a:latin typeface="Cambria" panose="02040503050406030204" pitchFamily="18" charset="0"/>
              </a:rPr>
              <a:t>15JPSS23Q00000081</a:t>
            </a:r>
            <a:endParaRPr lang="en-US" altLang="en-US" sz="2000" b="1" dirty="0">
              <a:solidFill>
                <a:srgbClr val="365F91"/>
              </a:solidFill>
              <a:latin typeface="Cambria" panose="020405030504060302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Cambria" panose="020405030504060302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365F91"/>
                </a:solidFill>
                <a:effectLst/>
                <a:latin typeface="Cambria" panose="02040503050406030204" pitchFamily="18" charset="0"/>
                <a:ea typeface="Times New Roman" panose="02020603050405020304" pitchFamily="18" charset="0"/>
              </a:rPr>
              <a:t>August 25</a:t>
            </a:r>
            <a:r>
              <a:rPr kumimoji="0" lang="en-US" altLang="en-US" sz="2000" b="1" i="0" u="none" strike="noStrike" cap="none" normalizeH="0" baseline="30000" dirty="0">
                <a:ln>
                  <a:noFill/>
                </a:ln>
                <a:solidFill>
                  <a:srgbClr val="365F91"/>
                </a:solidFill>
                <a:effectLst/>
                <a:latin typeface="Cambria" panose="02040503050406030204" pitchFamily="18" charset="0"/>
                <a:ea typeface="Times New Roman" panose="02020603050405020304" pitchFamily="18" charset="0"/>
              </a:rPr>
              <a:t>th</a:t>
            </a:r>
            <a:r>
              <a:rPr kumimoji="0" lang="en-US" altLang="en-US" sz="2000" b="1" i="0" u="none" strike="noStrike" cap="none" normalizeH="0" baseline="0" dirty="0">
                <a:ln>
                  <a:noFill/>
                </a:ln>
                <a:solidFill>
                  <a:srgbClr val="365F91"/>
                </a:solidFill>
                <a:effectLst/>
                <a:latin typeface="Cambria" panose="02040503050406030204" pitchFamily="18" charset="0"/>
                <a:ea typeface="Times New Roman" panose="02020603050405020304" pitchFamily="18" charset="0"/>
              </a:rPr>
              <a:t>, 2023</a:t>
            </a:r>
          </a:p>
        </p:txBody>
      </p:sp>
      <p:sp>
        <p:nvSpPr>
          <p:cNvPr id="8" name="Rectangle 2">
            <a:extLst>
              <a:ext uri="{FF2B5EF4-FFF2-40B4-BE49-F238E27FC236}">
                <a16:creationId xmlns:a16="http://schemas.microsoft.com/office/drawing/2014/main" id="{2822F725-2C99-4FDD-68A8-D56403432D2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dirty="0"/>
          </a:p>
        </p:txBody>
      </p:sp>
      <p:pic>
        <p:nvPicPr>
          <p:cNvPr id="14" name="Picture 13" descr="A screenshot of a video game&#10;&#10;Description automatically generated with medium confidence">
            <a:extLst>
              <a:ext uri="{FF2B5EF4-FFF2-40B4-BE49-F238E27FC236}">
                <a16:creationId xmlns:a16="http://schemas.microsoft.com/office/drawing/2014/main" id="{B895604B-FBC2-0717-ED68-797FB2F7E17D}"/>
              </a:ext>
            </a:extLst>
          </p:cNvPr>
          <p:cNvPicPr>
            <a:picLocks noChangeAspect="1"/>
          </p:cNvPicPr>
          <p:nvPr/>
        </p:nvPicPr>
        <p:blipFill>
          <a:blip r:embed="rId3"/>
          <a:stretch>
            <a:fillRect/>
          </a:stretch>
        </p:blipFill>
        <p:spPr>
          <a:xfrm>
            <a:off x="10134600" y="1839150"/>
            <a:ext cx="1334177" cy="1074755"/>
          </a:xfrm>
          <a:prstGeom prst="rect">
            <a:avLst/>
          </a:prstGeom>
        </p:spPr>
      </p:pic>
      <p:pic>
        <p:nvPicPr>
          <p:cNvPr id="3" name="Picture 2">
            <a:extLst>
              <a:ext uri="{FF2B5EF4-FFF2-40B4-BE49-F238E27FC236}">
                <a16:creationId xmlns:a16="http://schemas.microsoft.com/office/drawing/2014/main" id="{7D9D6B3E-015B-B705-6B6C-1139ACAC0E4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77352" y="193305"/>
            <a:ext cx="2998013" cy="1513529"/>
          </a:xfrm>
          <a:prstGeom prst="rect">
            <a:avLst/>
          </a:prstGeom>
          <a:noFill/>
          <a:ln>
            <a:noFill/>
          </a:ln>
        </p:spPr>
      </p:pic>
      <p:sp>
        <p:nvSpPr>
          <p:cNvPr id="4" name="Slide Number Placeholder 3">
            <a:extLst>
              <a:ext uri="{FF2B5EF4-FFF2-40B4-BE49-F238E27FC236}">
                <a16:creationId xmlns:a16="http://schemas.microsoft.com/office/drawing/2014/main" id="{54175056-8C94-6311-A8FF-723FBC929796}"/>
              </a:ext>
            </a:extLst>
          </p:cNvPr>
          <p:cNvSpPr>
            <a:spLocks noGrp="1"/>
          </p:cNvSpPr>
          <p:nvPr>
            <p:ph type="sldNum" sz="quarter" idx="12"/>
          </p:nvPr>
        </p:nvSpPr>
        <p:spPr/>
        <p:txBody>
          <a:bodyPr/>
          <a:lstStyle/>
          <a:p>
            <a:fld id="{F8E28480-1C08-4458-AD97-0283E6FFD09D}" type="slidenum">
              <a:rPr lang="en-US" smtClean="0"/>
              <a:t>1</a:t>
            </a:fld>
            <a:endParaRPr lang="en-US" dirty="0"/>
          </a:p>
        </p:txBody>
      </p:sp>
      <p:pic>
        <p:nvPicPr>
          <p:cNvPr id="10" name="Graphic 9">
            <a:extLst>
              <a:ext uri="{FF2B5EF4-FFF2-40B4-BE49-F238E27FC236}">
                <a16:creationId xmlns:a16="http://schemas.microsoft.com/office/drawing/2014/main" id="{04369D2C-7C8D-1CEA-2D86-0FF052726B1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52852" y="1995050"/>
            <a:ext cx="1435977" cy="998941"/>
          </a:xfrm>
          <a:prstGeom prst="rect">
            <a:avLst/>
          </a:prstGeom>
        </p:spPr>
      </p:pic>
      <p:sp>
        <p:nvSpPr>
          <p:cNvPr id="2" name="AutoShape 2" descr="DOJ Civil Rights Division Logo">
            <a:extLst>
              <a:ext uri="{FF2B5EF4-FFF2-40B4-BE49-F238E27FC236}">
                <a16:creationId xmlns:a16="http://schemas.microsoft.com/office/drawing/2014/main" id="{1CEA3C64-3084-07CA-E2EF-5A5A28F02BB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3" name="Picture 12" descr="A logo with purple text&#10;&#10;Description automatically generated with medium confidence">
            <a:extLst>
              <a:ext uri="{FF2B5EF4-FFF2-40B4-BE49-F238E27FC236}">
                <a16:creationId xmlns:a16="http://schemas.microsoft.com/office/drawing/2014/main" id="{31188FE0-69BF-EC19-659B-6078442B4209}"/>
              </a:ext>
            </a:extLst>
          </p:cNvPr>
          <p:cNvPicPr>
            <a:picLocks noChangeAspect="1"/>
          </p:cNvPicPr>
          <p:nvPr/>
        </p:nvPicPr>
        <p:blipFill>
          <a:blip r:embed="rId7"/>
          <a:stretch>
            <a:fillRect/>
          </a:stretch>
        </p:blipFill>
        <p:spPr>
          <a:xfrm>
            <a:off x="3498506" y="1009311"/>
            <a:ext cx="5112094" cy="3155121"/>
          </a:xfrm>
          <a:prstGeom prst="rect">
            <a:avLst/>
          </a:prstGeom>
        </p:spPr>
      </p:pic>
    </p:spTree>
    <p:extLst>
      <p:ext uri="{BB962C8B-B14F-4D97-AF65-F5344CB8AC3E}">
        <p14:creationId xmlns:p14="http://schemas.microsoft.com/office/powerpoint/2010/main" val="354228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244C-935F-4994-A981-2CFCC2A4A46A}"/>
              </a:ext>
            </a:extLst>
          </p:cNvPr>
          <p:cNvSpPr>
            <a:spLocks noGrp="1"/>
          </p:cNvSpPr>
          <p:nvPr>
            <p:ph type="title"/>
          </p:nvPr>
        </p:nvSpPr>
        <p:spPr>
          <a:xfrm>
            <a:off x="579863" y="5299"/>
            <a:ext cx="10732477" cy="1074187"/>
          </a:xfrm>
        </p:spPr>
        <p:txBody>
          <a:bodyPr>
            <a:normAutofit/>
          </a:bodyPr>
          <a:lstStyle/>
          <a:p>
            <a:pPr>
              <a:spcAft>
                <a:spcPts val="600"/>
              </a:spcAft>
            </a:pPr>
            <a:r>
              <a:rPr lang="en-US" dirty="0">
                <a:latin typeface="Arial"/>
                <a:cs typeface="Arial"/>
              </a:rPr>
              <a:t>Team Stealth Introduction</a:t>
            </a:r>
            <a:br>
              <a:rPr lang="en-US" dirty="0">
                <a:latin typeface="Arial"/>
                <a:cs typeface="Arial"/>
              </a:rPr>
            </a:br>
            <a:r>
              <a:rPr lang="en-US" sz="1300" i="1" dirty="0">
                <a:latin typeface="Arial"/>
                <a:cs typeface="Arial"/>
              </a:rPr>
              <a:t>  </a:t>
            </a:r>
            <a:r>
              <a:rPr lang="en-US" sz="1600" i="1" dirty="0">
                <a:latin typeface="Arial"/>
                <a:cs typeface="Arial"/>
              </a:rPr>
              <a:t>Experienced in Salesforce-based COTS solutions (Case, Grants, Contact Management) for government sector.</a:t>
            </a:r>
            <a:endParaRPr lang="en-US" sz="1300" dirty="0"/>
          </a:p>
        </p:txBody>
      </p:sp>
      <p:sp>
        <p:nvSpPr>
          <p:cNvPr id="3" name="Content Placeholder 2">
            <a:extLst>
              <a:ext uri="{FF2B5EF4-FFF2-40B4-BE49-F238E27FC236}">
                <a16:creationId xmlns:a16="http://schemas.microsoft.com/office/drawing/2014/main" id="{5F3AB9F3-B15D-4133-95E9-DE488447E429}"/>
              </a:ext>
            </a:extLst>
          </p:cNvPr>
          <p:cNvSpPr>
            <a:spLocks noGrp="1"/>
          </p:cNvSpPr>
          <p:nvPr>
            <p:ph idx="1"/>
          </p:nvPr>
        </p:nvSpPr>
        <p:spPr>
          <a:xfrm>
            <a:off x="579863" y="1348315"/>
            <a:ext cx="11430000" cy="3726605"/>
          </a:xfrm>
        </p:spPr>
        <p:txBody>
          <a:bodyPr vert="horz" lIns="91440" tIns="45720" rIns="91440" bIns="45720" rtlCol="0" anchor="t">
            <a:normAutofit/>
          </a:bodyPr>
          <a:lstStyle/>
          <a:p>
            <a:pPr marL="342900" lvl="1" indent="-342900">
              <a:lnSpc>
                <a:spcPct val="110000"/>
              </a:lnSpc>
              <a:spcBef>
                <a:spcPts val="1200"/>
              </a:spcBef>
              <a:buSzPct val="90000"/>
              <a:buFont typeface="+mj-lt"/>
              <a:buAutoNum type="arabicPeriod"/>
            </a:pPr>
            <a:r>
              <a:rPr lang="en-US" b="1" dirty="0">
                <a:solidFill>
                  <a:srgbClr val="FD433C"/>
                </a:solidFill>
                <a:cs typeface="Arial"/>
              </a:rPr>
              <a:t>Rahul Sundrani</a:t>
            </a:r>
            <a:r>
              <a:rPr lang="en-US" b="1" dirty="0">
                <a:cs typeface="Arial"/>
              </a:rPr>
              <a:t>, President (Stealth Solutions)</a:t>
            </a:r>
          </a:p>
          <a:p>
            <a:pPr marL="342900" lvl="1" indent="-342900">
              <a:lnSpc>
                <a:spcPct val="110000"/>
              </a:lnSpc>
              <a:spcBef>
                <a:spcPts val="2400"/>
              </a:spcBef>
              <a:buSzPct val="90000"/>
              <a:buFont typeface="+mj-lt"/>
              <a:buAutoNum type="arabicPeriod"/>
            </a:pPr>
            <a:r>
              <a:rPr lang="en-US" b="1" dirty="0">
                <a:solidFill>
                  <a:srgbClr val="FD433C"/>
                </a:solidFill>
                <a:cs typeface="Arial"/>
              </a:rPr>
              <a:t>Vishnu Devarashetty </a:t>
            </a:r>
            <a:r>
              <a:rPr lang="en-US" dirty="0">
                <a:effectLst/>
                <a:ea typeface="Times New Roman" panose="02020603050405020304" pitchFamily="18" charset="0"/>
              </a:rPr>
              <a:t>, </a:t>
            </a:r>
            <a:r>
              <a:rPr lang="en-US" b="1" dirty="0">
                <a:cs typeface="Arial"/>
              </a:rPr>
              <a:t>Proposed Project Manager (Stealth Solutions)</a:t>
            </a:r>
          </a:p>
          <a:p>
            <a:pPr marL="342900" lvl="1" indent="-342900">
              <a:lnSpc>
                <a:spcPct val="110000"/>
              </a:lnSpc>
              <a:spcBef>
                <a:spcPts val="2400"/>
              </a:spcBef>
              <a:buSzPct val="90000"/>
              <a:buFont typeface="+mj-lt"/>
              <a:buAutoNum type="arabicPeriod"/>
            </a:pPr>
            <a:r>
              <a:rPr lang="en-US" b="1" dirty="0">
                <a:solidFill>
                  <a:srgbClr val="FD433C"/>
                </a:solidFill>
                <a:cs typeface="Arial"/>
              </a:rPr>
              <a:t>Akeem Shane,</a:t>
            </a:r>
            <a:r>
              <a:rPr lang="en-US" dirty="0">
                <a:effectLst/>
                <a:ea typeface="Times New Roman" panose="02020603050405020304" pitchFamily="18" charset="0"/>
              </a:rPr>
              <a:t> </a:t>
            </a:r>
            <a:r>
              <a:rPr lang="en-US" b="1" dirty="0">
                <a:cs typeface="Arial"/>
              </a:rPr>
              <a:t>Proposed Technical Lead (REI Systems)</a:t>
            </a:r>
          </a:p>
          <a:p>
            <a:pPr marL="342900" lvl="1" indent="-342900">
              <a:lnSpc>
                <a:spcPct val="110000"/>
              </a:lnSpc>
              <a:spcBef>
                <a:spcPts val="2400"/>
              </a:spcBef>
              <a:buSzPct val="90000"/>
              <a:buFont typeface="+mj-lt"/>
              <a:buAutoNum type="arabicPeriod"/>
            </a:pPr>
            <a:r>
              <a:rPr lang="en-US" b="1" dirty="0">
                <a:solidFill>
                  <a:srgbClr val="FD433C"/>
                </a:solidFill>
                <a:cs typeface="Arial"/>
              </a:rPr>
              <a:t>Tom Mavis, </a:t>
            </a:r>
            <a:r>
              <a:rPr lang="en-US" b="1" dirty="0">
                <a:cs typeface="Arial"/>
              </a:rPr>
              <a:t>Legal Case Management SME, (Recon Apps)</a:t>
            </a:r>
          </a:p>
          <a:p>
            <a:pPr marL="342900" lvl="1" indent="-342900">
              <a:lnSpc>
                <a:spcPct val="110000"/>
              </a:lnSpc>
              <a:spcBef>
                <a:spcPts val="2400"/>
              </a:spcBef>
              <a:buSzPct val="90000"/>
              <a:buFont typeface="+mj-lt"/>
              <a:buAutoNum type="arabicPeriod"/>
            </a:pPr>
            <a:r>
              <a:rPr lang="en-US" b="1" dirty="0">
                <a:solidFill>
                  <a:srgbClr val="FD433C"/>
                </a:solidFill>
                <a:cs typeface="Arial"/>
              </a:rPr>
              <a:t>Nambi Raghupathy</a:t>
            </a:r>
            <a:r>
              <a:rPr lang="en-US" dirty="0">
                <a:effectLst/>
                <a:ea typeface="Calibri" panose="020F0502020204030204" pitchFamily="34" charset="0"/>
                <a:cs typeface="Arial" panose="020B0604020202020204" pitchFamily="34" charset="0"/>
              </a:rPr>
              <a:t>, </a:t>
            </a:r>
            <a:r>
              <a:rPr lang="en-US" b="1" dirty="0">
                <a:cs typeface="Arial"/>
              </a:rPr>
              <a:t>Salesforce Practice Lead (Stealth Solutions)</a:t>
            </a:r>
          </a:p>
        </p:txBody>
      </p:sp>
      <p:sp>
        <p:nvSpPr>
          <p:cNvPr id="8" name="Slide Number Placeholder 5">
            <a:extLst>
              <a:ext uri="{FF2B5EF4-FFF2-40B4-BE49-F238E27FC236}">
                <a16:creationId xmlns:a16="http://schemas.microsoft.com/office/drawing/2014/main" id="{510C8C50-A978-AC77-AAAC-06BFC9869418}"/>
              </a:ext>
            </a:extLst>
          </p:cNvPr>
          <p:cNvSpPr>
            <a:spLocks noGrp="1"/>
          </p:cNvSpPr>
          <p:nvPr>
            <p:ph type="sldNum" sz="quarter" idx="4"/>
          </p:nvPr>
        </p:nvSpPr>
        <p:spPr>
          <a:xfrm>
            <a:off x="11242372" y="6453591"/>
            <a:ext cx="695325" cy="365125"/>
          </a:xfrm>
          <a:prstGeom prst="rect">
            <a:avLst/>
          </a:prstGeom>
        </p:spPr>
        <p:txBody>
          <a:bodyPr vert="horz" lIns="91440" tIns="45720" rIns="91440" bIns="45720" rtlCol="0" anchor="t"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a:t>
            </a:r>
            <a:fld id="{4FAB73BC-B049-4115-A692-8D63A059BFB8}" type="slidenum">
              <a:rPr lang="en-US" smtClean="0"/>
              <a:pPr/>
              <a:t>2</a:t>
            </a:fld>
            <a:endParaRPr lang="en-US"/>
          </a:p>
        </p:txBody>
      </p:sp>
      <p:sp>
        <p:nvSpPr>
          <p:cNvPr id="11" name="TextBox 10">
            <a:extLst>
              <a:ext uri="{FF2B5EF4-FFF2-40B4-BE49-F238E27FC236}">
                <a16:creationId xmlns:a16="http://schemas.microsoft.com/office/drawing/2014/main" id="{3EC5A165-B744-CB96-049F-7F39D5461C76}"/>
              </a:ext>
            </a:extLst>
          </p:cNvPr>
          <p:cNvSpPr txBox="1"/>
          <p:nvPr/>
        </p:nvSpPr>
        <p:spPr>
          <a:xfrm>
            <a:off x="89807" y="5343749"/>
            <a:ext cx="12012386" cy="461665"/>
          </a:xfrm>
          <a:prstGeom prst="rect">
            <a:avLst/>
          </a:prstGeom>
          <a:solidFill>
            <a:schemeClr val="accent5">
              <a:lumMod val="20000"/>
              <a:lumOff val="80000"/>
            </a:schemeClr>
          </a:solidFill>
          <a:effectLst>
            <a:outerShdw blurRad="50800" dist="38100" dir="2700000" algn="tl" rotWithShape="0">
              <a:srgbClr val="002349"/>
            </a:outerShdw>
          </a:effectLst>
        </p:spPr>
        <p:txBody>
          <a:bodyPr wrap="square" rtlCol="0">
            <a:spAutoFit/>
          </a:bodyPr>
          <a:lstStyle/>
          <a:p>
            <a:r>
              <a:rPr lang="en-US" sz="2400" b="1" dirty="0">
                <a:solidFill>
                  <a:srgbClr val="002060"/>
                </a:solidFill>
                <a:cs typeface="Arial"/>
              </a:rPr>
              <a:t>Team Stealth unifies top-tier solutions and resources to provide the optimum service for DOJ.</a:t>
            </a:r>
          </a:p>
        </p:txBody>
      </p:sp>
    </p:spTree>
    <p:extLst>
      <p:ext uri="{BB962C8B-B14F-4D97-AF65-F5344CB8AC3E}">
        <p14:creationId xmlns:p14="http://schemas.microsoft.com/office/powerpoint/2010/main" val="420103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E244C-935F-4994-A981-2CFCC2A4A46A}"/>
              </a:ext>
            </a:extLst>
          </p:cNvPr>
          <p:cNvSpPr>
            <a:spLocks noGrp="1"/>
          </p:cNvSpPr>
          <p:nvPr>
            <p:ph type="title"/>
          </p:nvPr>
        </p:nvSpPr>
        <p:spPr>
          <a:xfrm>
            <a:off x="141402" y="269631"/>
            <a:ext cx="11796295" cy="1074187"/>
          </a:xfrm>
        </p:spPr>
        <p:txBody>
          <a:bodyPr>
            <a:normAutofit/>
          </a:bodyPr>
          <a:lstStyle/>
          <a:p>
            <a:r>
              <a:rPr lang="en-US" dirty="0">
                <a:latin typeface="Arial"/>
                <a:cs typeface="Arial"/>
              </a:rPr>
              <a:t>Solution Overview</a:t>
            </a:r>
            <a:br>
              <a:rPr lang="en-US" sz="1300" i="1" dirty="0">
                <a:latin typeface="Arial"/>
                <a:cs typeface="Arial"/>
              </a:rPr>
            </a:br>
            <a:r>
              <a:rPr lang="en-US" sz="1300" i="1" dirty="0">
                <a:latin typeface="Arial"/>
                <a:cs typeface="Arial"/>
              </a:rPr>
              <a:t>is natively designed, developed, and hosted on the Salesforce platform.</a:t>
            </a:r>
            <a:endParaRPr lang="en-US" sz="1300" i="1" dirty="0"/>
          </a:p>
        </p:txBody>
      </p:sp>
      <p:sp>
        <p:nvSpPr>
          <p:cNvPr id="8" name="Slide Number Placeholder 5">
            <a:extLst>
              <a:ext uri="{FF2B5EF4-FFF2-40B4-BE49-F238E27FC236}">
                <a16:creationId xmlns:a16="http://schemas.microsoft.com/office/drawing/2014/main" id="{510C8C50-A978-AC77-AAAC-06BFC9869418}"/>
              </a:ext>
            </a:extLst>
          </p:cNvPr>
          <p:cNvSpPr>
            <a:spLocks noGrp="1"/>
          </p:cNvSpPr>
          <p:nvPr>
            <p:ph type="sldNum" sz="quarter" idx="4"/>
          </p:nvPr>
        </p:nvSpPr>
        <p:spPr>
          <a:xfrm>
            <a:off x="11242372" y="6453591"/>
            <a:ext cx="695325" cy="365125"/>
          </a:xfrm>
          <a:prstGeom prst="rect">
            <a:avLst/>
          </a:prstGeom>
        </p:spPr>
        <p:txBody>
          <a:bodyPr vert="horz" lIns="91440" tIns="45720" rIns="91440" bIns="45720" rtlCol="0" anchor="t" anchorCtr="0"/>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         </a:t>
            </a:r>
            <a:fld id="{4FAB73BC-B049-4115-A692-8D63A059BFB8}" type="slidenum">
              <a:rPr lang="en-US" smtClean="0"/>
              <a:pPr/>
              <a:t>3</a:t>
            </a:fld>
            <a:endParaRPr lang="en-US"/>
          </a:p>
        </p:txBody>
      </p:sp>
      <p:sp>
        <p:nvSpPr>
          <p:cNvPr id="13" name="Content Placeholder 2">
            <a:extLst>
              <a:ext uri="{FF2B5EF4-FFF2-40B4-BE49-F238E27FC236}">
                <a16:creationId xmlns:a16="http://schemas.microsoft.com/office/drawing/2014/main" id="{B58FF359-1A3A-155A-F4B6-73991F8BA114}"/>
              </a:ext>
            </a:extLst>
          </p:cNvPr>
          <p:cNvSpPr>
            <a:spLocks noGrp="1"/>
          </p:cNvSpPr>
          <p:nvPr>
            <p:ph idx="1"/>
          </p:nvPr>
        </p:nvSpPr>
        <p:spPr>
          <a:xfrm>
            <a:off x="213281" y="1436447"/>
            <a:ext cx="5405819" cy="4737483"/>
          </a:xfrm>
        </p:spPr>
        <p:txBody>
          <a:bodyPr vert="horz" lIns="91440" tIns="45720" rIns="91440" bIns="45720" rtlCol="0" anchor="t">
            <a:normAutofit fontScale="85000" lnSpcReduction="20000"/>
          </a:bodyPr>
          <a:lstStyle/>
          <a:p>
            <a:pPr marL="290513" lvl="1">
              <a:spcBef>
                <a:spcPts val="0"/>
              </a:spcBef>
              <a:spcAft>
                <a:spcPts val="800"/>
              </a:spcAft>
            </a:pPr>
            <a:r>
              <a:rPr lang="en-US" b="1" dirty="0">
                <a:latin typeface="Arial"/>
                <a:cs typeface="Arial"/>
              </a:rPr>
              <a:t>Platform (Salesforce)</a:t>
            </a:r>
          </a:p>
          <a:p>
            <a:pPr marL="747713" lvl="2">
              <a:spcBef>
                <a:spcPts val="0"/>
              </a:spcBef>
              <a:spcAft>
                <a:spcPts val="700"/>
              </a:spcAft>
            </a:pPr>
            <a:r>
              <a:rPr lang="en-US" sz="1800" b="1" dirty="0">
                <a:latin typeface="Arial" panose="020B0604020202020204" pitchFamily="34" charset="0"/>
                <a:cs typeface="Arial" panose="020B0604020202020204" pitchFamily="34" charset="0"/>
              </a:rPr>
              <a:t>Hosted on Salesforce's FedRAMP-certified Government Cloud</a:t>
            </a:r>
          </a:p>
          <a:p>
            <a:pPr marL="747713" lvl="2">
              <a:spcBef>
                <a:spcPts val="0"/>
              </a:spcBef>
              <a:spcAft>
                <a:spcPts val="700"/>
              </a:spcAft>
            </a:pPr>
            <a:r>
              <a:rPr lang="en-US" sz="1800" b="1" dirty="0">
                <a:latin typeface="Arial" panose="020B0604020202020204" pitchFamily="34" charset="0"/>
                <a:cs typeface="Arial" panose="020B0604020202020204" pitchFamily="34" charset="0"/>
              </a:rPr>
              <a:t>Highly scalable, extensible, and easily deployable</a:t>
            </a:r>
          </a:p>
          <a:p>
            <a:pPr marL="747713" lvl="2">
              <a:spcBef>
                <a:spcPts val="0"/>
              </a:spcBef>
              <a:spcAft>
                <a:spcPts val="700"/>
              </a:spcAft>
            </a:pPr>
            <a:r>
              <a:rPr lang="en-US" sz="1800" b="1" dirty="0">
                <a:latin typeface="Arial" panose="020B0604020202020204" pitchFamily="34" charset="0"/>
                <a:cs typeface="Arial" panose="020B0604020202020204" pitchFamily="34" charset="0"/>
              </a:rPr>
              <a:t>Offers native support for System-to-System Integration and Data Migration</a:t>
            </a:r>
          </a:p>
          <a:p>
            <a:pPr marL="747713" lvl="2">
              <a:spcBef>
                <a:spcPts val="0"/>
              </a:spcBef>
              <a:spcAft>
                <a:spcPts val="700"/>
              </a:spcAft>
            </a:pPr>
            <a:r>
              <a:rPr lang="en-US" sz="1800" b="1" dirty="0">
                <a:latin typeface="Arial" panose="020B0604020202020204" pitchFamily="34" charset="0"/>
                <a:cs typeface="Arial" panose="020B0604020202020204" pitchFamily="34" charset="0"/>
              </a:rPr>
              <a:t>Provides built-in APIs for seamless integration</a:t>
            </a:r>
            <a:endParaRPr lang="en-US" b="1" dirty="0">
              <a:latin typeface="Arial"/>
              <a:cs typeface="Arial"/>
            </a:endParaRPr>
          </a:p>
          <a:p>
            <a:pPr marL="290513" lvl="1">
              <a:spcBef>
                <a:spcPts val="300"/>
              </a:spcBef>
              <a:spcAft>
                <a:spcPts val="800"/>
              </a:spcAft>
            </a:pPr>
            <a:endParaRPr lang="en-US" b="1" dirty="0">
              <a:latin typeface="Arial"/>
              <a:cs typeface="Arial"/>
            </a:endParaRPr>
          </a:p>
          <a:p>
            <a:pPr marL="290513" lvl="1">
              <a:spcBef>
                <a:spcPts val="0"/>
              </a:spcBef>
              <a:spcAft>
                <a:spcPts val="800"/>
              </a:spcAft>
            </a:pPr>
            <a:r>
              <a:rPr lang="en-US" b="1" dirty="0">
                <a:latin typeface="Arial"/>
                <a:cs typeface="Arial"/>
              </a:rPr>
              <a:t>COTS Legal and Case Management Application (</a:t>
            </a:r>
            <a:r>
              <a:rPr lang="en-US" b="1" dirty="0" err="1">
                <a:latin typeface="Arial"/>
                <a:cs typeface="Arial"/>
              </a:rPr>
              <a:t>ReconELM</a:t>
            </a:r>
            <a:r>
              <a:rPr lang="en-US" b="1" dirty="0">
                <a:latin typeface="Arial"/>
                <a:cs typeface="Arial"/>
              </a:rPr>
              <a:t>):</a:t>
            </a:r>
          </a:p>
          <a:p>
            <a:pPr marL="747713" lvl="2">
              <a:spcBef>
                <a:spcPts val="0"/>
              </a:spcBef>
              <a:spcAft>
                <a:spcPts val="700"/>
              </a:spcAft>
            </a:pPr>
            <a:r>
              <a:rPr lang="en-US" sz="1900" b="1" dirty="0">
                <a:latin typeface="Arial" panose="020B0604020202020204" pitchFamily="34" charset="0"/>
                <a:cs typeface="Arial" panose="020B0604020202020204" pitchFamily="34" charset="0"/>
              </a:rPr>
              <a:t>Encompasses full legal matter lifecycle, from intake to resolution</a:t>
            </a:r>
          </a:p>
          <a:p>
            <a:pPr marL="747713" lvl="2">
              <a:spcBef>
                <a:spcPts val="0"/>
              </a:spcBef>
              <a:spcAft>
                <a:spcPts val="700"/>
              </a:spcAft>
            </a:pPr>
            <a:r>
              <a:rPr lang="en-US" sz="1900" b="1" dirty="0">
                <a:latin typeface="Arial" panose="020B0604020202020204" pitchFamily="34" charset="0"/>
                <a:cs typeface="Arial" panose="020B0604020202020204" pitchFamily="34" charset="0"/>
              </a:rPr>
              <a:t>Incorporates robust constructs: Matter, Intakes, Time Reporting</a:t>
            </a:r>
          </a:p>
          <a:p>
            <a:pPr marL="747713" lvl="2">
              <a:spcBef>
                <a:spcPts val="0"/>
              </a:spcBef>
              <a:spcAft>
                <a:spcPts val="700"/>
              </a:spcAft>
            </a:pPr>
            <a:r>
              <a:rPr lang="en-US" sz="1900" b="1" dirty="0">
                <a:latin typeface="Arial" panose="020B0604020202020204" pitchFamily="34" charset="0"/>
                <a:cs typeface="Arial" panose="020B0604020202020204" pitchFamily="34" charset="0"/>
              </a:rPr>
              <a:t>Offers powerful Business Intelligence and Automated Reporting</a:t>
            </a:r>
          </a:p>
          <a:p>
            <a:pPr marL="747713" lvl="2">
              <a:spcBef>
                <a:spcPts val="0"/>
              </a:spcBef>
              <a:spcAft>
                <a:spcPts val="700"/>
              </a:spcAft>
            </a:pPr>
            <a:r>
              <a:rPr lang="en-US" sz="1900" b="1" dirty="0">
                <a:latin typeface="Arial" panose="020B0604020202020204" pitchFamily="34" charset="0"/>
                <a:cs typeface="Arial" panose="020B0604020202020204" pitchFamily="34" charset="0"/>
              </a:rPr>
              <a:t>Highly configurable, driven by a configurability-first approach</a:t>
            </a:r>
          </a:p>
          <a:p>
            <a:pPr marL="290513" lvl="1">
              <a:spcBef>
                <a:spcPts val="300"/>
              </a:spcBef>
              <a:spcAft>
                <a:spcPts val="800"/>
              </a:spcAft>
            </a:pPr>
            <a:endParaRPr lang="en-US" b="1" dirty="0">
              <a:latin typeface="Arial"/>
              <a:cs typeface="Arial"/>
            </a:endParaRPr>
          </a:p>
        </p:txBody>
      </p:sp>
      <p:sp>
        <p:nvSpPr>
          <p:cNvPr id="14" name="TextBox 13">
            <a:extLst>
              <a:ext uri="{FF2B5EF4-FFF2-40B4-BE49-F238E27FC236}">
                <a16:creationId xmlns:a16="http://schemas.microsoft.com/office/drawing/2014/main" id="{0F014E77-1C7A-7EED-0EF5-DA0F32C4B618}"/>
              </a:ext>
            </a:extLst>
          </p:cNvPr>
          <p:cNvSpPr txBox="1"/>
          <p:nvPr/>
        </p:nvSpPr>
        <p:spPr>
          <a:xfrm>
            <a:off x="335602" y="6142693"/>
            <a:ext cx="5161176" cy="584775"/>
          </a:xfrm>
          <a:prstGeom prst="rect">
            <a:avLst/>
          </a:prstGeom>
          <a:solidFill>
            <a:schemeClr val="accent5">
              <a:lumMod val="20000"/>
              <a:lumOff val="80000"/>
            </a:schemeClr>
          </a:solidFill>
          <a:effectLst>
            <a:outerShdw blurRad="50800" dist="38100" dir="2700000" algn="tl" rotWithShape="0">
              <a:srgbClr val="002349"/>
            </a:outerShdw>
          </a:effectLst>
        </p:spPr>
        <p:txBody>
          <a:bodyPr wrap="square" lIns="91440" tIns="45720" rIns="91440" bIns="45720" rtlCol="0" anchor="t">
            <a:spAutoFit/>
          </a:bodyPr>
          <a:lstStyle/>
          <a:p>
            <a:pPr algn="ctr"/>
            <a:r>
              <a:rPr lang="en-US" sz="1600" b="1" i="1" dirty="0">
                <a:solidFill>
                  <a:srgbClr val="002349"/>
                </a:solidFill>
                <a:latin typeface="Arial"/>
                <a:cs typeface="Arial"/>
              </a:rPr>
              <a:t>Proposed Solution is architected to support </a:t>
            </a:r>
            <a:br>
              <a:rPr lang="en-US" sz="1600" b="1" i="1" dirty="0">
                <a:solidFill>
                  <a:srgbClr val="002349"/>
                </a:solidFill>
                <a:latin typeface="Arial"/>
                <a:cs typeface="Arial"/>
              </a:rPr>
            </a:br>
            <a:r>
              <a:rPr lang="en-US" sz="1600" b="1" i="1" dirty="0">
                <a:solidFill>
                  <a:srgbClr val="002349"/>
                </a:solidFill>
                <a:latin typeface="Arial"/>
                <a:cs typeface="Arial"/>
              </a:rPr>
              <a:t>current and future DOJ needs</a:t>
            </a:r>
            <a:endParaRPr lang="en-US" dirty="0"/>
          </a:p>
        </p:txBody>
      </p:sp>
      <p:sp>
        <p:nvSpPr>
          <p:cNvPr id="3" name="AutoShape 2" descr="image">
            <a:extLst>
              <a:ext uri="{FF2B5EF4-FFF2-40B4-BE49-F238E27FC236}">
                <a16:creationId xmlns:a16="http://schemas.microsoft.com/office/drawing/2014/main" id="{F57A77BD-D1A7-28D0-B66D-9D2B510E203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5DECFCC9-1C79-649D-8CBC-EEBC59BAA8BE}"/>
              </a:ext>
            </a:extLst>
          </p:cNvPr>
          <p:cNvPicPr>
            <a:picLocks noChangeAspect="1"/>
          </p:cNvPicPr>
          <p:nvPr/>
        </p:nvPicPr>
        <p:blipFill>
          <a:blip r:embed="rId3"/>
          <a:stretch>
            <a:fillRect/>
          </a:stretch>
        </p:blipFill>
        <p:spPr>
          <a:xfrm>
            <a:off x="5977319" y="1436447"/>
            <a:ext cx="6213580" cy="4536970"/>
          </a:xfrm>
          <a:prstGeom prst="rect">
            <a:avLst/>
          </a:prstGeom>
        </p:spPr>
      </p:pic>
      <p:sp>
        <p:nvSpPr>
          <p:cNvPr id="4" name="TextBox 3">
            <a:extLst>
              <a:ext uri="{FF2B5EF4-FFF2-40B4-BE49-F238E27FC236}">
                <a16:creationId xmlns:a16="http://schemas.microsoft.com/office/drawing/2014/main" id="{CC10EBC3-B8DF-6773-7F30-B77384A1D7AA}"/>
              </a:ext>
            </a:extLst>
          </p:cNvPr>
          <p:cNvSpPr txBox="1"/>
          <p:nvPr/>
        </p:nvSpPr>
        <p:spPr>
          <a:xfrm>
            <a:off x="7637229" y="5973416"/>
            <a:ext cx="3614927" cy="461665"/>
          </a:xfrm>
          <a:prstGeom prst="rect">
            <a:avLst/>
          </a:prstGeom>
          <a:solidFill>
            <a:schemeClr val="accent5">
              <a:lumMod val="20000"/>
              <a:lumOff val="80000"/>
            </a:schemeClr>
          </a:solidFill>
          <a:effectLst>
            <a:outerShdw blurRad="50800" dist="38100" dir="2700000" algn="tl" rotWithShape="0">
              <a:srgbClr val="002349"/>
            </a:outerShdw>
          </a:effectLst>
        </p:spPr>
        <p:txBody>
          <a:bodyPr wrap="square" rtlCol="0">
            <a:spAutoFit/>
          </a:bodyPr>
          <a:lstStyle/>
          <a:p>
            <a:r>
              <a:rPr lang="en-US" sz="2400" b="1" dirty="0">
                <a:solidFill>
                  <a:srgbClr val="002060"/>
                </a:solidFill>
                <a:highlight>
                  <a:srgbClr val="FF0000"/>
                </a:highlight>
                <a:cs typeface="Arial"/>
              </a:rPr>
              <a:t>Updated Graphic Pending!</a:t>
            </a:r>
          </a:p>
        </p:txBody>
      </p:sp>
    </p:spTree>
    <p:extLst>
      <p:ext uri="{BB962C8B-B14F-4D97-AF65-F5344CB8AC3E}">
        <p14:creationId xmlns:p14="http://schemas.microsoft.com/office/powerpoint/2010/main" val="320255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5"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 name="Title 4">
            <a:extLst>
              <a:ext uri="{FF2B5EF4-FFF2-40B4-BE49-F238E27FC236}">
                <a16:creationId xmlns:a16="http://schemas.microsoft.com/office/drawing/2014/main" id="{C918EEB0-CA59-F3FC-58B6-77DC231970C9}"/>
              </a:ext>
            </a:extLst>
          </p:cNvPr>
          <p:cNvSpPr txBox="1">
            <a:spLocks/>
          </p:cNvSpPr>
          <p:nvPr/>
        </p:nvSpPr>
        <p:spPr>
          <a:xfrm>
            <a:off x="1870997" y="1607809"/>
            <a:ext cx="9236026" cy="2876680"/>
          </a:xfrm>
          <a:prstGeom prst="rect">
            <a:avLst/>
          </a:prstGeom>
        </p:spPr>
        <p:txBody>
          <a:bodyPr vert="horz" lIns="91440" tIns="45720" rIns="91440" bIns="45720" rtlCol="0" anchor="b">
            <a:normAutofit/>
          </a:bodyPr>
          <a:lstStyle>
            <a:lvl1pPr>
              <a:lnSpc>
                <a:spcPct val="90000"/>
              </a:lnSpc>
              <a:spcBef>
                <a:spcPct val="0"/>
              </a:spcBef>
              <a:buNone/>
              <a:defRPr sz="3600" spc="-40">
                <a:solidFill>
                  <a:schemeClr val="bg1"/>
                </a:solidFill>
                <a:latin typeface="+mj-lt"/>
                <a:ea typeface="+mj-ea"/>
                <a:cs typeface="+mj-cs"/>
              </a:defRPr>
            </a:lvl1pPr>
          </a:lstStyle>
          <a:p>
            <a:pPr>
              <a:spcAft>
                <a:spcPts val="600"/>
              </a:spcAft>
            </a:pPr>
            <a:r>
              <a:rPr lang="en-US" sz="6600" b="1" kern="1200" dirty="0">
                <a:solidFill>
                  <a:srgbClr val="FFFFFF"/>
                </a:solidFill>
                <a:latin typeface="+mj-lt"/>
                <a:ea typeface="+mj-ea"/>
                <a:cs typeface="+mj-cs"/>
              </a:rPr>
              <a:t>Live Demonstration of Legal  Case Management Solution </a:t>
            </a:r>
          </a:p>
        </p:txBody>
      </p:sp>
      <p:sp>
        <p:nvSpPr>
          <p:cNvPr id="4" name="Slide Number Placeholder 3">
            <a:extLst>
              <a:ext uri="{FF2B5EF4-FFF2-40B4-BE49-F238E27FC236}">
                <a16:creationId xmlns:a16="http://schemas.microsoft.com/office/drawing/2014/main" id="{6B2A4107-815D-3BF7-D16C-401146323EC4}"/>
              </a:ext>
            </a:extLst>
          </p:cNvPr>
          <p:cNvSpPr>
            <a:spLocks noGrp="1"/>
          </p:cNvSpPr>
          <p:nvPr>
            <p:ph type="sldNum" sz="quarter" idx="12"/>
          </p:nvPr>
        </p:nvSpPr>
        <p:spPr/>
        <p:txBody>
          <a:bodyPr/>
          <a:lstStyle/>
          <a:p>
            <a:fld id="{F8E28480-1C08-4458-AD97-0283E6FFD09D}" type="slidenum">
              <a:rPr lang="en-US" smtClean="0"/>
              <a:t>4</a:t>
            </a:fld>
            <a:endParaRPr lang="en-US" dirty="0"/>
          </a:p>
        </p:txBody>
      </p:sp>
    </p:spTree>
    <p:extLst>
      <p:ext uri="{BB962C8B-B14F-4D97-AF65-F5344CB8AC3E}">
        <p14:creationId xmlns:p14="http://schemas.microsoft.com/office/powerpoint/2010/main" val="3109728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EF6C-2346-EFAD-0716-7FA8F0C0725F}"/>
              </a:ext>
            </a:extLst>
          </p:cNvPr>
          <p:cNvSpPr>
            <a:spLocks noGrp="1"/>
          </p:cNvSpPr>
          <p:nvPr>
            <p:ph type="title"/>
          </p:nvPr>
        </p:nvSpPr>
        <p:spPr>
          <a:solidFill>
            <a:srgbClr val="002060"/>
          </a:solidFill>
        </p:spPr>
        <p:txBody>
          <a:bodyPr vert="horz" lIns="91440" tIns="45720" rIns="91440" bIns="45720" rtlCol="0" anchor="ctr">
            <a:normAutofit/>
          </a:bodyPr>
          <a:lstStyle/>
          <a:p>
            <a:r>
              <a:rPr lang="en-US" dirty="0"/>
              <a:t>DOJ CRT ICM Demonstration Checklist</a:t>
            </a:r>
          </a:p>
        </p:txBody>
      </p:sp>
      <p:sp>
        <p:nvSpPr>
          <p:cNvPr id="3" name="Content Placeholder 2">
            <a:extLst>
              <a:ext uri="{FF2B5EF4-FFF2-40B4-BE49-F238E27FC236}">
                <a16:creationId xmlns:a16="http://schemas.microsoft.com/office/drawing/2014/main" id="{E4F96009-4F62-2E68-AACE-6F5CA4F6123D}"/>
              </a:ext>
            </a:extLst>
          </p:cNvPr>
          <p:cNvSpPr>
            <a:spLocks noGrp="1"/>
          </p:cNvSpPr>
          <p:nvPr>
            <p:ph idx="1"/>
          </p:nvPr>
        </p:nvSpPr>
        <p:spPr/>
        <p:txBody>
          <a:bodyPr vert="horz" lIns="91440" tIns="45720" rIns="91440" bIns="45720" rtlCol="0" anchor="t">
            <a:normAutofit/>
          </a:bodyPr>
          <a:lstStyle/>
          <a:p>
            <a:r>
              <a:rPr lang="en-US" dirty="0"/>
              <a:t>General (G)Requirements</a:t>
            </a:r>
          </a:p>
          <a:p>
            <a:r>
              <a:rPr lang="en-US" dirty="0"/>
              <a:t>Case Management (CM) Requirements</a:t>
            </a:r>
          </a:p>
          <a:p>
            <a:r>
              <a:rPr lang="en-US" dirty="0"/>
              <a:t>Timekeeping (T) Requirements </a:t>
            </a:r>
          </a:p>
          <a:p>
            <a:r>
              <a:rPr lang="en-US" dirty="0"/>
              <a:t>Reporting (R) Requirements </a:t>
            </a:r>
          </a:p>
          <a:p>
            <a:r>
              <a:rPr lang="en-US" dirty="0"/>
              <a:t>Administration (A) Requirements</a:t>
            </a:r>
          </a:p>
          <a:p>
            <a:pPr marL="0" indent="0">
              <a:buNone/>
            </a:pPr>
            <a:endParaRPr lang="en-US" dirty="0">
              <a:cs typeface="Calibri"/>
            </a:endParaRPr>
          </a:p>
        </p:txBody>
      </p:sp>
      <p:sp>
        <p:nvSpPr>
          <p:cNvPr id="5" name="Slide Number Placeholder 4">
            <a:extLst>
              <a:ext uri="{FF2B5EF4-FFF2-40B4-BE49-F238E27FC236}">
                <a16:creationId xmlns:a16="http://schemas.microsoft.com/office/drawing/2014/main" id="{E616DAE3-38E6-F336-663C-62682D58E143}"/>
              </a:ext>
            </a:extLst>
          </p:cNvPr>
          <p:cNvSpPr>
            <a:spLocks noGrp="1"/>
          </p:cNvSpPr>
          <p:nvPr>
            <p:ph type="sldNum" sz="quarter" idx="12"/>
          </p:nvPr>
        </p:nvSpPr>
        <p:spPr/>
        <p:txBody>
          <a:bodyPr/>
          <a:lstStyle/>
          <a:p>
            <a:fld id="{F8E28480-1C08-4458-AD97-0283E6FFD09D}" type="slidenum">
              <a:rPr lang="en-US" smtClean="0"/>
              <a:t>5</a:t>
            </a:fld>
            <a:endParaRPr lang="en-US" dirty="0"/>
          </a:p>
        </p:txBody>
      </p:sp>
    </p:spTree>
    <p:extLst>
      <p:ext uri="{BB962C8B-B14F-4D97-AF65-F5344CB8AC3E}">
        <p14:creationId xmlns:p14="http://schemas.microsoft.com/office/powerpoint/2010/main" val="1000308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EF6C-2346-EFAD-0716-7FA8F0C0725F}"/>
              </a:ext>
            </a:extLst>
          </p:cNvPr>
          <p:cNvSpPr>
            <a:spLocks noGrp="1"/>
          </p:cNvSpPr>
          <p:nvPr>
            <p:ph type="title"/>
          </p:nvPr>
        </p:nvSpPr>
        <p:spPr>
          <a:solidFill>
            <a:srgbClr val="002060"/>
          </a:solidFill>
        </p:spPr>
        <p:txBody>
          <a:bodyPr vert="horz" lIns="91440" tIns="45720" rIns="91440" bIns="45720" rtlCol="0" anchor="ctr">
            <a:normAutofit/>
          </a:bodyPr>
          <a:lstStyle/>
          <a:p>
            <a:r>
              <a:rPr lang="en-US" dirty="0"/>
              <a:t>DOJ CRT ICM Demonstration Checklist Conclusion </a:t>
            </a:r>
          </a:p>
        </p:txBody>
      </p:sp>
      <p:sp>
        <p:nvSpPr>
          <p:cNvPr id="3" name="Content Placeholder 2">
            <a:extLst>
              <a:ext uri="{FF2B5EF4-FFF2-40B4-BE49-F238E27FC236}">
                <a16:creationId xmlns:a16="http://schemas.microsoft.com/office/drawing/2014/main" id="{E4F96009-4F62-2E68-AACE-6F5CA4F6123D}"/>
              </a:ext>
            </a:extLst>
          </p:cNvPr>
          <p:cNvSpPr>
            <a:spLocks noGrp="1"/>
          </p:cNvSpPr>
          <p:nvPr>
            <p:ph idx="1"/>
          </p:nvPr>
        </p:nvSpPr>
        <p:spPr/>
        <p:txBody>
          <a:bodyPr vert="horz" lIns="91440" tIns="45720" rIns="91440" bIns="45720" rtlCol="0" anchor="t">
            <a:normAutofit/>
          </a:bodyPr>
          <a:lstStyle/>
          <a:p>
            <a:pPr>
              <a:buClr>
                <a:schemeClr val="accent6">
                  <a:lumMod val="75000"/>
                </a:schemeClr>
              </a:buClr>
              <a:buFont typeface="Wingdings" panose="05000000000000000000" pitchFamily="2" charset="2"/>
              <a:buChar char="ü"/>
            </a:pPr>
            <a:r>
              <a:rPr lang="en-US" sz="3200" dirty="0"/>
              <a:t>General (G)Requirements</a:t>
            </a:r>
          </a:p>
          <a:p>
            <a:pPr>
              <a:buClr>
                <a:schemeClr val="accent6">
                  <a:lumMod val="75000"/>
                </a:schemeClr>
              </a:buClr>
              <a:buFont typeface="Wingdings" panose="05000000000000000000" pitchFamily="2" charset="2"/>
              <a:buChar char="ü"/>
            </a:pPr>
            <a:r>
              <a:rPr lang="en-US" sz="3200" dirty="0"/>
              <a:t>Case Management (CM) Requirements</a:t>
            </a:r>
          </a:p>
          <a:p>
            <a:pPr>
              <a:buClr>
                <a:schemeClr val="accent6">
                  <a:lumMod val="75000"/>
                </a:schemeClr>
              </a:buClr>
              <a:buFont typeface="Wingdings" panose="05000000000000000000" pitchFamily="2" charset="2"/>
              <a:buChar char="ü"/>
            </a:pPr>
            <a:r>
              <a:rPr lang="en-US" sz="3200" dirty="0"/>
              <a:t>Timekeeping (T) Requirements </a:t>
            </a:r>
          </a:p>
          <a:p>
            <a:pPr>
              <a:buClr>
                <a:schemeClr val="accent6">
                  <a:lumMod val="75000"/>
                </a:schemeClr>
              </a:buClr>
              <a:buFont typeface="Wingdings" panose="05000000000000000000" pitchFamily="2" charset="2"/>
              <a:buChar char="ü"/>
            </a:pPr>
            <a:r>
              <a:rPr lang="en-US" sz="3200" dirty="0"/>
              <a:t>Reporting (R) Requirements </a:t>
            </a:r>
          </a:p>
          <a:p>
            <a:pPr>
              <a:buClr>
                <a:schemeClr val="accent6">
                  <a:lumMod val="75000"/>
                </a:schemeClr>
              </a:buClr>
              <a:buFont typeface="Wingdings" panose="05000000000000000000" pitchFamily="2" charset="2"/>
              <a:buChar char="ü"/>
            </a:pPr>
            <a:r>
              <a:rPr lang="en-US" sz="3200" dirty="0"/>
              <a:t>Administration (A) Requirements</a:t>
            </a:r>
          </a:p>
          <a:p>
            <a:pPr marL="0" indent="0">
              <a:buNone/>
            </a:pPr>
            <a:endParaRPr lang="en-US" dirty="0">
              <a:cs typeface="Calibri"/>
            </a:endParaRPr>
          </a:p>
        </p:txBody>
      </p:sp>
      <p:sp>
        <p:nvSpPr>
          <p:cNvPr id="5" name="Slide Number Placeholder 4">
            <a:extLst>
              <a:ext uri="{FF2B5EF4-FFF2-40B4-BE49-F238E27FC236}">
                <a16:creationId xmlns:a16="http://schemas.microsoft.com/office/drawing/2014/main" id="{E616DAE3-38E6-F336-663C-62682D58E143}"/>
              </a:ext>
            </a:extLst>
          </p:cNvPr>
          <p:cNvSpPr>
            <a:spLocks noGrp="1"/>
          </p:cNvSpPr>
          <p:nvPr>
            <p:ph type="sldNum" sz="quarter" idx="12"/>
          </p:nvPr>
        </p:nvSpPr>
        <p:spPr/>
        <p:txBody>
          <a:bodyPr/>
          <a:lstStyle/>
          <a:p>
            <a:fld id="{F8E28480-1C08-4458-AD97-0283E6FFD09D}" type="slidenum">
              <a:rPr lang="en-US" smtClean="0"/>
              <a:t>6</a:t>
            </a:fld>
            <a:endParaRPr lang="en-US" dirty="0"/>
          </a:p>
        </p:txBody>
      </p:sp>
    </p:spTree>
    <p:extLst>
      <p:ext uri="{BB962C8B-B14F-4D97-AF65-F5344CB8AC3E}">
        <p14:creationId xmlns:p14="http://schemas.microsoft.com/office/powerpoint/2010/main" val="732205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2013 - 202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012dfaf2-0648-4b7c-affc-747545cf8c05">
      <UserInfo>
        <DisplayName>Patrick Corrigan</DisplayName>
        <AccountId>173</AccountId>
        <AccountType/>
      </UserInfo>
      <UserInfo>
        <DisplayName>Steve Lancaster</DisplayName>
        <AccountId>132</AccountId>
        <AccountType/>
      </UserInfo>
      <UserInfo>
        <DisplayName>Nambi Raghupathy</DisplayName>
        <AccountId>12</AccountId>
        <AccountType/>
      </UserInfo>
    </SharedWithUsers>
    <lcf76f155ced4ddcb4097134ff3c332f xmlns="25099bb4-f3d9-4612-bc47-fddcd7f34272">
      <Terms xmlns="http://schemas.microsoft.com/office/infopath/2007/PartnerControls"/>
    </lcf76f155ced4ddcb4097134ff3c332f>
    <TaxCatchAll xmlns="012dfaf2-0648-4b7c-affc-747545cf8c05" xsi:nil="true"/>
    <Comments xmlns="25099bb4-f3d9-4612-bc47-fddcd7f3427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B8782C6255EA4BBB4FAE2460AD2927" ma:contentTypeVersion="19" ma:contentTypeDescription="Create a new document." ma:contentTypeScope="" ma:versionID="709b3eb2aaf7d25f220a360a8e47732e">
  <xsd:schema xmlns:xsd="http://www.w3.org/2001/XMLSchema" xmlns:xs="http://www.w3.org/2001/XMLSchema" xmlns:p="http://schemas.microsoft.com/office/2006/metadata/properties" xmlns:ns2="012dfaf2-0648-4b7c-affc-747545cf8c05" xmlns:ns3="25099bb4-f3d9-4612-bc47-fddcd7f34272" targetNamespace="http://schemas.microsoft.com/office/2006/metadata/properties" ma:root="true" ma:fieldsID="03e4cdf20b3be6e0d6dcc890021de382" ns2:_="" ns3:_="">
    <xsd:import namespace="012dfaf2-0648-4b7c-affc-747545cf8c05"/>
    <xsd:import namespace="25099bb4-f3d9-4612-bc47-fddcd7f3427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lcf76f155ced4ddcb4097134ff3c332f" minOccurs="0"/>
                <xsd:element ref="ns2:TaxCatchAll" minOccurs="0"/>
                <xsd:element ref="ns3:MediaServiceObjectDetectorVersions" minOccurs="0"/>
                <xsd:element ref="ns3:MediaLengthInSeconds" minOccurs="0"/>
                <xsd:element ref="ns3:MediaServiceSearchProperties" minOccurs="0"/>
                <xsd:element ref="ns3: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2dfaf2-0648-4b7c-affc-747545cf8c0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cba2ffc4-fdd9-4de2-b877-14ab9152a4f5}" ma:internalName="TaxCatchAll" ma:showField="CatchAllData" ma:web="012dfaf2-0648-4b7c-affc-747545cf8c05">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5099bb4-f3d9-4612-bc47-fddcd7f3427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0a73619f-64f5-4268-8263-66187efbd2c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Comments" ma:index="25" nillable="true" ma:displayName="Comments" ma:format="Dropdown" ma:internalName="Comments">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B0D0D60-3F00-43A8-BFA0-6F2DB809E7C6}">
  <ds:schemaRefs>
    <ds:schemaRef ds:uri="25099bb4-f3d9-4612-bc47-fddcd7f34272"/>
    <ds:schemaRef ds:uri="http://purl.org/dc/elements/1.1/"/>
    <ds:schemaRef ds:uri="012dfaf2-0648-4b7c-affc-747545cf8c05"/>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85879196-A3E2-4C37-97CE-899106B1ACD8}"/>
</file>

<file path=customXml/itemProps3.xml><?xml version="1.0" encoding="utf-8"?>
<ds:datastoreItem xmlns:ds="http://schemas.openxmlformats.org/officeDocument/2006/customXml" ds:itemID="{21C209C7-23EE-4F19-B268-21B8378B768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1337</TotalTime>
  <Words>840</Words>
  <Application>Microsoft Office PowerPoint</Application>
  <PresentationFormat>Widescreen</PresentationFormat>
  <Paragraphs>69</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Arial Narrow</vt:lpstr>
      <vt:lpstr>Calibri</vt:lpstr>
      <vt:lpstr>Calibri Light</vt:lpstr>
      <vt:lpstr>Cambria</vt:lpstr>
      <vt:lpstr>Söhne</vt:lpstr>
      <vt:lpstr>Wingdings</vt:lpstr>
      <vt:lpstr>Office Theme</vt:lpstr>
      <vt:lpstr>Demonstration  to  Department of Justice/Civil Rights Division for CRT Case Management </vt:lpstr>
      <vt:lpstr>Team Stealth Introduction   Experienced in Salesforce-based COTS solutions (Case, Grants, Contact Management) for government sector.</vt:lpstr>
      <vt:lpstr>Solution Overview is natively designed, developed, and hosted on the Salesforce platform.</vt:lpstr>
      <vt:lpstr>PowerPoint Presentation</vt:lpstr>
      <vt:lpstr>DOJ CRT ICM Demonstration Checklist</vt:lpstr>
      <vt:lpstr>DOJ CRT ICM Demonstration Checklist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to  USAID for Enterprise Customer Relationship Management (ECRM) Support Services, Enterprise Planning, Pilot, and Deployment</dc:title>
  <dc:creator>Nesha Hanna</dc:creator>
  <cp:lastModifiedBy>Rahul Sundrani</cp:lastModifiedBy>
  <cp:revision>8</cp:revision>
  <dcterms:created xsi:type="dcterms:W3CDTF">2022-12-13T00:16:37Z</dcterms:created>
  <dcterms:modified xsi:type="dcterms:W3CDTF">2023-08-24T15:37:24Z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0x01010094B8782C6255EA4BBB4FAE2460AD2927</vt:lpwstr>
  </property>
  <property fmtid="{D5CDD505-2E9C-101B-9397-08002B2CF9AE}" pid="3" name="MediaServiceImageTags">
    <vt:lpwstr/>
  </property>
</Properties>
</file>