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0"/>
  </p:notesMasterIdLst>
  <p:sldIdLst>
    <p:sldId id="256" r:id="rId2"/>
    <p:sldId id="295" r:id="rId3"/>
    <p:sldId id="296" r:id="rId4"/>
    <p:sldId id="297" r:id="rId5"/>
    <p:sldId id="302" r:id="rId6"/>
    <p:sldId id="298" r:id="rId7"/>
    <p:sldId id="299" r:id="rId8"/>
    <p:sldId id="300" r:id="rId9"/>
  </p:sldIdLst>
  <p:sldSz cx="9144000" cy="5143500" type="screen16x9"/>
  <p:notesSz cx="6858000" cy="9144000"/>
  <p:embeddedFontLst>
    <p:embeddedFont>
      <p:font typeface="Quicksand" panose="020B0604020202020204" charset="0"/>
      <p:regular r:id="rId11"/>
      <p:bold r:id="rId12"/>
    </p:embeddedFon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ECE35A-EED3-427D-9D60-4F56E8162376}">
  <a:tblStyle styleId="{6AECE35A-EED3-427D-9D60-4F56E816237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26A1B10-B252-4223-B86F-04C9745F295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ETHER LORDS</a:t>
            </a:r>
            <a:br>
              <a:rPr lang="en-US" dirty="0"/>
            </a:br>
            <a:r>
              <a:rPr lang="en-US" sz="2000" dirty="0"/>
              <a:t>FAKE NEWS DETECTION USING MACHINE LEARNING.</a:t>
            </a:r>
            <a:endParaRPr dirty="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0E368A-EEED-4C4A-85DE-8C8B7092EC24}"/>
              </a:ext>
            </a:extLst>
          </p:cNvPr>
          <p:cNvSpPr>
            <a:spLocks noGrp="1"/>
          </p:cNvSpPr>
          <p:nvPr>
            <p:ph type="title"/>
          </p:nvPr>
        </p:nvSpPr>
        <p:spPr/>
        <p:txBody>
          <a:bodyPr/>
          <a:lstStyle/>
          <a:p>
            <a:r>
              <a:rPr lang="en-US" sz="2800" dirty="0"/>
              <a:t>IDEA/PROBLEM STATEMENT.</a:t>
            </a:r>
          </a:p>
        </p:txBody>
      </p:sp>
      <p:sp>
        <p:nvSpPr>
          <p:cNvPr id="6" name="Text Placeholder 5">
            <a:extLst>
              <a:ext uri="{FF2B5EF4-FFF2-40B4-BE49-F238E27FC236}">
                <a16:creationId xmlns:a16="http://schemas.microsoft.com/office/drawing/2014/main" id="{F4880C38-3549-4DF4-89AF-39C5660D6087}"/>
              </a:ext>
            </a:extLst>
          </p:cNvPr>
          <p:cNvSpPr>
            <a:spLocks noGrp="1"/>
          </p:cNvSpPr>
          <p:nvPr>
            <p:ph type="body" idx="1"/>
          </p:nvPr>
        </p:nvSpPr>
        <p:spPr/>
        <p:txBody>
          <a:bodyPr/>
          <a:lstStyle/>
          <a:p>
            <a:r>
              <a:rPr lang="en-US" sz="1800" dirty="0"/>
              <a:t>Fake news and lack of trust in media is a huge problem in our society. Fake news is a purposely misleading story which can be used by media or people to create panic or deceive someone.</a:t>
            </a:r>
          </a:p>
          <a:p>
            <a:r>
              <a:rPr lang="en-US" sz="1800" dirty="0"/>
              <a:t> </a:t>
            </a:r>
            <a:r>
              <a:rPr lang="en-US" sz="1800" b="0" i="0" dirty="0">
                <a:solidFill>
                  <a:schemeClr val="bg1"/>
                </a:solidFill>
                <a:effectLst/>
                <a:latin typeface="Quicksand" panose="020B0604020202020204" charset="0"/>
              </a:rPr>
              <a:t>It is sometimes used to dismiss the facts counter to their preferred viewpoints. Fake news detection on social media present unique characteristics and challenge that make existing detection algorithm from traditional news media ineffective or not applicable. </a:t>
            </a:r>
          </a:p>
          <a:p>
            <a:r>
              <a:rPr lang="en-US" sz="1800" b="0" i="0" dirty="0">
                <a:solidFill>
                  <a:schemeClr val="bg1"/>
                </a:solidFill>
                <a:effectLst/>
                <a:latin typeface="Quicksand" panose="020B0604020202020204" charset="0"/>
              </a:rPr>
              <a:t>Fake news is intentionally written to mislead readers to believe false information</a:t>
            </a:r>
            <a:r>
              <a:rPr lang="en-US" sz="2400" b="0" i="0" dirty="0">
                <a:solidFill>
                  <a:schemeClr val="bg1"/>
                </a:solidFill>
                <a:effectLst/>
                <a:latin typeface="Quicksand" panose="020B0604020202020204" charset="0"/>
              </a:rPr>
              <a:t>.</a:t>
            </a:r>
          </a:p>
          <a:p>
            <a:pPr marL="38100" indent="0">
              <a:buNone/>
            </a:pPr>
            <a:endParaRPr lang="en-US" sz="1400" dirty="0">
              <a:solidFill>
                <a:schemeClr val="bg1"/>
              </a:solidFill>
              <a:latin typeface="Quicksand" panose="020B0604020202020204" charset="0"/>
            </a:endParaRPr>
          </a:p>
        </p:txBody>
      </p:sp>
      <p:sp>
        <p:nvSpPr>
          <p:cNvPr id="4" name="Slide Number Placeholder 3">
            <a:extLst>
              <a:ext uri="{FF2B5EF4-FFF2-40B4-BE49-F238E27FC236}">
                <a16:creationId xmlns:a16="http://schemas.microsoft.com/office/drawing/2014/main" id="{21467051-8E64-47EA-AED1-9286DBC4C7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925920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B988E-E340-4D55-A584-503D610065F1}"/>
              </a:ext>
            </a:extLst>
          </p:cNvPr>
          <p:cNvSpPr>
            <a:spLocks noGrp="1"/>
          </p:cNvSpPr>
          <p:nvPr>
            <p:ph type="title"/>
          </p:nvPr>
        </p:nvSpPr>
        <p:spPr/>
        <p:txBody>
          <a:bodyPr/>
          <a:lstStyle/>
          <a:p>
            <a:r>
              <a:rPr lang="en-US" sz="2800" dirty="0"/>
              <a:t>PROPOSED SOLUTION.</a:t>
            </a:r>
          </a:p>
        </p:txBody>
      </p:sp>
      <p:sp>
        <p:nvSpPr>
          <p:cNvPr id="3" name="Text Placeholder 2">
            <a:extLst>
              <a:ext uri="{FF2B5EF4-FFF2-40B4-BE49-F238E27FC236}">
                <a16:creationId xmlns:a16="http://schemas.microsoft.com/office/drawing/2014/main" id="{124A59A0-4CAA-493D-9716-0DD07428FD0E}"/>
              </a:ext>
            </a:extLst>
          </p:cNvPr>
          <p:cNvSpPr>
            <a:spLocks noGrp="1"/>
          </p:cNvSpPr>
          <p:nvPr>
            <p:ph type="body" idx="1"/>
          </p:nvPr>
        </p:nvSpPr>
        <p:spPr/>
        <p:txBody>
          <a:bodyPr/>
          <a:lstStyle/>
          <a:p>
            <a:r>
              <a:rPr lang="en-US" sz="1800" dirty="0">
                <a:solidFill>
                  <a:schemeClr val="bg1"/>
                </a:solidFill>
                <a:latin typeface="Quicksand" panose="020B0604020202020204" charset="0"/>
              </a:rPr>
              <a:t>As you can see this needs to be fixed. </a:t>
            </a:r>
            <a:r>
              <a:rPr lang="en-US" sz="1800" b="0" i="0" dirty="0">
                <a:solidFill>
                  <a:schemeClr val="bg1"/>
                </a:solidFill>
                <a:effectLst/>
                <a:latin typeface="Quicksand" panose="020B0604020202020204" charset="0"/>
              </a:rPr>
              <a:t>Our Model tries to fix this. The main objective is to detect the fake news, a classic text classification problem . It is needed to build a model that can differentiate between “Real” news and “Fake” news.</a:t>
            </a:r>
          </a:p>
          <a:p>
            <a:r>
              <a:rPr lang="en-US" sz="1800" dirty="0"/>
              <a:t>A Front-End website is made where the user can input text from the data set and the authenticity of the news can be verified. </a:t>
            </a:r>
          </a:p>
          <a:p>
            <a:r>
              <a:rPr lang="en-US" sz="1800" dirty="0"/>
              <a:t>The result webpage also has links to four other reliable news websites which provide real time news.</a:t>
            </a:r>
          </a:p>
        </p:txBody>
      </p:sp>
      <p:sp>
        <p:nvSpPr>
          <p:cNvPr id="4" name="Slide Number Placeholder 3">
            <a:extLst>
              <a:ext uri="{FF2B5EF4-FFF2-40B4-BE49-F238E27FC236}">
                <a16:creationId xmlns:a16="http://schemas.microsoft.com/office/drawing/2014/main" id="{50EDEFC6-2FCD-4F8B-9041-B909D7B60B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30597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C54C3-9E7F-48E8-9FC1-07C5259A2A8C}"/>
              </a:ext>
            </a:extLst>
          </p:cNvPr>
          <p:cNvSpPr>
            <a:spLocks noGrp="1"/>
          </p:cNvSpPr>
          <p:nvPr>
            <p:ph type="title"/>
          </p:nvPr>
        </p:nvSpPr>
        <p:spPr>
          <a:xfrm>
            <a:off x="1165475" y="331001"/>
            <a:ext cx="6858000" cy="563648"/>
          </a:xfrm>
        </p:spPr>
        <p:txBody>
          <a:bodyPr/>
          <a:lstStyle/>
          <a:p>
            <a:r>
              <a:rPr lang="en-US" sz="2400" dirty="0"/>
              <a:t>IMPLEMENTATION DETAILS WITH TECH STACK</a:t>
            </a:r>
          </a:p>
        </p:txBody>
      </p:sp>
      <p:sp>
        <p:nvSpPr>
          <p:cNvPr id="3" name="Text Placeholder 2">
            <a:extLst>
              <a:ext uri="{FF2B5EF4-FFF2-40B4-BE49-F238E27FC236}">
                <a16:creationId xmlns:a16="http://schemas.microsoft.com/office/drawing/2014/main" id="{3E6EA289-DF67-4538-B990-08DFD4C75492}"/>
              </a:ext>
            </a:extLst>
          </p:cNvPr>
          <p:cNvSpPr>
            <a:spLocks noGrp="1"/>
          </p:cNvSpPr>
          <p:nvPr>
            <p:ph type="body" idx="1"/>
          </p:nvPr>
        </p:nvSpPr>
        <p:spPr/>
        <p:txBody>
          <a:bodyPr/>
          <a:lstStyle/>
          <a:p>
            <a:r>
              <a:rPr lang="en-US" sz="1600" dirty="0"/>
              <a:t>Jupyter notebook – Back-End development.</a:t>
            </a:r>
          </a:p>
          <a:p>
            <a:r>
              <a:rPr lang="en-US" sz="1600" dirty="0"/>
              <a:t>Html – Front-End development.</a:t>
            </a:r>
          </a:p>
          <a:p>
            <a:r>
              <a:rPr lang="en-US" sz="1600" dirty="0"/>
              <a:t>CSS – Front-End development.</a:t>
            </a:r>
          </a:p>
          <a:p>
            <a:r>
              <a:rPr lang="en-US" sz="1600" dirty="0"/>
              <a:t>Python – Back-End development. </a:t>
            </a:r>
          </a:p>
          <a:p>
            <a:r>
              <a:rPr lang="en-US" sz="1600" dirty="0"/>
              <a:t>Javascript.</a:t>
            </a:r>
          </a:p>
          <a:p>
            <a:r>
              <a:rPr lang="en-US" sz="1600" b="0" i="0" dirty="0">
                <a:solidFill>
                  <a:schemeClr val="bg1"/>
                </a:solidFill>
                <a:effectLst/>
                <a:latin typeface="Quicksand" panose="020B0604020202020204" charset="0"/>
              </a:rPr>
              <a:t>Machine learning with a '</a:t>
            </a:r>
            <a:r>
              <a:rPr lang="en-US" sz="1600" b="0" i="0" dirty="0" err="1">
                <a:solidFill>
                  <a:schemeClr val="bg1"/>
                </a:solidFill>
                <a:effectLst/>
                <a:latin typeface="Quicksand" panose="020B0604020202020204" charset="0"/>
              </a:rPr>
              <a:t>PassiveAggressiveClassifier</a:t>
            </a:r>
            <a:r>
              <a:rPr lang="en-US" sz="1600" b="0" i="0" dirty="0">
                <a:solidFill>
                  <a:schemeClr val="bg1"/>
                </a:solidFill>
                <a:effectLst/>
                <a:latin typeface="Quicksand" panose="020B0604020202020204" charset="0"/>
              </a:rPr>
              <a:t>' model was used to develop the Back-End. </a:t>
            </a:r>
          </a:p>
          <a:p>
            <a:r>
              <a:rPr lang="en-US" sz="1600" b="0" i="0" dirty="0">
                <a:solidFill>
                  <a:schemeClr val="bg1"/>
                </a:solidFill>
                <a:effectLst/>
                <a:latin typeface="Quicksand" panose="020B0604020202020204" charset="0"/>
              </a:rPr>
              <a:t>Prewritten dataset news.csv was used as the primary dataset to implement machine learning in the learning algorithm. The Back-End was developed using jupyter notebook and a python program. </a:t>
            </a:r>
            <a:endParaRPr lang="en-US" sz="2800" dirty="0">
              <a:solidFill>
                <a:schemeClr val="bg1"/>
              </a:solidFill>
              <a:latin typeface="Quicksand" panose="020B0604020202020204" charset="0"/>
            </a:endParaRPr>
          </a:p>
        </p:txBody>
      </p:sp>
      <p:sp>
        <p:nvSpPr>
          <p:cNvPr id="4" name="Slide Number Placeholder 3">
            <a:extLst>
              <a:ext uri="{FF2B5EF4-FFF2-40B4-BE49-F238E27FC236}">
                <a16:creationId xmlns:a16="http://schemas.microsoft.com/office/drawing/2014/main" id="{5DBFFCFC-4367-4D9E-8C61-1AB3F77DFA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039242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6030-518E-4F5C-835F-CFD9FBA0DC83}"/>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846C25EA-853F-47B4-AC17-F25AE44048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886375-8D8D-4E7D-843B-A9BB275897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12" name="Picture 11" descr="Diagram&#10;&#10;Description automatically generated">
            <a:extLst>
              <a:ext uri="{FF2B5EF4-FFF2-40B4-BE49-F238E27FC236}">
                <a16:creationId xmlns:a16="http://schemas.microsoft.com/office/drawing/2014/main" id="{A417124F-8902-4068-A90D-74EDAAD4CBE9}"/>
              </a:ext>
            </a:extLst>
          </p:cNvPr>
          <p:cNvPicPr>
            <a:picLocks noChangeAspect="1"/>
          </p:cNvPicPr>
          <p:nvPr/>
        </p:nvPicPr>
        <p:blipFill>
          <a:blip r:embed="rId2"/>
          <a:stretch>
            <a:fillRect/>
          </a:stretch>
        </p:blipFill>
        <p:spPr>
          <a:xfrm>
            <a:off x="593594" y="153590"/>
            <a:ext cx="7929563" cy="4836319"/>
          </a:xfrm>
          <a:prstGeom prst="snip2DiagRect">
            <a:avLst>
              <a:gd name="adj1" fmla="val 0"/>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653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929D-1588-450F-AD42-40136EE95DE7}"/>
              </a:ext>
            </a:extLst>
          </p:cNvPr>
          <p:cNvSpPr>
            <a:spLocks noGrp="1"/>
          </p:cNvSpPr>
          <p:nvPr>
            <p:ph type="title"/>
          </p:nvPr>
        </p:nvSpPr>
        <p:spPr/>
        <p:txBody>
          <a:bodyPr/>
          <a:lstStyle/>
          <a:p>
            <a:r>
              <a:rPr lang="en-US" sz="2800" dirty="0"/>
              <a:t>WOW FACTOR</a:t>
            </a:r>
          </a:p>
        </p:txBody>
      </p:sp>
      <p:sp>
        <p:nvSpPr>
          <p:cNvPr id="3" name="Text Placeholder 2">
            <a:extLst>
              <a:ext uri="{FF2B5EF4-FFF2-40B4-BE49-F238E27FC236}">
                <a16:creationId xmlns:a16="http://schemas.microsoft.com/office/drawing/2014/main" id="{475EB9DD-13D8-4F0D-8351-58DE731A8149}"/>
              </a:ext>
            </a:extLst>
          </p:cNvPr>
          <p:cNvSpPr>
            <a:spLocks noGrp="1"/>
          </p:cNvSpPr>
          <p:nvPr>
            <p:ph type="body" idx="1"/>
          </p:nvPr>
        </p:nvSpPr>
        <p:spPr/>
        <p:txBody>
          <a:bodyPr/>
          <a:lstStyle/>
          <a:p>
            <a:r>
              <a:rPr lang="en-US" sz="2000" dirty="0"/>
              <a:t>Animated background.</a:t>
            </a:r>
          </a:p>
          <a:p>
            <a:r>
              <a:rPr lang="en-US" sz="2000" dirty="0"/>
              <a:t>Extra features:  </a:t>
            </a:r>
          </a:p>
          <a:p>
            <a:pPr marL="38100" indent="0">
              <a:buNone/>
            </a:pPr>
            <a:r>
              <a:rPr lang="en-US" sz="2000" dirty="0"/>
              <a:t>                              -displays system time of the user</a:t>
            </a:r>
          </a:p>
          <a:p>
            <a:pPr marL="38100" indent="0">
              <a:buNone/>
            </a:pPr>
            <a:r>
              <a:rPr lang="en-US" sz="2000" dirty="0"/>
              <a:t>                              - links major websites such as BBC, 		                   CNN, TOI, to read real time news.</a:t>
            </a:r>
          </a:p>
          <a:p>
            <a:pPr marL="38100" indent="0">
              <a:buNone/>
            </a:pPr>
            <a:r>
              <a:rPr lang="en-US" sz="2000" dirty="0"/>
              <a:t>	                 - links major resources websites for 			      Corona Virus in India.</a:t>
            </a:r>
          </a:p>
          <a:p>
            <a:pPr marL="38100" indent="0">
              <a:buNone/>
            </a:pPr>
            <a:r>
              <a:rPr lang="en-US" sz="2000" dirty="0"/>
              <a:t>                              - links WHO website international stats 		      on Corona Virus.</a:t>
            </a:r>
          </a:p>
          <a:p>
            <a:pPr marL="38100" indent="0">
              <a:buNone/>
            </a:pPr>
            <a:r>
              <a:rPr lang="en-US" sz="2000" dirty="0"/>
              <a:t> </a:t>
            </a:r>
          </a:p>
          <a:p>
            <a:endParaRPr lang="en-US" sz="2000" dirty="0"/>
          </a:p>
        </p:txBody>
      </p:sp>
      <p:sp>
        <p:nvSpPr>
          <p:cNvPr id="4" name="Slide Number Placeholder 3">
            <a:extLst>
              <a:ext uri="{FF2B5EF4-FFF2-40B4-BE49-F238E27FC236}">
                <a16:creationId xmlns:a16="http://schemas.microsoft.com/office/drawing/2014/main" id="{A6E8D92D-C769-4A17-B3BB-86B62A45B7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704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8C8B-42BF-4D61-AEBA-C6E6BF7C8A46}"/>
              </a:ext>
            </a:extLst>
          </p:cNvPr>
          <p:cNvSpPr>
            <a:spLocks noGrp="1"/>
          </p:cNvSpPr>
          <p:nvPr>
            <p:ph type="title"/>
          </p:nvPr>
        </p:nvSpPr>
        <p:spPr/>
        <p:txBody>
          <a:bodyPr/>
          <a:lstStyle/>
          <a:p>
            <a:r>
              <a:rPr lang="en-US" sz="2800" dirty="0"/>
              <a:t>FUTURE WORK</a:t>
            </a:r>
          </a:p>
        </p:txBody>
      </p:sp>
      <p:sp>
        <p:nvSpPr>
          <p:cNvPr id="3" name="Text Placeholder 2">
            <a:extLst>
              <a:ext uri="{FF2B5EF4-FFF2-40B4-BE49-F238E27FC236}">
                <a16:creationId xmlns:a16="http://schemas.microsoft.com/office/drawing/2014/main" id="{C2D43B0E-3F66-4598-B3CF-4EEBB0244266}"/>
              </a:ext>
            </a:extLst>
          </p:cNvPr>
          <p:cNvSpPr>
            <a:spLocks noGrp="1"/>
          </p:cNvSpPr>
          <p:nvPr>
            <p:ph type="body" idx="1"/>
          </p:nvPr>
        </p:nvSpPr>
        <p:spPr/>
        <p:txBody>
          <a:bodyPr/>
          <a:lstStyle/>
          <a:p>
            <a:r>
              <a:rPr lang="en-US" sz="1600" dirty="0"/>
              <a:t>We feel that improvising and increasing the size of the data set is necessary. As more data would be beneficial in increasing the accuracy of our model, like including real time news which makes the model even more useful as it is not limited to old datasets</a:t>
            </a:r>
            <a:r>
              <a:rPr lang="en-US" sz="1400" dirty="0"/>
              <a:t>.</a:t>
            </a:r>
          </a:p>
          <a:p>
            <a:r>
              <a:rPr lang="en-US" sz="1600" dirty="0"/>
              <a:t>Trying to implement concepts like </a:t>
            </a:r>
            <a:r>
              <a:rPr lang="en-US" sz="1400" dirty="0"/>
              <a:t>:</a:t>
            </a:r>
          </a:p>
          <a:p>
            <a:pPr marL="38100" indent="0">
              <a:buNone/>
            </a:pPr>
            <a:r>
              <a:rPr lang="en-US" sz="1600" dirty="0"/>
              <a:t>                                               -</a:t>
            </a:r>
            <a:r>
              <a:rPr lang="en-US" sz="1600" b="0" i="0" dirty="0">
                <a:solidFill>
                  <a:srgbClr val="202124"/>
                </a:solidFill>
                <a:effectLst/>
                <a:latin typeface="Roboto" panose="02000000000000000000" pitchFamily="2" charset="0"/>
              </a:rPr>
              <a:t> </a:t>
            </a:r>
            <a:r>
              <a:rPr lang="en-US" sz="1600" b="0" i="0" dirty="0">
                <a:solidFill>
                  <a:schemeClr val="bg1"/>
                </a:solidFill>
                <a:effectLst/>
                <a:latin typeface="Quicksand" panose="020B0604020202020204" charset="0"/>
              </a:rPr>
              <a:t>Word2Vec: The Word2Vec technique 			                 converts text to features while 				 maintaining the original relationships            		 	 between words in a corpus.</a:t>
            </a:r>
          </a:p>
          <a:p>
            <a:pPr marL="38100" indent="0">
              <a:buNone/>
            </a:pPr>
            <a:r>
              <a:rPr lang="en-US" sz="1600" dirty="0">
                <a:solidFill>
                  <a:schemeClr val="bg1"/>
                </a:solidFill>
                <a:latin typeface="Quicksand" panose="020B0604020202020204" charset="0"/>
              </a:rPr>
              <a:t>		              -Topic Modelling: </a:t>
            </a:r>
            <a:r>
              <a:rPr lang="en-US" sz="1600" b="0" i="0" dirty="0">
                <a:solidFill>
                  <a:schemeClr val="bg1"/>
                </a:solidFill>
                <a:effectLst/>
                <a:latin typeface="Quicksand" panose="020B0604020202020204" charset="0"/>
              </a:rPr>
              <a:t>It categories each piece 		                of text into topics and can make accurate 		                predictions.</a:t>
            </a:r>
          </a:p>
          <a:p>
            <a:pPr marL="38100" indent="0">
              <a:buNone/>
            </a:pPr>
            <a:r>
              <a:rPr lang="en-US" sz="1400" b="0" i="0" dirty="0">
                <a:solidFill>
                  <a:schemeClr val="bg1"/>
                </a:solidFill>
                <a:effectLst/>
                <a:latin typeface="Quicksand" panose="020B0604020202020204" charset="0"/>
              </a:rPr>
              <a:t>		            			</a:t>
            </a:r>
            <a:endParaRPr lang="en-US" sz="1400" dirty="0">
              <a:solidFill>
                <a:schemeClr val="bg1"/>
              </a:solidFill>
              <a:latin typeface="Quicksand" panose="020B0604020202020204" charset="0"/>
            </a:endParaRPr>
          </a:p>
        </p:txBody>
      </p:sp>
      <p:sp>
        <p:nvSpPr>
          <p:cNvPr id="4" name="Slide Number Placeholder 3">
            <a:extLst>
              <a:ext uri="{FF2B5EF4-FFF2-40B4-BE49-F238E27FC236}">
                <a16:creationId xmlns:a16="http://schemas.microsoft.com/office/drawing/2014/main" id="{D63F4E48-EE76-460F-91BF-4474704A00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855487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22DB-DCBF-4F9C-9A9D-3FE27B432F3C}"/>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7C3A12BA-8ACB-4CC4-AE65-1773A61CDC92}"/>
              </a:ext>
            </a:extLst>
          </p:cNvPr>
          <p:cNvPicPr>
            <a:picLocks noChangeAspect="1"/>
          </p:cNvPicPr>
          <p:nvPr/>
        </p:nvPicPr>
        <p:blipFill>
          <a:blip r:embed="rId2"/>
          <a:stretch>
            <a:fillRect/>
          </a:stretch>
        </p:blipFill>
        <p:spPr>
          <a:xfrm>
            <a:off x="294674" y="435769"/>
            <a:ext cx="8554651" cy="40233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 Placeholder 2">
            <a:extLst>
              <a:ext uri="{FF2B5EF4-FFF2-40B4-BE49-F238E27FC236}">
                <a16:creationId xmlns:a16="http://schemas.microsoft.com/office/drawing/2014/main" id="{C65C75E3-7B9E-473E-85D0-8C9780EDF388}"/>
              </a:ext>
            </a:extLst>
          </p:cNvPr>
          <p:cNvSpPr>
            <a:spLocks noGrp="1"/>
          </p:cNvSpPr>
          <p:nvPr>
            <p:ph type="body" idx="1"/>
          </p:nvPr>
        </p:nvSpPr>
        <p:spPr>
          <a:xfrm>
            <a:off x="1165498" y="1086799"/>
            <a:ext cx="6858000" cy="3566160"/>
          </a:xfrm>
        </p:spPr>
        <p:txBody>
          <a:bodyPr/>
          <a:lstStyle/>
          <a:p>
            <a:endParaRPr lang="en-US" dirty="0"/>
          </a:p>
        </p:txBody>
      </p:sp>
      <p:sp>
        <p:nvSpPr>
          <p:cNvPr id="4" name="Slide Number Placeholder 3">
            <a:extLst>
              <a:ext uri="{FF2B5EF4-FFF2-40B4-BE49-F238E27FC236}">
                <a16:creationId xmlns:a16="http://schemas.microsoft.com/office/drawing/2014/main" id="{BAE452DF-3295-46F1-9BB8-D7EC185687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194705196"/>
      </p:ext>
    </p:extLst>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484</Words>
  <Application>Microsoft Office PowerPoint</Application>
  <PresentationFormat>On-screen Show (16:9)</PresentationFormat>
  <Paragraphs>38</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Roboto</vt:lpstr>
      <vt:lpstr>Quicksand</vt:lpstr>
      <vt:lpstr>Arial</vt:lpstr>
      <vt:lpstr>Eleanor template</vt:lpstr>
      <vt:lpstr>ETHER LORDS FAKE NEWS DETECTION USING MACHINE LEARNING.</vt:lpstr>
      <vt:lpstr>IDEA/PROBLEM STATEMENT.</vt:lpstr>
      <vt:lpstr>PROPOSED SOLUTION.</vt:lpstr>
      <vt:lpstr>IMPLEMENTATION DETAILS WITH TECH STACK</vt:lpstr>
      <vt:lpstr>PowerPoint Presentation</vt:lpstr>
      <vt:lpstr>WOW FACTOR</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 LORDS FAKE NEWS DETECTION USING MACHINE LEARNING.</dc:title>
  <cp:lastModifiedBy>Mukesh M Patel</cp:lastModifiedBy>
  <cp:revision>16</cp:revision>
  <dcterms:modified xsi:type="dcterms:W3CDTF">2021-05-22T12:25:44Z</dcterms:modified>
</cp:coreProperties>
</file>