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Robo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301B07-B627-47D2-A216-4889636CDB77}">
  <a:tblStyle styleId="{B4301B07-B627-47D2-A216-4889636CDB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6.xml"/><Relationship Id="rId44" Type="http://schemas.openxmlformats.org/officeDocument/2006/relationships/font" Target="fonts/Roboto-boldItalic.fntdata"/><Relationship Id="rId21" Type="http://schemas.openxmlformats.org/officeDocument/2006/relationships/slide" Target="slides/slide15.xml"/><Relationship Id="rId43" Type="http://schemas.openxmlformats.org/officeDocument/2006/relationships/font" Target="fonts/Robo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198f385b2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6198f385b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198f385b2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6198f385b2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198f385b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6198f385b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6198f385b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6198f385b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61ea558870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61ea558870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6198f385b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6198f385b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6198f385b2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6198f385b2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198f385b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6198f385b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61ea55887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61ea55887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61ea55887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61ea5588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61ea55887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61ea55887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61ea55887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61ea55887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61ea55887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61ea55887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61ea55887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61ea55887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61ea55887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61ea55887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61ea55887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61ea55887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61ea558870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61ea558870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61ea55887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61ea55887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61ea55887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61ea55887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6198f385b2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6198f385b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0767e9aa8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0767e9aa8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608e6897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608e6897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60767e9aa8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60767e9aa8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608a876e47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608a876e47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608a876e47_0_5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3608a876e47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608a876e47_0_5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608a876e47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608a876e47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608a876e47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608a876e47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608a876e47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198f385b2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36198f385b2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6198f385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6198f385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198f385b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198f385b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198f385b2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6198f385b2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351C7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2.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8.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37.png"/><Relationship Id="rId5"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6.png"/><Relationship Id="rId4" Type="http://schemas.openxmlformats.org/officeDocument/2006/relationships/image" Target="../media/image31.png"/><Relationship Id="rId5" Type="http://schemas.openxmlformats.org/officeDocument/2006/relationships/image" Target="../media/image35.png"/><Relationship Id="rId6"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3.png"/><Relationship Id="rId4" Type="http://schemas.openxmlformats.org/officeDocument/2006/relationships/image" Target="../media/image42.png"/><Relationship Id="rId5"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6.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Internship Week 4</a:t>
            </a:r>
            <a:endParaRPr/>
          </a:p>
        </p:txBody>
      </p:sp>
      <p:sp>
        <p:nvSpPr>
          <p:cNvPr id="68" name="Google Shape;68;p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2400"/>
              <a:t>Samarth Sharma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2. Vitis 2024.2 Implementation</a:t>
            </a:r>
            <a:endParaRPr/>
          </a:p>
        </p:txBody>
      </p:sp>
      <p:sp>
        <p:nvSpPr>
          <p:cNvPr id="181" name="Google Shape;181;p22"/>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2"/>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3" name="Google Shape;183;p22"/>
          <p:cNvPicPr preferRelativeResize="0"/>
          <p:nvPr/>
        </p:nvPicPr>
        <p:blipFill>
          <a:blip r:embed="rId3">
            <a:alphaModFix/>
          </a:blip>
          <a:stretch>
            <a:fillRect/>
          </a:stretch>
        </p:blipFill>
        <p:spPr>
          <a:xfrm>
            <a:off x="1" y="1637700"/>
            <a:ext cx="9143999" cy="323455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p23"/>
          <p:cNvPicPr preferRelativeResize="0"/>
          <p:nvPr/>
        </p:nvPicPr>
        <p:blipFill>
          <a:blip r:embed="rId3">
            <a:alphaModFix/>
          </a:blip>
          <a:stretch>
            <a:fillRect/>
          </a:stretch>
        </p:blipFill>
        <p:spPr>
          <a:xfrm>
            <a:off x="122100" y="1045263"/>
            <a:ext cx="6381750" cy="2771775"/>
          </a:xfrm>
          <a:prstGeom prst="rect">
            <a:avLst/>
          </a:prstGeom>
          <a:noFill/>
          <a:ln>
            <a:noFill/>
          </a:ln>
        </p:spPr>
      </p:pic>
      <p:pic>
        <p:nvPicPr>
          <p:cNvPr id="192" name="Google Shape;192;p23"/>
          <p:cNvPicPr preferRelativeResize="0"/>
          <p:nvPr/>
        </p:nvPicPr>
        <p:blipFill>
          <a:blip r:embed="rId4">
            <a:alphaModFix/>
          </a:blip>
          <a:stretch>
            <a:fillRect/>
          </a:stretch>
        </p:blipFill>
        <p:spPr>
          <a:xfrm>
            <a:off x="4241875" y="4195350"/>
            <a:ext cx="3779850" cy="593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200 runs</a:t>
            </a:r>
            <a:endParaRPr/>
          </a:p>
        </p:txBody>
      </p:sp>
      <p:sp>
        <p:nvSpPr>
          <p:cNvPr id="198" name="Google Shape;198;p2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0" name="Google Shape;200;p24" title="WhatsApp Image 2025-06-04 at 4.21.26 PM.jpeg"/>
          <p:cNvPicPr preferRelativeResize="0"/>
          <p:nvPr/>
        </p:nvPicPr>
        <p:blipFill rotWithShape="1">
          <a:blip r:embed="rId3">
            <a:alphaModFix/>
          </a:blip>
          <a:srcRect b="0" l="0" r="0" t="0"/>
          <a:stretch/>
        </p:blipFill>
        <p:spPr>
          <a:xfrm>
            <a:off x="2110800" y="1669600"/>
            <a:ext cx="5279120" cy="333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3. Removing array partitioning and pipeline from MSG (MatMul2)</a:t>
            </a:r>
            <a:endParaRPr/>
          </a:p>
        </p:txBody>
      </p:sp>
      <p:sp>
        <p:nvSpPr>
          <p:cNvPr id="206" name="Google Shape;206;p2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08" name="Google Shape;208;p25"/>
          <p:cNvPicPr preferRelativeResize="0"/>
          <p:nvPr/>
        </p:nvPicPr>
        <p:blipFill>
          <a:blip r:embed="rId3">
            <a:alphaModFix/>
          </a:blip>
          <a:stretch>
            <a:fillRect/>
          </a:stretch>
        </p:blipFill>
        <p:spPr>
          <a:xfrm>
            <a:off x="412750" y="1680899"/>
            <a:ext cx="8151276" cy="3275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Total Resources</a:t>
            </a:r>
            <a:endParaRPr/>
          </a:p>
        </p:txBody>
      </p:sp>
      <p:sp>
        <p:nvSpPr>
          <p:cNvPr id="214" name="Google Shape;214;p2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6" name="Google Shape;216;p26"/>
          <p:cNvPicPr preferRelativeResize="0"/>
          <p:nvPr/>
        </p:nvPicPr>
        <p:blipFill>
          <a:blip r:embed="rId3">
            <a:alphaModFix/>
          </a:blip>
          <a:stretch>
            <a:fillRect/>
          </a:stretch>
        </p:blipFill>
        <p:spPr>
          <a:xfrm>
            <a:off x="1937288" y="1821600"/>
            <a:ext cx="5057775" cy="290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4. Unrolling the AutoCorrelation loop and pipelining input_data_mover</a:t>
            </a:r>
            <a:endParaRPr/>
          </a:p>
        </p:txBody>
      </p:sp>
      <p:pic>
        <p:nvPicPr>
          <p:cNvPr id="222" name="Google Shape;222;p27"/>
          <p:cNvPicPr preferRelativeResize="0"/>
          <p:nvPr/>
        </p:nvPicPr>
        <p:blipFill rotWithShape="1">
          <a:blip r:embed="rId3">
            <a:alphaModFix/>
          </a:blip>
          <a:srcRect b="0" l="860" r="-859" t="0"/>
          <a:stretch/>
        </p:blipFill>
        <p:spPr>
          <a:xfrm>
            <a:off x="195650" y="1724700"/>
            <a:ext cx="8839202" cy="310740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Total Resources</a:t>
            </a:r>
            <a:endParaRPr/>
          </a:p>
        </p:txBody>
      </p:sp>
      <p:sp>
        <p:nvSpPr>
          <p:cNvPr id="228" name="Google Shape;228;p2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28"/>
          <p:cNvPicPr preferRelativeResize="0"/>
          <p:nvPr/>
        </p:nvPicPr>
        <p:blipFill>
          <a:blip r:embed="rId3">
            <a:alphaModFix/>
          </a:blip>
          <a:stretch>
            <a:fillRect/>
          </a:stretch>
        </p:blipFill>
        <p:spPr>
          <a:xfrm>
            <a:off x="1996900" y="1688650"/>
            <a:ext cx="5172075" cy="299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Autocorrelation Resources</a:t>
            </a:r>
            <a:endParaRPr/>
          </a:p>
        </p:txBody>
      </p:sp>
      <p:pic>
        <p:nvPicPr>
          <p:cNvPr id="236" name="Google Shape;236;p29"/>
          <p:cNvPicPr preferRelativeResize="0"/>
          <p:nvPr/>
        </p:nvPicPr>
        <p:blipFill>
          <a:blip r:embed="rId3">
            <a:alphaModFix/>
          </a:blip>
          <a:stretch>
            <a:fillRect/>
          </a:stretch>
        </p:blipFill>
        <p:spPr>
          <a:xfrm>
            <a:off x="5227675" y="1785850"/>
            <a:ext cx="3820424" cy="2295100"/>
          </a:xfrm>
          <a:prstGeom prst="rect">
            <a:avLst/>
          </a:prstGeom>
          <a:noFill/>
          <a:ln>
            <a:noFill/>
          </a:ln>
        </p:spPr>
      </p:pic>
      <p:sp>
        <p:nvSpPr>
          <p:cNvPr id="237" name="Google Shape;237;p29"/>
          <p:cNvSpPr/>
          <p:nvPr/>
        </p:nvSpPr>
        <p:spPr>
          <a:xfrm>
            <a:off x="3878850" y="26352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8" name="Google Shape;238;p29"/>
          <p:cNvSpPr txBox="1"/>
          <p:nvPr/>
        </p:nvSpPr>
        <p:spPr>
          <a:xfrm>
            <a:off x="3783450" y="23283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UNROLL</a:t>
            </a:r>
            <a:endParaRPr sz="1800">
              <a:solidFill>
                <a:schemeClr val="dk2"/>
              </a:solidFill>
              <a:latin typeface="Roboto"/>
              <a:ea typeface="Roboto"/>
              <a:cs typeface="Roboto"/>
              <a:sym typeface="Roboto"/>
            </a:endParaRPr>
          </a:p>
        </p:txBody>
      </p:sp>
      <p:pic>
        <p:nvPicPr>
          <p:cNvPr id="239" name="Google Shape;239;p29"/>
          <p:cNvPicPr preferRelativeResize="0"/>
          <p:nvPr/>
        </p:nvPicPr>
        <p:blipFill>
          <a:blip r:embed="rId4">
            <a:alphaModFix/>
          </a:blip>
          <a:stretch>
            <a:fillRect/>
          </a:stretch>
        </p:blipFill>
        <p:spPr>
          <a:xfrm>
            <a:off x="0" y="1815225"/>
            <a:ext cx="3820425" cy="2236342"/>
          </a:xfrm>
          <a:prstGeom prst="rect">
            <a:avLst/>
          </a:prstGeom>
          <a:noFill/>
          <a:ln>
            <a:noFill/>
          </a:ln>
        </p:spPr>
      </p:pic>
      <p:sp>
        <p:nvSpPr>
          <p:cNvPr id="240" name="Google Shape;240;p29"/>
          <p:cNvSpPr txBox="1"/>
          <p:nvPr/>
        </p:nvSpPr>
        <p:spPr>
          <a:xfrm>
            <a:off x="1342925" y="4459825"/>
            <a:ext cx="68931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Inputdatamover- similar resources before and after pipelining</a:t>
            </a:r>
            <a:endParaRPr sz="1800">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460950" y="8678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5. Applying array partitioning to AutoCorrelation, matmul2, MalM (complete) with AutoCorrelation unroll</a:t>
            </a:r>
            <a:endParaRPr/>
          </a:p>
        </p:txBody>
      </p:sp>
      <p:pic>
        <p:nvPicPr>
          <p:cNvPr id="246" name="Google Shape;246;p30"/>
          <p:cNvPicPr preferRelativeResize="0"/>
          <p:nvPr/>
        </p:nvPicPr>
        <p:blipFill>
          <a:blip r:embed="rId3">
            <a:alphaModFix/>
          </a:blip>
          <a:stretch>
            <a:fillRect/>
          </a:stretch>
        </p:blipFill>
        <p:spPr>
          <a:xfrm>
            <a:off x="0" y="1908950"/>
            <a:ext cx="8711001" cy="305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31"/>
          <p:cNvPicPr preferRelativeResize="0"/>
          <p:nvPr/>
        </p:nvPicPr>
        <p:blipFill>
          <a:blip r:embed="rId3">
            <a:alphaModFix/>
          </a:blip>
          <a:stretch>
            <a:fillRect/>
          </a:stretch>
        </p:blipFill>
        <p:spPr>
          <a:xfrm>
            <a:off x="1996000" y="1449388"/>
            <a:ext cx="5067300" cy="294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MUSIC theory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Auto-correlation resources</a:t>
            </a:r>
            <a:endParaRPr/>
          </a:p>
        </p:txBody>
      </p:sp>
      <p:sp>
        <p:nvSpPr>
          <p:cNvPr id="260" name="Google Shape;260;p32"/>
          <p:cNvSpPr/>
          <p:nvPr/>
        </p:nvSpPr>
        <p:spPr>
          <a:xfrm>
            <a:off x="3749900" y="28786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1" name="Google Shape;261;p32"/>
          <p:cNvSpPr txBox="1"/>
          <p:nvPr/>
        </p:nvSpPr>
        <p:spPr>
          <a:xfrm>
            <a:off x="3596000" y="25717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Array </a:t>
            </a:r>
            <a:endParaRPr sz="1800">
              <a:solidFill>
                <a:schemeClr val="dk2"/>
              </a:solidFill>
              <a:latin typeface="Roboto"/>
              <a:ea typeface="Roboto"/>
              <a:cs typeface="Roboto"/>
              <a:sym typeface="Roboto"/>
            </a:endParaRPr>
          </a:p>
          <a:p>
            <a:pPr indent="0" lvl="0" marL="0" rtl="0" algn="ctr">
              <a:spcBef>
                <a:spcPts val="0"/>
              </a:spcBef>
              <a:spcAft>
                <a:spcPts val="0"/>
              </a:spcAft>
              <a:buNone/>
            </a:pPr>
            <a:r>
              <a:t/>
            </a: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1800">
                <a:solidFill>
                  <a:schemeClr val="dk2"/>
                </a:solidFill>
                <a:latin typeface="Roboto"/>
                <a:ea typeface="Roboto"/>
                <a:cs typeface="Roboto"/>
                <a:sym typeface="Roboto"/>
              </a:rPr>
              <a:t>Partitioning</a:t>
            </a:r>
            <a:endParaRPr sz="1800">
              <a:solidFill>
                <a:schemeClr val="dk2"/>
              </a:solidFill>
              <a:latin typeface="Roboto"/>
              <a:ea typeface="Roboto"/>
              <a:cs typeface="Roboto"/>
              <a:sym typeface="Roboto"/>
            </a:endParaRPr>
          </a:p>
        </p:txBody>
      </p:sp>
      <p:pic>
        <p:nvPicPr>
          <p:cNvPr id="262" name="Google Shape;262;p32"/>
          <p:cNvPicPr preferRelativeResize="0"/>
          <p:nvPr/>
        </p:nvPicPr>
        <p:blipFill>
          <a:blip r:embed="rId3">
            <a:alphaModFix/>
          </a:blip>
          <a:stretch>
            <a:fillRect/>
          </a:stretch>
        </p:blipFill>
        <p:spPr>
          <a:xfrm>
            <a:off x="0" y="2033350"/>
            <a:ext cx="3729449" cy="2240450"/>
          </a:xfrm>
          <a:prstGeom prst="rect">
            <a:avLst/>
          </a:prstGeom>
          <a:noFill/>
          <a:ln>
            <a:noFill/>
          </a:ln>
        </p:spPr>
      </p:pic>
      <p:pic>
        <p:nvPicPr>
          <p:cNvPr id="263" name="Google Shape;263;p32"/>
          <p:cNvPicPr preferRelativeResize="0"/>
          <p:nvPr/>
        </p:nvPicPr>
        <p:blipFill>
          <a:blip r:embed="rId4">
            <a:alphaModFix/>
          </a:blip>
          <a:stretch>
            <a:fillRect/>
          </a:stretch>
        </p:blipFill>
        <p:spPr>
          <a:xfrm>
            <a:off x="5156650" y="2033350"/>
            <a:ext cx="3952024" cy="2240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MSG resources</a:t>
            </a:r>
            <a:endParaRPr/>
          </a:p>
        </p:txBody>
      </p:sp>
      <p:sp>
        <p:nvSpPr>
          <p:cNvPr id="269" name="Google Shape;269;p33"/>
          <p:cNvSpPr/>
          <p:nvPr/>
        </p:nvSpPr>
        <p:spPr>
          <a:xfrm>
            <a:off x="3749900" y="28786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0" name="Google Shape;270;p33"/>
          <p:cNvSpPr txBox="1"/>
          <p:nvPr/>
        </p:nvSpPr>
        <p:spPr>
          <a:xfrm>
            <a:off x="3596000" y="25717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Array </a:t>
            </a:r>
            <a:endParaRPr sz="1800">
              <a:solidFill>
                <a:schemeClr val="dk2"/>
              </a:solidFill>
              <a:latin typeface="Roboto"/>
              <a:ea typeface="Roboto"/>
              <a:cs typeface="Roboto"/>
              <a:sym typeface="Roboto"/>
            </a:endParaRPr>
          </a:p>
          <a:p>
            <a:pPr indent="0" lvl="0" marL="0" rtl="0" algn="ctr">
              <a:spcBef>
                <a:spcPts val="0"/>
              </a:spcBef>
              <a:spcAft>
                <a:spcPts val="0"/>
              </a:spcAft>
              <a:buNone/>
            </a:pPr>
            <a:r>
              <a:t/>
            </a: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1800">
                <a:solidFill>
                  <a:schemeClr val="dk2"/>
                </a:solidFill>
                <a:latin typeface="Roboto"/>
                <a:ea typeface="Roboto"/>
                <a:cs typeface="Roboto"/>
                <a:sym typeface="Roboto"/>
              </a:rPr>
              <a:t>Partitioning</a:t>
            </a:r>
            <a:endParaRPr sz="1800">
              <a:solidFill>
                <a:schemeClr val="dk2"/>
              </a:solidFill>
              <a:latin typeface="Roboto"/>
              <a:ea typeface="Roboto"/>
              <a:cs typeface="Roboto"/>
              <a:sym typeface="Roboto"/>
            </a:endParaRPr>
          </a:p>
        </p:txBody>
      </p:sp>
      <p:pic>
        <p:nvPicPr>
          <p:cNvPr id="271" name="Google Shape;271;p33"/>
          <p:cNvPicPr preferRelativeResize="0"/>
          <p:nvPr/>
        </p:nvPicPr>
        <p:blipFill>
          <a:blip r:embed="rId3">
            <a:alphaModFix/>
          </a:blip>
          <a:stretch>
            <a:fillRect/>
          </a:stretch>
        </p:blipFill>
        <p:spPr>
          <a:xfrm>
            <a:off x="5203950" y="1986350"/>
            <a:ext cx="3940051" cy="2225389"/>
          </a:xfrm>
          <a:prstGeom prst="rect">
            <a:avLst/>
          </a:prstGeom>
          <a:noFill/>
          <a:ln>
            <a:noFill/>
          </a:ln>
        </p:spPr>
      </p:pic>
      <p:pic>
        <p:nvPicPr>
          <p:cNvPr id="272" name="Google Shape;272;p33"/>
          <p:cNvPicPr preferRelativeResize="0"/>
          <p:nvPr/>
        </p:nvPicPr>
        <p:blipFill>
          <a:blip r:embed="rId4">
            <a:alphaModFix/>
          </a:blip>
          <a:stretch>
            <a:fillRect/>
          </a:stretch>
        </p:blipFill>
        <p:spPr>
          <a:xfrm>
            <a:off x="0" y="1919400"/>
            <a:ext cx="3763328" cy="2225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MalM resources</a:t>
            </a:r>
            <a:endParaRPr/>
          </a:p>
        </p:txBody>
      </p:sp>
      <p:sp>
        <p:nvSpPr>
          <p:cNvPr id="278" name="Google Shape;278;p34"/>
          <p:cNvSpPr/>
          <p:nvPr/>
        </p:nvSpPr>
        <p:spPr>
          <a:xfrm>
            <a:off x="3749900" y="28786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9" name="Google Shape;279;p34"/>
          <p:cNvSpPr txBox="1"/>
          <p:nvPr/>
        </p:nvSpPr>
        <p:spPr>
          <a:xfrm>
            <a:off x="3596000" y="25717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Array </a:t>
            </a:r>
            <a:endParaRPr sz="1800">
              <a:solidFill>
                <a:schemeClr val="dk2"/>
              </a:solidFill>
              <a:latin typeface="Roboto"/>
              <a:ea typeface="Roboto"/>
              <a:cs typeface="Roboto"/>
              <a:sym typeface="Roboto"/>
            </a:endParaRPr>
          </a:p>
          <a:p>
            <a:pPr indent="0" lvl="0" marL="0" rtl="0" algn="ctr">
              <a:spcBef>
                <a:spcPts val="0"/>
              </a:spcBef>
              <a:spcAft>
                <a:spcPts val="0"/>
              </a:spcAft>
              <a:buNone/>
            </a:pPr>
            <a:r>
              <a:t/>
            </a: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1800">
                <a:solidFill>
                  <a:schemeClr val="dk2"/>
                </a:solidFill>
                <a:latin typeface="Roboto"/>
                <a:ea typeface="Roboto"/>
                <a:cs typeface="Roboto"/>
                <a:sym typeface="Roboto"/>
              </a:rPr>
              <a:t>Partitioning</a:t>
            </a:r>
            <a:endParaRPr sz="1800">
              <a:solidFill>
                <a:schemeClr val="dk2"/>
              </a:solidFill>
              <a:latin typeface="Roboto"/>
              <a:ea typeface="Roboto"/>
              <a:cs typeface="Roboto"/>
              <a:sym typeface="Roboto"/>
            </a:endParaRPr>
          </a:p>
        </p:txBody>
      </p:sp>
      <p:pic>
        <p:nvPicPr>
          <p:cNvPr id="280" name="Google Shape;280;p34"/>
          <p:cNvPicPr preferRelativeResize="0"/>
          <p:nvPr/>
        </p:nvPicPr>
        <p:blipFill>
          <a:blip r:embed="rId3">
            <a:alphaModFix/>
          </a:blip>
          <a:stretch>
            <a:fillRect/>
          </a:stretch>
        </p:blipFill>
        <p:spPr>
          <a:xfrm>
            <a:off x="5181000" y="2110775"/>
            <a:ext cx="3963000" cy="2281721"/>
          </a:xfrm>
          <a:prstGeom prst="rect">
            <a:avLst/>
          </a:prstGeom>
          <a:noFill/>
          <a:ln>
            <a:noFill/>
          </a:ln>
        </p:spPr>
      </p:pic>
      <p:pic>
        <p:nvPicPr>
          <p:cNvPr id="281" name="Google Shape;281;p34"/>
          <p:cNvPicPr preferRelativeResize="0"/>
          <p:nvPr/>
        </p:nvPicPr>
        <p:blipFill>
          <a:blip r:embed="rId4">
            <a:alphaModFix/>
          </a:blip>
          <a:stretch>
            <a:fillRect/>
          </a:stretch>
        </p:blipFill>
        <p:spPr>
          <a:xfrm>
            <a:off x="-114650" y="2110775"/>
            <a:ext cx="3819750" cy="22031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6. Changing autocorrelation to partial array partitioning (factor = 4)</a:t>
            </a:r>
            <a:endParaRPr/>
          </a:p>
        </p:txBody>
      </p:sp>
      <p:sp>
        <p:nvSpPr>
          <p:cNvPr id="287" name="Google Shape;287;p3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89" name="Google Shape;289;p35"/>
          <p:cNvPicPr preferRelativeResize="0"/>
          <p:nvPr/>
        </p:nvPicPr>
        <p:blipFill>
          <a:blip r:embed="rId3">
            <a:alphaModFix/>
          </a:blip>
          <a:stretch>
            <a:fillRect/>
          </a:stretch>
        </p:blipFill>
        <p:spPr>
          <a:xfrm>
            <a:off x="10950" y="1827078"/>
            <a:ext cx="9144001" cy="28021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97" name="Google Shape;297;p36"/>
          <p:cNvPicPr preferRelativeResize="0"/>
          <p:nvPr/>
        </p:nvPicPr>
        <p:blipFill>
          <a:blip r:embed="rId3">
            <a:alphaModFix/>
          </a:blip>
          <a:stretch>
            <a:fillRect/>
          </a:stretch>
        </p:blipFill>
        <p:spPr>
          <a:xfrm>
            <a:off x="1765300" y="1835900"/>
            <a:ext cx="5105400" cy="2876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Auto-correlation resources</a:t>
            </a:r>
            <a:endParaRPr/>
          </a:p>
        </p:txBody>
      </p:sp>
      <p:sp>
        <p:nvSpPr>
          <p:cNvPr id="303" name="Google Shape;303;p37"/>
          <p:cNvSpPr/>
          <p:nvPr/>
        </p:nvSpPr>
        <p:spPr>
          <a:xfrm>
            <a:off x="3749900" y="28786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4" name="Google Shape;304;p37"/>
          <p:cNvSpPr txBox="1"/>
          <p:nvPr/>
        </p:nvSpPr>
        <p:spPr>
          <a:xfrm>
            <a:off x="3596000" y="25717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Partial </a:t>
            </a:r>
            <a:r>
              <a:rPr lang="en" sz="1800">
                <a:solidFill>
                  <a:schemeClr val="dk2"/>
                </a:solidFill>
                <a:latin typeface="Roboto"/>
                <a:ea typeface="Roboto"/>
                <a:cs typeface="Roboto"/>
                <a:sym typeface="Roboto"/>
              </a:rPr>
              <a:t>Array </a:t>
            </a:r>
            <a:endParaRPr sz="1800">
              <a:solidFill>
                <a:schemeClr val="dk2"/>
              </a:solidFill>
              <a:latin typeface="Roboto"/>
              <a:ea typeface="Roboto"/>
              <a:cs typeface="Roboto"/>
              <a:sym typeface="Roboto"/>
            </a:endParaRPr>
          </a:p>
          <a:p>
            <a:pPr indent="0" lvl="0" marL="0" rtl="0" algn="ctr">
              <a:spcBef>
                <a:spcPts val="0"/>
              </a:spcBef>
              <a:spcAft>
                <a:spcPts val="0"/>
              </a:spcAft>
              <a:buNone/>
            </a:pPr>
            <a:r>
              <a:t/>
            </a:r>
            <a:endParaRPr sz="1800">
              <a:solidFill>
                <a:schemeClr val="dk2"/>
              </a:solidFill>
              <a:latin typeface="Roboto"/>
              <a:ea typeface="Roboto"/>
              <a:cs typeface="Roboto"/>
              <a:sym typeface="Roboto"/>
            </a:endParaRPr>
          </a:p>
          <a:p>
            <a:pPr indent="0" lvl="0" marL="0" rtl="0" algn="ctr">
              <a:spcBef>
                <a:spcPts val="0"/>
              </a:spcBef>
              <a:spcAft>
                <a:spcPts val="0"/>
              </a:spcAft>
              <a:buNone/>
            </a:pPr>
            <a:r>
              <a:rPr lang="en" sz="1800">
                <a:solidFill>
                  <a:schemeClr val="dk2"/>
                </a:solidFill>
                <a:latin typeface="Roboto"/>
                <a:ea typeface="Roboto"/>
                <a:cs typeface="Roboto"/>
                <a:sym typeface="Roboto"/>
              </a:rPr>
              <a:t>Partitioning</a:t>
            </a:r>
            <a:endParaRPr sz="1800">
              <a:solidFill>
                <a:schemeClr val="dk2"/>
              </a:solidFill>
              <a:latin typeface="Roboto"/>
              <a:ea typeface="Roboto"/>
              <a:cs typeface="Roboto"/>
              <a:sym typeface="Roboto"/>
            </a:endParaRPr>
          </a:p>
        </p:txBody>
      </p:sp>
      <p:pic>
        <p:nvPicPr>
          <p:cNvPr id="305" name="Google Shape;305;p37"/>
          <p:cNvPicPr preferRelativeResize="0"/>
          <p:nvPr/>
        </p:nvPicPr>
        <p:blipFill>
          <a:blip r:embed="rId3">
            <a:alphaModFix/>
          </a:blip>
          <a:stretch>
            <a:fillRect/>
          </a:stretch>
        </p:blipFill>
        <p:spPr>
          <a:xfrm>
            <a:off x="0" y="1974975"/>
            <a:ext cx="3729450" cy="2114262"/>
          </a:xfrm>
          <a:prstGeom prst="rect">
            <a:avLst/>
          </a:prstGeom>
          <a:noFill/>
          <a:ln>
            <a:noFill/>
          </a:ln>
        </p:spPr>
      </p:pic>
      <p:pic>
        <p:nvPicPr>
          <p:cNvPr id="306" name="Google Shape;306;p37"/>
          <p:cNvPicPr preferRelativeResize="0"/>
          <p:nvPr/>
        </p:nvPicPr>
        <p:blipFill>
          <a:blip r:embed="rId4">
            <a:alphaModFix/>
          </a:blip>
          <a:stretch>
            <a:fillRect/>
          </a:stretch>
        </p:blipFill>
        <p:spPr>
          <a:xfrm>
            <a:off x="5156650" y="1942988"/>
            <a:ext cx="3703000" cy="217823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471900" y="7192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7. Adding pipelining to MSG(matmul2) with array partitioning and unroll </a:t>
            </a:r>
            <a:endParaRPr/>
          </a:p>
        </p:txBody>
      </p:sp>
      <p:sp>
        <p:nvSpPr>
          <p:cNvPr id="312" name="Google Shape;312;p3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14" name="Google Shape;314;p38"/>
          <p:cNvPicPr preferRelativeResize="0"/>
          <p:nvPr/>
        </p:nvPicPr>
        <p:blipFill>
          <a:blip r:embed="rId3">
            <a:alphaModFix/>
          </a:blip>
          <a:stretch>
            <a:fillRect/>
          </a:stretch>
        </p:blipFill>
        <p:spPr>
          <a:xfrm>
            <a:off x="74075" y="1779872"/>
            <a:ext cx="9143999" cy="284940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Total Resources</a:t>
            </a:r>
            <a:endParaRPr/>
          </a:p>
        </p:txBody>
      </p:sp>
      <p:sp>
        <p:nvSpPr>
          <p:cNvPr id="320" name="Google Shape;320;p3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22" name="Google Shape;322;p39"/>
          <p:cNvPicPr preferRelativeResize="0"/>
          <p:nvPr/>
        </p:nvPicPr>
        <p:blipFill>
          <a:blip r:embed="rId3">
            <a:alphaModFix/>
          </a:blip>
          <a:stretch>
            <a:fillRect/>
          </a:stretch>
        </p:blipFill>
        <p:spPr>
          <a:xfrm>
            <a:off x="2035000" y="1835900"/>
            <a:ext cx="5095875" cy="28765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MSG resources</a:t>
            </a:r>
            <a:endParaRPr/>
          </a:p>
        </p:txBody>
      </p:sp>
      <p:sp>
        <p:nvSpPr>
          <p:cNvPr id="328" name="Google Shape;328;p40"/>
          <p:cNvSpPr/>
          <p:nvPr/>
        </p:nvSpPr>
        <p:spPr>
          <a:xfrm>
            <a:off x="3889800" y="2878650"/>
            <a:ext cx="13863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9" name="Google Shape;329;p40"/>
          <p:cNvSpPr txBox="1"/>
          <p:nvPr/>
        </p:nvSpPr>
        <p:spPr>
          <a:xfrm>
            <a:off x="3735900" y="2571750"/>
            <a:ext cx="1481700" cy="30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latin typeface="Roboto"/>
                <a:ea typeface="Roboto"/>
                <a:cs typeface="Roboto"/>
                <a:sym typeface="Roboto"/>
              </a:rPr>
              <a:t>Pipeline</a:t>
            </a:r>
            <a:endParaRPr sz="1800">
              <a:solidFill>
                <a:schemeClr val="dk2"/>
              </a:solidFill>
              <a:latin typeface="Roboto"/>
              <a:ea typeface="Roboto"/>
              <a:cs typeface="Roboto"/>
              <a:sym typeface="Roboto"/>
            </a:endParaRPr>
          </a:p>
        </p:txBody>
      </p:sp>
      <p:pic>
        <p:nvPicPr>
          <p:cNvPr id="330" name="Google Shape;330;p40"/>
          <p:cNvPicPr preferRelativeResize="0"/>
          <p:nvPr/>
        </p:nvPicPr>
        <p:blipFill>
          <a:blip r:embed="rId3">
            <a:alphaModFix/>
          </a:blip>
          <a:stretch>
            <a:fillRect/>
          </a:stretch>
        </p:blipFill>
        <p:spPr>
          <a:xfrm>
            <a:off x="148550" y="2088450"/>
            <a:ext cx="3741250" cy="2137865"/>
          </a:xfrm>
          <a:prstGeom prst="rect">
            <a:avLst/>
          </a:prstGeom>
          <a:noFill/>
          <a:ln>
            <a:noFill/>
          </a:ln>
        </p:spPr>
      </p:pic>
      <p:pic>
        <p:nvPicPr>
          <p:cNvPr id="331" name="Google Shape;331;p40"/>
          <p:cNvPicPr preferRelativeResize="0"/>
          <p:nvPr/>
        </p:nvPicPr>
        <p:blipFill>
          <a:blip r:embed="rId4">
            <a:alphaModFix/>
          </a:blip>
          <a:stretch>
            <a:fillRect/>
          </a:stretch>
        </p:blipFill>
        <p:spPr>
          <a:xfrm>
            <a:off x="5276100" y="2051113"/>
            <a:ext cx="3800175" cy="221255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aphicFrame>
        <p:nvGraphicFramePr>
          <p:cNvPr id="336" name="Google Shape;336;p41"/>
          <p:cNvGraphicFramePr/>
          <p:nvPr/>
        </p:nvGraphicFramePr>
        <p:xfrm>
          <a:off x="169325" y="564775"/>
          <a:ext cx="3000000" cy="3000000"/>
        </p:xfrm>
        <a:graphic>
          <a:graphicData uri="http://schemas.openxmlformats.org/drawingml/2006/table">
            <a:tbl>
              <a:tblPr>
                <a:noFill/>
                <a:tableStyleId>{B4301B07-B627-47D2-A216-4889636CDB77}</a:tableStyleId>
              </a:tblPr>
              <a:tblGrid>
                <a:gridCol w="470225"/>
                <a:gridCol w="1909550"/>
                <a:gridCol w="740825"/>
                <a:gridCol w="625950"/>
                <a:gridCol w="545800"/>
                <a:gridCol w="619900"/>
                <a:gridCol w="3787325"/>
              </a:tblGrid>
              <a:tr h="376475">
                <a:tc>
                  <a:txBody>
                    <a:bodyPr/>
                    <a:lstStyle/>
                    <a:p>
                      <a:pPr indent="0" lvl="0" marL="0" marR="0" rtl="0" algn="l">
                        <a:lnSpc>
                          <a:spcPct val="100000"/>
                        </a:lnSpc>
                        <a:spcBef>
                          <a:spcPts val="0"/>
                        </a:spcBef>
                        <a:spcAft>
                          <a:spcPts val="0"/>
                        </a:spcAft>
                        <a:buNone/>
                      </a:pPr>
                      <a:r>
                        <a:rPr lang="en" sz="900"/>
                        <a:t>S.no</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Optimization/Version</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BRAM(%)</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DSP(%)</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FF(%)</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LUT(%)</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Total Latency (clock cycles)</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1</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HLS 2019.1</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33</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25</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15</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27</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1.91 cr</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2</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Vitis 2024.2 </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31</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30</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23</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35 lakh</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3</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Removing Array part. </a:t>
                      </a:r>
                      <a:r>
                        <a:rPr lang="en" sz="900"/>
                        <a:t>f</a:t>
                      </a:r>
                      <a:r>
                        <a:rPr lang="en" sz="900"/>
                        <a:t>rom all loops and pipeline from MSG</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9</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1.118 cr </a:t>
                      </a:r>
                      <a:r>
                        <a:rPr lang="en" sz="900"/>
                        <a:t>(Autocorrelation loop: 12.4 lakh) - </a:t>
                      </a:r>
                      <a:r>
                        <a:rPr lang="en" sz="900">
                          <a:solidFill>
                            <a:schemeClr val="accent3"/>
                          </a:solidFill>
                        </a:rPr>
                        <a:t>UNOPTIMIZED</a:t>
                      </a:r>
                      <a:endParaRPr sz="900">
                        <a:solidFill>
                          <a:schemeClr val="accent3"/>
                        </a:solidFill>
                      </a:endParaRPr>
                    </a:p>
                  </a:txBody>
                  <a:tcPr marT="91425" marB="91425" marR="91425" marL="91425"/>
                </a:tc>
              </a:tr>
              <a:tr h="411925">
                <a:tc>
                  <a:txBody>
                    <a:bodyPr/>
                    <a:lstStyle/>
                    <a:p>
                      <a:pPr indent="0" lvl="0" marL="0" marR="0" rtl="0" algn="l">
                        <a:lnSpc>
                          <a:spcPct val="100000"/>
                        </a:lnSpc>
                        <a:spcBef>
                          <a:spcPts val="0"/>
                        </a:spcBef>
                        <a:spcAft>
                          <a:spcPts val="0"/>
                        </a:spcAft>
                        <a:buNone/>
                      </a:pPr>
                      <a:r>
                        <a:rPr lang="en" sz="900"/>
                        <a:t>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Unrolling the AutoCorrelation loop  </a:t>
                      </a:r>
                      <a:endParaRPr sz="900"/>
                    </a:p>
                    <a:p>
                      <a:pPr indent="0" lvl="0" marL="0" marR="0" rtl="0" algn="l">
                        <a:lnSpc>
                          <a:spcPct val="100000"/>
                        </a:lnSpc>
                        <a:spcBef>
                          <a:spcPts val="0"/>
                        </a:spcBef>
                        <a:spcAft>
                          <a:spcPts val="0"/>
                        </a:spcAft>
                        <a:buNone/>
                      </a:pPr>
                      <a:r>
                        <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18</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12</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1.118 cr (Autocorrelation loop: 10.3 lakh, MSG: 78.7 lakh)</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5</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Complete Array partitioning to AutoCorrelation, matmul2, MalM with AutoCorrelation unroll</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97</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35</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29</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1.1179 cr</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Partial </a:t>
                      </a:r>
                      <a:r>
                        <a:rPr lang="en" sz="900"/>
                        <a:t>Array partitioning to AutoCorrelation with previous optimizations</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18</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14</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1.1179 cr</a:t>
                      </a:r>
                      <a:endParaRPr sz="900"/>
                    </a:p>
                  </a:txBody>
                  <a:tcPr marT="91425" marB="91425" marR="91425" marL="91425"/>
                </a:tc>
              </a:tr>
              <a:tr h="376475">
                <a:tc>
                  <a:txBody>
                    <a:bodyPr/>
                    <a:lstStyle/>
                    <a:p>
                      <a:pPr indent="0" lvl="0" marL="0" marR="0" rtl="0" algn="l">
                        <a:lnSpc>
                          <a:spcPct val="100000"/>
                        </a:lnSpc>
                        <a:spcBef>
                          <a:spcPts val="0"/>
                        </a:spcBef>
                        <a:spcAft>
                          <a:spcPts val="0"/>
                        </a:spcAft>
                        <a:buNone/>
                      </a:pPr>
                      <a:r>
                        <a:rPr lang="en" sz="900"/>
                        <a:t>7</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Pipelining MSG with array partitioning and unroll</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36</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30</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29</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28</a:t>
                      </a:r>
                      <a:endParaRPr sz="900"/>
                    </a:p>
                  </a:txBody>
                  <a:tcPr marT="91425" marB="91425" marR="91425" marL="91425"/>
                </a:tc>
                <a:tc>
                  <a:txBody>
                    <a:bodyPr/>
                    <a:lstStyle/>
                    <a:p>
                      <a:pPr indent="0" lvl="0" marL="0" marR="0" rtl="0" algn="l">
                        <a:lnSpc>
                          <a:spcPct val="100000"/>
                        </a:lnSpc>
                        <a:spcBef>
                          <a:spcPts val="0"/>
                        </a:spcBef>
                        <a:spcAft>
                          <a:spcPts val="0"/>
                        </a:spcAft>
                        <a:buNone/>
                      </a:pPr>
                      <a:r>
                        <a:rPr lang="en" sz="900"/>
                        <a:t>34.97 lakh - </a:t>
                      </a:r>
                      <a:r>
                        <a:rPr lang="en" sz="900">
                          <a:solidFill>
                            <a:schemeClr val="accent2"/>
                          </a:solidFill>
                        </a:rPr>
                        <a:t>OPTIMIZED</a:t>
                      </a:r>
                      <a:endParaRPr sz="900">
                        <a:solidFill>
                          <a:schemeClr val="accent2"/>
                        </a:solidFill>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nvSpPr>
        <p:spPr>
          <a:xfrm>
            <a:off x="950300" y="223350"/>
            <a:ext cx="22116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Received</a:t>
            </a:r>
            <a:r>
              <a:rPr lang="en" sz="1800">
                <a:solidFill>
                  <a:schemeClr val="dk2"/>
                </a:solidFill>
                <a:latin typeface="Roboto"/>
                <a:ea typeface="Roboto"/>
                <a:cs typeface="Roboto"/>
                <a:sym typeface="Roboto"/>
              </a:rPr>
              <a:t> signal:</a:t>
            </a:r>
            <a:endParaRPr sz="1800">
              <a:solidFill>
                <a:schemeClr val="dk2"/>
              </a:solidFill>
              <a:latin typeface="Roboto"/>
              <a:ea typeface="Roboto"/>
              <a:cs typeface="Roboto"/>
              <a:sym typeface="Roboto"/>
            </a:endParaRPr>
          </a:p>
        </p:txBody>
      </p:sp>
      <p:sp>
        <p:nvSpPr>
          <p:cNvPr id="80" name="Google Shape;80;p15"/>
          <p:cNvSpPr/>
          <p:nvPr/>
        </p:nvSpPr>
        <p:spPr>
          <a:xfrm>
            <a:off x="2778675" y="332850"/>
            <a:ext cx="5944800" cy="28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1" name="Google Shape;81;p15"/>
          <p:cNvSpPr txBox="1"/>
          <p:nvPr/>
        </p:nvSpPr>
        <p:spPr>
          <a:xfrm>
            <a:off x="3972025" y="617550"/>
            <a:ext cx="34269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A complex vector of N packets</a:t>
            </a:r>
            <a:endParaRPr sz="1200">
              <a:solidFill>
                <a:schemeClr val="dk2"/>
              </a:solidFill>
              <a:latin typeface="Roboto"/>
              <a:ea typeface="Roboto"/>
              <a:cs typeface="Roboto"/>
              <a:sym typeface="Roboto"/>
            </a:endParaRPr>
          </a:p>
        </p:txBody>
      </p:sp>
      <p:cxnSp>
        <p:nvCxnSpPr>
          <p:cNvPr id="82" name="Google Shape;82;p15"/>
          <p:cNvCxnSpPr/>
          <p:nvPr/>
        </p:nvCxnSpPr>
        <p:spPr>
          <a:xfrm>
            <a:off x="4683675" y="945925"/>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83" name="Google Shape;83;p15"/>
          <p:cNvSpPr txBox="1"/>
          <p:nvPr/>
        </p:nvSpPr>
        <p:spPr>
          <a:xfrm>
            <a:off x="1651000" y="1351025"/>
            <a:ext cx="6930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Make subpackets from A of length L</a:t>
            </a:r>
            <a:endParaRPr sz="1500">
              <a:latin typeface="Roboto"/>
              <a:ea typeface="Roboto"/>
              <a:cs typeface="Roboto"/>
              <a:sym typeface="Roboto"/>
            </a:endParaRPr>
          </a:p>
        </p:txBody>
      </p:sp>
      <p:sp>
        <p:nvSpPr>
          <p:cNvPr id="84" name="Google Shape;84;p15"/>
          <p:cNvSpPr/>
          <p:nvPr/>
        </p:nvSpPr>
        <p:spPr>
          <a:xfrm>
            <a:off x="1409250" y="1745000"/>
            <a:ext cx="5944800" cy="28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cxnSp>
        <p:nvCxnSpPr>
          <p:cNvPr id="85" name="Google Shape;85;p15"/>
          <p:cNvCxnSpPr/>
          <p:nvPr/>
        </p:nvCxnSpPr>
        <p:spPr>
          <a:xfrm>
            <a:off x="3107125" y="1756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15"/>
          <p:cNvCxnSpPr/>
          <p:nvPr/>
        </p:nvCxnSpPr>
        <p:spPr>
          <a:xfrm>
            <a:off x="3411925" y="1756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15"/>
          <p:cNvCxnSpPr/>
          <p:nvPr/>
        </p:nvCxnSpPr>
        <p:spPr>
          <a:xfrm>
            <a:off x="3716725" y="1756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5"/>
          <p:cNvCxnSpPr/>
          <p:nvPr/>
        </p:nvCxnSpPr>
        <p:spPr>
          <a:xfrm>
            <a:off x="3972025" y="17396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5"/>
          <p:cNvCxnSpPr/>
          <p:nvPr/>
        </p:nvCxnSpPr>
        <p:spPr>
          <a:xfrm>
            <a:off x="4495350" y="17396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5"/>
          <p:cNvCxnSpPr/>
          <p:nvPr/>
        </p:nvCxnSpPr>
        <p:spPr>
          <a:xfrm>
            <a:off x="4248150" y="1756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5"/>
          <p:cNvCxnSpPr/>
          <p:nvPr/>
        </p:nvCxnSpPr>
        <p:spPr>
          <a:xfrm>
            <a:off x="4742550" y="17478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5"/>
          <p:cNvCxnSpPr/>
          <p:nvPr/>
        </p:nvCxnSpPr>
        <p:spPr>
          <a:xfrm>
            <a:off x="4997850" y="17313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5"/>
          <p:cNvCxnSpPr/>
          <p:nvPr/>
        </p:nvCxnSpPr>
        <p:spPr>
          <a:xfrm>
            <a:off x="5521175" y="17313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15"/>
          <p:cNvCxnSpPr/>
          <p:nvPr/>
        </p:nvCxnSpPr>
        <p:spPr>
          <a:xfrm>
            <a:off x="5273975" y="17478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15"/>
          <p:cNvCxnSpPr/>
          <p:nvPr/>
        </p:nvCxnSpPr>
        <p:spPr>
          <a:xfrm>
            <a:off x="5784575"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15"/>
          <p:cNvCxnSpPr/>
          <p:nvPr/>
        </p:nvCxnSpPr>
        <p:spPr>
          <a:xfrm>
            <a:off x="6038800"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15"/>
          <p:cNvCxnSpPr/>
          <p:nvPr/>
        </p:nvCxnSpPr>
        <p:spPr>
          <a:xfrm>
            <a:off x="6293050" y="1756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15"/>
          <p:cNvCxnSpPr/>
          <p:nvPr/>
        </p:nvCxnSpPr>
        <p:spPr>
          <a:xfrm>
            <a:off x="6571600" y="17478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15"/>
          <p:cNvCxnSpPr/>
          <p:nvPr/>
        </p:nvCxnSpPr>
        <p:spPr>
          <a:xfrm>
            <a:off x="6859725"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15"/>
          <p:cNvCxnSpPr/>
          <p:nvPr/>
        </p:nvCxnSpPr>
        <p:spPr>
          <a:xfrm>
            <a:off x="7135875" y="17396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1" name="Google Shape;101;p15"/>
          <p:cNvCxnSpPr/>
          <p:nvPr/>
        </p:nvCxnSpPr>
        <p:spPr>
          <a:xfrm flipH="1" rot="10800000">
            <a:off x="1442975" y="2117550"/>
            <a:ext cx="1653300" cy="10800"/>
          </a:xfrm>
          <a:prstGeom prst="straightConnector1">
            <a:avLst/>
          </a:prstGeom>
          <a:noFill/>
          <a:ln cap="flat" cmpd="sng" w="9525">
            <a:solidFill>
              <a:schemeClr val="dk2"/>
            </a:solidFill>
            <a:prstDash val="solid"/>
            <a:round/>
            <a:headEnd len="med" w="med" type="none"/>
            <a:tailEnd len="med" w="med" type="triangle"/>
          </a:ln>
        </p:spPr>
      </p:cxnSp>
      <p:cxnSp>
        <p:nvCxnSpPr>
          <p:cNvPr id="102" name="Google Shape;102;p15"/>
          <p:cNvCxnSpPr/>
          <p:nvPr/>
        </p:nvCxnSpPr>
        <p:spPr>
          <a:xfrm>
            <a:off x="1628050" y="17313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5"/>
          <p:cNvCxnSpPr/>
          <p:nvPr/>
        </p:nvCxnSpPr>
        <p:spPr>
          <a:xfrm>
            <a:off x="1854675" y="17313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5"/>
          <p:cNvCxnSpPr/>
          <p:nvPr/>
        </p:nvCxnSpPr>
        <p:spPr>
          <a:xfrm>
            <a:off x="2081300"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5"/>
          <p:cNvCxnSpPr/>
          <p:nvPr/>
        </p:nvCxnSpPr>
        <p:spPr>
          <a:xfrm>
            <a:off x="2328500"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5"/>
          <p:cNvCxnSpPr/>
          <p:nvPr/>
        </p:nvCxnSpPr>
        <p:spPr>
          <a:xfrm>
            <a:off x="2596525" y="173135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5"/>
          <p:cNvCxnSpPr/>
          <p:nvPr/>
        </p:nvCxnSpPr>
        <p:spPr>
          <a:xfrm>
            <a:off x="2851825" y="1723100"/>
            <a:ext cx="0" cy="2955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5"/>
          <p:cNvCxnSpPr/>
          <p:nvPr/>
        </p:nvCxnSpPr>
        <p:spPr>
          <a:xfrm flipH="1" rot="10800000">
            <a:off x="1651000" y="2227300"/>
            <a:ext cx="1653300" cy="108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5"/>
          <p:cNvCxnSpPr/>
          <p:nvPr/>
        </p:nvCxnSpPr>
        <p:spPr>
          <a:xfrm flipH="1" rot="10800000">
            <a:off x="1854675" y="2337050"/>
            <a:ext cx="1653300" cy="108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5"/>
          <p:cNvCxnSpPr/>
          <p:nvPr/>
        </p:nvCxnSpPr>
        <p:spPr>
          <a:xfrm flipH="1" rot="10800000">
            <a:off x="2081300" y="2446800"/>
            <a:ext cx="1653300" cy="108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5"/>
          <p:cNvCxnSpPr/>
          <p:nvPr/>
        </p:nvCxnSpPr>
        <p:spPr>
          <a:xfrm flipH="1" rot="10800000">
            <a:off x="2328500" y="2558625"/>
            <a:ext cx="1653300" cy="1080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5"/>
          <p:cNvSpPr txBox="1"/>
          <p:nvPr/>
        </p:nvSpPr>
        <p:spPr>
          <a:xfrm>
            <a:off x="3114075" y="1931649"/>
            <a:ext cx="11190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subpacket1</a:t>
            </a:r>
            <a:endParaRPr sz="800">
              <a:solidFill>
                <a:schemeClr val="dk2"/>
              </a:solidFill>
              <a:latin typeface="Roboto"/>
              <a:ea typeface="Roboto"/>
              <a:cs typeface="Roboto"/>
              <a:sym typeface="Roboto"/>
            </a:endParaRPr>
          </a:p>
        </p:txBody>
      </p:sp>
      <p:sp>
        <p:nvSpPr>
          <p:cNvPr id="113" name="Google Shape;113;p15"/>
          <p:cNvSpPr txBox="1"/>
          <p:nvPr/>
        </p:nvSpPr>
        <p:spPr>
          <a:xfrm>
            <a:off x="3266475" y="2084049"/>
            <a:ext cx="11190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subpacket2</a:t>
            </a:r>
            <a:endParaRPr sz="800">
              <a:solidFill>
                <a:schemeClr val="dk2"/>
              </a:solidFill>
              <a:latin typeface="Roboto"/>
              <a:ea typeface="Roboto"/>
              <a:cs typeface="Roboto"/>
              <a:sym typeface="Roboto"/>
            </a:endParaRPr>
          </a:p>
        </p:txBody>
      </p:sp>
      <p:sp>
        <p:nvSpPr>
          <p:cNvPr id="114" name="Google Shape;114;p15"/>
          <p:cNvSpPr txBox="1"/>
          <p:nvPr/>
        </p:nvSpPr>
        <p:spPr>
          <a:xfrm>
            <a:off x="3412525" y="2194712"/>
            <a:ext cx="11190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subpacket3</a:t>
            </a:r>
            <a:endParaRPr sz="800">
              <a:solidFill>
                <a:schemeClr val="dk2"/>
              </a:solidFill>
              <a:latin typeface="Roboto"/>
              <a:ea typeface="Roboto"/>
              <a:cs typeface="Roboto"/>
              <a:sym typeface="Roboto"/>
            </a:endParaRPr>
          </a:p>
        </p:txBody>
      </p:sp>
      <p:sp>
        <p:nvSpPr>
          <p:cNvPr id="115" name="Google Shape;115;p15"/>
          <p:cNvSpPr txBox="1"/>
          <p:nvPr/>
        </p:nvSpPr>
        <p:spPr>
          <a:xfrm>
            <a:off x="3935850" y="2337074"/>
            <a:ext cx="11190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latin typeface="Roboto"/>
                <a:ea typeface="Roboto"/>
                <a:cs typeface="Roboto"/>
                <a:sym typeface="Roboto"/>
              </a:rPr>
              <a:t>subpacket4</a:t>
            </a:r>
            <a:endParaRPr sz="800">
              <a:solidFill>
                <a:schemeClr val="dk2"/>
              </a:solidFill>
              <a:latin typeface="Roboto"/>
              <a:ea typeface="Roboto"/>
              <a:cs typeface="Roboto"/>
              <a:sym typeface="Roboto"/>
            </a:endParaRPr>
          </a:p>
        </p:txBody>
      </p:sp>
      <p:sp>
        <p:nvSpPr>
          <p:cNvPr id="116" name="Google Shape;116;p15"/>
          <p:cNvSpPr txBox="1"/>
          <p:nvPr/>
        </p:nvSpPr>
        <p:spPr>
          <a:xfrm>
            <a:off x="4814150" y="2128750"/>
            <a:ext cx="34269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Roboto"/>
                <a:ea typeface="Roboto"/>
                <a:cs typeface="Roboto"/>
                <a:sym typeface="Roboto"/>
              </a:rPr>
              <a:t>X = N-L+1 subarrays each of length L</a:t>
            </a:r>
            <a:endParaRPr sz="1200">
              <a:solidFill>
                <a:schemeClr val="dk2"/>
              </a:solidFill>
              <a:latin typeface="Roboto"/>
              <a:ea typeface="Roboto"/>
              <a:cs typeface="Roboto"/>
              <a:sym typeface="Roboto"/>
            </a:endParaRPr>
          </a:p>
        </p:txBody>
      </p:sp>
      <p:cxnSp>
        <p:nvCxnSpPr>
          <p:cNvPr id="117" name="Google Shape;117;p15"/>
          <p:cNvCxnSpPr/>
          <p:nvPr/>
        </p:nvCxnSpPr>
        <p:spPr>
          <a:xfrm>
            <a:off x="4376100" y="2707725"/>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5"/>
          <p:cNvSpPr txBox="1"/>
          <p:nvPr/>
        </p:nvSpPr>
        <p:spPr>
          <a:xfrm>
            <a:off x="1651000" y="3177238"/>
            <a:ext cx="6930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Perform </a:t>
            </a:r>
            <a:r>
              <a:rPr lang="en" sz="1500">
                <a:latin typeface="Roboto"/>
                <a:ea typeface="Roboto"/>
                <a:cs typeface="Roboto"/>
                <a:sym typeface="Roboto"/>
              </a:rPr>
              <a:t>Autocorrelation</a:t>
            </a:r>
            <a:r>
              <a:rPr lang="en" sz="1500">
                <a:latin typeface="Roboto"/>
                <a:ea typeface="Roboto"/>
                <a:cs typeface="Roboto"/>
                <a:sym typeface="Roboto"/>
              </a:rPr>
              <a:t> on each subarray. This gives Hermitian matrices of size LxL for each subarray</a:t>
            </a:r>
            <a:endParaRPr sz="1500">
              <a:latin typeface="Roboto"/>
              <a:ea typeface="Roboto"/>
              <a:cs typeface="Roboto"/>
              <a:sym typeface="Roboto"/>
            </a:endParaRPr>
          </a:p>
        </p:txBody>
      </p:sp>
      <p:cxnSp>
        <p:nvCxnSpPr>
          <p:cNvPr id="119" name="Google Shape;119;p15"/>
          <p:cNvCxnSpPr/>
          <p:nvPr/>
        </p:nvCxnSpPr>
        <p:spPr>
          <a:xfrm>
            <a:off x="4242600" y="3692200"/>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20" name="Google Shape;120;p15"/>
          <p:cNvSpPr txBox="1"/>
          <p:nvPr/>
        </p:nvSpPr>
        <p:spPr>
          <a:xfrm>
            <a:off x="1532700" y="4064413"/>
            <a:ext cx="6930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Take the avg of all these Hermitian matrices. Resultant is the avg autocorrelation matrix of size (LxL): </a:t>
            </a:r>
            <a:r>
              <a:rPr b="1" lang="en" sz="1500">
                <a:latin typeface="Roboto"/>
                <a:ea typeface="Roboto"/>
                <a:cs typeface="Roboto"/>
                <a:sym typeface="Roboto"/>
              </a:rPr>
              <a:t>C</a:t>
            </a:r>
            <a:endParaRPr b="1" sz="1500">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0" name="Shape 340"/>
        <p:cNvGrpSpPr/>
        <p:nvPr/>
      </p:nvGrpSpPr>
      <p:grpSpPr>
        <a:xfrm>
          <a:off x="0" y="0"/>
          <a:ext cx="0" cy="0"/>
          <a:chOff x="0" y="0"/>
          <a:chExt cx="0" cy="0"/>
        </a:xfrm>
      </p:grpSpPr>
      <p:pic>
        <p:nvPicPr>
          <p:cNvPr id="341" name="Google Shape;341;p42"/>
          <p:cNvPicPr preferRelativeResize="0"/>
          <p:nvPr/>
        </p:nvPicPr>
        <p:blipFill>
          <a:blip r:embed="rId3">
            <a:alphaModFix/>
          </a:blip>
          <a:stretch>
            <a:fillRect/>
          </a:stretch>
        </p:blipFill>
        <p:spPr>
          <a:xfrm>
            <a:off x="182838" y="600925"/>
            <a:ext cx="4235275" cy="2152850"/>
          </a:xfrm>
          <a:prstGeom prst="rect">
            <a:avLst/>
          </a:prstGeom>
          <a:noFill/>
          <a:ln>
            <a:noFill/>
          </a:ln>
        </p:spPr>
      </p:pic>
      <p:pic>
        <p:nvPicPr>
          <p:cNvPr id="342" name="Google Shape;342;p42"/>
          <p:cNvPicPr preferRelativeResize="0"/>
          <p:nvPr/>
        </p:nvPicPr>
        <p:blipFill>
          <a:blip r:embed="rId4">
            <a:alphaModFix/>
          </a:blip>
          <a:stretch>
            <a:fillRect/>
          </a:stretch>
        </p:blipFill>
        <p:spPr>
          <a:xfrm>
            <a:off x="4874725" y="358175"/>
            <a:ext cx="4108064" cy="2395650"/>
          </a:xfrm>
          <a:prstGeom prst="rect">
            <a:avLst/>
          </a:prstGeom>
          <a:noFill/>
          <a:ln>
            <a:noFill/>
          </a:ln>
        </p:spPr>
      </p:pic>
      <p:sp>
        <p:nvSpPr>
          <p:cNvPr id="343" name="Google Shape;343;p42"/>
          <p:cNvSpPr txBox="1"/>
          <p:nvPr>
            <p:ph idx="4294967295" type="title"/>
          </p:nvPr>
        </p:nvSpPr>
        <p:spPr>
          <a:xfrm>
            <a:off x="460950" y="-714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Vivado</a:t>
            </a:r>
            <a:r>
              <a:rPr lang="en">
                <a:solidFill>
                  <a:schemeClr val="dk2"/>
                </a:solidFill>
              </a:rPr>
              <a:t> resources</a:t>
            </a:r>
            <a:endParaRPr>
              <a:solidFill>
                <a:schemeClr val="dk2"/>
              </a:solidFill>
            </a:endParaRPr>
          </a:p>
        </p:txBody>
      </p:sp>
      <p:sp>
        <p:nvSpPr>
          <p:cNvPr id="344" name="Google Shape;344;p42"/>
          <p:cNvSpPr txBox="1"/>
          <p:nvPr/>
        </p:nvSpPr>
        <p:spPr>
          <a:xfrm>
            <a:off x="814550" y="2544375"/>
            <a:ext cx="244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2019</a:t>
            </a:r>
            <a:endParaRPr>
              <a:solidFill>
                <a:schemeClr val="dk2"/>
              </a:solidFill>
              <a:latin typeface="Roboto"/>
              <a:ea typeface="Roboto"/>
              <a:cs typeface="Roboto"/>
              <a:sym typeface="Roboto"/>
            </a:endParaRPr>
          </a:p>
        </p:txBody>
      </p:sp>
      <p:sp>
        <p:nvSpPr>
          <p:cNvPr id="345" name="Google Shape;345;p42"/>
          <p:cNvSpPr txBox="1"/>
          <p:nvPr/>
        </p:nvSpPr>
        <p:spPr>
          <a:xfrm>
            <a:off x="5247725" y="2544375"/>
            <a:ext cx="24414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2024 (orignal)</a:t>
            </a:r>
            <a:endParaRPr>
              <a:solidFill>
                <a:schemeClr val="dk2"/>
              </a:solidFill>
              <a:latin typeface="Roboto"/>
              <a:ea typeface="Roboto"/>
              <a:cs typeface="Roboto"/>
              <a:sym typeface="Roboto"/>
            </a:endParaRPr>
          </a:p>
        </p:txBody>
      </p:sp>
      <p:pic>
        <p:nvPicPr>
          <p:cNvPr id="346" name="Google Shape;346;p42"/>
          <p:cNvPicPr preferRelativeResize="0"/>
          <p:nvPr/>
        </p:nvPicPr>
        <p:blipFill>
          <a:blip r:embed="rId5">
            <a:alphaModFix/>
          </a:blip>
          <a:stretch>
            <a:fillRect/>
          </a:stretch>
        </p:blipFill>
        <p:spPr>
          <a:xfrm>
            <a:off x="182850" y="3103300"/>
            <a:ext cx="4299375" cy="1489300"/>
          </a:xfrm>
          <a:prstGeom prst="rect">
            <a:avLst/>
          </a:prstGeom>
          <a:noFill/>
          <a:ln>
            <a:noFill/>
          </a:ln>
        </p:spPr>
      </p:pic>
      <p:sp>
        <p:nvSpPr>
          <p:cNvPr id="347" name="Google Shape;347;p42"/>
          <p:cNvSpPr txBox="1"/>
          <p:nvPr/>
        </p:nvSpPr>
        <p:spPr>
          <a:xfrm>
            <a:off x="270450" y="4696875"/>
            <a:ext cx="244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Unoptimized</a:t>
            </a:r>
            <a:endParaRPr>
              <a:solidFill>
                <a:schemeClr val="lt1"/>
              </a:solidFill>
              <a:latin typeface="Roboto"/>
              <a:ea typeface="Roboto"/>
              <a:cs typeface="Roboto"/>
              <a:sym typeface="Roboto"/>
            </a:endParaRPr>
          </a:p>
        </p:txBody>
      </p:sp>
      <p:sp>
        <p:nvSpPr>
          <p:cNvPr id="348" name="Google Shape;348;p42"/>
          <p:cNvSpPr txBox="1"/>
          <p:nvPr/>
        </p:nvSpPr>
        <p:spPr>
          <a:xfrm>
            <a:off x="5656125" y="4696875"/>
            <a:ext cx="24414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O</a:t>
            </a:r>
            <a:r>
              <a:rPr lang="en">
                <a:solidFill>
                  <a:schemeClr val="lt1"/>
                </a:solidFill>
                <a:latin typeface="Roboto"/>
                <a:ea typeface="Roboto"/>
                <a:cs typeface="Roboto"/>
                <a:sym typeface="Roboto"/>
              </a:rPr>
              <a:t>ptimized</a:t>
            </a:r>
            <a:endParaRPr>
              <a:solidFill>
                <a:schemeClr val="lt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Implementation on board</a:t>
            </a:r>
            <a:endParaRPr/>
          </a:p>
        </p:txBody>
      </p:sp>
      <p:sp>
        <p:nvSpPr>
          <p:cNvPr id="354" name="Google Shape;354;p43"/>
          <p:cNvSpPr txBox="1"/>
          <p:nvPr>
            <p:ph idx="1" type="body"/>
          </p:nvPr>
        </p:nvSpPr>
        <p:spPr>
          <a:xfrm>
            <a:off x="6416975" y="1994400"/>
            <a:ext cx="1058400" cy="4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Optimized</a:t>
            </a:r>
            <a:endParaRPr>
              <a:solidFill>
                <a:schemeClr val="dk2"/>
              </a:solidFill>
            </a:endParaRPr>
          </a:p>
        </p:txBody>
      </p:sp>
      <p:pic>
        <p:nvPicPr>
          <p:cNvPr id="355" name="Google Shape;355;p43"/>
          <p:cNvPicPr preferRelativeResize="0"/>
          <p:nvPr/>
        </p:nvPicPr>
        <p:blipFill>
          <a:blip r:embed="rId3">
            <a:alphaModFix/>
          </a:blip>
          <a:stretch>
            <a:fillRect/>
          </a:stretch>
        </p:blipFill>
        <p:spPr>
          <a:xfrm>
            <a:off x="4572000" y="2332600"/>
            <a:ext cx="4542499" cy="1883157"/>
          </a:xfrm>
          <a:prstGeom prst="rect">
            <a:avLst/>
          </a:prstGeom>
          <a:noFill/>
          <a:ln>
            <a:noFill/>
          </a:ln>
        </p:spPr>
      </p:pic>
      <p:pic>
        <p:nvPicPr>
          <p:cNvPr id="356" name="Google Shape;356;p43"/>
          <p:cNvPicPr preferRelativeResize="0"/>
          <p:nvPr/>
        </p:nvPicPr>
        <p:blipFill>
          <a:blip r:embed="rId4">
            <a:alphaModFix/>
          </a:blip>
          <a:stretch>
            <a:fillRect/>
          </a:stretch>
        </p:blipFill>
        <p:spPr>
          <a:xfrm>
            <a:off x="6416975" y="4384950"/>
            <a:ext cx="2686050" cy="428625"/>
          </a:xfrm>
          <a:prstGeom prst="rect">
            <a:avLst/>
          </a:prstGeom>
          <a:noFill/>
          <a:ln>
            <a:noFill/>
          </a:ln>
        </p:spPr>
      </p:pic>
      <p:sp>
        <p:nvSpPr>
          <p:cNvPr id="357" name="Google Shape;357;p43"/>
          <p:cNvSpPr txBox="1"/>
          <p:nvPr>
            <p:ph idx="1" type="body"/>
          </p:nvPr>
        </p:nvSpPr>
        <p:spPr>
          <a:xfrm>
            <a:off x="1193800" y="1994400"/>
            <a:ext cx="1322100" cy="4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Uno</a:t>
            </a:r>
            <a:r>
              <a:rPr lang="en">
                <a:solidFill>
                  <a:schemeClr val="dk2"/>
                </a:solidFill>
              </a:rPr>
              <a:t>ptimized</a:t>
            </a:r>
            <a:endParaRPr>
              <a:solidFill>
                <a:schemeClr val="dk2"/>
              </a:solidFill>
            </a:endParaRPr>
          </a:p>
        </p:txBody>
      </p:sp>
      <p:pic>
        <p:nvPicPr>
          <p:cNvPr id="358" name="Google Shape;358;p43"/>
          <p:cNvPicPr preferRelativeResize="0"/>
          <p:nvPr/>
        </p:nvPicPr>
        <p:blipFill>
          <a:blip r:embed="rId5">
            <a:alphaModFix/>
          </a:blip>
          <a:stretch>
            <a:fillRect/>
          </a:stretch>
        </p:blipFill>
        <p:spPr>
          <a:xfrm>
            <a:off x="130500" y="2362950"/>
            <a:ext cx="4338264" cy="1852800"/>
          </a:xfrm>
          <a:prstGeom prst="rect">
            <a:avLst/>
          </a:prstGeom>
          <a:noFill/>
          <a:ln>
            <a:noFill/>
          </a:ln>
        </p:spPr>
      </p:pic>
      <p:pic>
        <p:nvPicPr>
          <p:cNvPr id="359" name="Google Shape;359;p43"/>
          <p:cNvPicPr preferRelativeResize="0"/>
          <p:nvPr/>
        </p:nvPicPr>
        <p:blipFill>
          <a:blip r:embed="rId6">
            <a:alphaModFix/>
          </a:blip>
          <a:stretch>
            <a:fillRect/>
          </a:stretch>
        </p:blipFill>
        <p:spPr>
          <a:xfrm>
            <a:off x="250925" y="4408775"/>
            <a:ext cx="2686050" cy="38787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RMSE for 5 runs</a:t>
            </a:r>
            <a:endParaRPr/>
          </a:p>
        </p:txBody>
      </p:sp>
      <p:sp>
        <p:nvSpPr>
          <p:cNvPr id="365" name="Google Shape;365;p4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44"/>
          <p:cNvPicPr preferRelativeResize="0"/>
          <p:nvPr/>
        </p:nvPicPr>
        <p:blipFill>
          <a:blip r:embed="rId3">
            <a:alphaModFix/>
          </a:blip>
          <a:stretch>
            <a:fillRect/>
          </a:stretch>
        </p:blipFill>
        <p:spPr>
          <a:xfrm>
            <a:off x="4694247" y="2240522"/>
            <a:ext cx="4175275" cy="2640575"/>
          </a:xfrm>
          <a:prstGeom prst="rect">
            <a:avLst/>
          </a:prstGeom>
          <a:noFill/>
          <a:ln>
            <a:noFill/>
          </a:ln>
        </p:spPr>
      </p:pic>
      <p:sp>
        <p:nvSpPr>
          <p:cNvPr id="367" name="Google Shape;367;p44"/>
          <p:cNvSpPr txBox="1"/>
          <p:nvPr>
            <p:ph idx="1" type="body"/>
          </p:nvPr>
        </p:nvSpPr>
        <p:spPr>
          <a:xfrm>
            <a:off x="6427950" y="1647275"/>
            <a:ext cx="1058400" cy="4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Optimized</a:t>
            </a:r>
            <a:endParaRPr>
              <a:solidFill>
                <a:schemeClr val="dk2"/>
              </a:solidFill>
            </a:endParaRPr>
          </a:p>
        </p:txBody>
      </p:sp>
      <p:sp>
        <p:nvSpPr>
          <p:cNvPr id="368" name="Google Shape;368;p44"/>
          <p:cNvSpPr txBox="1"/>
          <p:nvPr>
            <p:ph idx="1" type="body"/>
          </p:nvPr>
        </p:nvSpPr>
        <p:spPr>
          <a:xfrm>
            <a:off x="1193800" y="1647275"/>
            <a:ext cx="1322100" cy="4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Unoptimized</a:t>
            </a:r>
            <a:endParaRPr>
              <a:solidFill>
                <a:schemeClr val="dk2"/>
              </a:solidFill>
            </a:endParaRPr>
          </a:p>
        </p:txBody>
      </p:sp>
      <p:pic>
        <p:nvPicPr>
          <p:cNvPr id="369" name="Google Shape;369;p44"/>
          <p:cNvPicPr preferRelativeResize="0"/>
          <p:nvPr/>
        </p:nvPicPr>
        <p:blipFill>
          <a:blip r:embed="rId4">
            <a:alphaModFix/>
          </a:blip>
          <a:stretch>
            <a:fillRect/>
          </a:stretch>
        </p:blipFill>
        <p:spPr>
          <a:xfrm>
            <a:off x="64775" y="2240525"/>
            <a:ext cx="4389451" cy="273245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3 targets - for 200 runs</a:t>
            </a:r>
            <a:endParaRPr/>
          </a:p>
        </p:txBody>
      </p:sp>
      <p:pic>
        <p:nvPicPr>
          <p:cNvPr id="375" name="Google Shape;375;p45"/>
          <p:cNvPicPr preferRelativeResize="0"/>
          <p:nvPr/>
        </p:nvPicPr>
        <p:blipFill>
          <a:blip r:embed="rId3">
            <a:alphaModFix/>
          </a:blip>
          <a:stretch>
            <a:fillRect/>
          </a:stretch>
        </p:blipFill>
        <p:spPr>
          <a:xfrm>
            <a:off x="5782250" y="2401300"/>
            <a:ext cx="2324100" cy="800100"/>
          </a:xfrm>
          <a:prstGeom prst="rect">
            <a:avLst/>
          </a:prstGeom>
          <a:noFill/>
          <a:ln>
            <a:noFill/>
          </a:ln>
        </p:spPr>
      </p:pic>
      <p:pic>
        <p:nvPicPr>
          <p:cNvPr id="376" name="Google Shape;376;p45"/>
          <p:cNvPicPr preferRelativeResize="0"/>
          <p:nvPr/>
        </p:nvPicPr>
        <p:blipFill>
          <a:blip r:embed="rId4">
            <a:alphaModFix/>
          </a:blip>
          <a:stretch>
            <a:fillRect/>
          </a:stretch>
        </p:blipFill>
        <p:spPr>
          <a:xfrm>
            <a:off x="5782250" y="3353800"/>
            <a:ext cx="3287450" cy="492000"/>
          </a:xfrm>
          <a:prstGeom prst="rect">
            <a:avLst/>
          </a:prstGeom>
          <a:noFill/>
          <a:ln>
            <a:noFill/>
          </a:ln>
        </p:spPr>
      </p:pic>
      <p:pic>
        <p:nvPicPr>
          <p:cNvPr id="377" name="Google Shape;377;p45"/>
          <p:cNvPicPr preferRelativeResize="0"/>
          <p:nvPr/>
        </p:nvPicPr>
        <p:blipFill>
          <a:blip r:embed="rId5">
            <a:alphaModFix/>
          </a:blip>
          <a:stretch>
            <a:fillRect/>
          </a:stretch>
        </p:blipFill>
        <p:spPr>
          <a:xfrm>
            <a:off x="152400" y="1658825"/>
            <a:ext cx="5263612" cy="33322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4960678" y="2095050"/>
            <a:ext cx="2808000" cy="95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solidFill>
                  <a:schemeClr val="dk2"/>
                </a:solidFill>
              </a:rPr>
              <a:t>Thank you!</a:t>
            </a:r>
            <a:endParaRPr sz="30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6"/>
          <p:cNvCxnSpPr/>
          <p:nvPr/>
        </p:nvCxnSpPr>
        <p:spPr>
          <a:xfrm>
            <a:off x="3938150" y="0"/>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27" name="Google Shape;127;p16"/>
          <p:cNvSpPr txBox="1"/>
          <p:nvPr/>
        </p:nvSpPr>
        <p:spPr>
          <a:xfrm>
            <a:off x="1106850" y="383113"/>
            <a:ext cx="6930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Perform QR decomposition on C. Givens Rotation method is used</a:t>
            </a:r>
            <a:endParaRPr sz="1500">
              <a:latin typeface="Roboto"/>
              <a:ea typeface="Roboto"/>
              <a:cs typeface="Roboto"/>
              <a:sym typeface="Roboto"/>
            </a:endParaRPr>
          </a:p>
        </p:txBody>
      </p:sp>
      <p:sp>
        <p:nvSpPr>
          <p:cNvPr id="128" name="Google Shape;128;p16"/>
          <p:cNvSpPr/>
          <p:nvPr/>
        </p:nvSpPr>
        <p:spPr>
          <a:xfrm>
            <a:off x="205825" y="770750"/>
            <a:ext cx="8638200" cy="229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oboto"/>
              <a:ea typeface="Roboto"/>
              <a:cs typeface="Roboto"/>
              <a:sym typeface="Roboto"/>
            </a:endParaRPr>
          </a:p>
        </p:txBody>
      </p:sp>
      <p:sp>
        <p:nvSpPr>
          <p:cNvPr id="129" name="Google Shape;129;p16"/>
          <p:cNvSpPr txBox="1"/>
          <p:nvPr/>
        </p:nvSpPr>
        <p:spPr>
          <a:xfrm>
            <a:off x="227725" y="770750"/>
            <a:ext cx="8594400" cy="13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Roboto"/>
                <a:ea typeface="Roboto"/>
                <a:cs typeface="Roboto"/>
                <a:sym typeface="Roboto"/>
              </a:rPr>
              <a:t>Init Q=I, R=C -&gt; Iterate through columns of R. For each col j, zero the subdiagonal elements (r_ij, i&gt;j) by multiplying the Given Rotation matrix </a:t>
            </a:r>
            <a:r>
              <a:rPr b="1" lang="en" sz="1500">
                <a:solidFill>
                  <a:schemeClr val="lt1"/>
                </a:solidFill>
                <a:latin typeface="Roboto"/>
                <a:ea typeface="Roboto"/>
                <a:cs typeface="Roboto"/>
                <a:sym typeface="Roboto"/>
              </a:rPr>
              <a:t>G(i,j,θ). </a:t>
            </a:r>
            <a:r>
              <a:rPr lang="en" sz="1500">
                <a:solidFill>
                  <a:schemeClr val="lt1"/>
                </a:solidFill>
                <a:latin typeface="Roboto"/>
                <a:ea typeface="Roboto"/>
                <a:cs typeface="Roboto"/>
                <a:sym typeface="Roboto"/>
              </a:rPr>
              <a:t>G(i,j,θ) is a modified identity matrix where the (i,i)th, (i,j)th, (j,i)th and (j,j)th elements are cosθ, -sinθ, sinθ, cosθ respectively, where θ is chosen such that</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 cosθ -sinθ  * [a =  [r</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 sinθ cosθ]       b]     0], here r = √ (a^2 + b^2), cosθ = a/r and sinθ=-b/r</a:t>
            </a:r>
            <a:endParaRPr sz="1500">
              <a:solidFill>
                <a:schemeClr val="lt1"/>
              </a:solidFill>
              <a:latin typeface="Roboto"/>
              <a:ea typeface="Roboto"/>
              <a:cs typeface="Roboto"/>
              <a:sym typeface="Roboto"/>
            </a:endParaRPr>
          </a:p>
          <a:p>
            <a:pPr indent="0" lvl="0" marL="0" rtl="0" algn="l">
              <a:spcBef>
                <a:spcPts val="0"/>
              </a:spcBef>
              <a:spcAft>
                <a:spcPts val="0"/>
              </a:spcAft>
              <a:buNone/>
            </a:pPr>
            <a:r>
              <a:rPr lang="en" sz="1500">
                <a:solidFill>
                  <a:schemeClr val="lt1"/>
                </a:solidFill>
                <a:latin typeface="Roboto"/>
                <a:ea typeface="Roboto"/>
                <a:cs typeface="Roboto"/>
                <a:sym typeface="Roboto"/>
              </a:rPr>
              <a:t>After rotation update Q and R. Repeat till R is an upper triangular matrix. All rotation matrices are orthogonal by design. G1G2….GnC = R, premultiply appropriately-&gt; C = </a:t>
            </a:r>
            <a:r>
              <a:rPr b="1" lang="en" sz="1500">
                <a:solidFill>
                  <a:srgbClr val="FFFF00"/>
                </a:solidFill>
                <a:latin typeface="Roboto"/>
                <a:ea typeface="Roboto"/>
                <a:cs typeface="Roboto"/>
                <a:sym typeface="Roboto"/>
              </a:rPr>
              <a:t>Gn’Gn-1’......G1’</a:t>
            </a:r>
            <a:r>
              <a:rPr lang="en" sz="1500">
                <a:solidFill>
                  <a:schemeClr val="lt1"/>
                </a:solidFill>
                <a:latin typeface="Roboto"/>
                <a:ea typeface="Roboto"/>
                <a:cs typeface="Roboto"/>
                <a:sym typeface="Roboto"/>
              </a:rPr>
              <a:t>R, where the yellow matrices can be multiplied to obtain Q(an orthogonal matrix). (‘=transpose)</a:t>
            </a:r>
            <a:endParaRPr sz="1500">
              <a:solidFill>
                <a:schemeClr val="lt1"/>
              </a:solidFill>
              <a:latin typeface="Roboto"/>
              <a:ea typeface="Roboto"/>
              <a:cs typeface="Roboto"/>
              <a:sym typeface="Roboto"/>
            </a:endParaRPr>
          </a:p>
        </p:txBody>
      </p:sp>
      <p:cxnSp>
        <p:nvCxnSpPr>
          <p:cNvPr id="130" name="Google Shape;130;p16"/>
          <p:cNvCxnSpPr/>
          <p:nvPr/>
        </p:nvCxnSpPr>
        <p:spPr>
          <a:xfrm>
            <a:off x="3938150" y="3166238"/>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16"/>
          <p:cNvSpPr txBox="1"/>
          <p:nvPr/>
        </p:nvSpPr>
        <p:spPr>
          <a:xfrm>
            <a:off x="205825" y="3733250"/>
            <a:ext cx="88023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Now the diagonal elements of R are the eigenvalues of C. If we have T targets, the first T eigenvalues arranged in descending order correspond to the signal and others to white noise. These eigenvalues will be large in value as compared to the white noise eigenvalues. </a:t>
            </a:r>
            <a:endParaRPr sz="15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7"/>
          <p:cNvCxnSpPr/>
          <p:nvPr/>
        </p:nvCxnSpPr>
        <p:spPr>
          <a:xfrm>
            <a:off x="3927200" y="-12"/>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17"/>
          <p:cNvSpPr txBox="1"/>
          <p:nvPr/>
        </p:nvSpPr>
        <p:spPr>
          <a:xfrm>
            <a:off x="57150" y="470700"/>
            <a:ext cx="88023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The column vectors of Q correspond to the eigenvectors. Remove the eigenvectors corresponding to the signal from Q to obtain the </a:t>
            </a:r>
            <a:r>
              <a:rPr b="1" lang="en" sz="1500">
                <a:latin typeface="Roboto"/>
                <a:ea typeface="Roboto"/>
                <a:cs typeface="Roboto"/>
                <a:sym typeface="Roboto"/>
              </a:rPr>
              <a:t>noise subspace </a:t>
            </a:r>
            <a:r>
              <a:rPr lang="en" sz="1500">
                <a:latin typeface="Roboto"/>
                <a:ea typeface="Roboto"/>
                <a:cs typeface="Roboto"/>
                <a:sym typeface="Roboto"/>
              </a:rPr>
              <a:t>(L x L-T matrix)</a:t>
            </a:r>
            <a:r>
              <a:rPr b="1" lang="en" sz="1500">
                <a:latin typeface="Roboto"/>
                <a:ea typeface="Roboto"/>
                <a:cs typeface="Roboto"/>
                <a:sym typeface="Roboto"/>
              </a:rPr>
              <a:t> E.</a:t>
            </a:r>
            <a:endParaRPr b="1" sz="1500">
              <a:latin typeface="Roboto"/>
              <a:ea typeface="Roboto"/>
              <a:cs typeface="Roboto"/>
              <a:sym typeface="Roboto"/>
            </a:endParaRPr>
          </a:p>
        </p:txBody>
      </p:sp>
      <p:cxnSp>
        <p:nvCxnSpPr>
          <p:cNvPr id="139" name="Google Shape;139;p17"/>
          <p:cNvCxnSpPr/>
          <p:nvPr/>
        </p:nvCxnSpPr>
        <p:spPr>
          <a:xfrm>
            <a:off x="3927200" y="1039213"/>
            <a:ext cx="11100" cy="470700"/>
          </a:xfrm>
          <a:prstGeom prst="straightConnector1">
            <a:avLst/>
          </a:prstGeom>
          <a:noFill/>
          <a:ln cap="flat" cmpd="sng" w="9525">
            <a:solidFill>
              <a:schemeClr val="dk2"/>
            </a:solidFill>
            <a:prstDash val="solid"/>
            <a:round/>
            <a:headEnd len="med" w="med" type="none"/>
            <a:tailEnd len="med" w="med" type="triangle"/>
          </a:ln>
        </p:spPr>
      </p:cxnSp>
      <p:sp>
        <p:nvSpPr>
          <p:cNvPr id="140" name="Google Shape;140;p17"/>
          <p:cNvSpPr txBox="1"/>
          <p:nvPr/>
        </p:nvSpPr>
        <p:spPr>
          <a:xfrm>
            <a:off x="170850" y="1608450"/>
            <a:ext cx="88023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MUSIC </a:t>
            </a:r>
            <a:r>
              <a:rPr lang="en" sz="1500">
                <a:latin typeface="Roboto"/>
                <a:ea typeface="Roboto"/>
                <a:cs typeface="Roboto"/>
                <a:sym typeface="Roboto"/>
              </a:rPr>
              <a:t>Spectrum</a:t>
            </a:r>
            <a:r>
              <a:rPr lang="en" sz="1500">
                <a:latin typeface="Roboto"/>
                <a:ea typeface="Roboto"/>
                <a:cs typeface="Roboto"/>
                <a:sym typeface="Roboto"/>
              </a:rPr>
              <a:t> Generation:</a:t>
            </a:r>
            <a:endParaRPr sz="1500">
              <a:latin typeface="Roboto"/>
              <a:ea typeface="Roboto"/>
              <a:cs typeface="Roboto"/>
              <a:sym typeface="Roboto"/>
            </a:endParaRPr>
          </a:p>
        </p:txBody>
      </p:sp>
      <p:pic>
        <p:nvPicPr>
          <p:cNvPr id="141" name="Google Shape;141;p17"/>
          <p:cNvPicPr preferRelativeResize="0"/>
          <p:nvPr/>
        </p:nvPicPr>
        <p:blipFill>
          <a:blip r:embed="rId3">
            <a:alphaModFix/>
          </a:blip>
          <a:stretch>
            <a:fillRect/>
          </a:stretch>
        </p:blipFill>
        <p:spPr>
          <a:xfrm>
            <a:off x="3031775" y="1608450"/>
            <a:ext cx="3668123" cy="1061825"/>
          </a:xfrm>
          <a:prstGeom prst="rect">
            <a:avLst/>
          </a:prstGeom>
          <a:noFill/>
          <a:ln>
            <a:noFill/>
          </a:ln>
        </p:spPr>
      </p:pic>
      <p:sp>
        <p:nvSpPr>
          <p:cNvPr id="142" name="Google Shape;142;p17"/>
          <p:cNvSpPr txBox="1"/>
          <p:nvPr/>
        </p:nvSpPr>
        <p:spPr>
          <a:xfrm>
            <a:off x="341700" y="2472475"/>
            <a:ext cx="8802300" cy="69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Roboto"/>
                <a:ea typeface="Roboto"/>
                <a:cs typeface="Roboto"/>
                <a:sym typeface="Roboto"/>
              </a:rPr>
              <a:t>Here, v[fd] is the </a:t>
            </a:r>
            <a:r>
              <a:rPr lang="en" sz="1500">
                <a:latin typeface="Roboto"/>
                <a:ea typeface="Roboto"/>
                <a:cs typeface="Roboto"/>
                <a:sym typeface="Roboto"/>
              </a:rPr>
              <a:t>pseudo</a:t>
            </a:r>
            <a:r>
              <a:rPr lang="en" sz="1500">
                <a:latin typeface="Roboto"/>
                <a:ea typeface="Roboto"/>
                <a:cs typeface="Roboto"/>
                <a:sym typeface="Roboto"/>
              </a:rPr>
              <a:t>-Doppler vector, where we have computed the values for all Doppler frequencies in our search range. When the correct Doppler frequency is reached, the denominator quickly tends to zero since the pseudo-Doppler vector becomes </a:t>
            </a:r>
            <a:r>
              <a:rPr lang="en" sz="1500">
                <a:latin typeface="Roboto"/>
                <a:ea typeface="Roboto"/>
                <a:cs typeface="Roboto"/>
                <a:sym typeface="Roboto"/>
              </a:rPr>
              <a:t>nearly orthogonal to the Noise Subspace (because the pseudo-Doppler vector must lie entirely in the signal subspace)</a:t>
            </a:r>
            <a:r>
              <a:rPr lang="en" sz="1500">
                <a:latin typeface="Roboto"/>
                <a:ea typeface="Roboto"/>
                <a:cs typeface="Roboto"/>
                <a:sym typeface="Roboto"/>
              </a:rPr>
              <a:t>, giving a peak in the MUSIC spectrum. By finding these peaks, we can obtain the correct doppler frequencies. </a:t>
            </a:r>
            <a:endParaRPr sz="1500">
              <a:latin typeface="Roboto"/>
              <a:ea typeface="Roboto"/>
              <a:cs typeface="Roboto"/>
              <a:sym typeface="Roboto"/>
            </a:endParaRPr>
          </a:p>
        </p:txBody>
      </p:sp>
      <p:pic>
        <p:nvPicPr>
          <p:cNvPr id="143" name="Google Shape;143;p17"/>
          <p:cNvPicPr preferRelativeResize="0"/>
          <p:nvPr/>
        </p:nvPicPr>
        <p:blipFill>
          <a:blip r:embed="rId4">
            <a:alphaModFix/>
          </a:blip>
          <a:stretch>
            <a:fillRect/>
          </a:stretch>
        </p:blipFill>
        <p:spPr>
          <a:xfrm>
            <a:off x="3556650" y="3866500"/>
            <a:ext cx="3143250" cy="390525"/>
          </a:xfrm>
          <a:prstGeom prst="rect">
            <a:avLst/>
          </a:prstGeom>
          <a:noFill/>
          <a:ln>
            <a:noFill/>
          </a:ln>
        </p:spPr>
      </p:pic>
      <p:sp>
        <p:nvSpPr>
          <p:cNvPr id="144" name="Google Shape;144;p17"/>
          <p:cNvSpPr txBox="1"/>
          <p:nvPr/>
        </p:nvSpPr>
        <p:spPr>
          <a:xfrm>
            <a:off x="2636350" y="3826425"/>
            <a:ext cx="9750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v[f_d] = </a:t>
            </a:r>
            <a:endParaRPr sz="1800">
              <a:solidFill>
                <a:schemeClr val="dk2"/>
              </a:solidFill>
              <a:latin typeface="Roboto"/>
              <a:ea typeface="Roboto"/>
              <a:cs typeface="Roboto"/>
              <a:sym typeface="Roboto"/>
            </a:endParaRPr>
          </a:p>
        </p:txBody>
      </p:sp>
      <p:sp>
        <p:nvSpPr>
          <p:cNvPr id="145" name="Google Shape;145;p17"/>
          <p:cNvSpPr txBox="1"/>
          <p:nvPr/>
        </p:nvSpPr>
        <p:spPr>
          <a:xfrm>
            <a:off x="6872450" y="3786325"/>
            <a:ext cx="20508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w=2πf_d * T_PRI</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lang="en"/>
              <a:t>MUSIC Results on the board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431800" lvl="0" marL="457200" rtl="0" algn="l">
              <a:spcBef>
                <a:spcPts val="0"/>
              </a:spcBef>
              <a:spcAft>
                <a:spcPts val="0"/>
              </a:spcAft>
              <a:buSzPts val="3200"/>
              <a:buAutoNum type="arabicPeriod"/>
            </a:pPr>
            <a:r>
              <a:rPr lang="en"/>
              <a:t>HLS 2019.1 - No automatic pipelining</a:t>
            </a:r>
            <a:endParaRPr/>
          </a:p>
        </p:txBody>
      </p:sp>
      <p:sp>
        <p:nvSpPr>
          <p:cNvPr id="156" name="Google Shape;156;p19"/>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8" name="Google Shape;158;p19"/>
          <p:cNvPicPr preferRelativeResize="0"/>
          <p:nvPr/>
        </p:nvPicPr>
        <p:blipFill>
          <a:blip r:embed="rId3">
            <a:alphaModFix/>
          </a:blip>
          <a:stretch>
            <a:fillRect/>
          </a:stretch>
        </p:blipFill>
        <p:spPr>
          <a:xfrm>
            <a:off x="868550" y="1748350"/>
            <a:ext cx="7406900" cy="323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20"/>
          <p:cNvPicPr preferRelativeResize="0"/>
          <p:nvPr/>
        </p:nvPicPr>
        <p:blipFill>
          <a:blip r:embed="rId3">
            <a:alphaModFix/>
          </a:blip>
          <a:stretch>
            <a:fillRect/>
          </a:stretch>
        </p:blipFill>
        <p:spPr>
          <a:xfrm>
            <a:off x="107338" y="1000200"/>
            <a:ext cx="6257925" cy="2705100"/>
          </a:xfrm>
          <a:prstGeom prst="rect">
            <a:avLst/>
          </a:prstGeom>
          <a:noFill/>
          <a:ln>
            <a:noFill/>
          </a:ln>
        </p:spPr>
      </p:pic>
      <p:pic>
        <p:nvPicPr>
          <p:cNvPr id="167" name="Google Shape;167;p20"/>
          <p:cNvPicPr preferRelativeResize="0"/>
          <p:nvPr/>
        </p:nvPicPr>
        <p:blipFill>
          <a:blip r:embed="rId4">
            <a:alphaModFix/>
          </a:blip>
          <a:stretch>
            <a:fillRect/>
          </a:stretch>
        </p:blipFill>
        <p:spPr>
          <a:xfrm>
            <a:off x="4572000" y="4006200"/>
            <a:ext cx="3343775" cy="47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5 runs</a:t>
            </a:r>
            <a:endParaRPr/>
          </a:p>
        </p:txBody>
      </p:sp>
      <p:sp>
        <p:nvSpPr>
          <p:cNvPr id="173" name="Google Shape;173;p2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75" name="Google Shape;175;p21"/>
          <p:cNvPicPr preferRelativeResize="0"/>
          <p:nvPr/>
        </p:nvPicPr>
        <p:blipFill>
          <a:blip r:embed="rId3">
            <a:alphaModFix/>
          </a:blip>
          <a:stretch>
            <a:fillRect/>
          </a:stretch>
        </p:blipFill>
        <p:spPr>
          <a:xfrm>
            <a:off x="1616950" y="1781163"/>
            <a:ext cx="5372100" cy="336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