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8" roundtripDataSignature="AMtx7midFPhKF8zo0NY68yd+pYcW7/CD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customschemas.google.com/relationships/presentationmetadata" Target="meta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93e09eec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93e09eec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93e09eec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693e09eec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93e09eecb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3693e09eec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693e09eec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3693e09ee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693e09eecb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3693e09eec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693e09eec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693e09eec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693e09eec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693e09eec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6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0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2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22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BF9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7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Internship Week 5</a:t>
            </a:r>
            <a:endParaRPr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Samarth Sharma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RMSE graph - PS: 200 runs</a:t>
            </a:r>
            <a:endParaRPr/>
          </a:p>
        </p:txBody>
      </p:sp>
      <p:pic>
        <p:nvPicPr>
          <p:cNvPr id="195" name="Google Shape;1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375" y="1398825"/>
            <a:ext cx="5229974" cy="39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93e09eecb_0_60"/>
          <p:cNvSpPr txBox="1"/>
          <p:nvPr>
            <p:ph type="title"/>
          </p:nvPr>
        </p:nvSpPr>
        <p:spPr>
          <a:xfrm>
            <a:off x="471900" y="931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</a:t>
            </a:r>
            <a:r>
              <a:rPr lang="en"/>
              <a:t> inverse implementation of ESPRIT</a:t>
            </a:r>
            <a:endParaRPr/>
          </a:p>
        </p:txBody>
      </p:sp>
      <p:sp>
        <p:nvSpPr>
          <p:cNvPr id="201" name="Google Shape;201;g3693e09eecb_0_6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g3693e09eecb_0_60" title="WhatsApp Image 2025-06-18 at 12.13.00 PM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450" y="1058825"/>
            <a:ext cx="5102525" cy="38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693e09eecb_0_5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 times</a:t>
            </a:r>
            <a:endParaRPr/>
          </a:p>
        </p:txBody>
      </p:sp>
      <p:sp>
        <p:nvSpPr>
          <p:cNvPr id="208" name="Google Shape;208;g3693e09eecb_0_5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g3693e09eecb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50" y="2314400"/>
            <a:ext cx="8321801" cy="14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693e09eecb_0_1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MUSIC using neural networks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93e09eecb_0_16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20" name="Google Shape;220;g3693e09eecb_0_16"/>
          <p:cNvSpPr txBox="1"/>
          <p:nvPr/>
        </p:nvSpPr>
        <p:spPr>
          <a:xfrm>
            <a:off x="163550" y="133425"/>
            <a:ext cx="7101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2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Theory</a:t>
            </a:r>
            <a:endParaRPr b="1" i="0" sz="2200" u="sng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g3693e09eecb_0_16"/>
          <p:cNvSpPr txBox="1"/>
          <p:nvPr/>
        </p:nvSpPr>
        <p:spPr>
          <a:xfrm>
            <a:off x="120525" y="768300"/>
            <a:ext cx="8780400" cy="37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Auto-covariance approach of MUSIC does not work well when sources are coherent, arrays are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miscalibrated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or fewer samples are available.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can use DNNs to map raw input signals to a better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surrogate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covariance matrix which can be used to replace the autocorrelation matrix.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Input: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Autocorrelation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over multiple time lags from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received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signal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Rx_tau = [batch_size, tau, 2N, N].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CNN structure: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conv1(tau, 16, kernel_size=2) -&gt; antirectifier (AR) -&gt;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conv2(32, 32, 2) -&gt; AR -&gt; conv3(64, 64,2) -&gt; AR -&gt; deconv1(128,32,2) -&gt; AR -&gt; deconv2(64,16,2) -&gt; AR -&gt; dropout(0.2)-&gt;deconv3(32, 1, 2) 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ReLU activation at each step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Out: Rx = [batch_size, 1, 2N, N] -&gt; reshape to [batch, 2N, N] -&gt;stabilize matrix-&gt; MUSIC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693e09eecb_0_2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693e09eecb_0_37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g3693e09eecb_0_37" title="Figure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00" y="1371575"/>
            <a:ext cx="3803050" cy="28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3693e09eecb_0_37" title="error_created_dat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300" y="1371575"/>
            <a:ext cx="3700675" cy="27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3693e09eecb_0_37"/>
          <p:cNvSpPr txBox="1"/>
          <p:nvPr/>
        </p:nvSpPr>
        <p:spPr>
          <a:xfrm>
            <a:off x="1045925" y="144200"/>
            <a:ext cx="7080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100 samples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g3693e09eecb_0_37"/>
          <p:cNvSpPr txBox="1"/>
          <p:nvPr/>
        </p:nvSpPr>
        <p:spPr>
          <a:xfrm>
            <a:off x="809175" y="1058825"/>
            <a:ext cx="25287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Old data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g3693e09eecb_0_37"/>
          <p:cNvSpPr txBox="1"/>
          <p:nvPr/>
        </p:nvSpPr>
        <p:spPr>
          <a:xfrm>
            <a:off x="5427175" y="1058825"/>
            <a:ext cx="25287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New data created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693e09eecb_0_44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g3693e09eecb_0_44" title="10000_samples_new_da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650" y="683725"/>
            <a:ext cx="5034701" cy="377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3693e09eecb_0_44"/>
          <p:cNvSpPr txBox="1"/>
          <p:nvPr/>
        </p:nvSpPr>
        <p:spPr>
          <a:xfrm>
            <a:off x="1045925" y="144200"/>
            <a:ext cx="70803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10000 samples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"/>
          <p:cNvSpPr txBox="1"/>
          <p:nvPr>
            <p:ph type="title"/>
          </p:nvPr>
        </p:nvSpPr>
        <p:spPr>
          <a:xfrm>
            <a:off x="4853078" y="209505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>
                <a:solidFill>
                  <a:schemeClr val="dk2"/>
                </a:solidFill>
              </a:rPr>
              <a:t>Thank you!!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ESPRIT theory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 txBox="1"/>
          <p:nvPr/>
        </p:nvSpPr>
        <p:spPr>
          <a:xfrm>
            <a:off x="950300" y="223350"/>
            <a:ext cx="2211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Received signal:</a:t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2778675" y="332850"/>
            <a:ext cx="5944800" cy="28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3972025" y="617550"/>
            <a:ext cx="3426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complex vector of N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samples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" name="Google Shape;82;p3"/>
          <p:cNvCxnSpPr/>
          <p:nvPr/>
        </p:nvCxnSpPr>
        <p:spPr>
          <a:xfrm>
            <a:off x="4683675" y="945925"/>
            <a:ext cx="1110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" name="Google Shape;83;p3"/>
          <p:cNvSpPr txBox="1"/>
          <p:nvPr/>
        </p:nvSpPr>
        <p:spPr>
          <a:xfrm>
            <a:off x="1651000" y="1351025"/>
            <a:ext cx="69303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Make 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subarrays </a:t>
            </a: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from A of length L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1409250" y="1745000"/>
            <a:ext cx="5944800" cy="284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" name="Google Shape;85;p3"/>
          <p:cNvCxnSpPr/>
          <p:nvPr/>
        </p:nvCxnSpPr>
        <p:spPr>
          <a:xfrm>
            <a:off x="3107125" y="1756100"/>
            <a:ext cx="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3"/>
          <p:cNvCxnSpPr/>
          <p:nvPr/>
        </p:nvCxnSpPr>
        <p:spPr>
          <a:xfrm>
            <a:off x="3411925" y="1756100"/>
            <a:ext cx="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3"/>
          <p:cNvCxnSpPr/>
          <p:nvPr/>
        </p:nvCxnSpPr>
        <p:spPr>
          <a:xfrm>
            <a:off x="3716725" y="1756100"/>
            <a:ext cx="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3"/>
          <p:cNvCxnSpPr/>
          <p:nvPr/>
        </p:nvCxnSpPr>
        <p:spPr>
          <a:xfrm>
            <a:off x="3972025" y="1739600"/>
            <a:ext cx="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3"/>
          <p:cNvCxnSpPr/>
          <p:nvPr/>
        </p:nvCxnSpPr>
        <p:spPr>
          <a:xfrm>
            <a:off x="4495350" y="1739600"/>
            <a:ext cx="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3"/>
          <p:cNvCxnSpPr/>
          <p:nvPr/>
        </p:nvCxnSpPr>
        <p:spPr>
          <a:xfrm>
            <a:off x="4248150" y="1756100"/>
            <a:ext cx="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3"/>
          <p:cNvCxnSpPr/>
          <p:nvPr/>
        </p:nvCxnSpPr>
        <p:spPr>
          <a:xfrm>
            <a:off x="4742550" y="1747850"/>
            <a:ext cx="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3"/>
          <p:cNvCxnSpPr/>
          <p:nvPr/>
        </p:nvCxnSpPr>
        <p:spPr>
          <a:xfrm>
            <a:off x="4997850" y="1731350"/>
            <a:ext cx="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3"/>
          <p:cNvCxnSpPr/>
          <p:nvPr/>
        </p:nvCxnSpPr>
        <p:spPr>
          <a:xfrm>
            <a:off x="5521175" y="1731350"/>
            <a:ext cx="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3"/>
          <p:cNvCxnSpPr/>
          <p:nvPr/>
        </p:nvCxnSpPr>
        <p:spPr>
          <a:xfrm>
            <a:off x="5273975" y="1747850"/>
            <a:ext cx="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3"/>
          <p:cNvCxnSpPr/>
          <p:nvPr/>
        </p:nvCxnSpPr>
        <p:spPr>
          <a:xfrm>
            <a:off x="5784575" y="1723100"/>
            <a:ext cx="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3"/>
          <p:cNvCxnSpPr/>
          <p:nvPr/>
        </p:nvCxnSpPr>
        <p:spPr>
          <a:xfrm>
            <a:off x="6038800" y="1723100"/>
            <a:ext cx="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3"/>
          <p:cNvCxnSpPr/>
          <p:nvPr/>
        </p:nvCxnSpPr>
        <p:spPr>
          <a:xfrm>
            <a:off x="6293050" y="1756100"/>
            <a:ext cx="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3"/>
          <p:cNvCxnSpPr/>
          <p:nvPr/>
        </p:nvCxnSpPr>
        <p:spPr>
          <a:xfrm>
            <a:off x="6571600" y="1747850"/>
            <a:ext cx="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3"/>
          <p:cNvCxnSpPr/>
          <p:nvPr/>
        </p:nvCxnSpPr>
        <p:spPr>
          <a:xfrm>
            <a:off x="6859725" y="1723100"/>
            <a:ext cx="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3"/>
          <p:cNvCxnSpPr/>
          <p:nvPr/>
        </p:nvCxnSpPr>
        <p:spPr>
          <a:xfrm>
            <a:off x="7135875" y="1739600"/>
            <a:ext cx="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3"/>
          <p:cNvCxnSpPr/>
          <p:nvPr/>
        </p:nvCxnSpPr>
        <p:spPr>
          <a:xfrm flipH="1" rot="10800000">
            <a:off x="1442975" y="2117550"/>
            <a:ext cx="16533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2" name="Google Shape;102;p3"/>
          <p:cNvCxnSpPr/>
          <p:nvPr/>
        </p:nvCxnSpPr>
        <p:spPr>
          <a:xfrm>
            <a:off x="1628050" y="1731350"/>
            <a:ext cx="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3"/>
          <p:cNvCxnSpPr/>
          <p:nvPr/>
        </p:nvCxnSpPr>
        <p:spPr>
          <a:xfrm>
            <a:off x="1854675" y="1731350"/>
            <a:ext cx="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3"/>
          <p:cNvCxnSpPr/>
          <p:nvPr/>
        </p:nvCxnSpPr>
        <p:spPr>
          <a:xfrm>
            <a:off x="2081300" y="1723100"/>
            <a:ext cx="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3"/>
          <p:cNvCxnSpPr/>
          <p:nvPr/>
        </p:nvCxnSpPr>
        <p:spPr>
          <a:xfrm>
            <a:off x="2328500" y="1723100"/>
            <a:ext cx="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3"/>
          <p:cNvCxnSpPr/>
          <p:nvPr/>
        </p:nvCxnSpPr>
        <p:spPr>
          <a:xfrm>
            <a:off x="2596525" y="1731350"/>
            <a:ext cx="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3"/>
          <p:cNvCxnSpPr/>
          <p:nvPr/>
        </p:nvCxnSpPr>
        <p:spPr>
          <a:xfrm>
            <a:off x="2851825" y="1723100"/>
            <a:ext cx="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" name="Google Shape;108;p3"/>
          <p:cNvCxnSpPr/>
          <p:nvPr/>
        </p:nvCxnSpPr>
        <p:spPr>
          <a:xfrm flipH="1" rot="10800000">
            <a:off x="1651000" y="2227300"/>
            <a:ext cx="16533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" name="Google Shape;109;p3"/>
          <p:cNvCxnSpPr/>
          <p:nvPr/>
        </p:nvCxnSpPr>
        <p:spPr>
          <a:xfrm flipH="1" rot="10800000">
            <a:off x="1854675" y="2337050"/>
            <a:ext cx="16533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" name="Google Shape;110;p3"/>
          <p:cNvCxnSpPr/>
          <p:nvPr/>
        </p:nvCxnSpPr>
        <p:spPr>
          <a:xfrm flipH="1" rot="10800000">
            <a:off x="2081300" y="2446800"/>
            <a:ext cx="16533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" name="Google Shape;111;p3"/>
          <p:cNvCxnSpPr/>
          <p:nvPr/>
        </p:nvCxnSpPr>
        <p:spPr>
          <a:xfrm flipH="1" rot="10800000">
            <a:off x="2328500" y="2558625"/>
            <a:ext cx="16533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2" name="Google Shape;112;p3"/>
          <p:cNvSpPr txBox="1"/>
          <p:nvPr/>
        </p:nvSpPr>
        <p:spPr>
          <a:xfrm>
            <a:off x="3114075" y="1931649"/>
            <a:ext cx="11190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subpacket1</a:t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3266475" y="2084049"/>
            <a:ext cx="11190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subpacket2</a:t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3412525" y="2194712"/>
            <a:ext cx="11190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subpacket3</a:t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935850" y="2337074"/>
            <a:ext cx="11190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subpacket4</a:t>
            </a:r>
            <a:endParaRPr b="0" i="0" sz="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4814150" y="2128750"/>
            <a:ext cx="3426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X = N-L+1 subarrays each of length L</a:t>
            </a:r>
            <a:endParaRPr b="0" i="0" sz="12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" name="Google Shape;117;p3"/>
          <p:cNvCxnSpPr/>
          <p:nvPr/>
        </p:nvCxnSpPr>
        <p:spPr>
          <a:xfrm>
            <a:off x="4376100" y="2707725"/>
            <a:ext cx="1110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8" name="Google Shape;118;p3"/>
          <p:cNvSpPr txBox="1"/>
          <p:nvPr/>
        </p:nvSpPr>
        <p:spPr>
          <a:xfrm>
            <a:off x="1651000" y="3177238"/>
            <a:ext cx="69303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Perform Autocorrelation on each subarray. This gives Hermitian matrices of size LxL for each subarray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4242600" y="3692200"/>
            <a:ext cx="1110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0" name="Google Shape;120;p3"/>
          <p:cNvSpPr txBox="1"/>
          <p:nvPr/>
        </p:nvSpPr>
        <p:spPr>
          <a:xfrm>
            <a:off x="1532700" y="4064413"/>
            <a:ext cx="69303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Take the avg of all these Hermitian matrices. Resultant is the avg autocorrelation matrix of size (LxL): </a:t>
            </a:r>
            <a:r>
              <a:rPr b="1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1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cxnSp>
        <p:nvCxnSpPr>
          <p:cNvPr id="126" name="Google Shape;126;p4"/>
          <p:cNvCxnSpPr/>
          <p:nvPr/>
        </p:nvCxnSpPr>
        <p:spPr>
          <a:xfrm>
            <a:off x="3938150" y="0"/>
            <a:ext cx="1110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7" name="Google Shape;127;p4"/>
          <p:cNvSpPr txBox="1"/>
          <p:nvPr/>
        </p:nvSpPr>
        <p:spPr>
          <a:xfrm>
            <a:off x="1106850" y="383113"/>
            <a:ext cx="69303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Perform QR decomposition on C. Givens Rotation method is used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205825" y="770750"/>
            <a:ext cx="8638200" cy="229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227725" y="770750"/>
            <a:ext cx="8594400" cy="13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Init Q=I, R=C -&gt; Iterate through columns of R. For each col j, zero the subdiagonal elements (r_ij, i&gt;j) by multiplying the Given Rotation matrix </a:t>
            </a:r>
            <a:r>
              <a:rPr b="1" i="0" lang="en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G(i,j,θ). </a:t>
            </a:r>
            <a:r>
              <a:rPr b="0" i="0" lang="en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G(i,j,θ) is a modified identity matrix where the (i,i)th, (i,j)th, (j,i)th and (j,j)th elements are cosθ, -sinθ, sinθ, cosθ respectively, where θ is chosen such that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[ cosθ -sinθ  * [a =  [r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sinθ cosθ]       b]     0], here r = √ (a^2 + b^2), cosθ = a/r and sinθ=-b/r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After rotation update Q and R. Repeat till R is an upper triangular matrix. All rotation matrices are orthogonal by design. G1G2….GnC = R, premultiply appropriately-&gt; C = </a:t>
            </a:r>
            <a:r>
              <a:rPr b="1" i="0" lang="en" sz="1500" u="none" cap="none" strike="noStrike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Gn’Gn-1’......G1’</a:t>
            </a:r>
            <a:r>
              <a:rPr b="0" i="0" lang="en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R, where the yellow matrices can be multiplied to obtain Q(an orthogonal matrix). (‘=transpose)</a:t>
            </a:r>
            <a:endParaRPr b="0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" name="Google Shape;130;p4"/>
          <p:cNvCxnSpPr/>
          <p:nvPr/>
        </p:nvCxnSpPr>
        <p:spPr>
          <a:xfrm>
            <a:off x="3938150" y="3166238"/>
            <a:ext cx="1110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1" name="Google Shape;131;p4"/>
          <p:cNvSpPr txBox="1"/>
          <p:nvPr/>
        </p:nvSpPr>
        <p:spPr>
          <a:xfrm>
            <a:off x="205825" y="3733250"/>
            <a:ext cx="88023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Now the diagonal elements of R are the eigenvalues of C. If we have T targets, the first T eigenvalues arranged in descending order correspond to the signal and others to white noise. These eigenvalues will be large in value as compared to the white noise eigenvalues. 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cxnSp>
        <p:nvCxnSpPr>
          <p:cNvPr id="137" name="Google Shape;137;p5"/>
          <p:cNvCxnSpPr/>
          <p:nvPr/>
        </p:nvCxnSpPr>
        <p:spPr>
          <a:xfrm>
            <a:off x="3927200" y="-12"/>
            <a:ext cx="1110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8" name="Google Shape;138;p5"/>
          <p:cNvSpPr txBox="1"/>
          <p:nvPr/>
        </p:nvSpPr>
        <p:spPr>
          <a:xfrm>
            <a:off x="57150" y="470700"/>
            <a:ext cx="88023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column vectors of Q correspond to the eigenvectors. Remove the eigenvectors corresponding to the noise from Q to obtain the </a:t>
            </a:r>
            <a:r>
              <a:rPr b="1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signal subspace </a:t>
            </a: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(L x T matrix)</a:t>
            </a:r>
            <a:r>
              <a:rPr b="1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S.</a:t>
            </a:r>
            <a:endParaRPr b="1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" name="Google Shape;139;p5"/>
          <p:cNvCxnSpPr/>
          <p:nvPr/>
        </p:nvCxnSpPr>
        <p:spPr>
          <a:xfrm>
            <a:off x="3927200" y="1039213"/>
            <a:ext cx="1110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" name="Google Shape;140;p5"/>
          <p:cNvSpPr txBox="1"/>
          <p:nvPr/>
        </p:nvSpPr>
        <p:spPr>
          <a:xfrm>
            <a:off x="170850" y="1608450"/>
            <a:ext cx="88023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Make two copies of S, one removing the last row (A[L-1,T]) and one removing the first row (B[L-1,T])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" name="Google Shape;141;p5"/>
          <p:cNvCxnSpPr/>
          <p:nvPr/>
        </p:nvCxnSpPr>
        <p:spPr>
          <a:xfrm>
            <a:off x="3927200" y="1955588"/>
            <a:ext cx="1110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" name="Google Shape;142;p5"/>
          <p:cNvSpPr txBox="1"/>
          <p:nvPr/>
        </p:nvSpPr>
        <p:spPr>
          <a:xfrm>
            <a:off x="170850" y="2492550"/>
            <a:ext cx="88023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Split A and B into TxT submatrices (first T rows, 2nd to (T+1)th row, …). We obtain a multiple set of two TxT matrices (Ai, Bi)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3" name="Google Shape;143;p5"/>
          <p:cNvCxnSpPr/>
          <p:nvPr/>
        </p:nvCxnSpPr>
        <p:spPr>
          <a:xfrm>
            <a:off x="3832100" y="2807413"/>
            <a:ext cx="1110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4" name="Google Shape;144;p5"/>
          <p:cNvSpPr txBox="1"/>
          <p:nvPr/>
        </p:nvSpPr>
        <p:spPr>
          <a:xfrm>
            <a:off x="226425" y="3376650"/>
            <a:ext cx="88023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Now, we will solve each pair of Ai, Bi for the corresponding φi matrix. [Ai . φi = Bi]. 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φi = Ai^(-1) Bi. We can alternatively use pseudo-inverse after finding SVD if Ai is not invertible.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" name="Google Shape;145;p5"/>
          <p:cNvCxnSpPr/>
          <p:nvPr/>
        </p:nvCxnSpPr>
        <p:spPr>
          <a:xfrm>
            <a:off x="3672450" y="4025113"/>
            <a:ext cx="1110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57150" y="342200"/>
            <a:ext cx="88023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Average all φi matrices. (Φ). Compute eigenvalues of Φ by solving the characteristic equation.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2" name="Google Shape;152;p6"/>
          <p:cNvCxnSpPr/>
          <p:nvPr/>
        </p:nvCxnSpPr>
        <p:spPr>
          <a:xfrm>
            <a:off x="3801575" y="635563"/>
            <a:ext cx="1110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3" name="Google Shape;153;p6"/>
          <p:cNvSpPr txBox="1"/>
          <p:nvPr/>
        </p:nvSpPr>
        <p:spPr>
          <a:xfrm>
            <a:off x="57150" y="1194025"/>
            <a:ext cx="88023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Say T=2. 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975" y="1244350"/>
            <a:ext cx="3384025" cy="9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8725" y="1273698"/>
            <a:ext cx="4006249" cy="84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/>
        </p:nvSpPr>
        <p:spPr>
          <a:xfrm>
            <a:off x="170850" y="2353575"/>
            <a:ext cx="27582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4225" y="2353575"/>
            <a:ext cx="1905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6"/>
          <p:cNvSpPr txBox="1"/>
          <p:nvPr/>
        </p:nvSpPr>
        <p:spPr>
          <a:xfrm>
            <a:off x="2869050" y="2353575"/>
            <a:ext cx="27582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Characteristic eqn: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54250" y="2247150"/>
            <a:ext cx="3680950" cy="2178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6"/>
          <p:cNvCxnSpPr/>
          <p:nvPr/>
        </p:nvCxnSpPr>
        <p:spPr>
          <a:xfrm>
            <a:off x="4169175" y="3768613"/>
            <a:ext cx="1110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8625" y="163150"/>
            <a:ext cx="501015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0200" y="848950"/>
            <a:ext cx="7296150" cy="106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7"/>
          <p:cNvCxnSpPr/>
          <p:nvPr/>
        </p:nvCxnSpPr>
        <p:spPr>
          <a:xfrm>
            <a:off x="4362875" y="2165313"/>
            <a:ext cx="11100" cy="4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" name="Google Shape;169;p7"/>
          <p:cNvSpPr txBox="1"/>
          <p:nvPr/>
        </p:nvSpPr>
        <p:spPr>
          <a:xfrm>
            <a:off x="598600" y="2816275"/>
            <a:ext cx="83820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Compute angles of the eigenvalues λ1, λ2. The angles corresponding to the eigenvalues of the ϕ matrix are the estimated Doppler frequency which is then scaled to Doppler velocity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96200" y="3438673"/>
            <a:ext cx="3844150" cy="15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76" name="Google Shape;176;p8"/>
          <p:cNvSpPr txBox="1"/>
          <p:nvPr/>
        </p:nvSpPr>
        <p:spPr>
          <a:xfrm>
            <a:off x="163550" y="133425"/>
            <a:ext cx="7101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200" u="sng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Pseudo-Inverse using SVD</a:t>
            </a:r>
            <a:endParaRPr b="1" i="0" sz="2200" u="sng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99000" y="617650"/>
            <a:ext cx="88560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Given the singular decomposition of a (mxn) matrix </a:t>
            </a:r>
            <a:r>
              <a:rPr i="1" lang="en" sz="1500"/>
              <a:t>A</a:t>
            </a:r>
            <a:r>
              <a:rPr lang="en" sz="1500"/>
              <a:t>,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</a:t>
            </a:r>
            <a:r>
              <a:rPr lang="en" sz="1500"/>
              <a:t>he </a:t>
            </a:r>
            <a:r>
              <a:rPr lang="en" sz="1500"/>
              <a:t>pseudo-inverse        is given by</a:t>
            </a:r>
            <a:endParaRPr sz="1500"/>
          </a:p>
        </p:txBody>
      </p:sp>
      <p:pic>
        <p:nvPicPr>
          <p:cNvPr id="178" name="Google Shape;17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550" y="583825"/>
            <a:ext cx="1228725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8"/>
          <p:cNvSpPr txBox="1"/>
          <p:nvPr/>
        </p:nvSpPr>
        <p:spPr>
          <a:xfrm>
            <a:off x="6340200" y="488500"/>
            <a:ext cx="26148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U: mxm complex unitary matrix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Σ : mxn rectangular diagonal matrix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N: nxn complex unitary matrix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0488" y="1275900"/>
            <a:ext cx="1735336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2550" y="1279750"/>
            <a:ext cx="3524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8"/>
          <p:cNvSpPr txBox="1"/>
          <p:nvPr/>
        </p:nvSpPr>
        <p:spPr>
          <a:xfrm>
            <a:off x="5019150" y="1500250"/>
            <a:ext cx="3420000" cy="8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where Σ</a:t>
            </a:r>
            <a:r>
              <a:rPr baseline="30000" lang="en" sz="1100"/>
              <a:t>+</a:t>
            </a:r>
            <a:r>
              <a:rPr lang="en" sz="1100"/>
              <a:t> is formed from Σ by taking the reciprocal of all the non-zero elements, leaving all the zeros alone, and making the matrix the right shape: if Σ is an </a:t>
            </a:r>
            <a:r>
              <a:rPr i="1" lang="en" sz="1100"/>
              <a:t>m</a:t>
            </a:r>
            <a:r>
              <a:rPr lang="en" sz="1100"/>
              <a:t> by </a:t>
            </a:r>
            <a:r>
              <a:rPr i="1" lang="en" sz="1100"/>
              <a:t>n</a:t>
            </a:r>
            <a:r>
              <a:rPr lang="en" sz="1100"/>
              <a:t> matrix, then Σ</a:t>
            </a:r>
            <a:r>
              <a:rPr baseline="30000" lang="en" sz="1100"/>
              <a:t>+</a:t>
            </a:r>
            <a:r>
              <a:rPr lang="en" sz="1100"/>
              <a:t> must be an </a:t>
            </a:r>
            <a:r>
              <a:rPr i="1" lang="en" sz="1100"/>
              <a:t>n</a:t>
            </a:r>
            <a:r>
              <a:rPr lang="en" sz="1100"/>
              <a:t> by </a:t>
            </a:r>
            <a:r>
              <a:rPr i="1" lang="en" sz="1100"/>
              <a:t>m</a:t>
            </a:r>
            <a:r>
              <a:rPr lang="en" sz="1100"/>
              <a:t> matrix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3" name="Google Shape;183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1725" y="2486025"/>
            <a:ext cx="5137424" cy="20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/>
          <p:nvPr/>
        </p:nvSpPr>
        <p:spPr>
          <a:xfrm>
            <a:off x="120525" y="2446925"/>
            <a:ext cx="2905200" cy="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Properties of 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pseudo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-inverse: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Comparing ESPRIT in SPFL, DPFL with MUSIC in DPFL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