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</p:sldIdLst>
  <p:sldSz cy="5143500" cx="9144000"/>
  <p:notesSz cx="6858000" cy="9144000"/>
  <p:embeddedFontLst>
    <p:embeddedFont>
      <p:font typeface="Roboto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  <p:ext uri="GoogleSlidesCustomDataVersion2">
      <go:slidesCustomData xmlns:go="http://customooxmlschemas.google.com/" r:id="rId28" roundtripDataSignature="AMtx7mid5oBYScixA2MKkR6Qa+ujg4hl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font" Target="fonts/Roboto-regular.fntdata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oboto-italic.fntdata"/><Relationship Id="rId25" Type="http://schemas.openxmlformats.org/officeDocument/2006/relationships/font" Target="fonts/Roboto-bold.fntdata"/><Relationship Id="rId28" Type="http://customschemas.google.com/relationships/presentationmetadata" Target="metadata"/><Relationship Id="rId27" Type="http://schemas.openxmlformats.org/officeDocument/2006/relationships/font" Target="fonts/Roboto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" name="Google Shape;65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678a5588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678a5588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678a558809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678a558809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6a17094781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36a17094781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6a17094781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6a17094781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a1709478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6a1709478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36a17094781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" name="Google Shape;186;g36a17094781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36ad4069c2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36ad4069c2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36ad4069c2a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36ad4069c2a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2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" name="Google Shape;7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4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3" name="Google Shape;8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99e0fba34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699e0fba34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6a1709478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6a1709478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78a55880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3678a55880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a17094781_0_2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g36a170947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3"/>
          <p:cNvSpPr/>
          <p:nvPr/>
        </p:nvSpPr>
        <p:spPr>
          <a:xfrm flipH="1">
            <a:off x="8246400" y="4245925"/>
            <a:ext cx="897600" cy="8976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" name="Google Shape;11;p13"/>
          <p:cNvSpPr/>
          <p:nvPr/>
        </p:nvSpPr>
        <p:spPr>
          <a:xfrm flipH="1">
            <a:off x="8246400" y="4245875"/>
            <a:ext cx="897600" cy="897600"/>
          </a:xfrm>
          <a:prstGeom prst="round1Rect">
            <a:avLst>
              <a:gd fmla="val 16667" name="adj"/>
            </a:avLst>
          </a:prstGeom>
          <a:solidFill>
            <a:schemeClr val="lt1">
              <a:alpha val="67843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3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3" name="Google Shape;13;p13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2"/>
          <p:cNvSpPr/>
          <p:nvPr/>
        </p:nvSpPr>
        <p:spPr>
          <a:xfrm flipH="1" rot="10800000">
            <a:off x="0" y="656400"/>
            <a:ext cx="9144000" cy="448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22"/>
          <p:cNvSpPr/>
          <p:nvPr/>
        </p:nvSpPr>
        <p:spPr>
          <a:xfrm>
            <a:off x="0" y="65635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22"/>
          <p:cNvSpPr txBox="1"/>
          <p:nvPr>
            <p:ph type="title"/>
          </p:nvPr>
        </p:nvSpPr>
        <p:spPr>
          <a:xfrm>
            <a:off x="98250" y="16350"/>
            <a:ext cx="8826600" cy="60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57" name="Google Shape;57;p2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3"/>
          <p:cNvSpPr txBox="1"/>
          <p:nvPr/>
        </p:nvSpPr>
        <p:spPr>
          <a:xfrm flipH="1" rot="10800000">
            <a:off x="0" y="0"/>
            <a:ext cx="9144000" cy="469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" name="Google Shape;60;p23"/>
          <p:cNvSpPr/>
          <p:nvPr/>
        </p:nvSpPr>
        <p:spPr>
          <a:xfrm flipH="1" rot="10800000">
            <a:off x="0" y="4622725"/>
            <a:ext cx="9144000" cy="741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3"/>
          <p:cNvSpPr txBox="1"/>
          <p:nvPr>
            <p:ph idx="1" type="body"/>
          </p:nvPr>
        </p:nvSpPr>
        <p:spPr>
          <a:xfrm>
            <a:off x="57150" y="4696825"/>
            <a:ext cx="8382000" cy="44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None/>
              <a:defRPr sz="1200">
                <a:solidFill>
                  <a:schemeClr val="lt1"/>
                </a:solidFill>
              </a:defRPr>
            </a:lvl1pPr>
          </a:lstStyle>
          <a:p/>
        </p:txBody>
      </p:sp>
      <p:sp>
        <p:nvSpPr>
          <p:cNvPr id="62" name="Google Shape;62;p23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7" name="Google Shape;17;p14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5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" name="Google Shape;20;p15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" name="Google Shape;21;p1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2" name="Google Shape;22;p15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6"/>
          <p:cNvSpPr/>
          <p:nvPr/>
        </p:nvSpPr>
        <p:spPr>
          <a:xfrm flipH="1" rot="10800000">
            <a:off x="0" y="1686000"/>
            <a:ext cx="9144000" cy="3457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6"/>
          <p:cNvSpPr/>
          <p:nvPr/>
        </p:nvSpPr>
        <p:spPr>
          <a:xfrm>
            <a:off x="0" y="1686000"/>
            <a:ext cx="91440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1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/>
        </p:txBody>
      </p:sp>
      <p:sp>
        <p:nvSpPr>
          <p:cNvPr id="28" name="Google Shape;28;p16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16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16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7"/>
          <p:cNvSpPr txBox="1"/>
          <p:nvPr/>
        </p:nvSpPr>
        <p:spPr>
          <a:xfrm flipH="1" rot="10800000">
            <a:off x="3276600" y="25"/>
            <a:ext cx="58674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Google Shape;33;p17"/>
          <p:cNvSpPr/>
          <p:nvPr/>
        </p:nvSpPr>
        <p:spPr>
          <a:xfrm rot="-5400000">
            <a:off x="759150" y="2517450"/>
            <a:ext cx="51435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7"/>
          <p:cNvSpPr txBox="1"/>
          <p:nvPr>
            <p:ph type="title"/>
          </p:nvPr>
        </p:nvSpPr>
        <p:spPr>
          <a:xfrm>
            <a:off x="226078" y="35780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226075" y="1465800"/>
            <a:ext cx="2808000" cy="31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1pPr>
            <a:lvl2pPr indent="-3048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2pPr>
            <a:lvl3pPr indent="-3048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3pPr>
            <a:lvl4pPr indent="-3048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4pPr>
            <a:lvl5pPr indent="-3048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5pPr>
            <a:lvl6pPr indent="-3048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6pPr>
            <a:lvl7pPr indent="-3048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●"/>
              <a:defRPr sz="1200">
                <a:solidFill>
                  <a:schemeClr val="lt1"/>
                </a:solidFill>
              </a:defRPr>
            </a:lvl7pPr>
            <a:lvl8pPr indent="-3048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200"/>
              <a:buChar char="○"/>
              <a:defRPr sz="1200">
                <a:solidFill>
                  <a:schemeClr val="lt1"/>
                </a:solidFill>
              </a:defRPr>
            </a:lvl8pPr>
            <a:lvl9pPr indent="-3048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200"/>
              <a:buChar char="■"/>
              <a:defRPr sz="1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17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18"/>
          <p:cNvSpPr txBox="1"/>
          <p:nvPr>
            <p:ph hasCustomPrompt="1" type="title"/>
          </p:nvPr>
        </p:nvSpPr>
        <p:spPr>
          <a:xfrm>
            <a:off x="475500" y="1258525"/>
            <a:ext cx="82221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0"/>
              <a:buNone/>
              <a:defRPr sz="120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39" name="Google Shape;39;p18"/>
          <p:cNvSpPr txBox="1"/>
          <p:nvPr>
            <p:ph idx="1" type="body"/>
          </p:nvPr>
        </p:nvSpPr>
        <p:spPr>
          <a:xfrm>
            <a:off x="475500" y="3304625"/>
            <a:ext cx="82221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18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9"/>
          <p:cNvSpPr/>
          <p:nvPr/>
        </p:nvSpPr>
        <p:spPr>
          <a:xfrm flipH="1">
            <a:off x="0" y="0"/>
            <a:ext cx="45720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 rot="5400000">
            <a:off x="1946425" y="2517750"/>
            <a:ext cx="5142900" cy="108600"/>
          </a:xfrm>
          <a:prstGeom prst="rect">
            <a:avLst/>
          </a:prstGeom>
          <a:gradFill>
            <a:gsLst>
              <a:gs pos="0">
                <a:srgbClr val="F9F9F9"/>
              </a:gs>
              <a:gs pos="36000">
                <a:srgbClr val="F9F9F9"/>
              </a:gs>
              <a:gs pos="80000">
                <a:srgbClr val="DEDEDE"/>
              </a:gs>
              <a:gs pos="100000">
                <a:srgbClr val="999999"/>
              </a:gs>
            </a:gsLst>
            <a:lin ang="16200038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" name="Google Shape;44;p1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5" name="Google Shape;45;p19"/>
          <p:cNvSpPr txBox="1"/>
          <p:nvPr>
            <p:ph idx="1" type="subTitle"/>
          </p:nvPr>
        </p:nvSpPr>
        <p:spPr>
          <a:xfrm>
            <a:off x="265500" y="2779467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6" name="Google Shape;46;p1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19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type="title"/>
          </p:nvPr>
        </p:nvSpPr>
        <p:spPr>
          <a:xfrm>
            <a:off x="490250" y="488250"/>
            <a:ext cx="62271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52" name="Google Shape;52;p21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terial">
    <p:bg>
      <p:bgPr>
        <a:solidFill>
          <a:srgbClr val="6AA84F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Roboto"/>
              <a:buNone/>
              <a:defRPr b="0" i="0" sz="3200" u="none" cap="none" strike="noStrike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Font typeface="Roboto"/>
              <a:buChar char="●"/>
              <a:defRPr b="0" i="0" sz="18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●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2"/>
              </a:buClr>
              <a:buSzPts val="1400"/>
              <a:buFont typeface="Roboto"/>
              <a:buChar char="○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2"/>
              </a:buClr>
              <a:buSzPts val="1400"/>
              <a:buFont typeface="Roboto"/>
              <a:buChar char="■"/>
              <a:defRPr b="0" i="0" sz="14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2" type="sldNum"/>
          </p:nvPr>
        </p:nvSpPr>
        <p:spPr>
          <a:xfrm>
            <a:off x="8523541" y="4695623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Relationship Id="rId4" Type="http://schemas.openxmlformats.org/officeDocument/2006/relationships/image" Target="../media/image12.png"/><Relationship Id="rId5" Type="http://schemas.openxmlformats.org/officeDocument/2006/relationships/image" Target="../media/image3.png"/><Relationship Id="rId6" Type="http://schemas.openxmlformats.org/officeDocument/2006/relationships/image" Target="../media/image8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23.png"/><Relationship Id="rId5" Type="http://schemas.openxmlformats.org/officeDocument/2006/relationships/image" Target="../media/image19.png"/><Relationship Id="rId6" Type="http://schemas.openxmlformats.org/officeDocument/2006/relationships/image" Target="../media/image22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0.png"/><Relationship Id="rId4" Type="http://schemas.openxmlformats.org/officeDocument/2006/relationships/image" Target="../media/image25.png"/><Relationship Id="rId5" Type="http://schemas.openxmlformats.org/officeDocument/2006/relationships/image" Target="../media/image26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0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"/>
          <p:cNvSpPr txBox="1"/>
          <p:nvPr>
            <p:ph type="ctrTitle"/>
          </p:nvPr>
        </p:nvSpPr>
        <p:spPr>
          <a:xfrm>
            <a:off x="390525" y="1819275"/>
            <a:ext cx="82221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Internship Week 6</a:t>
            </a:r>
            <a:endParaRPr/>
          </a:p>
        </p:txBody>
      </p:sp>
      <p:sp>
        <p:nvSpPr>
          <p:cNvPr id="68" name="Google Shape;68;p1"/>
          <p:cNvSpPr txBox="1"/>
          <p:nvPr>
            <p:ph idx="1" type="subTitle"/>
          </p:nvPr>
        </p:nvSpPr>
        <p:spPr>
          <a:xfrm>
            <a:off x="390525" y="2789130"/>
            <a:ext cx="8222100" cy="4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sz="2400"/>
              <a:t>Samarth Sharma </a:t>
            </a:r>
            <a:endParaRPr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678a558809_0_0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g3678a558809_0_0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g3678a558809_0_0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31" name="Google Shape;131;g3678a558809_0_0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32" name="Google Shape;132;g3678a558809_0_0"/>
          <p:cNvSpPr txBox="1"/>
          <p:nvPr/>
        </p:nvSpPr>
        <p:spPr>
          <a:xfrm>
            <a:off x="308425" y="188225"/>
            <a:ext cx="28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Arch0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33" name="Google Shape;133;g3678a558809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62100"/>
            <a:ext cx="4694250" cy="2110748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g3678a558809_0_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760650" y="2162100"/>
            <a:ext cx="4298576" cy="211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35" name="Google Shape;135;g3678a558809_0_0"/>
          <p:cNvSpPr txBox="1"/>
          <p:nvPr/>
        </p:nvSpPr>
        <p:spPr>
          <a:xfrm>
            <a:off x="2304900" y="176475"/>
            <a:ext cx="3669300" cy="3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All results are for 50x50</a:t>
            </a:r>
            <a:endParaRPr b="1"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78a558809_0_1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g3678a558809_0_1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g3678a558809_0_14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43" name="Google Shape;143;g3678a558809_0_14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pic>
        <p:nvPicPr>
          <p:cNvPr id="144" name="Google Shape;144;g3678a558809_0_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350" y="1989350"/>
            <a:ext cx="4169225" cy="24397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5" name="Google Shape;145;g3678a558809_0_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28675" y="1919075"/>
            <a:ext cx="4372551" cy="260077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g3678a558809_0_14"/>
          <p:cNvSpPr txBox="1"/>
          <p:nvPr/>
        </p:nvSpPr>
        <p:spPr>
          <a:xfrm>
            <a:off x="308425" y="188225"/>
            <a:ext cx="28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Arch0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6a17094781_0_24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52" name="Google Shape;152;g36a17094781_0_24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3" name="Google Shape;153;g36a17094781_0_24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4" name="Google Shape;154;g36a17094781_0_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16025" y="1817625"/>
            <a:ext cx="4727976" cy="2525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g36a17094781_0_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4" y="1817625"/>
            <a:ext cx="4416027" cy="25252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g36a17094781_0_24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57" name="Google Shape;157;g36a17094781_0_24"/>
          <p:cNvSpPr txBox="1"/>
          <p:nvPr/>
        </p:nvSpPr>
        <p:spPr>
          <a:xfrm>
            <a:off x="308425" y="188225"/>
            <a:ext cx="28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Arch1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6a17094781_0_3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6a17094781_0_3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g36a17094781_0_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90898" y="1830248"/>
            <a:ext cx="4069150" cy="245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g36a17094781_0_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736825"/>
            <a:ext cx="4416850" cy="26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36a17094781_0_33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67" name="Google Shape;167;g36a17094781_0_33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68" name="Google Shape;168;g36a17094781_0_33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69" name="Google Shape;169;g36a17094781_0_33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sp>
        <p:nvSpPr>
          <p:cNvPr id="170" name="Google Shape;170;g36a17094781_0_33"/>
          <p:cNvSpPr txBox="1"/>
          <p:nvPr/>
        </p:nvSpPr>
        <p:spPr>
          <a:xfrm>
            <a:off x="308425" y="188225"/>
            <a:ext cx="28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Arch1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g36a17094781_0_43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6a17094781_0_43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7" name="Google Shape;177;g36a17094781_0_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94250" y="1638813"/>
            <a:ext cx="4381675" cy="186588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36a17094781_0_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72100" y="3738850"/>
            <a:ext cx="2957525" cy="580450"/>
          </a:xfrm>
          <a:prstGeom prst="rect">
            <a:avLst/>
          </a:prstGeom>
          <a:noFill/>
          <a:ln>
            <a:noFill/>
          </a:ln>
        </p:spPr>
      </p:pic>
      <p:sp>
        <p:nvSpPr>
          <p:cNvPr id="179" name="Google Shape;179;g36a17094781_0_43"/>
          <p:cNvSpPr txBox="1"/>
          <p:nvPr>
            <p:ph type="title"/>
          </p:nvPr>
        </p:nvSpPr>
        <p:spPr>
          <a:xfrm>
            <a:off x="471900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</a:t>
            </a:r>
            <a:endParaRPr/>
          </a:p>
        </p:txBody>
      </p:sp>
      <p:sp>
        <p:nvSpPr>
          <p:cNvPr id="180" name="Google Shape;180;g36a17094781_0_43"/>
          <p:cNvSpPr txBox="1"/>
          <p:nvPr>
            <p:ph type="title"/>
          </p:nvPr>
        </p:nvSpPr>
        <p:spPr>
          <a:xfrm>
            <a:off x="6786375" y="738725"/>
            <a:ext cx="15324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SVD</a:t>
            </a:r>
            <a:endParaRPr/>
          </a:p>
        </p:txBody>
      </p:sp>
      <p:pic>
        <p:nvPicPr>
          <p:cNvPr id="181" name="Google Shape;181;g36a17094781_0_4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8150" y="1697538"/>
            <a:ext cx="4216175" cy="174841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36a17094781_0_4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213925" y="3719513"/>
            <a:ext cx="3076575" cy="619125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36a17094781_0_43"/>
          <p:cNvSpPr txBox="1"/>
          <p:nvPr/>
        </p:nvSpPr>
        <p:spPr>
          <a:xfrm>
            <a:off x="308425" y="188225"/>
            <a:ext cx="28236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chemeClr val="accent6"/>
                </a:solidFill>
                <a:latin typeface="Roboto"/>
                <a:ea typeface="Roboto"/>
                <a:cs typeface="Roboto"/>
                <a:sym typeface="Roboto"/>
              </a:rPr>
              <a:t>Arch1</a:t>
            </a:r>
            <a:endParaRPr b="1" sz="1800">
              <a:solidFill>
                <a:schemeClr val="accent6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6a17094781_0_56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QR on the board - Arch1</a:t>
            </a:r>
            <a:endParaRPr/>
          </a:p>
        </p:txBody>
      </p:sp>
      <p:sp>
        <p:nvSpPr>
          <p:cNvPr id="189" name="Google Shape;189;g36a17094781_0_56"/>
          <p:cNvSpPr txBox="1"/>
          <p:nvPr>
            <p:ph idx="1" type="body"/>
          </p:nvPr>
        </p:nvSpPr>
        <p:spPr>
          <a:xfrm>
            <a:off x="471900" y="181405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</a:t>
            </a:r>
            <a:endParaRPr/>
          </a:p>
        </p:txBody>
      </p:sp>
      <p:sp>
        <p:nvSpPr>
          <p:cNvPr id="190" name="Google Shape;190;g36a17094781_0_56"/>
          <p:cNvSpPr txBox="1"/>
          <p:nvPr>
            <p:ph idx="2" type="body"/>
          </p:nvPr>
        </p:nvSpPr>
        <p:spPr>
          <a:xfrm>
            <a:off x="4694100" y="17149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Numpy</a:t>
            </a:r>
            <a:endParaRPr/>
          </a:p>
        </p:txBody>
      </p:sp>
      <p:pic>
        <p:nvPicPr>
          <p:cNvPr id="191" name="Google Shape;191;g36a17094781_0_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6325" y="2162050"/>
            <a:ext cx="3657600" cy="2362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6a17094781_0_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5913" y="2889575"/>
            <a:ext cx="2847975" cy="1581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6a17094781_0_56"/>
          <p:cNvSpPr txBox="1"/>
          <p:nvPr>
            <p:ph idx="2" type="body"/>
          </p:nvPr>
        </p:nvSpPr>
        <p:spPr>
          <a:xfrm>
            <a:off x="4694100" y="2985100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</a:t>
            </a:r>
            <a:r>
              <a:rPr lang="en"/>
              <a:t> Givens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g36a17094781_0_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829075" y="4047250"/>
            <a:ext cx="2095500" cy="819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g36a17094781_0_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53575" y="1091500"/>
            <a:ext cx="3086100" cy="1581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6ad4069c2a_0_0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custom SVD</a:t>
            </a:r>
            <a:endParaRPr/>
          </a:p>
        </p:txBody>
      </p:sp>
      <p:sp>
        <p:nvSpPr>
          <p:cNvPr id="201" name="Google Shape;201;g36ad4069c2a_0_0"/>
          <p:cNvSpPr txBox="1"/>
          <p:nvPr>
            <p:ph idx="1" type="body"/>
          </p:nvPr>
        </p:nvSpPr>
        <p:spPr>
          <a:xfrm>
            <a:off x="471900" y="1919075"/>
            <a:ext cx="45768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Apply Golub-Kahan </a:t>
            </a:r>
            <a:r>
              <a:rPr lang="en">
                <a:solidFill>
                  <a:schemeClr val="dk2"/>
                </a:solidFill>
              </a:rPr>
              <a:t>method</a:t>
            </a:r>
            <a:r>
              <a:rPr lang="en">
                <a:solidFill>
                  <a:schemeClr val="dk2"/>
                </a:solidFill>
              </a:rPr>
              <a:t> for bidiagonalization of the </a:t>
            </a:r>
            <a:r>
              <a:rPr lang="en">
                <a:solidFill>
                  <a:schemeClr val="dk2"/>
                </a:solidFill>
              </a:rPr>
              <a:t>original</a:t>
            </a:r>
            <a:r>
              <a:rPr lang="en">
                <a:solidFill>
                  <a:schemeClr val="dk2"/>
                </a:solidFill>
              </a:rPr>
              <a:t> matrix.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2"/>
                </a:solidFill>
              </a:rPr>
              <a:t>A = U @ J @ V.T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Apply SVD on J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U_final = U_golub @ u_svd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V_final = v_svd.T @ V_golub.T</a:t>
            </a:r>
            <a:endParaRPr>
              <a:solidFill>
                <a:schemeClr val="dk2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AutoNum type="arabicPeriod"/>
            </a:pPr>
            <a:r>
              <a:rPr lang="en">
                <a:solidFill>
                  <a:schemeClr val="dk2"/>
                </a:solidFill>
              </a:rPr>
              <a:t>Find </a:t>
            </a:r>
            <a:r>
              <a:rPr lang="en">
                <a:solidFill>
                  <a:schemeClr val="dk2"/>
                </a:solidFill>
              </a:rPr>
              <a:t>pseudoinverse using sigma, U_final, V_final.</a:t>
            </a:r>
            <a:endParaRPr>
              <a:solidFill>
                <a:schemeClr val="dk2"/>
              </a:solidFill>
            </a:endParaRPr>
          </a:p>
        </p:txBody>
      </p:sp>
      <p:pic>
        <p:nvPicPr>
          <p:cNvPr id="202" name="Google Shape;202;g36ad4069c2a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71472" y="1666850"/>
            <a:ext cx="3294675" cy="3214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36ad4069c2a_0_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g36ad4069c2a_0_7"/>
          <p:cNvSpPr txBox="1"/>
          <p:nvPr>
            <p:ph idx="1" type="body"/>
          </p:nvPr>
        </p:nvSpPr>
        <p:spPr>
          <a:xfrm>
            <a:off x="332000" y="2346750"/>
            <a:ext cx="2177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1x3</a:t>
            </a:r>
            <a:endParaRPr b="1">
              <a:solidFill>
                <a:schemeClr val="dk2"/>
              </a:solidFill>
            </a:endParaRPr>
          </a:p>
        </p:txBody>
      </p:sp>
      <p:sp>
        <p:nvSpPr>
          <p:cNvPr id="209" name="Google Shape;209;g36ad4069c2a_0_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0" name="Google Shape;210;g36ad4069c2a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925" y="51075"/>
            <a:ext cx="2851142" cy="2295675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36ad4069c2a_0_7"/>
          <p:cNvSpPr txBox="1"/>
          <p:nvPr>
            <p:ph idx="1" type="body"/>
          </p:nvPr>
        </p:nvSpPr>
        <p:spPr>
          <a:xfrm>
            <a:off x="6923125" y="3169650"/>
            <a:ext cx="2177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3x3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2" name="Google Shape;212;g36ad4069c2a_0_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4750" y="2507975"/>
            <a:ext cx="3809600" cy="245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g36ad4069c2a_0_7"/>
          <p:cNvSpPr txBox="1"/>
          <p:nvPr>
            <p:ph idx="1" type="body"/>
          </p:nvPr>
        </p:nvSpPr>
        <p:spPr>
          <a:xfrm>
            <a:off x="5074075" y="3795500"/>
            <a:ext cx="2177400" cy="4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2"/>
                </a:solidFill>
              </a:rPr>
              <a:t>5x3</a:t>
            </a:r>
            <a:endParaRPr b="1">
              <a:solidFill>
                <a:schemeClr val="dk2"/>
              </a:solidFill>
            </a:endParaRPr>
          </a:p>
        </p:txBody>
      </p:sp>
      <p:pic>
        <p:nvPicPr>
          <p:cNvPr id="214" name="Google Shape;214;g36ad4069c2a_0_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394175" y="0"/>
            <a:ext cx="3299975" cy="30524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1"/>
          <p:cNvSpPr txBox="1"/>
          <p:nvPr>
            <p:ph type="title"/>
          </p:nvPr>
        </p:nvSpPr>
        <p:spPr>
          <a:xfrm>
            <a:off x="4971453" y="2095050"/>
            <a:ext cx="2808000" cy="953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3000">
                <a:solidFill>
                  <a:schemeClr val="dk2"/>
                </a:solidFill>
              </a:rPr>
              <a:t>Thank you!!</a:t>
            </a:r>
            <a:endParaRPr sz="3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ESPRIT SPFL on the board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3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/>
          </a:p>
        </p:txBody>
      </p:sp>
      <p:sp>
        <p:nvSpPr>
          <p:cNvPr id="79" name="Google Shape;79;p3"/>
          <p:cNvSpPr txBox="1"/>
          <p:nvPr>
            <p:ph idx="1" type="body"/>
          </p:nvPr>
        </p:nvSpPr>
        <p:spPr>
          <a:xfrm>
            <a:off x="471900" y="1919075"/>
            <a:ext cx="82221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0" name="Google Shape;8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3038" y="1700100"/>
            <a:ext cx="7757925" cy="302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4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RMSE </a:t>
            </a:r>
            <a:endParaRPr/>
          </a:p>
        </p:txBody>
      </p:sp>
      <p:pic>
        <p:nvPicPr>
          <p:cNvPr id="86" name="Google Shape;86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44200" y="1672325"/>
            <a:ext cx="4855602" cy="33322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"/>
              <a:t>Vivado Resources</a:t>
            </a:r>
            <a:endParaRPr/>
          </a:p>
        </p:txBody>
      </p:sp>
      <p:sp>
        <p:nvSpPr>
          <p:cNvPr id="92" name="Google Shape;92;p5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3" name="Google Shape;93;p5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SzPts val="1400"/>
              <a:buNone/>
            </a:pPr>
            <a:r>
              <a:t/>
            </a:r>
            <a:endParaRPr/>
          </a:p>
        </p:txBody>
      </p:sp>
      <p:pic>
        <p:nvPicPr>
          <p:cNvPr id="94" name="Google Shape;94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4775" y="1716825"/>
            <a:ext cx="8896350" cy="31146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99e0fba34_0_2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g3699e0fba34_0_2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g3699e0fba34_0_2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2" name="Google Shape;102;g3699e0fba34_0_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333375"/>
            <a:ext cx="6000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36a17094781_0_7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g36a17094781_0_7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g36a17094781_0_7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0" name="Google Shape;110;g36a17094781_0_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1625" y="333375"/>
            <a:ext cx="6000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3678a558809_0_28"/>
          <p:cNvSpPr txBox="1"/>
          <p:nvPr>
            <p:ph type="title"/>
          </p:nvPr>
        </p:nvSpPr>
        <p:spPr>
          <a:xfrm>
            <a:off x="471900" y="738725"/>
            <a:ext cx="8222100" cy="76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g3678a558809_0_28"/>
          <p:cNvSpPr txBox="1"/>
          <p:nvPr>
            <p:ph idx="1" type="body"/>
          </p:nvPr>
        </p:nvSpPr>
        <p:spPr>
          <a:xfrm>
            <a:off x="47190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g3678a558809_0_28"/>
          <p:cNvSpPr txBox="1"/>
          <p:nvPr>
            <p:ph idx="2" type="body"/>
          </p:nvPr>
        </p:nvSpPr>
        <p:spPr>
          <a:xfrm>
            <a:off x="4694250" y="1919075"/>
            <a:ext cx="3999900" cy="271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g3678a558809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82575" y="571500"/>
            <a:ext cx="6000750" cy="4476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a17094781_0_20"/>
          <p:cNvSpPr txBox="1"/>
          <p:nvPr>
            <p:ph type="title"/>
          </p:nvPr>
        </p:nvSpPr>
        <p:spPr>
          <a:xfrm>
            <a:off x="460950" y="2065350"/>
            <a:ext cx="8222100" cy="1012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QR vs SVD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terial">
  <a:themeElements>
    <a:clrScheme name="Material">
      <a:dk1>
        <a:srgbClr val="4285F4"/>
      </a:dk1>
      <a:lt1>
        <a:srgbClr val="FFFFFF"/>
      </a:lt1>
      <a:dk2>
        <a:srgbClr val="424242"/>
      </a:dk2>
      <a:lt2>
        <a:srgbClr val="737373"/>
      </a:lt2>
      <a:accent1>
        <a:srgbClr val="0277BD"/>
      </a:accent1>
      <a:accent2>
        <a:srgbClr val="0F9D58"/>
      </a:accent2>
      <a:accent3>
        <a:srgbClr val="DB4437"/>
      </a:accent3>
      <a:accent4>
        <a:srgbClr val="FAFAFA"/>
      </a:accent4>
      <a:accent5>
        <a:srgbClr val="4FC3F7"/>
      </a:accent5>
      <a:accent6>
        <a:srgbClr val="F4B400"/>
      </a:accent6>
      <a:hlink>
        <a:srgbClr val="4FC3F7"/>
      </a:hlink>
      <a:folHlink>
        <a:srgbClr val="4FC3F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