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hPszYKjfl2uAQJqiBrQOqdYPVw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87B674-D42D-4DEE-9EA3-95D909042C3B}">
  <a:tblStyle styleId="{0987B674-D42D-4DEE-9EA3-95D909042C3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CB62FE2-7E27-4A72-9A58-8B2A6255AA6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d6d349c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d6d349c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d6d349c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d6d349c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d6d349cc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d6d349c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ba35555c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6ba3555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ba35555c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ba35555c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ba46110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ba46110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d6d349cc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d6d349cc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1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5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E0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Internship Week 8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Samarth Sharma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d6d349ccc_0_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6d6d349ccc_0_1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g36d6d349ccc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5" y="181800"/>
            <a:ext cx="4436288" cy="477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6d6d349ccc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100" y="480650"/>
            <a:ext cx="4703900" cy="44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d6d349ccc_0_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6d6d349ccc_0_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g36d6d349ccc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163" y="603963"/>
            <a:ext cx="48672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d6d349ccc_0_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Obtained</a:t>
            </a:r>
            <a:endParaRPr/>
          </a:p>
        </p:txBody>
      </p:sp>
      <p:pic>
        <p:nvPicPr>
          <p:cNvPr id="144" name="Google Shape;144;g36d6d349ccc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875" y="-92112"/>
            <a:ext cx="4042026" cy="2816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5;g36d6d349ccc_0_23"/>
          <p:cNvGraphicFramePr/>
          <p:nvPr/>
        </p:nvGraphicFramePr>
        <p:xfrm>
          <a:off x="522025" y="27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{1CB62FE2-7E27-4A72-9A58-8B2A6255AA60}</a:tableStyleId>
              </a:tblPr>
              <a:tblGrid>
                <a:gridCol w="2807800"/>
                <a:gridCol w="1333600"/>
                <a:gridCol w="1667200"/>
                <a:gridCol w="1936200"/>
              </a:tblGrid>
              <a:tr h="40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RMSPE (rad - deg)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M=4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SubspaceNet+Esprit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0.19727 - 11.3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0.248 - 14.21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0.334 - 19.1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SubspaceNet+Root_music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0.1825 - 10.5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0.2871 - 16.44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0.3514 - 20.13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Esprit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0.456 - 26.1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0.435 - 24.923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0.397 - 22.44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Root_music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0.26 - 14.9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0.416 - 23.83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0.41 - 23.49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5165128" y="209505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dk2"/>
                </a:solidFill>
              </a:rPr>
              <a:t>Thank you!!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Final Summary of all Implementations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RMSE Comparisons - PS Implementations</a:t>
            </a:r>
            <a:endParaRPr/>
          </a:p>
        </p:txBody>
      </p: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50" y="1448525"/>
            <a:ext cx="4888950" cy="364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5343400" y="1959100"/>
            <a:ext cx="34809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MUSIC- SPFL does not work well, DPFL gives low RMSE (lowest among all algos)</a:t>
            </a:r>
            <a:b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ESPRIT- Higher RMSE as compared to MUSIC. SPFL performs worse than DPFL. Pseudo inverse implementation gives a lesser RMSE.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RMSE- PS vs PL - ESPRIT SPFL using PINV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350" y="1506426"/>
            <a:ext cx="4521950" cy="37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PL Implementations - ZCU111</a:t>
            </a:r>
            <a:endParaRPr/>
          </a:p>
        </p:txBody>
      </p:sp>
      <p:graphicFrame>
        <p:nvGraphicFramePr>
          <p:cNvPr id="93" name="Google Shape;93;p5"/>
          <p:cNvGraphicFramePr/>
          <p:nvPr/>
        </p:nvGraphicFramePr>
        <p:xfrm>
          <a:off x="277300" y="198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{0987B674-D42D-4DEE-9EA3-95D909042C3B}</a:tableStyleId>
              </a:tblPr>
              <a:tblGrid>
                <a:gridCol w="1825325"/>
                <a:gridCol w="1288475"/>
                <a:gridCol w="2376100"/>
                <a:gridCol w="3171850"/>
              </a:tblGrid>
              <a:tr h="7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Implementation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Latency on Vitis </a:t>
                      </a:r>
                      <a:r>
                        <a:rPr lang="en" sz="1400" u="none" cap="none" strike="noStrike"/>
                        <a:t>(clk cycles)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Acceleration Factor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Resources (BRAM, DSP, FF, LUT) - All in % - Vitis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70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MUSIC (most optimized) DPFL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34.97 lakh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26.73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36, 30, 29, 28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ESPRIT (w/o PINV) SPFL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45 lakh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30.27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8, 6, 3, 9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674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ESPRIT (using PINV- HLS SVD IP) SPFL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 cr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1.20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54, 8, 16, 24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ba35555c6_0_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Recreating </a:t>
            </a:r>
            <a:r>
              <a:rPr lang="en"/>
              <a:t>SubspaceNet results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ba35555c6_0_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g36ba35555c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49" y="654475"/>
            <a:ext cx="5642500" cy="393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6ba35555c6_0_4"/>
          <p:cNvSpPr txBox="1"/>
          <p:nvPr/>
        </p:nvSpPr>
        <p:spPr>
          <a:xfrm>
            <a:off x="6124850" y="1930425"/>
            <a:ext cx="2883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g36ba35555c6_0_4"/>
          <p:cNvSpPr txBox="1"/>
          <p:nvPr/>
        </p:nvSpPr>
        <p:spPr>
          <a:xfrm>
            <a:off x="2358700" y="2177925"/>
            <a:ext cx="1527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36ba35555c6_0_4"/>
          <p:cNvSpPr txBox="1"/>
          <p:nvPr/>
        </p:nvSpPr>
        <p:spPr>
          <a:xfrm>
            <a:off x="5867350" y="2134875"/>
            <a:ext cx="3276600" cy="22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 of samples = 50000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 = 8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Train = 0.9*90% = 81%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Validation = 0.1*90% = 9%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= 10%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 = 2,3,4; SNR = 10; T = 100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Signal- NarrowBand, Coherent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ba461106a_0_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6ba461106a_0_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g36ba461106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7" y="1077447"/>
            <a:ext cx="4324825" cy="33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6ba461106a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974" y="100350"/>
            <a:ext cx="4456175" cy="4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d6d349ccc_0_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6d6d349ccc_0_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36d6d349ccc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6" y="64575"/>
            <a:ext cx="51685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36d6d349ccc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675" y="738724"/>
            <a:ext cx="4192675" cy="41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