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Old Standard TT"/>
      <p:regular r:id="rId41"/>
      <p:bold r:id="rId42"/>
      <p: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OldStandardTT-bold.fntdata"/><Relationship Id="rId41" Type="http://schemas.openxmlformats.org/officeDocument/2006/relationships/font" Target="fonts/OldStandardTT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ldStandardTT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a5926f1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a5926f1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a5926f13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a5926f1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a5926f13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a5926f13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a5926f13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a5926f13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a5926f13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a5926f1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a5926f13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a5926f13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a5926f13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a5926f13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a5926f13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a5926f13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a5926f13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a5926f13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a5926f13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a5926f13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a5926f13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a5926f13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45241a9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45241a9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a5926f13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a5926f13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a5926f13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a5926f13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a5926f130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a5926f13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a5926f13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a5926f13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a5926f13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a5926f13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a5926f13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a5926f13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a5926f13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a5926f13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a5926f13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a5926f13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a5926f1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a5926f1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a5926f13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a5926f13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a5926f13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a5926f13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a5926f13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a5926f1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a5926f13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a5926f13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a5926f13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a5926f13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a5926f13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a5926f13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a5926f1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a5926f1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a5926f13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a5926f13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a5926f1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a5926f1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a5926f1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a5926f1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a5926f13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a5926f13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a5926f13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a5926f13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2237650"/>
            <a:ext cx="9453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F3: An FPGA-Based Transformer Fine-Tuning Accelerator With Flexible Floating Point Format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Zerong He, Xi Jin, Zhongguang Xu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Presented by: Samarth Sharma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Accelerators for Transformers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71600"/>
            <a:ext cx="8520600" cy="3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FPGA based transformers focus on inference.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bottleneck for LLM isn’t raw compute power but limited memory bandwidth.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n-device training is very challenging.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approaches exist but they either focus on solely on inference or do not have efficient hardware due to irregular memory access patterns and unbalanced workloads.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Yu et. al. explored the closest approach (LoRA to FP8) to this paper but did not evaluate the performance of the </a:t>
            </a:r>
            <a:r>
              <a:rPr lang="en"/>
              <a:t>whole</a:t>
            </a:r>
            <a:r>
              <a:rPr lang="en"/>
              <a:t> system. They showed FP8 matched accuracy of BF16 but resources on FPGAs are much higher as compared to INT8. So FP8 needs to be modified to match the </a:t>
            </a:r>
            <a:r>
              <a:rPr lang="en"/>
              <a:t>resources</a:t>
            </a:r>
            <a:r>
              <a:rPr lang="en"/>
              <a:t> of INT8.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0586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FPGA-Friendly Fine-Tuning </a:t>
            </a:r>
            <a:r>
              <a:rPr lang="en"/>
              <a:t>Strategy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on 8-bit floating point fine tuning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a hybrid FP8 strategy was used. Weights and </a:t>
            </a:r>
            <a:r>
              <a:rPr lang="en"/>
              <a:t>activation</a:t>
            </a:r>
            <a:r>
              <a:rPr lang="en"/>
              <a:t> in E4M3, errors in E5M2. They fine tuned BERT-Small and DistilBERT.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formats were massively underutilized. Exponent bits were wasted.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s shown in Figure 1, the average utilization of exponent bits for weights and errors is quite low, at 39.4% </a:t>
            </a:r>
            <a:r>
              <a:rPr lang="en"/>
              <a:t>∼</a:t>
            </a:r>
            <a:r>
              <a:rPr lang="en"/>
              <a:t> 41.6% and 19.4% ∼ 29.3%,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FP8 is too wasteful, hence a custom FFP needed to be developed.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8" y="140650"/>
            <a:ext cx="8675850" cy="450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of custom FFP format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divide a large input matrix into smaller vector blocks. The range of numbers within one of these small blocks is much smaller and more predictable than the range across the entire matrix.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block, they calculate and assign a custom exponent bias based on the maximum value within that specific block.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slides the format's range to perfectly match the data's range in each block, eliminating waste and maximizing precision.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efficient FPGA design, the final fixed point operand after all exponent alignment was done was </a:t>
            </a:r>
            <a:r>
              <a:rPr lang="en"/>
              <a:t>restricted</a:t>
            </a:r>
            <a:r>
              <a:rPr lang="en"/>
              <a:t> to 9 bits.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9-bit operand limits the mantissa shift to 8 bits maximum. An 8-bit shift limit forces the exponent width to be no more than 3 bits.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format: FFP-E3M4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448" y="1888198"/>
            <a:ext cx="2358800" cy="3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151" y="116576"/>
            <a:ext cx="6320275" cy="47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0"/>
            <a:ext cx="8520600" cy="4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handle transpose/matrix multiplication, a dynamic requantization scheme was used: Quantize row blocks and column blocks separately, Save exponent bias for each block type. So numbers </a:t>
            </a:r>
            <a:r>
              <a:rPr lang="en"/>
              <a:t>s</a:t>
            </a:r>
            <a:r>
              <a:rPr lang="en"/>
              <a:t>till stay in ranges. 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600" y="1093175"/>
            <a:ext cx="5326800" cy="40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LR-FFP fine-tuning strategy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Bottleneck: GEMM - FFP8 is used here to save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that have low time complexity but are critical for model convergence are kept in high precision.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delL/delA, delL/delB - BF16/FP32, softmax, norm, activation - BF16, </a:t>
            </a:r>
            <a:r>
              <a:rPr lang="en"/>
              <a:t>weight update - FP32 (safe convergence), activations, errors, big multiplications-FFP8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only the GEMM path is FFP8. Rest stays in BF16/FP32 for accuracy. LoRA keeps the training workload tiny.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much lower FPGA costs than full FP8 methods, with accuracy intact!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053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Systolic Array Design - GEMM-SA, LR-SA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Element for FFP8 format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71600"/>
            <a:ext cx="85206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FFP8, inputs are already exponent aligned -&gt; no need for alignment logic.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Xilinx DSP48E2 was used (18x27 Multiplier, 48-bit Accumulator) to pack two 9-bit signed MACs in one DSP slice.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9? Fits perfectly in 27-bit input width, maxes utilization.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Packing only 2 MACs so tightly leaves only 1-bit gap between the lower and upper results of </a:t>
            </a:r>
            <a:r>
              <a:rPr lang="en"/>
              <a:t>accumulator</a:t>
            </a:r>
            <a:r>
              <a:rPr lang="en"/>
              <a:t>. Might lead to overflow.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lower accumulation (pl) capped at 17 bits and 2 MSBs are used to detect an overflow event. If overflow is detected, a correction value is applied and a simple counter tracks the overflow events. At the end, a </a:t>
            </a:r>
            <a:r>
              <a:rPr b="1" lang="en"/>
              <a:t>Recovery Module </a:t>
            </a:r>
            <a:r>
              <a:rPr lang="en"/>
              <a:t>uses the final </a:t>
            </a:r>
            <a:r>
              <a:rPr lang="en"/>
              <a:t>accumulated value and overflow count to reconstruct the two correct results perfectly.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propose F3, an FPGA accelerator for fine-tuning Transformers.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use a flexible floating point (FFP) format to save </a:t>
            </a:r>
            <a:r>
              <a:rPr lang="en"/>
              <a:t>resources</a:t>
            </a:r>
            <a:r>
              <a:rPr lang="en"/>
              <a:t> and computation.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also adapt LoRA (low rank adaptation) to FFP -&gt; LR-FFP -&gt;reduces no of training parameters without compromising on training.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have also redesigned the FPGA datapath by using specialized processing elements (PEs). One DSP slice now does two MACs per cycle. PEs are arranged for efficient matrix multiplication.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Board used- Xilinx VCU128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of 8.2e12 floating point operations/sec (TFlops) at 250MHz.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15.22x speedup with CPU and 3.44x speedup with GPU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Energy </a:t>
            </a:r>
            <a:r>
              <a:rPr lang="en"/>
              <a:t>efficiency: 70.52x, 9.44x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162"/>
            <a:ext cx="9144000" cy="4915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250" y="772650"/>
            <a:ext cx="3695700" cy="13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2" y="271450"/>
            <a:ext cx="5079377" cy="19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475" y="2444875"/>
            <a:ext cx="5288325" cy="24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Space Exploration for GEMM-SA</a:t>
            </a:r>
            <a:endParaRPr/>
          </a:p>
        </p:txBody>
      </p:sp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try to find the most efficient shape for their GEMM-SA.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GEMM: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GEMM-SA size is mxn (mn=S).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double MAC, output matrix of SA is mx2n. The latency can only be minimized </a:t>
            </a:r>
            <a:r>
              <a:rPr lang="en"/>
              <a:t>only when m = root(2S), n = root(2S)/2.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appropriate size for GEMM-SA is hence 2nxn.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dataflow schemes were analyzed: OS, WS, AS (activation stationary).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showed OS is rarely the best choice. So, they chose to implement WS and AS dataflows for their GEMM-SAs. 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150" y="1607650"/>
            <a:ext cx="2192938" cy="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Precision and Flexible LR-SA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handle LoRA, a </a:t>
            </a:r>
            <a:r>
              <a:rPr lang="en"/>
              <a:t>separate</a:t>
            </a:r>
            <a:r>
              <a:rPr lang="en"/>
              <a:t> specialized SA called LR-SA(BF16) was designed.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Performs one BF16 MAC per cycle. Any data coming in FF8 is de-</a:t>
            </a:r>
            <a:r>
              <a:rPr lang="en"/>
              <a:t>quantized</a:t>
            </a:r>
            <a:r>
              <a:rPr lang="en"/>
              <a:t> back to BF16 before being processed.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Optimized shape: fixed 8x64 (since LoRA rank R is typically 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small, non-square matrices, the choice of dataflow has a massive impact on </a:t>
            </a:r>
            <a:r>
              <a:rPr lang="en"/>
              <a:t>performance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avoid this, they </a:t>
            </a:r>
            <a:r>
              <a:rPr lang="en"/>
              <a:t>designed</a:t>
            </a:r>
            <a:r>
              <a:rPr lang="en"/>
              <a:t> the LR-SA to be flexible, i.e., it can change dataflow modes as required.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T=R, array uses highly efficient WS dataflow. Otherwise, it </a:t>
            </a:r>
            <a:r>
              <a:rPr lang="en"/>
              <a:t>switches</a:t>
            </a:r>
            <a:r>
              <a:rPr lang="en"/>
              <a:t> to OS dataflow. It does increase resource consumption but it is not significant due to small size of LR-SA.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700" y="347875"/>
            <a:ext cx="1580142" cy="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5"/>
          <p:cNvSpPr txBox="1"/>
          <p:nvPr/>
        </p:nvSpPr>
        <p:spPr>
          <a:xfrm>
            <a:off x="7007525" y="628925"/>
            <a:ext cx="1382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LRMM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11700" y="1958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 Hardware Architecture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171600"/>
            <a:ext cx="4985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WUM- weight update module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VPU- </a:t>
            </a:r>
            <a:r>
              <a:rPr lang="en"/>
              <a:t>vector</a:t>
            </a:r>
            <a:r>
              <a:rPr lang="en"/>
              <a:t> processing unit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AA- adder array</a:t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211" y="143375"/>
            <a:ext cx="29355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Processing Unit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complex functions, such as soft-max, layer normalization, activations.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 from ALUs, each of which is in BF16.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ALU has a multiplier and an adder, all don’t have a divider.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 adaptable dataflow. This avoids wasting cycles/resources.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low bandwidth needs due to high </a:t>
            </a:r>
            <a:r>
              <a:rPr lang="en"/>
              <a:t>internal</a:t>
            </a:r>
            <a:r>
              <a:rPr lang="en"/>
              <a:t> </a:t>
            </a:r>
            <a:r>
              <a:rPr lang="en"/>
              <a:t>data</a:t>
            </a:r>
            <a:r>
              <a:rPr lang="en"/>
              <a:t> reuse and constants.</a:t>
            </a:r>
            <a:endParaRPr/>
          </a:p>
        </p:txBody>
      </p:sp>
      <p:cxnSp>
        <p:nvCxnSpPr>
          <p:cNvPr id="225" name="Google Shape;225;p38"/>
          <p:cNvCxnSpPr/>
          <p:nvPr/>
        </p:nvCxnSpPr>
        <p:spPr>
          <a:xfrm>
            <a:off x="12850" y="3077975"/>
            <a:ext cx="91824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8"/>
          <p:cNvSpPr txBox="1"/>
          <p:nvPr/>
        </p:nvSpPr>
        <p:spPr>
          <a:xfrm>
            <a:off x="12850" y="3925500"/>
            <a:ext cx="8872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architecture supports the three main phases of fine-tuning:</a:t>
            </a:r>
            <a:b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Forward Pass (FP): Compute outputs using frozen weights plus LoRA low-rank adaptation.</a:t>
            </a:r>
            <a:b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Backward Pass (BP): Calculate gradients on only the low-rank parameters, using both GEMM-SA and LR-SA efficiently.</a:t>
            </a:r>
            <a:b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Weight Update (WU): Perform low-cost updates on trainable LoRA parameters separately.</a:t>
            </a:r>
            <a:b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optimization for fine-tuning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LR-FFP reduces </a:t>
            </a:r>
            <a:r>
              <a:rPr lang="en"/>
              <a:t>training</a:t>
            </a:r>
            <a:r>
              <a:rPr lang="en"/>
              <a:t> params but introduces extra operators like LRMM.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the dataflow complex which needs to be optimized.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1: Data Reuse - The results of one layer are cached on-chip to be used as inputs for the next layer. Weight matrices are also reused.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2: Overlap BP</a:t>
            </a:r>
            <a:r>
              <a:rPr lang="en"/>
              <a:t> (backward pass)</a:t>
            </a:r>
            <a:r>
              <a:rPr lang="en"/>
              <a:t> and WU: LR-SA computes gradients, WUM immediately updates weights.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BP is the bottleneck due to heavier workload in LR-SA.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Shift a part of computation from BP to FP. This does not slow FP since in that phase, GEMM-SA is the bottleneck and not LR-SA.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22651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r>
              <a:rPr lang="en"/>
              <a:t> Results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Models: BERT-Small (29M params), DistilBERT (68M params)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Datasets: GLUE(classification), CoNLL (NER), SQuAD (QA)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Hardware: F3 on Xilinx VCU128 FPGA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Baselines: CPU (i9, FP32), GPU (V100 FP32, 2080Ti FP16)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5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Transformers have revolutionized AI, but building them from scratch is not feasible. So, fine-tuning pre-trained models for specific tasks is more practical.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requires personal data, which due to privacy reasons can </a:t>
            </a:r>
            <a:r>
              <a:rPr lang="en"/>
              <a:t>only</a:t>
            </a:r>
            <a:r>
              <a:rPr lang="en"/>
              <a:t> be used on edge devices -&gt; But, it leads to significant resource and power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FPGAs- </a:t>
            </a:r>
            <a:r>
              <a:rPr lang="en"/>
              <a:t>flexible dataflow and high energy efficiency.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 FPGAs have been primarily used for inference, not fine-tuning.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points are useful to maintain accuracy. But FPGA performance with floats for fine-tuning is computationally expensive.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use 2 approaches to fix this- Algo level(LoRA), HW level(FFP)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FFP approaches (BF16, FP8) have high resource cost due to exponent alignment computation, so PE becomes bulky.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71600"/>
            <a:ext cx="8520600" cy="13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LR-FFP reduces </a:t>
            </a:r>
            <a:r>
              <a:rPr lang="en"/>
              <a:t>training</a:t>
            </a:r>
            <a:r>
              <a:rPr lang="en"/>
              <a:t> params to 1%. Accuracy drop &lt;= 0.6% on average. DistilBERT suffers slightly more. Accuracy can be tuned by </a:t>
            </a:r>
            <a:r>
              <a:rPr lang="en"/>
              <a:t>changing</a:t>
            </a:r>
            <a:r>
              <a:rPr lang="en"/>
              <a:t> LoRA rank.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50" y="2571761"/>
            <a:ext cx="9143999" cy="2366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Resource Evaluation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71600"/>
            <a:ext cx="8426700" cy="18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consumers: GEMM-SA, LR-SA, VPU. LR-SA is small but costly (BF16 PEs + OS support). FFP8 MACs: 15.3× fewer LUTs vs FP8-E4M3 and 8× DSP efficiency boost vs FP32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71200"/>
            <a:ext cx="3956786" cy="18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840925"/>
            <a:ext cx="3531425" cy="34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Energy utilization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599"/>
            <a:ext cx="8310301" cy="28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074" y="3716974"/>
            <a:ext cx="3133875" cy="13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4356925" y="208925"/>
            <a:ext cx="4701000" cy="4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F3 vs CPU/GPU:</a:t>
            </a:r>
            <a:br>
              <a:rPr lang="en"/>
            </a:br>
            <a:r>
              <a:rPr lang="en"/>
              <a:t>11.7–15.2× faster than CPU (FP32)</a:t>
            </a:r>
            <a:br>
              <a:rPr lang="en"/>
            </a:br>
            <a:r>
              <a:rPr lang="en"/>
              <a:t>2.4–3.4× faster than V100 (FP32)</a:t>
            </a:r>
            <a:br>
              <a:rPr lang="en"/>
            </a:br>
            <a:r>
              <a:rPr lang="en"/>
              <a:t>1.1–4.2× faster than 2080Ti (FP16)</a:t>
            </a:r>
            <a:br>
              <a:rPr lang="en"/>
            </a:br>
            <a:r>
              <a:rPr lang="en"/>
              <a:t>Up to 70× better energy efficiency vs CPU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Reasons:</a:t>
            </a:r>
            <a:br>
              <a:rPr lang="en"/>
            </a:br>
            <a:r>
              <a:rPr lang="en"/>
              <a:t>FFP8 MAC = 0.5 DSP vs FP32 MAC = 4 DSPs</a:t>
            </a:r>
            <a:br>
              <a:rPr lang="en"/>
            </a:br>
            <a:r>
              <a:rPr lang="en"/>
              <a:t>LoRA cuts gradient + update overhead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BP is 1.2–1.5× FP latency (not 2× thanks to LR-FFP). WU latency negligible (overlapped with BP). As models get bigger → gap FP vs BP shrinks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61450"/>
            <a:ext cx="39502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utilization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171600"/>
            <a:ext cx="35607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FP: GEMM-SA hits peak perf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BP: LR-SA bottleneck lowers GEMM-SA utilization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Larger models (e.g., DistilBERT): GEMM-SA dominates, LR-SA less bottleneck</a:t>
            </a:r>
            <a:endParaRPr/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325" y="-81950"/>
            <a:ext cx="52298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379050" y="2265150"/>
            <a:ext cx="2385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208750"/>
            <a:ext cx="8520600" cy="4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fix this, a BFP (block floating point) format is proposed. It aligns the exponents and rescaling the mantissa.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saves memory and simplifies hardware. But, it fails for training due to transpose operation.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Solution- their new FFP based design whic</a:t>
            </a:r>
            <a:r>
              <a:rPr lang="en"/>
              <a:t>h also works for training.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LoRA+FFP -&gt; LR-FFP (FPGA friendly)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and </a:t>
            </a:r>
            <a:r>
              <a:rPr lang="en"/>
              <a:t>low-rank matrix multiplication (LRMM) are accuracy sensitive but they have low time complexity. So BF16 can be used.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Bottleneck- GEMM (General matrix multiplication). Using FFP for GEMM, we can do more MAC operations and reduce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Impact: FFP boosts computing power by 8x and LoRA reduces the number of trainable parameters by two orders of magnitude.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FFPs, a resource efficient PE is designed and organized into systolic arrays (SA) to perform GEMM.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230275"/>
            <a:ext cx="8520600" cy="43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low rank matrices after LoRA makes SA very </a:t>
            </a:r>
            <a:r>
              <a:rPr lang="en"/>
              <a:t>insufficient.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LR-SA (Small array, high precision/flexibility. Optimized for low-rank matrices), GEMM-SA (Large array, lower precision/flexibility. Optimized for large GEMM)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F3: an FPGA-based transformer fine-tuning accelerator using LR-SA and GEMM-SA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19585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Previous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Transformers with LoRA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Doesn’t change model structure or inference cost unlike previous implementations. Instead, it modifies weight updates </a:t>
            </a:r>
            <a:r>
              <a:rPr lang="en"/>
              <a:t>using</a:t>
            </a:r>
            <a:r>
              <a:rPr lang="en"/>
              <a:t> low rank decomposition.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Suppose, pre trained matrix is                . Instead of updating weights in Wo directly, LoRA represents the update as:                                                               r&lt;&lt;d,k. Wo is frozen during training, only A,B are updated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pass: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Backward pass: we need gradients, error. Since Wo is frozen, only gradients of A,B need to be computed -&gt; saves computation.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update: AdamW optimizer updates A,B (both very                                       small matrices, so minimal overhead.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525" y="2192500"/>
            <a:ext cx="928456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625" y="2571750"/>
            <a:ext cx="2061576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4900" y="2505450"/>
            <a:ext cx="883790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33350" y="2505450"/>
            <a:ext cx="827693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5325" y="3123001"/>
            <a:ext cx="1600200" cy="364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0900" y="3790250"/>
            <a:ext cx="2061575" cy="135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floating point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 =                          s-sign, f-mantissa, e-exponent, b-bias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We- exponent width.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E4M3- 4 exp, 3 mantissa (better                                                                                                prec, small range)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E5M2- 5 exp, 2 mantissa (better                                                                                       range, lower prec)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975" y="1277850"/>
            <a:ext cx="1412668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775" y="1654450"/>
            <a:ext cx="1285238" cy="2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7298" y="1752199"/>
            <a:ext cx="4879078" cy="26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based MAC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 is implemented in DSPs in FPGAs. Xilinx came up with a way to do two smaller (signed 8 bit) MAC operations using one big DSP slice in one clock signal.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Say a DSP can multiply two 27 bits nos. Pack 2 8 bits nos (a,b) with space in between and send to MAC. When </a:t>
            </a:r>
            <a:r>
              <a:rPr lang="en"/>
              <a:t>multiplied</a:t>
            </a:r>
            <a:r>
              <a:rPr lang="en"/>
              <a:t> by another 8 bit no </a:t>
            </a:r>
            <a:r>
              <a:rPr lang="en"/>
              <a:t>(c) , both calcs can be done at the same time.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Limitation- space between them is limited, so while accumulating, overflow may happen.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