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6" r:id="rId10"/>
  </p:sldIdLst>
  <p:sldSz cx="14630400" cy="8229600"/>
  <p:notesSz cx="8229600" cy="14630400"/>
  <p:embeddedFontLst>
    <p:embeddedFont>
      <p:font typeface="DM Sans Semi Bold" panose="020B0604020202020204" charset="0"/>
      <p:regular r:id="rId12"/>
    </p:embeddedFont>
    <p:embeddedFont>
      <p:font typeface="Inter Medium"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747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782372"/>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030303"/>
                </a:solidFill>
                <a:latin typeface="DM Sans Semi Bold" pitchFamily="34" charset="0"/>
                <a:ea typeface="DM Sans Semi Bold" pitchFamily="34" charset="-122"/>
                <a:cs typeface="DM Sans Semi Bold" pitchFamily="34" charset="-120"/>
              </a:rPr>
              <a:t>Soil Health Monitoring and Analysis</a:t>
            </a:r>
            <a:endParaRPr lang="en-US" sz="4450" b="1" dirty="0"/>
          </a:p>
        </p:txBody>
      </p:sp>
      <p:sp>
        <p:nvSpPr>
          <p:cNvPr id="4" name="Text 1"/>
          <p:cNvSpPr/>
          <p:nvPr/>
        </p:nvSpPr>
        <p:spPr>
          <a:xfrm>
            <a:off x="793790" y="4540091"/>
            <a:ext cx="7556421" cy="907018"/>
          </a:xfrm>
          <a:prstGeom prst="rect">
            <a:avLst/>
          </a:prstGeom>
          <a:noFill/>
          <a:ln/>
        </p:spPr>
        <p:txBody>
          <a:bodyPr wrap="square" lIns="0" tIns="0" rIns="0" bIns="0" rtlCol="0" anchor="t"/>
          <a:lstStyle/>
          <a:p>
            <a:pPr marL="0" indent="0" algn="l">
              <a:lnSpc>
                <a:spcPts val="3550"/>
              </a:lnSpc>
              <a:buNone/>
            </a:pPr>
            <a:r>
              <a:rPr lang="en-US" sz="2200" dirty="0">
                <a:solidFill>
                  <a:srgbClr val="464646"/>
                </a:solidFill>
                <a:latin typeface="Inter Medium" pitchFamily="34" charset="0"/>
                <a:ea typeface="Inter Medium" pitchFamily="34" charset="-122"/>
                <a:cs typeface="Inter Medium" pitchFamily="34" charset="-120"/>
              </a:rPr>
              <a:t>A Data-Driven Platform for Assessing Soil Fertility and Crop Recommendations</a:t>
            </a:r>
            <a:endParaRPr lang="en-US" sz="2200" dirty="0"/>
          </a:p>
        </p:txBody>
      </p:sp>
      <p:sp>
        <p:nvSpPr>
          <p:cNvPr id="5" name="TextBox 4">
            <a:extLst>
              <a:ext uri="{FF2B5EF4-FFF2-40B4-BE49-F238E27FC236}">
                <a16:creationId xmlns:a16="http://schemas.microsoft.com/office/drawing/2014/main" id="{630E4473-29FE-1C97-A9B3-9FC7E7FA7789}"/>
              </a:ext>
            </a:extLst>
          </p:cNvPr>
          <p:cNvSpPr txBox="1"/>
          <p:nvPr/>
        </p:nvSpPr>
        <p:spPr>
          <a:xfrm>
            <a:off x="793790" y="6581273"/>
            <a:ext cx="3404937" cy="707886"/>
          </a:xfrm>
          <a:prstGeom prst="rect">
            <a:avLst/>
          </a:prstGeom>
          <a:noFill/>
        </p:spPr>
        <p:txBody>
          <a:bodyPr wrap="square" rtlCol="0">
            <a:spAutoFit/>
          </a:bodyPr>
          <a:lstStyle/>
          <a:p>
            <a:r>
              <a:rPr lang="en-US" sz="2000" dirty="0"/>
              <a:t>Name:Samarth</a:t>
            </a:r>
          </a:p>
          <a:p>
            <a:r>
              <a:rPr lang="en-US" sz="2000" dirty="0"/>
              <a:t>Usn:1BI24MC126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563529"/>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30303"/>
                </a:solidFill>
                <a:latin typeface="DM Sans Semi Bold" pitchFamily="34" charset="0"/>
                <a:ea typeface="DM Sans Semi Bold" pitchFamily="34" charset="-122"/>
                <a:cs typeface="DM Sans Semi Bold" pitchFamily="34" charset="-120"/>
              </a:rPr>
              <a:t>Introduction</a:t>
            </a:r>
            <a:endParaRPr lang="en-US" sz="4450" b="1" dirty="0"/>
          </a:p>
        </p:txBody>
      </p:sp>
      <p:sp>
        <p:nvSpPr>
          <p:cNvPr id="3" name="Text 1"/>
          <p:cNvSpPr/>
          <p:nvPr/>
        </p:nvSpPr>
        <p:spPr>
          <a:xfrm>
            <a:off x="793790" y="2725936"/>
            <a:ext cx="13042821" cy="1360527"/>
          </a:xfrm>
          <a:prstGeom prst="rect">
            <a:avLst/>
          </a:prstGeom>
          <a:noFill/>
          <a:ln/>
        </p:spPr>
        <p:txBody>
          <a:bodyPr wrap="square" lIns="0" tIns="0" rIns="0" bIns="0" rtlCol="0" anchor="t"/>
          <a:lstStyle/>
          <a:p>
            <a:pPr marL="0" indent="0" algn="l">
              <a:lnSpc>
                <a:spcPts val="3550"/>
              </a:lnSpc>
              <a:buNone/>
            </a:pPr>
            <a:r>
              <a:rPr lang="en-US" sz="2200" dirty="0">
                <a:solidFill>
                  <a:srgbClr val="464646"/>
                </a:solidFill>
                <a:latin typeface="Inter Medium" pitchFamily="34" charset="0"/>
                <a:ea typeface="Inter Medium" pitchFamily="34" charset="-122"/>
                <a:cs typeface="Inter Medium" pitchFamily="34" charset="-120"/>
              </a:rPr>
              <a:t>Soil is a critical natural resource that supports agriculture and ecosystem sustainability. Depletion of soil fertility due to excessive fertilizer use, monoculture, and climate change has created the need for effective soil health monitoring.</a:t>
            </a:r>
            <a:endParaRPr lang="en-US" sz="2200" dirty="0"/>
          </a:p>
        </p:txBody>
      </p:sp>
      <p:sp>
        <p:nvSpPr>
          <p:cNvPr id="4" name="Text 2"/>
          <p:cNvSpPr/>
          <p:nvPr/>
        </p:nvSpPr>
        <p:spPr>
          <a:xfrm>
            <a:off x="1133951" y="4596765"/>
            <a:ext cx="12702659" cy="1814036"/>
          </a:xfrm>
          <a:prstGeom prst="rect">
            <a:avLst/>
          </a:prstGeom>
          <a:noFill/>
          <a:ln/>
        </p:spPr>
        <p:txBody>
          <a:bodyPr wrap="square" lIns="0" tIns="0" rIns="0" bIns="0" rtlCol="0" anchor="t"/>
          <a:lstStyle/>
          <a:p>
            <a:pPr marL="0" indent="0" algn="l">
              <a:lnSpc>
                <a:spcPts val="3550"/>
              </a:lnSpc>
              <a:buNone/>
            </a:pPr>
            <a:r>
              <a:rPr lang="en-US" sz="2200" b="1" dirty="0">
                <a:solidFill>
                  <a:srgbClr val="464646"/>
                </a:solidFill>
                <a:latin typeface="Inter Medium" pitchFamily="34" charset="0"/>
                <a:ea typeface="Inter Medium" pitchFamily="34" charset="-122"/>
                <a:cs typeface="Inter Medium" pitchFamily="34" charset="-120"/>
              </a:rPr>
              <a:t>Soil Health Monitoring and Analysis</a:t>
            </a:r>
            <a:r>
              <a:rPr lang="en-US" sz="2200" dirty="0">
                <a:solidFill>
                  <a:srgbClr val="464646"/>
                </a:solidFill>
                <a:latin typeface="Inter Medium" pitchFamily="34" charset="0"/>
                <a:ea typeface="Inter Medium" pitchFamily="34" charset="-122"/>
                <a:cs typeface="Inter Medium" pitchFamily="34" charset="-120"/>
              </a:rPr>
              <a:t> aims to develop a modern, automated system for assessing soil quality using scientific methods and data-driven approaches. The system allows farmers, researchers, and students to monitor soil parameters, predict fertility levels, and receive crop recommendations .</a:t>
            </a:r>
            <a:endParaRPr lang="en-US" sz="2200" dirty="0"/>
          </a:p>
        </p:txBody>
      </p:sp>
      <p:sp>
        <p:nvSpPr>
          <p:cNvPr id="5" name="Shape 3"/>
          <p:cNvSpPr/>
          <p:nvPr/>
        </p:nvSpPr>
        <p:spPr>
          <a:xfrm>
            <a:off x="793790" y="4341614"/>
            <a:ext cx="30480" cy="2324338"/>
          </a:xfrm>
          <a:prstGeom prst="rect">
            <a:avLst/>
          </a:prstGeom>
          <a:solidFill>
            <a:srgbClr val="1C9770"/>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637342"/>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30303"/>
                </a:solidFill>
                <a:latin typeface="DM Sans Semi Bold" pitchFamily="34" charset="0"/>
                <a:ea typeface="DM Sans Semi Bold" pitchFamily="34" charset="-122"/>
                <a:cs typeface="DM Sans Semi Bold" pitchFamily="34" charset="-120"/>
              </a:rPr>
              <a:t>Problem Statement</a:t>
            </a:r>
            <a:endParaRPr lang="en-US" sz="4450" b="1" dirty="0"/>
          </a:p>
        </p:txBody>
      </p:sp>
      <p:sp>
        <p:nvSpPr>
          <p:cNvPr id="3" name="Shape 1"/>
          <p:cNvSpPr/>
          <p:nvPr/>
        </p:nvSpPr>
        <p:spPr>
          <a:xfrm>
            <a:off x="793790" y="1799749"/>
            <a:ext cx="4196358" cy="3371731"/>
          </a:xfrm>
          <a:prstGeom prst="roundRect">
            <a:avLst>
              <a:gd name="adj" fmla="val 4339"/>
            </a:avLst>
          </a:prstGeom>
          <a:solidFill>
            <a:srgbClr val="FFFFFF"/>
          </a:solidFill>
          <a:ln w="30480">
            <a:solidFill>
              <a:srgbClr val="D8D4D4"/>
            </a:solidFill>
            <a:prstDash val="solid"/>
          </a:ln>
        </p:spPr>
      </p:sp>
      <p:sp>
        <p:nvSpPr>
          <p:cNvPr id="4" name="Shape 2"/>
          <p:cNvSpPr/>
          <p:nvPr/>
        </p:nvSpPr>
        <p:spPr>
          <a:xfrm>
            <a:off x="763310" y="1799749"/>
            <a:ext cx="121920" cy="3371731"/>
          </a:xfrm>
          <a:prstGeom prst="roundRect">
            <a:avLst>
              <a:gd name="adj" fmla="val 27907"/>
            </a:avLst>
          </a:prstGeom>
          <a:solidFill>
            <a:srgbClr val="1C9770"/>
          </a:solidFill>
          <a:ln/>
        </p:spPr>
      </p:sp>
      <p:sp>
        <p:nvSpPr>
          <p:cNvPr id="5" name="Text 3"/>
          <p:cNvSpPr/>
          <p:nvPr/>
        </p:nvSpPr>
        <p:spPr>
          <a:xfrm>
            <a:off x="1142524" y="2057043"/>
            <a:ext cx="3590330" cy="453509"/>
          </a:xfrm>
          <a:prstGeom prst="rect">
            <a:avLst/>
          </a:prstGeom>
          <a:noFill/>
          <a:ln/>
        </p:spPr>
        <p:txBody>
          <a:bodyPr wrap="none" lIns="0" tIns="0" rIns="0" bIns="0" rtlCol="0" anchor="t"/>
          <a:lstStyle/>
          <a:p>
            <a:pPr marL="0" indent="0" algn="l">
              <a:lnSpc>
                <a:spcPts val="3550"/>
              </a:lnSpc>
              <a:buNone/>
            </a:pPr>
            <a:r>
              <a:rPr lang="en-US" sz="2200" dirty="0">
                <a:solidFill>
                  <a:srgbClr val="464646"/>
                </a:solidFill>
                <a:latin typeface="Inter Medium" pitchFamily="34" charset="0"/>
                <a:ea typeface="Inter Medium" pitchFamily="34" charset="-122"/>
                <a:cs typeface="Inter Medium" pitchFamily="34" charset="-120"/>
              </a:rPr>
              <a:t>Lack of accessible tools</a:t>
            </a:r>
            <a:endParaRPr lang="en-US" sz="2200" dirty="0"/>
          </a:p>
        </p:txBody>
      </p:sp>
      <p:sp>
        <p:nvSpPr>
          <p:cNvPr id="6" name="Text 4"/>
          <p:cNvSpPr/>
          <p:nvPr/>
        </p:nvSpPr>
        <p:spPr>
          <a:xfrm>
            <a:off x="1142524" y="2646640"/>
            <a:ext cx="3590330" cy="907018"/>
          </a:xfrm>
          <a:prstGeom prst="rect">
            <a:avLst/>
          </a:prstGeom>
          <a:noFill/>
          <a:ln/>
        </p:spPr>
        <p:txBody>
          <a:bodyPr wrap="square" lIns="0" tIns="0" rIns="0" bIns="0" rtlCol="0" anchor="t"/>
          <a:lstStyle/>
          <a:p>
            <a:pPr marL="0" indent="0" algn="l">
              <a:lnSpc>
                <a:spcPts val="3550"/>
              </a:lnSpc>
              <a:buNone/>
            </a:pPr>
            <a:r>
              <a:rPr lang="en-US" sz="2200" dirty="0">
                <a:solidFill>
                  <a:srgbClr val="464646"/>
                </a:solidFill>
                <a:latin typeface="Inter Medium" pitchFamily="34" charset="0"/>
                <a:ea typeface="Inter Medium" pitchFamily="34" charset="-122"/>
                <a:cs typeface="Inter Medium" pitchFamily="34" charset="-120"/>
              </a:rPr>
              <a:t>for accurate soil health assessment.</a:t>
            </a:r>
            <a:endParaRPr lang="en-US" sz="2200" dirty="0"/>
          </a:p>
        </p:txBody>
      </p:sp>
      <p:sp>
        <p:nvSpPr>
          <p:cNvPr id="7" name="Shape 5"/>
          <p:cNvSpPr/>
          <p:nvPr/>
        </p:nvSpPr>
        <p:spPr>
          <a:xfrm>
            <a:off x="5216962" y="1799749"/>
            <a:ext cx="4196358" cy="3371731"/>
          </a:xfrm>
          <a:prstGeom prst="roundRect">
            <a:avLst>
              <a:gd name="adj" fmla="val 4339"/>
            </a:avLst>
          </a:prstGeom>
          <a:solidFill>
            <a:srgbClr val="FFFFFF"/>
          </a:solidFill>
          <a:ln w="30480">
            <a:solidFill>
              <a:srgbClr val="D8D4D4"/>
            </a:solidFill>
            <a:prstDash val="solid"/>
          </a:ln>
        </p:spPr>
      </p:sp>
      <p:sp>
        <p:nvSpPr>
          <p:cNvPr id="8" name="Shape 6"/>
          <p:cNvSpPr/>
          <p:nvPr/>
        </p:nvSpPr>
        <p:spPr>
          <a:xfrm>
            <a:off x="5186482" y="1799749"/>
            <a:ext cx="121920" cy="3371731"/>
          </a:xfrm>
          <a:prstGeom prst="roundRect">
            <a:avLst>
              <a:gd name="adj" fmla="val 27907"/>
            </a:avLst>
          </a:prstGeom>
          <a:solidFill>
            <a:srgbClr val="1C9770"/>
          </a:solidFill>
          <a:ln/>
        </p:spPr>
      </p:sp>
      <p:sp>
        <p:nvSpPr>
          <p:cNvPr id="9" name="Text 7"/>
          <p:cNvSpPr/>
          <p:nvPr/>
        </p:nvSpPr>
        <p:spPr>
          <a:xfrm>
            <a:off x="5565696" y="2057043"/>
            <a:ext cx="3590330" cy="453509"/>
          </a:xfrm>
          <a:prstGeom prst="rect">
            <a:avLst/>
          </a:prstGeom>
          <a:noFill/>
          <a:ln/>
        </p:spPr>
        <p:txBody>
          <a:bodyPr wrap="none" lIns="0" tIns="0" rIns="0" bIns="0" rtlCol="0" anchor="t"/>
          <a:lstStyle/>
          <a:p>
            <a:pPr marL="0" indent="0" algn="l">
              <a:lnSpc>
                <a:spcPts val="3550"/>
              </a:lnSpc>
              <a:buNone/>
            </a:pPr>
            <a:r>
              <a:rPr lang="en-US" sz="2200" dirty="0">
                <a:solidFill>
                  <a:srgbClr val="464646"/>
                </a:solidFill>
                <a:latin typeface="Inter Medium" pitchFamily="34" charset="0"/>
                <a:ea typeface="Inter Medium" pitchFamily="34" charset="-122"/>
                <a:cs typeface="Inter Medium" pitchFamily="34" charset="-120"/>
              </a:rPr>
              <a:t>Reliance on guesswork</a:t>
            </a:r>
            <a:endParaRPr lang="en-US" sz="2200" dirty="0"/>
          </a:p>
        </p:txBody>
      </p:sp>
      <p:sp>
        <p:nvSpPr>
          <p:cNvPr id="10" name="Text 8"/>
          <p:cNvSpPr/>
          <p:nvPr/>
        </p:nvSpPr>
        <p:spPr>
          <a:xfrm>
            <a:off x="5565696" y="2646640"/>
            <a:ext cx="3590330" cy="1814036"/>
          </a:xfrm>
          <a:prstGeom prst="rect">
            <a:avLst/>
          </a:prstGeom>
          <a:noFill/>
          <a:ln/>
        </p:spPr>
        <p:txBody>
          <a:bodyPr wrap="square" lIns="0" tIns="0" rIns="0" bIns="0" rtlCol="0" anchor="t"/>
          <a:lstStyle/>
          <a:p>
            <a:pPr marL="0" indent="0" algn="l">
              <a:lnSpc>
                <a:spcPts val="3550"/>
              </a:lnSpc>
              <a:buNone/>
            </a:pPr>
            <a:r>
              <a:rPr lang="en-US" sz="2200" dirty="0">
                <a:solidFill>
                  <a:srgbClr val="464646"/>
                </a:solidFill>
                <a:latin typeface="Inter Medium" pitchFamily="34" charset="0"/>
                <a:ea typeface="Inter Medium" pitchFamily="34" charset="-122"/>
                <a:cs typeface="Inter Medium" pitchFamily="34" charset="-120"/>
              </a:rPr>
              <a:t>Farmers often rely on guesswork for fertilizer use and crop selection, leading to poor yields.</a:t>
            </a:r>
            <a:endParaRPr lang="en-US" sz="2200" dirty="0"/>
          </a:p>
        </p:txBody>
      </p:sp>
      <p:sp>
        <p:nvSpPr>
          <p:cNvPr id="11" name="Shape 9"/>
          <p:cNvSpPr/>
          <p:nvPr/>
        </p:nvSpPr>
        <p:spPr>
          <a:xfrm>
            <a:off x="9640133" y="1799749"/>
            <a:ext cx="4196358" cy="3371731"/>
          </a:xfrm>
          <a:prstGeom prst="roundRect">
            <a:avLst>
              <a:gd name="adj" fmla="val 4339"/>
            </a:avLst>
          </a:prstGeom>
          <a:solidFill>
            <a:srgbClr val="FFFFFF"/>
          </a:solidFill>
          <a:ln w="30480">
            <a:solidFill>
              <a:srgbClr val="D8D4D4"/>
            </a:solidFill>
            <a:prstDash val="solid"/>
          </a:ln>
        </p:spPr>
      </p:sp>
      <p:sp>
        <p:nvSpPr>
          <p:cNvPr id="12" name="Shape 10"/>
          <p:cNvSpPr/>
          <p:nvPr/>
        </p:nvSpPr>
        <p:spPr>
          <a:xfrm>
            <a:off x="9609653" y="1799749"/>
            <a:ext cx="121920" cy="3371731"/>
          </a:xfrm>
          <a:prstGeom prst="roundRect">
            <a:avLst>
              <a:gd name="adj" fmla="val 27907"/>
            </a:avLst>
          </a:prstGeom>
          <a:solidFill>
            <a:srgbClr val="1C9770"/>
          </a:solidFill>
          <a:ln/>
        </p:spPr>
      </p:sp>
      <p:sp>
        <p:nvSpPr>
          <p:cNvPr id="13" name="Text 11"/>
          <p:cNvSpPr/>
          <p:nvPr/>
        </p:nvSpPr>
        <p:spPr>
          <a:xfrm>
            <a:off x="9988868" y="2057043"/>
            <a:ext cx="3590330" cy="907018"/>
          </a:xfrm>
          <a:prstGeom prst="rect">
            <a:avLst/>
          </a:prstGeom>
          <a:noFill/>
          <a:ln/>
        </p:spPr>
        <p:txBody>
          <a:bodyPr wrap="square" lIns="0" tIns="0" rIns="0" bIns="0" rtlCol="0" anchor="t"/>
          <a:lstStyle/>
          <a:p>
            <a:pPr marL="0" indent="0" algn="l">
              <a:lnSpc>
                <a:spcPts val="3550"/>
              </a:lnSpc>
              <a:buNone/>
            </a:pPr>
            <a:r>
              <a:rPr lang="en-US" sz="2200" dirty="0">
                <a:solidFill>
                  <a:srgbClr val="464646"/>
                </a:solidFill>
                <a:latin typeface="Inter Medium" pitchFamily="34" charset="0"/>
                <a:ea typeface="Inter Medium" pitchFamily="34" charset="-122"/>
                <a:cs typeface="Inter Medium" pitchFamily="34" charset="-120"/>
              </a:rPr>
              <a:t>Expensive and slow solutions</a:t>
            </a:r>
            <a:endParaRPr lang="en-US" sz="2200" dirty="0"/>
          </a:p>
        </p:txBody>
      </p:sp>
      <p:sp>
        <p:nvSpPr>
          <p:cNvPr id="14" name="Text 12"/>
          <p:cNvSpPr/>
          <p:nvPr/>
        </p:nvSpPr>
        <p:spPr>
          <a:xfrm>
            <a:off x="9988868" y="3100149"/>
            <a:ext cx="3590330" cy="1814036"/>
          </a:xfrm>
          <a:prstGeom prst="rect">
            <a:avLst/>
          </a:prstGeom>
          <a:noFill/>
          <a:ln/>
        </p:spPr>
        <p:txBody>
          <a:bodyPr wrap="square" lIns="0" tIns="0" rIns="0" bIns="0" rtlCol="0" anchor="t"/>
          <a:lstStyle/>
          <a:p>
            <a:pPr marL="0" indent="0" algn="l">
              <a:lnSpc>
                <a:spcPts val="3550"/>
              </a:lnSpc>
              <a:buNone/>
            </a:pPr>
            <a:r>
              <a:rPr lang="en-US" sz="2200" dirty="0">
                <a:solidFill>
                  <a:srgbClr val="464646"/>
                </a:solidFill>
                <a:latin typeface="Inter Medium" pitchFamily="34" charset="0"/>
                <a:ea typeface="Inter Medium" pitchFamily="34" charset="-122"/>
                <a:cs typeface="Inter Medium" pitchFamily="34" charset="-120"/>
              </a:rPr>
              <a:t>Existing lab-based solutions are expensive, time-consuming, and non-real-time.</a:t>
            </a:r>
            <a:endParaRPr lang="en-US" sz="2200" dirty="0"/>
          </a:p>
        </p:txBody>
      </p:sp>
      <p:sp>
        <p:nvSpPr>
          <p:cNvPr id="15" name="Shape 13"/>
          <p:cNvSpPr/>
          <p:nvPr/>
        </p:nvSpPr>
        <p:spPr>
          <a:xfrm>
            <a:off x="793790" y="5426631"/>
            <a:ext cx="13042821" cy="2165509"/>
          </a:xfrm>
          <a:prstGeom prst="roundRect">
            <a:avLst>
              <a:gd name="adj" fmla="val 1571"/>
            </a:avLst>
          </a:prstGeom>
          <a:solidFill>
            <a:srgbClr val="BEF3E2"/>
          </a:solidFill>
          <a:ln/>
        </p:spPr>
      </p:sp>
      <p:pic>
        <p:nvPicPr>
          <p:cNvPr id="16" name="Image 0" descr="preencoded.png"/>
          <p:cNvPicPr>
            <a:picLocks noChangeAspect="1"/>
          </p:cNvPicPr>
          <p:nvPr/>
        </p:nvPicPr>
        <p:blipFill>
          <a:blip r:embed="rId3"/>
          <a:stretch>
            <a:fillRect/>
          </a:stretch>
        </p:blipFill>
        <p:spPr>
          <a:xfrm>
            <a:off x="1020604" y="5789652"/>
            <a:ext cx="354330" cy="283488"/>
          </a:xfrm>
          <a:prstGeom prst="rect">
            <a:avLst/>
          </a:prstGeom>
        </p:spPr>
      </p:pic>
      <p:sp>
        <p:nvSpPr>
          <p:cNvPr id="17" name="Text 14"/>
          <p:cNvSpPr/>
          <p:nvPr/>
        </p:nvSpPr>
        <p:spPr>
          <a:xfrm>
            <a:off x="1601748" y="5710118"/>
            <a:ext cx="12008048" cy="453509"/>
          </a:xfrm>
          <a:prstGeom prst="rect">
            <a:avLst/>
          </a:prstGeom>
          <a:noFill/>
          <a:ln/>
        </p:spPr>
        <p:txBody>
          <a:bodyPr wrap="none" lIns="0" tIns="0" rIns="0" bIns="0" rtlCol="0" anchor="t"/>
          <a:lstStyle/>
          <a:p>
            <a:pPr marL="0" indent="0" algn="l">
              <a:lnSpc>
                <a:spcPts val="3550"/>
              </a:lnSpc>
              <a:buNone/>
            </a:pPr>
            <a:r>
              <a:rPr lang="en-US" sz="2200" dirty="0">
                <a:solidFill>
                  <a:srgbClr val="000000"/>
                </a:solidFill>
                <a:latin typeface="Inter Medium" pitchFamily="34" charset="0"/>
                <a:ea typeface="Inter Medium" pitchFamily="34" charset="-122"/>
                <a:cs typeface="Inter Medium" pitchFamily="34" charset="-120"/>
              </a:rPr>
              <a:t>Need:</a:t>
            </a:r>
            <a:endParaRPr lang="en-US" sz="2200" dirty="0"/>
          </a:p>
        </p:txBody>
      </p:sp>
      <p:sp>
        <p:nvSpPr>
          <p:cNvPr id="18" name="Text 15"/>
          <p:cNvSpPr/>
          <p:nvPr/>
        </p:nvSpPr>
        <p:spPr>
          <a:xfrm>
            <a:off x="1601748" y="6367701"/>
            <a:ext cx="12008048" cy="907018"/>
          </a:xfrm>
          <a:prstGeom prst="rect">
            <a:avLst/>
          </a:prstGeom>
          <a:noFill/>
          <a:ln/>
        </p:spPr>
        <p:txBody>
          <a:bodyPr wrap="square" lIns="0" tIns="0" rIns="0" bIns="0" rtlCol="0" anchor="t"/>
          <a:lstStyle/>
          <a:p>
            <a:pPr marL="0" indent="0" algn="l">
              <a:lnSpc>
                <a:spcPts val="3550"/>
              </a:lnSpc>
              <a:buNone/>
            </a:pPr>
            <a:r>
              <a:rPr lang="en-US" sz="2200" dirty="0">
                <a:solidFill>
                  <a:srgbClr val="000000"/>
                </a:solidFill>
                <a:latin typeface="Inter Medium" pitchFamily="34" charset="0"/>
                <a:ea typeface="Inter Medium" pitchFamily="34" charset="-122"/>
                <a:cs typeface="Inter Medium" pitchFamily="34" charset="-120"/>
              </a:rPr>
              <a:t>A cost-effective, automated, and data-driven platform for real-time soil health monitoring and intelligent crop recommendations</a:t>
            </a:r>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55928"/>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30303"/>
                </a:solidFill>
                <a:latin typeface="DM Sans Semi Bold" pitchFamily="34" charset="0"/>
                <a:ea typeface="DM Sans Semi Bold" pitchFamily="34" charset="-122"/>
                <a:cs typeface="DM Sans Semi Bold" pitchFamily="34" charset="-120"/>
              </a:rPr>
              <a:t>Project Objectives</a:t>
            </a:r>
            <a:endParaRPr lang="en-US" sz="3550" b="1" dirty="0"/>
          </a:p>
        </p:txBody>
      </p:sp>
      <p:sp>
        <p:nvSpPr>
          <p:cNvPr id="3" name="Text 1"/>
          <p:cNvSpPr/>
          <p:nvPr/>
        </p:nvSpPr>
        <p:spPr>
          <a:xfrm>
            <a:off x="793790" y="1889879"/>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030303"/>
                </a:solidFill>
                <a:latin typeface="DM Sans Semi Bold" pitchFamily="34" charset="0"/>
                <a:ea typeface="DM Sans Semi Bold" pitchFamily="34" charset="-122"/>
                <a:cs typeface="DM Sans Semi Bold" pitchFamily="34" charset="-120"/>
              </a:rPr>
              <a:t>Primary Objective:</a:t>
            </a:r>
            <a:endParaRPr lang="en-US" sz="2650" dirty="0"/>
          </a:p>
        </p:txBody>
      </p:sp>
      <p:sp>
        <p:nvSpPr>
          <p:cNvPr id="4" name="Text 2"/>
          <p:cNvSpPr/>
          <p:nvPr/>
        </p:nvSpPr>
        <p:spPr>
          <a:xfrm>
            <a:off x="793790" y="2541984"/>
            <a:ext cx="4885015" cy="1814036"/>
          </a:xfrm>
          <a:prstGeom prst="rect">
            <a:avLst/>
          </a:prstGeom>
          <a:noFill/>
          <a:ln/>
        </p:spPr>
        <p:txBody>
          <a:bodyPr wrap="square" lIns="0" tIns="0" rIns="0" bIns="0" rtlCol="0" anchor="t"/>
          <a:lstStyle/>
          <a:p>
            <a:pPr marL="0" indent="0" algn="l">
              <a:lnSpc>
                <a:spcPts val="3550"/>
              </a:lnSpc>
              <a:buNone/>
            </a:pPr>
            <a:r>
              <a:rPr lang="en-US" sz="2200" dirty="0">
                <a:solidFill>
                  <a:srgbClr val="464646"/>
                </a:solidFill>
                <a:latin typeface="Inter Medium" pitchFamily="34" charset="0"/>
                <a:ea typeface="Inter Medium" pitchFamily="34" charset="-122"/>
                <a:cs typeface="Inter Medium" pitchFamily="34" charset="-120"/>
              </a:rPr>
              <a:t>To develop a software platform that analyzes soil parameters and recommends suitable crops for sustainable farming.</a:t>
            </a:r>
            <a:endParaRPr lang="en-US" sz="2200" dirty="0"/>
          </a:p>
        </p:txBody>
      </p:sp>
      <p:sp>
        <p:nvSpPr>
          <p:cNvPr id="5" name="Text 3"/>
          <p:cNvSpPr/>
          <p:nvPr/>
        </p:nvSpPr>
        <p:spPr>
          <a:xfrm>
            <a:off x="6239828" y="1889879"/>
            <a:ext cx="3703082" cy="425291"/>
          </a:xfrm>
          <a:prstGeom prst="rect">
            <a:avLst/>
          </a:prstGeom>
          <a:noFill/>
          <a:ln/>
        </p:spPr>
        <p:txBody>
          <a:bodyPr wrap="none" lIns="0" tIns="0" rIns="0" bIns="0" rtlCol="0" anchor="t"/>
          <a:lstStyle/>
          <a:p>
            <a:pPr marL="0" indent="0" algn="l">
              <a:lnSpc>
                <a:spcPts val="3300"/>
              </a:lnSpc>
              <a:buNone/>
            </a:pPr>
            <a:r>
              <a:rPr lang="en-US" sz="2650" dirty="0">
                <a:solidFill>
                  <a:srgbClr val="030303"/>
                </a:solidFill>
                <a:latin typeface="DM Sans Semi Bold" pitchFamily="34" charset="0"/>
                <a:ea typeface="DM Sans Semi Bold" pitchFamily="34" charset="-122"/>
                <a:cs typeface="DM Sans Semi Bold" pitchFamily="34" charset="-120"/>
              </a:rPr>
              <a:t>Secondary Objectives:</a:t>
            </a:r>
            <a:endParaRPr lang="en-US" sz="2650" dirty="0"/>
          </a:p>
        </p:txBody>
      </p:sp>
      <p:sp>
        <p:nvSpPr>
          <p:cNvPr id="6" name="Text 4"/>
          <p:cNvSpPr/>
          <p:nvPr/>
        </p:nvSpPr>
        <p:spPr>
          <a:xfrm>
            <a:off x="6239828" y="2541984"/>
            <a:ext cx="7604284"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Collect and preprocess soil data from multiple sources, including CSV datasets.</a:t>
            </a:r>
            <a:endParaRPr lang="en-US" sz="2000" dirty="0"/>
          </a:p>
        </p:txBody>
      </p:sp>
      <p:sp>
        <p:nvSpPr>
          <p:cNvPr id="7" name="Text 5"/>
          <p:cNvSpPr/>
          <p:nvPr/>
        </p:nvSpPr>
        <p:spPr>
          <a:xfrm>
            <a:off x="6239828" y="3528298"/>
            <a:ext cx="7604284"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Visualize soil health using graphs and charts for easy interpretation</a:t>
            </a:r>
            <a:r>
              <a:rPr lang="en-US" sz="1750" dirty="0">
                <a:solidFill>
                  <a:srgbClr val="464646"/>
                </a:solidFill>
                <a:latin typeface="Inter Medium" pitchFamily="34" charset="0"/>
                <a:ea typeface="Inter Medium" pitchFamily="34" charset="-122"/>
                <a:cs typeface="Inter Medium" pitchFamily="34" charset="-120"/>
              </a:rPr>
              <a:t>.</a:t>
            </a:r>
            <a:endParaRPr lang="en-US" sz="1750" dirty="0"/>
          </a:p>
        </p:txBody>
      </p:sp>
      <p:sp>
        <p:nvSpPr>
          <p:cNvPr id="8" name="Text 6"/>
          <p:cNvSpPr/>
          <p:nvPr/>
        </p:nvSpPr>
        <p:spPr>
          <a:xfrm>
            <a:off x="6239828" y="4514612"/>
            <a:ext cx="7604284"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Implement machine learning models to classify soil fertility and predict optimal crops.</a:t>
            </a:r>
            <a:endParaRPr lang="en-US" sz="2000" dirty="0"/>
          </a:p>
        </p:txBody>
      </p:sp>
      <p:sp>
        <p:nvSpPr>
          <p:cNvPr id="9" name="Text 7"/>
          <p:cNvSpPr/>
          <p:nvPr/>
        </p:nvSpPr>
        <p:spPr>
          <a:xfrm>
            <a:off x="6239828" y="5500926"/>
            <a:ext cx="7604284"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Build a responsive GUI/web interface for seamless interaction</a:t>
            </a:r>
            <a:r>
              <a:rPr lang="en-US" sz="1750" dirty="0">
                <a:solidFill>
                  <a:srgbClr val="464646"/>
                </a:solidFill>
                <a:latin typeface="Inter Medium" pitchFamily="34" charset="0"/>
                <a:ea typeface="Inter Medium" pitchFamily="34" charset="-122"/>
                <a:cs typeface="Inter Medium" pitchFamily="34" charset="-120"/>
              </a:rPr>
              <a:t>.</a:t>
            </a:r>
            <a:endParaRPr lang="en-US" sz="1750" dirty="0"/>
          </a:p>
        </p:txBody>
      </p:sp>
      <p:sp>
        <p:nvSpPr>
          <p:cNvPr id="10" name="Text 8"/>
          <p:cNvSpPr/>
          <p:nvPr/>
        </p:nvSpPr>
        <p:spPr>
          <a:xfrm>
            <a:off x="6239828" y="6487239"/>
            <a:ext cx="7604284" cy="907018"/>
          </a:xfrm>
          <a:prstGeom prst="rect">
            <a:avLst/>
          </a:prstGeom>
          <a:noFill/>
          <a:ln/>
        </p:spPr>
        <p:txBody>
          <a:bodyPr wrap="square" lIns="0" tIns="0" rIns="0" bIns="0" rtlCol="0" anchor="t"/>
          <a:lstStyle/>
          <a:p>
            <a:pPr algn="l">
              <a:lnSpc>
                <a:spcPts val="2850"/>
              </a:lnSpc>
              <a:buSzPct val="100000"/>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659487"/>
            <a:ext cx="4696778" cy="538758"/>
          </a:xfrm>
          <a:prstGeom prst="rect">
            <a:avLst/>
          </a:prstGeom>
          <a:noFill/>
          <a:ln/>
        </p:spPr>
        <p:txBody>
          <a:bodyPr wrap="none" lIns="0" tIns="0" rIns="0" bIns="0" rtlCol="0" anchor="t"/>
          <a:lstStyle/>
          <a:p>
            <a:pPr marL="0" indent="0" algn="l">
              <a:lnSpc>
                <a:spcPts val="4200"/>
              </a:lnSpc>
              <a:buNone/>
            </a:pPr>
            <a:r>
              <a:rPr lang="en-US" sz="3350" b="1" dirty="0">
                <a:solidFill>
                  <a:srgbClr val="030303"/>
                </a:solidFill>
                <a:latin typeface="DM Sans Semi Bold" pitchFamily="34" charset="0"/>
                <a:ea typeface="DM Sans Semi Bold" pitchFamily="34" charset="-122"/>
                <a:cs typeface="DM Sans Semi Bold" pitchFamily="34" charset="-120"/>
              </a:rPr>
              <a:t>Features Implemented</a:t>
            </a:r>
            <a:endParaRPr lang="en-US" sz="3350" b="1" dirty="0"/>
          </a:p>
        </p:txBody>
      </p:sp>
      <p:pic>
        <p:nvPicPr>
          <p:cNvPr id="3" name="Image 0" descr="preencoded.png"/>
          <p:cNvPicPr>
            <a:picLocks noChangeAspect="1"/>
          </p:cNvPicPr>
          <p:nvPr/>
        </p:nvPicPr>
        <p:blipFill>
          <a:blip r:embed="rId3"/>
          <a:stretch>
            <a:fillRect/>
          </a:stretch>
        </p:blipFill>
        <p:spPr>
          <a:xfrm>
            <a:off x="793790" y="1629132"/>
            <a:ext cx="646390" cy="646390"/>
          </a:xfrm>
          <a:prstGeom prst="rect">
            <a:avLst/>
          </a:prstGeom>
        </p:spPr>
      </p:pic>
      <p:sp>
        <p:nvSpPr>
          <p:cNvPr id="4" name="Text 1"/>
          <p:cNvSpPr/>
          <p:nvPr/>
        </p:nvSpPr>
        <p:spPr>
          <a:xfrm>
            <a:off x="793790" y="2544842"/>
            <a:ext cx="3630454" cy="403979"/>
          </a:xfrm>
          <a:prstGeom prst="rect">
            <a:avLst/>
          </a:prstGeom>
          <a:noFill/>
          <a:ln/>
        </p:spPr>
        <p:txBody>
          <a:bodyPr wrap="none" lIns="0" tIns="0" rIns="0" bIns="0" rtlCol="0" anchor="t"/>
          <a:lstStyle/>
          <a:p>
            <a:pPr marL="0" indent="0" algn="l">
              <a:lnSpc>
                <a:spcPts val="3150"/>
              </a:lnSpc>
              <a:buNone/>
            </a:pPr>
            <a:r>
              <a:rPr lang="en-US" sz="2500" dirty="0">
                <a:solidFill>
                  <a:srgbClr val="464646"/>
                </a:solidFill>
                <a:latin typeface="DM Sans Semi Bold" pitchFamily="34" charset="0"/>
                <a:ea typeface="DM Sans Semi Bold" pitchFamily="34" charset="-122"/>
                <a:cs typeface="DM Sans Semi Bold" pitchFamily="34" charset="-120"/>
              </a:rPr>
              <a:t>Soil Parameter Analysis</a:t>
            </a:r>
            <a:endParaRPr lang="en-US" sz="2500" dirty="0"/>
          </a:p>
        </p:txBody>
      </p:sp>
      <p:sp>
        <p:nvSpPr>
          <p:cNvPr id="5" name="Text 2"/>
          <p:cNvSpPr/>
          <p:nvPr/>
        </p:nvSpPr>
        <p:spPr>
          <a:xfrm>
            <a:off x="793790" y="3078004"/>
            <a:ext cx="4168021" cy="1292662"/>
          </a:xfrm>
          <a:prstGeom prst="rect">
            <a:avLst/>
          </a:prstGeom>
          <a:noFill/>
          <a:ln/>
        </p:spPr>
        <p:txBody>
          <a:bodyPr wrap="square" lIns="0" tIns="0" rIns="0" bIns="0" rtlCol="0" anchor="t"/>
          <a:lstStyle/>
          <a:p>
            <a:pPr marL="0" indent="0" algn="l">
              <a:lnSpc>
                <a:spcPts val="3350"/>
              </a:lnSpc>
              <a:buNone/>
            </a:pPr>
            <a:r>
              <a:rPr lang="en-US" sz="2100" dirty="0">
                <a:solidFill>
                  <a:srgbClr val="464646"/>
                </a:solidFill>
                <a:latin typeface="Inter Medium" pitchFamily="34" charset="0"/>
                <a:ea typeface="Inter Medium" pitchFamily="34" charset="-122"/>
                <a:cs typeface="Inter Medium" pitchFamily="34" charset="-120"/>
              </a:rPr>
              <a:t>Users can input soil pH, moisture, nitrogen, phosphorus, potassium, and organic content.</a:t>
            </a:r>
            <a:endParaRPr lang="en-US" sz="2100" dirty="0"/>
          </a:p>
        </p:txBody>
      </p:sp>
      <p:pic>
        <p:nvPicPr>
          <p:cNvPr id="6" name="Image 1" descr="preencoded.png"/>
          <p:cNvPicPr>
            <a:picLocks noChangeAspect="1"/>
          </p:cNvPicPr>
          <p:nvPr/>
        </p:nvPicPr>
        <p:blipFill>
          <a:blip r:embed="rId4"/>
          <a:stretch>
            <a:fillRect/>
          </a:stretch>
        </p:blipFill>
        <p:spPr>
          <a:xfrm>
            <a:off x="5231130" y="1629132"/>
            <a:ext cx="646390" cy="646390"/>
          </a:xfrm>
          <a:prstGeom prst="rect">
            <a:avLst/>
          </a:prstGeom>
        </p:spPr>
      </p:pic>
      <p:sp>
        <p:nvSpPr>
          <p:cNvPr id="7" name="Text 3"/>
          <p:cNvSpPr/>
          <p:nvPr/>
        </p:nvSpPr>
        <p:spPr>
          <a:xfrm>
            <a:off x="5231130" y="2544842"/>
            <a:ext cx="3232190" cy="403979"/>
          </a:xfrm>
          <a:prstGeom prst="rect">
            <a:avLst/>
          </a:prstGeom>
          <a:noFill/>
          <a:ln/>
        </p:spPr>
        <p:txBody>
          <a:bodyPr wrap="none" lIns="0" tIns="0" rIns="0" bIns="0" rtlCol="0" anchor="t"/>
          <a:lstStyle/>
          <a:p>
            <a:pPr marL="0" indent="0" algn="l">
              <a:lnSpc>
                <a:spcPts val="3150"/>
              </a:lnSpc>
              <a:buNone/>
            </a:pPr>
            <a:r>
              <a:rPr lang="en-US" sz="2500" dirty="0">
                <a:solidFill>
                  <a:srgbClr val="464646"/>
                </a:solidFill>
                <a:latin typeface="DM Sans Semi Bold" pitchFamily="34" charset="0"/>
                <a:ea typeface="DM Sans Semi Bold" pitchFamily="34" charset="-122"/>
                <a:cs typeface="DM Sans Semi Bold" pitchFamily="34" charset="-120"/>
              </a:rPr>
              <a:t>Data Visualization</a:t>
            </a:r>
            <a:endParaRPr lang="en-US" sz="2500" dirty="0"/>
          </a:p>
        </p:txBody>
      </p:sp>
      <p:sp>
        <p:nvSpPr>
          <p:cNvPr id="8" name="Text 4"/>
          <p:cNvSpPr/>
          <p:nvPr/>
        </p:nvSpPr>
        <p:spPr>
          <a:xfrm>
            <a:off x="5231130" y="3078004"/>
            <a:ext cx="4168021" cy="861774"/>
          </a:xfrm>
          <a:prstGeom prst="rect">
            <a:avLst/>
          </a:prstGeom>
          <a:noFill/>
          <a:ln/>
        </p:spPr>
        <p:txBody>
          <a:bodyPr wrap="square" lIns="0" tIns="0" rIns="0" bIns="0" rtlCol="0" anchor="t"/>
          <a:lstStyle/>
          <a:p>
            <a:pPr marL="0" indent="0" algn="l">
              <a:lnSpc>
                <a:spcPts val="3350"/>
              </a:lnSpc>
              <a:buNone/>
            </a:pPr>
            <a:r>
              <a:rPr lang="en-US" sz="2100" dirty="0">
                <a:solidFill>
                  <a:srgbClr val="464646"/>
                </a:solidFill>
                <a:latin typeface="Inter Medium" pitchFamily="34" charset="0"/>
                <a:ea typeface="Inter Medium" pitchFamily="34" charset="-122"/>
                <a:cs typeface="Inter Medium" pitchFamily="34" charset="-120"/>
              </a:rPr>
              <a:t>Real-time plots and graphs display soil health metrics.</a:t>
            </a:r>
            <a:endParaRPr lang="en-US" sz="2100" dirty="0"/>
          </a:p>
        </p:txBody>
      </p:sp>
      <p:pic>
        <p:nvPicPr>
          <p:cNvPr id="9" name="Image 2" descr="preencoded.png"/>
          <p:cNvPicPr>
            <a:picLocks noChangeAspect="1"/>
          </p:cNvPicPr>
          <p:nvPr/>
        </p:nvPicPr>
        <p:blipFill>
          <a:blip r:embed="rId5"/>
          <a:stretch>
            <a:fillRect/>
          </a:stretch>
        </p:blipFill>
        <p:spPr>
          <a:xfrm>
            <a:off x="9668470" y="1629132"/>
            <a:ext cx="646390" cy="646390"/>
          </a:xfrm>
          <a:prstGeom prst="rect">
            <a:avLst/>
          </a:prstGeom>
        </p:spPr>
      </p:pic>
      <p:sp>
        <p:nvSpPr>
          <p:cNvPr id="10" name="Text 5"/>
          <p:cNvSpPr/>
          <p:nvPr/>
        </p:nvSpPr>
        <p:spPr>
          <a:xfrm>
            <a:off x="9668470" y="2544842"/>
            <a:ext cx="4168140" cy="430887"/>
          </a:xfrm>
          <a:prstGeom prst="rect">
            <a:avLst/>
          </a:prstGeom>
          <a:noFill/>
          <a:ln/>
        </p:spPr>
        <p:txBody>
          <a:bodyPr wrap="none" lIns="0" tIns="0" rIns="0" bIns="0" rtlCol="0" anchor="t"/>
          <a:lstStyle/>
          <a:p>
            <a:pPr marL="0" indent="0" algn="l">
              <a:lnSpc>
                <a:spcPts val="3350"/>
              </a:lnSpc>
              <a:buNone/>
            </a:pPr>
            <a:r>
              <a:rPr lang="en-US" sz="2100" dirty="0">
                <a:solidFill>
                  <a:srgbClr val="464646"/>
                </a:solidFill>
                <a:latin typeface="Inter Medium" pitchFamily="34" charset="0"/>
                <a:ea typeface="Inter Medium" pitchFamily="34" charset="-122"/>
                <a:cs typeface="Inter Medium" pitchFamily="34" charset="-120"/>
              </a:rPr>
              <a:t>Fertility Classification</a:t>
            </a:r>
            <a:endParaRPr lang="en-US" sz="2100" dirty="0"/>
          </a:p>
        </p:txBody>
      </p:sp>
      <p:sp>
        <p:nvSpPr>
          <p:cNvPr id="11" name="Text 6"/>
          <p:cNvSpPr/>
          <p:nvPr/>
        </p:nvSpPr>
        <p:spPr>
          <a:xfrm>
            <a:off x="9668470" y="3104912"/>
            <a:ext cx="4168140" cy="861774"/>
          </a:xfrm>
          <a:prstGeom prst="rect">
            <a:avLst/>
          </a:prstGeom>
          <a:noFill/>
          <a:ln/>
        </p:spPr>
        <p:txBody>
          <a:bodyPr wrap="square" lIns="0" tIns="0" rIns="0" bIns="0" rtlCol="0" anchor="t"/>
          <a:lstStyle/>
          <a:p>
            <a:pPr marL="0" indent="0" algn="l">
              <a:lnSpc>
                <a:spcPts val="3350"/>
              </a:lnSpc>
              <a:buNone/>
            </a:pPr>
            <a:r>
              <a:rPr lang="en-US" sz="2100" dirty="0">
                <a:solidFill>
                  <a:srgbClr val="464646"/>
                </a:solidFill>
                <a:latin typeface="Inter Medium" pitchFamily="34" charset="0"/>
                <a:ea typeface="Inter Medium" pitchFamily="34" charset="-122"/>
                <a:cs typeface="Inter Medium" pitchFamily="34" charset="-120"/>
              </a:rPr>
              <a:t>ML models classify soil as Low, Medium, or High fertility.</a:t>
            </a:r>
            <a:endParaRPr lang="en-US" sz="2100" dirty="0"/>
          </a:p>
        </p:txBody>
      </p:sp>
      <p:pic>
        <p:nvPicPr>
          <p:cNvPr id="12" name="Image 3" descr="preencoded.png"/>
          <p:cNvPicPr>
            <a:picLocks noChangeAspect="1"/>
          </p:cNvPicPr>
          <p:nvPr/>
        </p:nvPicPr>
        <p:blipFill>
          <a:blip r:embed="rId6"/>
          <a:stretch>
            <a:fillRect/>
          </a:stretch>
        </p:blipFill>
        <p:spPr>
          <a:xfrm>
            <a:off x="793790" y="4801553"/>
            <a:ext cx="646390" cy="646390"/>
          </a:xfrm>
          <a:prstGeom prst="rect">
            <a:avLst/>
          </a:prstGeom>
        </p:spPr>
      </p:pic>
      <p:sp>
        <p:nvSpPr>
          <p:cNvPr id="13" name="Text 7"/>
          <p:cNvSpPr/>
          <p:nvPr/>
        </p:nvSpPr>
        <p:spPr>
          <a:xfrm>
            <a:off x="793790" y="5717262"/>
            <a:ext cx="3772019" cy="403979"/>
          </a:xfrm>
          <a:prstGeom prst="rect">
            <a:avLst/>
          </a:prstGeom>
          <a:noFill/>
          <a:ln/>
        </p:spPr>
        <p:txBody>
          <a:bodyPr wrap="none" lIns="0" tIns="0" rIns="0" bIns="0" rtlCol="0" anchor="t"/>
          <a:lstStyle/>
          <a:p>
            <a:pPr marL="0" indent="0" algn="l">
              <a:lnSpc>
                <a:spcPts val="3150"/>
              </a:lnSpc>
              <a:buNone/>
            </a:pPr>
            <a:r>
              <a:rPr lang="en-US" sz="2500" dirty="0">
                <a:solidFill>
                  <a:srgbClr val="464646"/>
                </a:solidFill>
                <a:latin typeface="DM Sans Semi Bold" pitchFamily="34" charset="0"/>
                <a:ea typeface="DM Sans Semi Bold" pitchFamily="34" charset="-122"/>
                <a:cs typeface="DM Sans Semi Bold" pitchFamily="34" charset="-120"/>
              </a:rPr>
              <a:t>Crop Recommendations</a:t>
            </a:r>
            <a:endParaRPr lang="en-US" sz="2500" dirty="0"/>
          </a:p>
        </p:txBody>
      </p:sp>
      <p:sp>
        <p:nvSpPr>
          <p:cNvPr id="14" name="Text 8"/>
          <p:cNvSpPr/>
          <p:nvPr/>
        </p:nvSpPr>
        <p:spPr>
          <a:xfrm>
            <a:off x="793790" y="6250424"/>
            <a:ext cx="4168021" cy="861774"/>
          </a:xfrm>
          <a:prstGeom prst="rect">
            <a:avLst/>
          </a:prstGeom>
          <a:noFill/>
          <a:ln/>
        </p:spPr>
        <p:txBody>
          <a:bodyPr wrap="square" lIns="0" tIns="0" rIns="0" bIns="0" rtlCol="0" anchor="t"/>
          <a:lstStyle/>
          <a:p>
            <a:pPr marL="0" indent="0" algn="l">
              <a:lnSpc>
                <a:spcPts val="3350"/>
              </a:lnSpc>
              <a:buNone/>
            </a:pPr>
            <a:r>
              <a:rPr lang="en-US" sz="2100" dirty="0">
                <a:solidFill>
                  <a:srgbClr val="464646"/>
                </a:solidFill>
                <a:latin typeface="Inter Medium" pitchFamily="34" charset="0"/>
                <a:ea typeface="Inter Medium" pitchFamily="34" charset="-122"/>
                <a:cs typeface="Inter Medium" pitchFamily="34" charset="-120"/>
              </a:rPr>
              <a:t>Suggests suitable crops based on soil type and nutrient levels.</a:t>
            </a:r>
            <a:endParaRPr lang="en-US" sz="2100" dirty="0"/>
          </a:p>
        </p:txBody>
      </p:sp>
      <p:pic>
        <p:nvPicPr>
          <p:cNvPr id="15" name="Image 4" descr="preencoded.png"/>
          <p:cNvPicPr>
            <a:picLocks noChangeAspect="1"/>
          </p:cNvPicPr>
          <p:nvPr/>
        </p:nvPicPr>
        <p:blipFill>
          <a:blip r:embed="rId7"/>
          <a:stretch>
            <a:fillRect/>
          </a:stretch>
        </p:blipFill>
        <p:spPr>
          <a:xfrm>
            <a:off x="5231130" y="4801553"/>
            <a:ext cx="646390" cy="646390"/>
          </a:xfrm>
          <a:prstGeom prst="rect">
            <a:avLst/>
          </a:prstGeom>
        </p:spPr>
      </p:pic>
      <p:sp>
        <p:nvSpPr>
          <p:cNvPr id="16" name="Text 9"/>
          <p:cNvSpPr/>
          <p:nvPr/>
        </p:nvSpPr>
        <p:spPr>
          <a:xfrm>
            <a:off x="5231130" y="5717262"/>
            <a:ext cx="4168021" cy="430887"/>
          </a:xfrm>
          <a:prstGeom prst="rect">
            <a:avLst/>
          </a:prstGeom>
          <a:noFill/>
          <a:ln/>
        </p:spPr>
        <p:txBody>
          <a:bodyPr wrap="none" lIns="0" tIns="0" rIns="0" bIns="0" rtlCol="0" anchor="t"/>
          <a:lstStyle/>
          <a:p>
            <a:pPr marL="0" indent="0" algn="l">
              <a:lnSpc>
                <a:spcPts val="3350"/>
              </a:lnSpc>
              <a:buNone/>
            </a:pPr>
            <a:r>
              <a:rPr lang="en-US" sz="2100" dirty="0">
                <a:solidFill>
                  <a:srgbClr val="464646"/>
                </a:solidFill>
                <a:latin typeface="Inter Medium" pitchFamily="34" charset="0"/>
                <a:ea typeface="Inter Medium" pitchFamily="34" charset="-122"/>
                <a:cs typeface="Inter Medium" pitchFamily="34" charset="-120"/>
              </a:rPr>
              <a:t>User-Friendly Interface</a:t>
            </a:r>
            <a:endParaRPr lang="en-US" sz="2100" dirty="0"/>
          </a:p>
        </p:txBody>
      </p:sp>
      <p:sp>
        <p:nvSpPr>
          <p:cNvPr id="17" name="Text 10"/>
          <p:cNvSpPr/>
          <p:nvPr/>
        </p:nvSpPr>
        <p:spPr>
          <a:xfrm>
            <a:off x="5231130" y="6277332"/>
            <a:ext cx="4168021" cy="1292662"/>
          </a:xfrm>
          <a:prstGeom prst="rect">
            <a:avLst/>
          </a:prstGeom>
          <a:noFill/>
          <a:ln/>
        </p:spPr>
        <p:txBody>
          <a:bodyPr wrap="square" lIns="0" tIns="0" rIns="0" bIns="0" rtlCol="0" anchor="t"/>
          <a:lstStyle/>
          <a:p>
            <a:pPr marL="0" indent="0" algn="l">
              <a:lnSpc>
                <a:spcPts val="3350"/>
              </a:lnSpc>
              <a:buNone/>
            </a:pPr>
            <a:r>
              <a:rPr lang="en-US" sz="2100" dirty="0">
                <a:solidFill>
                  <a:srgbClr val="464646"/>
                </a:solidFill>
                <a:latin typeface="Inter Medium" pitchFamily="34" charset="0"/>
                <a:ea typeface="Inter Medium" pitchFamily="34" charset="-122"/>
                <a:cs typeface="Inter Medium" pitchFamily="34" charset="-120"/>
              </a:rPr>
              <a:t>Simple GUI using Python (Tkinter / Streamlit) or Web Interface (Flask/Django).</a:t>
            </a:r>
            <a:endParaRPr lang="en-US"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702594"/>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30303"/>
                </a:solidFill>
                <a:latin typeface="DM Sans Semi Bold" pitchFamily="34" charset="0"/>
                <a:ea typeface="DM Sans Semi Bold" pitchFamily="34" charset="-122"/>
                <a:cs typeface="DM Sans Semi Bold" pitchFamily="34" charset="-120"/>
              </a:rPr>
              <a:t>Technologies Used</a:t>
            </a:r>
            <a:endParaRPr lang="en-US" sz="3550" b="1" dirty="0"/>
          </a:p>
        </p:txBody>
      </p:sp>
      <p:sp>
        <p:nvSpPr>
          <p:cNvPr id="3" name="Text 1"/>
          <p:cNvSpPr/>
          <p:nvPr/>
        </p:nvSpPr>
        <p:spPr>
          <a:xfrm>
            <a:off x="793790" y="2836545"/>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030303"/>
                </a:solidFill>
                <a:latin typeface="DM Sans Semi Bold" pitchFamily="34" charset="0"/>
                <a:ea typeface="DM Sans Semi Bold" pitchFamily="34" charset="-122"/>
                <a:cs typeface="DM Sans Semi Bold" pitchFamily="34" charset="-120"/>
              </a:rPr>
              <a:t>Frontend:</a:t>
            </a:r>
            <a:endParaRPr lang="en-US" sz="2650" dirty="0"/>
          </a:p>
        </p:txBody>
      </p:sp>
      <p:sp>
        <p:nvSpPr>
          <p:cNvPr id="4" name="Text 2"/>
          <p:cNvSpPr/>
          <p:nvPr/>
        </p:nvSpPr>
        <p:spPr>
          <a:xfrm>
            <a:off x="793790" y="3488650"/>
            <a:ext cx="6244709"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Python Tkinter / Streamlit / Flask for GUI / web interface.</a:t>
            </a:r>
            <a:endParaRPr lang="en-US" sz="2000" dirty="0"/>
          </a:p>
        </p:txBody>
      </p:sp>
      <p:sp>
        <p:nvSpPr>
          <p:cNvPr id="5" name="Text 3"/>
          <p:cNvSpPr/>
          <p:nvPr/>
        </p:nvSpPr>
        <p:spPr>
          <a:xfrm>
            <a:off x="793790" y="4474964"/>
            <a:ext cx="6244709"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HTML, CSS, and JavaScript for web-based design</a:t>
            </a:r>
            <a:r>
              <a:rPr lang="en-US" sz="1750" dirty="0">
                <a:solidFill>
                  <a:srgbClr val="464646"/>
                </a:solidFill>
                <a:latin typeface="Inter Medium" pitchFamily="34" charset="0"/>
                <a:ea typeface="Inter Medium" pitchFamily="34" charset="-122"/>
                <a:cs typeface="Inter Medium" pitchFamily="34" charset="-120"/>
              </a:rPr>
              <a:t>.</a:t>
            </a:r>
            <a:endParaRPr lang="en-US" sz="1750" dirty="0"/>
          </a:p>
        </p:txBody>
      </p:sp>
      <p:sp>
        <p:nvSpPr>
          <p:cNvPr id="6" name="Text 4"/>
          <p:cNvSpPr/>
          <p:nvPr/>
        </p:nvSpPr>
        <p:spPr>
          <a:xfrm>
            <a:off x="7599521" y="2836545"/>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030303"/>
                </a:solidFill>
                <a:latin typeface="DM Sans Semi Bold" pitchFamily="34" charset="0"/>
                <a:ea typeface="DM Sans Semi Bold" pitchFamily="34" charset="-122"/>
                <a:cs typeface="DM Sans Semi Bold" pitchFamily="34" charset="-120"/>
              </a:rPr>
              <a:t>Backend:</a:t>
            </a:r>
            <a:endParaRPr lang="en-US" sz="2650" dirty="0"/>
          </a:p>
        </p:txBody>
      </p:sp>
      <p:sp>
        <p:nvSpPr>
          <p:cNvPr id="7" name="Text 5"/>
          <p:cNvSpPr/>
          <p:nvPr/>
        </p:nvSpPr>
        <p:spPr>
          <a:xfrm>
            <a:off x="7599521" y="3488650"/>
            <a:ext cx="6244709"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Python – Data analysis, preprocessing, and ML modeling.</a:t>
            </a:r>
            <a:endParaRPr lang="en-US" sz="2000" dirty="0"/>
          </a:p>
        </p:txBody>
      </p:sp>
      <p:sp>
        <p:nvSpPr>
          <p:cNvPr id="8" name="Text 6"/>
          <p:cNvSpPr/>
          <p:nvPr/>
        </p:nvSpPr>
        <p:spPr>
          <a:xfrm>
            <a:off x="7599521" y="4474964"/>
            <a:ext cx="6244709" cy="453509"/>
          </a:xfrm>
          <a:prstGeom prst="rect">
            <a:avLst/>
          </a:prstGeom>
          <a:noFill/>
          <a:ln/>
        </p:spPr>
        <p:txBody>
          <a:bodyPr wrap="non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Pandas, NumPy – Data manipulation.</a:t>
            </a:r>
            <a:endParaRPr lang="en-US" sz="2000" dirty="0"/>
          </a:p>
        </p:txBody>
      </p:sp>
      <p:sp>
        <p:nvSpPr>
          <p:cNvPr id="9" name="Text 7"/>
          <p:cNvSpPr/>
          <p:nvPr/>
        </p:nvSpPr>
        <p:spPr>
          <a:xfrm>
            <a:off x="7599521" y="5007769"/>
            <a:ext cx="6244709" cy="453509"/>
          </a:xfrm>
          <a:prstGeom prst="rect">
            <a:avLst/>
          </a:prstGeom>
          <a:noFill/>
          <a:ln/>
        </p:spPr>
        <p:txBody>
          <a:bodyPr wrap="non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Matplotlib, Seaborn – Data visualization.</a:t>
            </a:r>
            <a:endParaRPr lang="en-US" sz="2000" dirty="0"/>
          </a:p>
        </p:txBody>
      </p:sp>
      <p:sp>
        <p:nvSpPr>
          <p:cNvPr id="10" name="Text 8"/>
          <p:cNvSpPr/>
          <p:nvPr/>
        </p:nvSpPr>
        <p:spPr>
          <a:xfrm>
            <a:off x="7599521" y="5540573"/>
            <a:ext cx="6244709"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Scikit-learn – Machine learning for classification and prediction.</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515547"/>
            <a:ext cx="6401753" cy="566976"/>
          </a:xfrm>
          <a:prstGeom prst="rect">
            <a:avLst/>
          </a:prstGeom>
          <a:noFill/>
          <a:ln/>
        </p:spPr>
        <p:txBody>
          <a:bodyPr wrap="none" lIns="0" tIns="0" rIns="0" bIns="0" rtlCol="0" anchor="t"/>
          <a:lstStyle/>
          <a:p>
            <a:pPr marL="0" indent="0" algn="l">
              <a:lnSpc>
                <a:spcPts val="4450"/>
              </a:lnSpc>
              <a:buNone/>
            </a:pPr>
            <a:r>
              <a:rPr lang="en-US" sz="3550" b="1" dirty="0">
                <a:solidFill>
                  <a:srgbClr val="030303"/>
                </a:solidFill>
                <a:latin typeface="DM Sans Semi Bold" pitchFamily="34" charset="0"/>
                <a:ea typeface="DM Sans Semi Bold" pitchFamily="34" charset="-122"/>
                <a:cs typeface="DM Sans Semi Bold" pitchFamily="34" charset="-120"/>
              </a:rPr>
              <a:t>Research Gap &amp; Contribution</a:t>
            </a:r>
            <a:endParaRPr lang="en-US" sz="3550" b="1" dirty="0"/>
          </a:p>
        </p:txBody>
      </p:sp>
      <p:sp>
        <p:nvSpPr>
          <p:cNvPr id="3" name="Text 1"/>
          <p:cNvSpPr/>
          <p:nvPr/>
        </p:nvSpPr>
        <p:spPr>
          <a:xfrm>
            <a:off x="793790" y="2649498"/>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030303"/>
                </a:solidFill>
                <a:latin typeface="DM Sans Semi Bold" pitchFamily="34" charset="0"/>
                <a:ea typeface="DM Sans Semi Bold" pitchFamily="34" charset="-122"/>
                <a:cs typeface="DM Sans Semi Bold" pitchFamily="34" charset="-120"/>
              </a:rPr>
              <a:t>Identified Gaps:</a:t>
            </a:r>
            <a:endParaRPr lang="en-US" sz="2650" dirty="0"/>
          </a:p>
        </p:txBody>
      </p:sp>
      <p:sp>
        <p:nvSpPr>
          <p:cNvPr id="4" name="Text 2"/>
          <p:cNvSpPr/>
          <p:nvPr/>
        </p:nvSpPr>
        <p:spPr>
          <a:xfrm>
            <a:off x="793790" y="3301603"/>
            <a:ext cx="6244709" cy="1360527"/>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Lack of integrated platforms combining soil analysis, visualization, and crop recommendation</a:t>
            </a:r>
            <a:r>
              <a:rPr lang="en-US" sz="1750" dirty="0">
                <a:solidFill>
                  <a:srgbClr val="464646"/>
                </a:solidFill>
                <a:latin typeface="Inter Medium" pitchFamily="34" charset="0"/>
                <a:ea typeface="Inter Medium" pitchFamily="34" charset="-122"/>
                <a:cs typeface="Inter Medium" pitchFamily="34" charset="-120"/>
              </a:rPr>
              <a:t>.</a:t>
            </a:r>
            <a:endParaRPr lang="en-US" sz="1750" dirty="0"/>
          </a:p>
        </p:txBody>
      </p:sp>
      <p:sp>
        <p:nvSpPr>
          <p:cNvPr id="5" name="Text 3"/>
          <p:cNvSpPr/>
          <p:nvPr/>
        </p:nvSpPr>
        <p:spPr>
          <a:xfrm>
            <a:off x="793790" y="4741426"/>
            <a:ext cx="6244709"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Existing systems are often non-interactive or limited in scalability.</a:t>
            </a:r>
            <a:endParaRPr lang="en-US" sz="2000" dirty="0"/>
          </a:p>
        </p:txBody>
      </p:sp>
      <p:sp>
        <p:nvSpPr>
          <p:cNvPr id="6" name="Text 4"/>
          <p:cNvSpPr/>
          <p:nvPr/>
        </p:nvSpPr>
        <p:spPr>
          <a:xfrm>
            <a:off x="793790" y="5727740"/>
            <a:ext cx="6244709"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Real-time soil health monitoring is underdeveloped</a:t>
            </a:r>
            <a:r>
              <a:rPr lang="en-US" sz="1750" dirty="0">
                <a:solidFill>
                  <a:srgbClr val="464646"/>
                </a:solidFill>
                <a:latin typeface="Inter Medium" pitchFamily="34" charset="0"/>
                <a:ea typeface="Inter Medium" pitchFamily="34" charset="-122"/>
                <a:cs typeface="Inter Medium" pitchFamily="34" charset="-120"/>
              </a:rPr>
              <a:t>.</a:t>
            </a:r>
            <a:endParaRPr lang="en-US" sz="1750" dirty="0"/>
          </a:p>
        </p:txBody>
      </p:sp>
      <p:sp>
        <p:nvSpPr>
          <p:cNvPr id="7" name="Text 5"/>
          <p:cNvSpPr/>
          <p:nvPr/>
        </p:nvSpPr>
        <p:spPr>
          <a:xfrm>
            <a:off x="7599521" y="2649498"/>
            <a:ext cx="3439478" cy="425291"/>
          </a:xfrm>
          <a:prstGeom prst="rect">
            <a:avLst/>
          </a:prstGeom>
          <a:noFill/>
          <a:ln/>
        </p:spPr>
        <p:txBody>
          <a:bodyPr wrap="none" lIns="0" tIns="0" rIns="0" bIns="0" rtlCol="0" anchor="t"/>
          <a:lstStyle/>
          <a:p>
            <a:pPr marL="0" indent="0" algn="l">
              <a:lnSpc>
                <a:spcPts val="3300"/>
              </a:lnSpc>
              <a:buNone/>
            </a:pPr>
            <a:r>
              <a:rPr lang="en-US" sz="2650" dirty="0">
                <a:solidFill>
                  <a:srgbClr val="030303"/>
                </a:solidFill>
                <a:latin typeface="DM Sans Semi Bold" pitchFamily="34" charset="0"/>
                <a:ea typeface="DM Sans Semi Bold" pitchFamily="34" charset="-122"/>
                <a:cs typeface="DM Sans Semi Bold" pitchFamily="34" charset="-120"/>
              </a:rPr>
              <a:t>Project Contribution:</a:t>
            </a:r>
            <a:endParaRPr lang="en-US" sz="2650" dirty="0"/>
          </a:p>
        </p:txBody>
      </p:sp>
      <p:sp>
        <p:nvSpPr>
          <p:cNvPr id="8" name="Text 6"/>
          <p:cNvSpPr/>
          <p:nvPr/>
        </p:nvSpPr>
        <p:spPr>
          <a:xfrm>
            <a:off x="7599521" y="3301603"/>
            <a:ext cx="6244709"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Unified platform for soil analysis, visualization, and crop recommendation.</a:t>
            </a:r>
            <a:endParaRPr lang="en-US" sz="2000" dirty="0"/>
          </a:p>
        </p:txBody>
      </p:sp>
      <p:sp>
        <p:nvSpPr>
          <p:cNvPr id="9" name="Text 7"/>
          <p:cNvSpPr/>
          <p:nvPr/>
        </p:nvSpPr>
        <p:spPr>
          <a:xfrm>
            <a:off x="7599521" y="4287917"/>
            <a:ext cx="6244709" cy="90701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464646"/>
                </a:solidFill>
                <a:latin typeface="Inter Medium" pitchFamily="34" charset="0"/>
                <a:ea typeface="Inter Medium" pitchFamily="34" charset="-122"/>
                <a:cs typeface="Inter Medium" pitchFamily="34" charset="-120"/>
              </a:rPr>
              <a:t>Interactive, user-friendly interface for farmers and researchers.</a:t>
            </a:r>
            <a:endParaRPr lang="en-US" sz="2000" dirty="0"/>
          </a:p>
        </p:txBody>
      </p:sp>
      <p:sp>
        <p:nvSpPr>
          <p:cNvPr id="10" name="Text 8"/>
          <p:cNvSpPr/>
          <p:nvPr/>
        </p:nvSpPr>
        <p:spPr>
          <a:xfrm>
            <a:off x="7599521" y="5274231"/>
            <a:ext cx="6244709" cy="907018"/>
          </a:xfrm>
          <a:prstGeom prst="rect">
            <a:avLst/>
          </a:prstGeom>
          <a:noFill/>
          <a:ln/>
        </p:spPr>
        <p:txBody>
          <a:bodyPr wrap="square" lIns="0" tIns="0" rIns="0" bIns="0" rtlCol="0" anchor="t"/>
          <a:lstStyle/>
          <a:p>
            <a:pPr algn="l">
              <a:lnSpc>
                <a:spcPts val="2850"/>
              </a:lnSpc>
              <a:buSzPct val="100000"/>
            </a:pP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05527" y="677823"/>
            <a:ext cx="4082891" cy="510302"/>
          </a:xfrm>
          <a:prstGeom prst="rect">
            <a:avLst/>
          </a:prstGeom>
          <a:noFill/>
          <a:ln/>
        </p:spPr>
        <p:txBody>
          <a:bodyPr wrap="none" lIns="0" tIns="0" rIns="0" bIns="0" rtlCol="0" anchor="t"/>
          <a:lstStyle/>
          <a:p>
            <a:pPr marL="0" indent="0" algn="l">
              <a:lnSpc>
                <a:spcPts val="4000"/>
              </a:lnSpc>
              <a:buNone/>
            </a:pPr>
            <a:r>
              <a:rPr lang="en-US" sz="3200" b="1" dirty="0">
                <a:solidFill>
                  <a:srgbClr val="030303"/>
                </a:solidFill>
                <a:latin typeface="DM Sans Semi Bold" pitchFamily="34" charset="0"/>
                <a:ea typeface="DM Sans Semi Bold" pitchFamily="34" charset="-122"/>
                <a:cs typeface="DM Sans Semi Bold" pitchFamily="34" charset="-120"/>
              </a:rPr>
              <a:t>Expected Outcomes</a:t>
            </a:r>
            <a:endParaRPr lang="en-US" sz="3200" b="1" dirty="0"/>
          </a:p>
        </p:txBody>
      </p:sp>
      <p:sp>
        <p:nvSpPr>
          <p:cNvPr id="3" name="Shape 1"/>
          <p:cNvSpPr/>
          <p:nvPr/>
        </p:nvSpPr>
        <p:spPr>
          <a:xfrm>
            <a:off x="793790" y="1655921"/>
            <a:ext cx="6419374" cy="2652713"/>
          </a:xfrm>
          <a:prstGeom prst="roundRect">
            <a:avLst>
              <a:gd name="adj" fmla="val 1154"/>
            </a:avLst>
          </a:prstGeom>
          <a:solidFill>
            <a:srgbClr val="F2EEEE"/>
          </a:solidFill>
          <a:ln/>
        </p:spPr>
      </p:sp>
      <p:sp>
        <p:nvSpPr>
          <p:cNvPr id="4" name="Shape 2"/>
          <p:cNvSpPr/>
          <p:nvPr/>
        </p:nvSpPr>
        <p:spPr>
          <a:xfrm>
            <a:off x="997863" y="1859994"/>
            <a:ext cx="612338" cy="612338"/>
          </a:xfrm>
          <a:prstGeom prst="roundRect">
            <a:avLst>
              <a:gd name="adj" fmla="val 14931436"/>
            </a:avLst>
          </a:prstGeom>
          <a:solidFill>
            <a:srgbClr val="1C9770"/>
          </a:solidFill>
          <a:ln/>
        </p:spPr>
      </p:sp>
      <p:sp>
        <p:nvSpPr>
          <p:cNvPr id="5" name="Text 3"/>
          <p:cNvSpPr/>
          <p:nvPr/>
        </p:nvSpPr>
        <p:spPr>
          <a:xfrm>
            <a:off x="1166217" y="1993940"/>
            <a:ext cx="275511" cy="344448"/>
          </a:xfrm>
          <a:prstGeom prst="rect">
            <a:avLst/>
          </a:prstGeom>
          <a:noFill/>
          <a:ln/>
        </p:spPr>
        <p:txBody>
          <a:bodyPr wrap="none" lIns="0" tIns="0" rIns="0" bIns="0" rtlCol="0" anchor="t"/>
          <a:lstStyle/>
          <a:p>
            <a:pPr marL="0" indent="0" algn="l">
              <a:lnSpc>
                <a:spcPts val="3450"/>
              </a:lnSpc>
              <a:buNone/>
            </a:pPr>
            <a:r>
              <a:rPr lang="en-US" sz="2150" dirty="0">
                <a:solidFill>
                  <a:srgbClr val="FFFFFF"/>
                </a:solidFill>
                <a:latin typeface="DM Sans Semi Bold" pitchFamily="34" charset="0"/>
                <a:ea typeface="DM Sans Semi Bold" pitchFamily="34" charset="-122"/>
                <a:cs typeface="DM Sans Semi Bold" pitchFamily="34" charset="-120"/>
              </a:rPr>
              <a:t>1</a:t>
            </a:r>
            <a:endParaRPr lang="en-US" sz="2150" dirty="0"/>
          </a:p>
        </p:txBody>
      </p:sp>
      <p:pic>
        <p:nvPicPr>
          <p:cNvPr id="6" name="Image 0" descr="preencoded.png"/>
          <p:cNvPicPr>
            <a:picLocks noChangeAspect="1"/>
          </p:cNvPicPr>
          <p:nvPr/>
        </p:nvPicPr>
        <p:blipFill>
          <a:blip r:embed="rId3"/>
          <a:stretch>
            <a:fillRect/>
          </a:stretch>
        </p:blipFill>
        <p:spPr>
          <a:xfrm>
            <a:off x="997863" y="2676406"/>
            <a:ext cx="293370" cy="366713"/>
          </a:xfrm>
          <a:prstGeom prst="rect">
            <a:avLst/>
          </a:prstGeom>
        </p:spPr>
      </p:pic>
      <p:sp>
        <p:nvSpPr>
          <p:cNvPr id="7" name="Text 4"/>
          <p:cNvSpPr/>
          <p:nvPr/>
        </p:nvSpPr>
        <p:spPr>
          <a:xfrm>
            <a:off x="997863" y="3272671"/>
            <a:ext cx="3402449" cy="382786"/>
          </a:xfrm>
          <a:prstGeom prst="rect">
            <a:avLst/>
          </a:prstGeom>
          <a:noFill/>
          <a:ln/>
        </p:spPr>
        <p:txBody>
          <a:bodyPr wrap="none" lIns="0" tIns="0" rIns="0" bIns="0" rtlCol="0" anchor="t"/>
          <a:lstStyle/>
          <a:p>
            <a:pPr marL="0" indent="0" algn="l">
              <a:lnSpc>
                <a:spcPts val="3000"/>
              </a:lnSpc>
              <a:buNone/>
            </a:pPr>
            <a:r>
              <a:rPr lang="en-US" sz="2400" dirty="0">
                <a:solidFill>
                  <a:srgbClr val="464646"/>
                </a:solidFill>
                <a:latin typeface="DM Sans Semi Bold" pitchFamily="34" charset="0"/>
                <a:ea typeface="DM Sans Semi Bold" pitchFamily="34" charset="-122"/>
                <a:cs typeface="DM Sans Semi Bold" pitchFamily="34" charset="-120"/>
              </a:rPr>
              <a:t>Fully functional system</a:t>
            </a:r>
            <a:endParaRPr lang="en-US" sz="2400" dirty="0"/>
          </a:p>
        </p:txBody>
      </p:sp>
      <p:sp>
        <p:nvSpPr>
          <p:cNvPr id="8" name="Text 5"/>
          <p:cNvSpPr/>
          <p:nvPr/>
        </p:nvSpPr>
        <p:spPr>
          <a:xfrm>
            <a:off x="997863" y="3777853"/>
            <a:ext cx="6011228" cy="326708"/>
          </a:xfrm>
          <a:prstGeom prst="rect">
            <a:avLst/>
          </a:prstGeom>
          <a:noFill/>
          <a:ln/>
        </p:spPr>
        <p:txBody>
          <a:bodyPr wrap="non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for soil health monitoring and crop recommendations.</a:t>
            </a:r>
            <a:endParaRPr lang="en-US" sz="1600" dirty="0"/>
          </a:p>
        </p:txBody>
      </p:sp>
      <p:sp>
        <p:nvSpPr>
          <p:cNvPr id="9" name="Shape 6"/>
          <p:cNvSpPr/>
          <p:nvPr/>
        </p:nvSpPr>
        <p:spPr>
          <a:xfrm>
            <a:off x="7417237" y="1655921"/>
            <a:ext cx="6419374" cy="2652713"/>
          </a:xfrm>
          <a:prstGeom prst="roundRect">
            <a:avLst>
              <a:gd name="adj" fmla="val 1154"/>
            </a:avLst>
          </a:prstGeom>
          <a:solidFill>
            <a:srgbClr val="F2EEEE"/>
          </a:solidFill>
          <a:ln/>
        </p:spPr>
      </p:sp>
      <p:sp>
        <p:nvSpPr>
          <p:cNvPr id="10" name="Shape 7"/>
          <p:cNvSpPr/>
          <p:nvPr/>
        </p:nvSpPr>
        <p:spPr>
          <a:xfrm>
            <a:off x="7621310" y="1859994"/>
            <a:ext cx="612338" cy="612338"/>
          </a:xfrm>
          <a:prstGeom prst="roundRect">
            <a:avLst>
              <a:gd name="adj" fmla="val 14931436"/>
            </a:avLst>
          </a:prstGeom>
          <a:solidFill>
            <a:srgbClr val="1C9770"/>
          </a:solidFill>
          <a:ln/>
        </p:spPr>
      </p:sp>
      <p:sp>
        <p:nvSpPr>
          <p:cNvPr id="11" name="Text 8"/>
          <p:cNvSpPr/>
          <p:nvPr/>
        </p:nvSpPr>
        <p:spPr>
          <a:xfrm>
            <a:off x="7789664" y="1993940"/>
            <a:ext cx="275511" cy="344448"/>
          </a:xfrm>
          <a:prstGeom prst="rect">
            <a:avLst/>
          </a:prstGeom>
          <a:noFill/>
          <a:ln/>
        </p:spPr>
        <p:txBody>
          <a:bodyPr wrap="none" lIns="0" tIns="0" rIns="0" bIns="0" rtlCol="0" anchor="t"/>
          <a:lstStyle/>
          <a:p>
            <a:pPr marL="0" indent="0" algn="l">
              <a:lnSpc>
                <a:spcPts val="3450"/>
              </a:lnSpc>
              <a:buNone/>
            </a:pPr>
            <a:r>
              <a:rPr lang="en-US" sz="2150" dirty="0">
                <a:solidFill>
                  <a:srgbClr val="FFFFFF"/>
                </a:solidFill>
                <a:latin typeface="DM Sans Semi Bold" pitchFamily="34" charset="0"/>
                <a:ea typeface="DM Sans Semi Bold" pitchFamily="34" charset="-122"/>
                <a:cs typeface="DM Sans Semi Bold" pitchFamily="34" charset="-120"/>
              </a:rPr>
              <a:t>2</a:t>
            </a:r>
            <a:endParaRPr lang="en-US" sz="2150" dirty="0"/>
          </a:p>
        </p:txBody>
      </p:sp>
      <p:pic>
        <p:nvPicPr>
          <p:cNvPr id="12" name="Image 1" descr="preencoded.png"/>
          <p:cNvPicPr>
            <a:picLocks noChangeAspect="1"/>
          </p:cNvPicPr>
          <p:nvPr/>
        </p:nvPicPr>
        <p:blipFill>
          <a:blip r:embed="rId4"/>
          <a:stretch>
            <a:fillRect/>
          </a:stretch>
        </p:blipFill>
        <p:spPr>
          <a:xfrm>
            <a:off x="7621310" y="2676406"/>
            <a:ext cx="293370" cy="366713"/>
          </a:xfrm>
          <a:prstGeom prst="rect">
            <a:avLst/>
          </a:prstGeom>
        </p:spPr>
      </p:pic>
      <p:sp>
        <p:nvSpPr>
          <p:cNvPr id="13" name="Text 9"/>
          <p:cNvSpPr/>
          <p:nvPr/>
        </p:nvSpPr>
        <p:spPr>
          <a:xfrm>
            <a:off x="7621310" y="3272671"/>
            <a:ext cx="5133499" cy="382786"/>
          </a:xfrm>
          <a:prstGeom prst="rect">
            <a:avLst/>
          </a:prstGeom>
          <a:noFill/>
          <a:ln/>
        </p:spPr>
        <p:txBody>
          <a:bodyPr wrap="none" lIns="0" tIns="0" rIns="0" bIns="0" rtlCol="0" anchor="t"/>
          <a:lstStyle/>
          <a:p>
            <a:pPr marL="0" indent="0" algn="l">
              <a:lnSpc>
                <a:spcPts val="3000"/>
              </a:lnSpc>
              <a:buNone/>
            </a:pPr>
            <a:r>
              <a:rPr lang="en-US" sz="2400" dirty="0">
                <a:solidFill>
                  <a:srgbClr val="464646"/>
                </a:solidFill>
                <a:latin typeface="DM Sans Semi Bold" pitchFamily="34" charset="0"/>
                <a:ea typeface="DM Sans Semi Bold" pitchFamily="34" charset="-122"/>
                <a:cs typeface="DM Sans Semi Bold" pitchFamily="34" charset="-120"/>
              </a:rPr>
              <a:t>Accurate soil fertility classification</a:t>
            </a:r>
            <a:endParaRPr lang="en-US" sz="2400" dirty="0"/>
          </a:p>
        </p:txBody>
      </p:sp>
      <p:sp>
        <p:nvSpPr>
          <p:cNvPr id="14" name="Text 10"/>
          <p:cNvSpPr/>
          <p:nvPr/>
        </p:nvSpPr>
        <p:spPr>
          <a:xfrm>
            <a:off x="7621310" y="3777853"/>
            <a:ext cx="6011228" cy="326708"/>
          </a:xfrm>
          <a:prstGeom prst="rect">
            <a:avLst/>
          </a:prstGeom>
          <a:noFill/>
          <a:ln/>
        </p:spPr>
        <p:txBody>
          <a:bodyPr wrap="non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using ML models.</a:t>
            </a:r>
            <a:endParaRPr lang="en-US" sz="1600" dirty="0"/>
          </a:p>
        </p:txBody>
      </p:sp>
      <p:sp>
        <p:nvSpPr>
          <p:cNvPr id="15" name="Shape 11"/>
          <p:cNvSpPr/>
          <p:nvPr/>
        </p:nvSpPr>
        <p:spPr>
          <a:xfrm>
            <a:off x="793790" y="4512707"/>
            <a:ext cx="6419374" cy="2979420"/>
          </a:xfrm>
          <a:prstGeom prst="roundRect">
            <a:avLst>
              <a:gd name="adj" fmla="val 1028"/>
            </a:avLst>
          </a:prstGeom>
          <a:solidFill>
            <a:srgbClr val="F2EEEE"/>
          </a:solidFill>
          <a:ln/>
        </p:spPr>
      </p:sp>
      <p:sp>
        <p:nvSpPr>
          <p:cNvPr id="16" name="Shape 12"/>
          <p:cNvSpPr/>
          <p:nvPr/>
        </p:nvSpPr>
        <p:spPr>
          <a:xfrm>
            <a:off x="997863" y="4716780"/>
            <a:ext cx="612338" cy="612338"/>
          </a:xfrm>
          <a:prstGeom prst="roundRect">
            <a:avLst>
              <a:gd name="adj" fmla="val 14931436"/>
            </a:avLst>
          </a:prstGeom>
          <a:solidFill>
            <a:srgbClr val="1C9770"/>
          </a:solidFill>
          <a:ln/>
        </p:spPr>
      </p:sp>
      <p:sp>
        <p:nvSpPr>
          <p:cNvPr id="17" name="Text 13"/>
          <p:cNvSpPr/>
          <p:nvPr/>
        </p:nvSpPr>
        <p:spPr>
          <a:xfrm>
            <a:off x="1166217" y="4850725"/>
            <a:ext cx="275511" cy="344448"/>
          </a:xfrm>
          <a:prstGeom prst="rect">
            <a:avLst/>
          </a:prstGeom>
          <a:noFill/>
          <a:ln/>
        </p:spPr>
        <p:txBody>
          <a:bodyPr wrap="none" lIns="0" tIns="0" rIns="0" bIns="0" rtlCol="0" anchor="t"/>
          <a:lstStyle/>
          <a:p>
            <a:pPr marL="0" indent="0" algn="l">
              <a:lnSpc>
                <a:spcPts val="3450"/>
              </a:lnSpc>
              <a:buNone/>
            </a:pPr>
            <a:r>
              <a:rPr lang="en-US" sz="2150" dirty="0">
                <a:solidFill>
                  <a:srgbClr val="FFFFFF"/>
                </a:solidFill>
                <a:latin typeface="DM Sans Semi Bold" pitchFamily="34" charset="0"/>
                <a:ea typeface="DM Sans Semi Bold" pitchFamily="34" charset="-122"/>
                <a:cs typeface="DM Sans Semi Bold" pitchFamily="34" charset="-120"/>
              </a:rPr>
              <a:t>3</a:t>
            </a:r>
            <a:endParaRPr lang="en-US" sz="2150" dirty="0"/>
          </a:p>
        </p:txBody>
      </p:sp>
      <p:pic>
        <p:nvPicPr>
          <p:cNvPr id="18" name="Image 2" descr="preencoded.png"/>
          <p:cNvPicPr>
            <a:picLocks noChangeAspect="1"/>
          </p:cNvPicPr>
          <p:nvPr/>
        </p:nvPicPr>
        <p:blipFill>
          <a:blip r:embed="rId5"/>
          <a:stretch>
            <a:fillRect/>
          </a:stretch>
        </p:blipFill>
        <p:spPr>
          <a:xfrm>
            <a:off x="997863" y="5533192"/>
            <a:ext cx="293370" cy="366713"/>
          </a:xfrm>
          <a:prstGeom prst="rect">
            <a:avLst/>
          </a:prstGeom>
        </p:spPr>
      </p:pic>
      <p:sp>
        <p:nvSpPr>
          <p:cNvPr id="19" name="Text 14"/>
          <p:cNvSpPr/>
          <p:nvPr/>
        </p:nvSpPr>
        <p:spPr>
          <a:xfrm>
            <a:off x="997863" y="6129457"/>
            <a:ext cx="3171349" cy="382786"/>
          </a:xfrm>
          <a:prstGeom prst="rect">
            <a:avLst/>
          </a:prstGeom>
          <a:noFill/>
          <a:ln/>
        </p:spPr>
        <p:txBody>
          <a:bodyPr wrap="none" lIns="0" tIns="0" rIns="0" bIns="0" rtlCol="0" anchor="t"/>
          <a:lstStyle/>
          <a:p>
            <a:pPr marL="0" indent="0" algn="l">
              <a:lnSpc>
                <a:spcPts val="3000"/>
              </a:lnSpc>
              <a:buNone/>
            </a:pPr>
            <a:r>
              <a:rPr lang="en-US" sz="2400" dirty="0">
                <a:solidFill>
                  <a:srgbClr val="464646"/>
                </a:solidFill>
                <a:latin typeface="DM Sans Semi Bold" pitchFamily="34" charset="0"/>
                <a:ea typeface="DM Sans Semi Bold" pitchFamily="34" charset="-122"/>
                <a:cs typeface="DM Sans Semi Bold" pitchFamily="34" charset="-120"/>
              </a:rPr>
              <a:t>Visual representation</a:t>
            </a:r>
            <a:endParaRPr lang="en-US" sz="2400" dirty="0"/>
          </a:p>
        </p:txBody>
      </p:sp>
      <p:sp>
        <p:nvSpPr>
          <p:cNvPr id="20" name="Text 15"/>
          <p:cNvSpPr/>
          <p:nvPr/>
        </p:nvSpPr>
        <p:spPr>
          <a:xfrm>
            <a:off x="997863" y="6634639"/>
            <a:ext cx="6011228" cy="326708"/>
          </a:xfrm>
          <a:prstGeom prst="rect">
            <a:avLst/>
          </a:prstGeom>
          <a:noFill/>
          <a:ln/>
        </p:spPr>
        <p:txBody>
          <a:bodyPr wrap="non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of soil data for actionable insights.</a:t>
            </a:r>
            <a:endParaRPr lang="en-US" sz="1600" dirty="0"/>
          </a:p>
        </p:txBody>
      </p:sp>
      <p:pic>
        <p:nvPicPr>
          <p:cNvPr id="24" name="Image 3" descr="preencoded.png"/>
          <p:cNvPicPr>
            <a:picLocks noChangeAspect="1"/>
          </p:cNvPicPr>
          <p:nvPr/>
        </p:nvPicPr>
        <p:blipFill>
          <a:blip r:embed="rId6"/>
          <a:stretch>
            <a:fillRect/>
          </a:stretch>
        </p:blipFill>
        <p:spPr>
          <a:xfrm>
            <a:off x="7621310" y="5533192"/>
            <a:ext cx="293370" cy="366713"/>
          </a:xfrm>
          <a:prstGeom prst="rect">
            <a:avLst/>
          </a:prstGeom>
        </p:spPr>
      </p:pic>
      <p:sp>
        <p:nvSpPr>
          <p:cNvPr id="26" name="Text 20"/>
          <p:cNvSpPr/>
          <p:nvPr/>
        </p:nvSpPr>
        <p:spPr>
          <a:xfrm>
            <a:off x="7621310" y="6634639"/>
            <a:ext cx="6011228" cy="653415"/>
          </a:xfrm>
          <a:prstGeom prst="rect">
            <a:avLst/>
          </a:prstGeom>
          <a:noFill/>
          <a:ln/>
        </p:spPr>
        <p:txBody>
          <a:bodyPr wrap="square" lIns="0" tIns="0" rIns="0" bIns="0" rtlCol="0" anchor="t"/>
          <a:lstStyle/>
          <a:p>
            <a:pPr marL="0" indent="0" algn="l">
              <a:lnSpc>
                <a:spcPts val="2550"/>
              </a:lnSpc>
              <a:buNone/>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793790" y="2824758"/>
            <a:ext cx="13042821" cy="2580084"/>
          </a:xfrm>
          <a:prstGeom prst="roundRect">
            <a:avLst>
              <a:gd name="adj" fmla="val 1319"/>
            </a:avLst>
          </a:prstGeom>
          <a:solidFill>
            <a:srgbClr val="F2EEEE"/>
          </a:solidFill>
          <a:ln/>
        </p:spPr>
      </p:sp>
      <p:sp>
        <p:nvSpPr>
          <p:cNvPr id="3" name="Text 1"/>
          <p:cNvSpPr/>
          <p:nvPr/>
        </p:nvSpPr>
        <p:spPr>
          <a:xfrm>
            <a:off x="1020604" y="3051572"/>
            <a:ext cx="12589193" cy="2126456"/>
          </a:xfrm>
          <a:prstGeom prst="rect">
            <a:avLst/>
          </a:prstGeom>
          <a:noFill/>
          <a:ln/>
        </p:spPr>
        <p:txBody>
          <a:bodyPr wrap="none" lIns="0" tIns="0" rIns="0" bIns="0" rtlCol="0" anchor="t"/>
          <a:lstStyle/>
          <a:p>
            <a:pPr marL="0" indent="0" algn="l">
              <a:lnSpc>
                <a:spcPts val="16700"/>
              </a:lnSpc>
              <a:buNone/>
            </a:pPr>
            <a:r>
              <a:rPr lang="en-US" sz="13350" dirty="0">
                <a:solidFill>
                  <a:srgbClr val="464646"/>
                </a:solidFill>
                <a:latin typeface="DM Sans Semi Bold" pitchFamily="34" charset="0"/>
                <a:ea typeface="DM Sans Semi Bold" pitchFamily="34" charset="-122"/>
                <a:cs typeface="DM Sans Semi Bold" pitchFamily="34" charset="-120"/>
              </a:rPr>
              <a:t>thank you</a:t>
            </a:r>
            <a:endParaRPr lang="en-US" sz="13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495</Words>
  <Application>Microsoft Office PowerPoint</Application>
  <PresentationFormat>Custom</PresentationFormat>
  <Paragraphs>72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DM Sans Semi Bold</vt:lpstr>
      <vt:lpstr>Inter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samarth shetty</dc:creator>
  <cp:lastModifiedBy>samarth shetty</cp:lastModifiedBy>
  <cp:revision>5</cp:revision>
  <dcterms:created xsi:type="dcterms:W3CDTF">2025-10-11T02:11:42Z</dcterms:created>
  <dcterms:modified xsi:type="dcterms:W3CDTF">2025-10-12T10:22:57Z</dcterms:modified>
</cp:coreProperties>
</file>