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4F045D2-1F55-4364-87F8-6331FA8E2E1E}">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Lst>
        </p14:section>
        <p14:section name="Untitled Section" id="{EA8EFE08-312B-49B9-B0FE-5673A87BB3A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8T16:21:33.94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3298 15487,'300'-53,"318"18,-195 35,-105 0,-19 53,-34-36,-18 36,-35 18,-1-1,-34-17,17 18,-18-1,36 1,-18-1,17-34,19 34,70 18,88-35,-53 0,-53-35,18 0,-36 17,-34-17,-36-1,-71 1,-17-18,0 35,-36-35,19 0,-54 0,35 0,-17 0,-17 0,17-18,0 18,-36 0,18-17,1 17,-19-18,36 18,0-17,-35 17,35 0,0-18,0 18,-18 0,18 0,0 0,-18 0,18 0,0 0,-18 18,18-1,18 1,-19-1,-16 1,34 0,1-1,-1 1,19 0,16 17,19-17,-1 17,1 0,-18-17,17 17,-17 0,-53-17,53 0,-18 17,-18-18,1-17,0 0,-36 18,18-18,0 18,0-18,-36 0,19 0,-19 0,18 0,-17 0,0 0,-1 0,1 0,-36 0,-35 0,1 0,-54-18,-35 18,-1 0,-52-35,-17 0,-19 17,54 18,-36 0,36 0,0 0,-1 0,36 0,-35 0,-18 35,17-17,1 35,-36-18,1 0,-1 1,36-19,-1 19,18-19,-52 36,70-35,-53-1,17 1,1 17,-1-17,-34 0,-19-18,-16 35,16-35,19 17,-1-17,-17 0,17 0,36 0,-1 0,1 0,52 0,36-35,18 35,17 0,0 0,0 0,35 0,1 0,-1-17,0 17,18-18,36 0,87-52,89-18,193-89,195-35,70-17,-17 88,-71 0,18 0,-18 35,-71 18,1 17,-36-17,-70 0,-18 35,-18-71,-17 54,0-18,-124 35,18-18,-35 36,-1-18,-52 18,0-18,-36 18,-52-1,0 19,-19-1,-34 0,0 1,17-1,-17 18,-1-18,1 18,-18-17,-18 34,1-17,-1 0,0 0,1 18,-1-18,-17 18,35-1,-35-17,-1 36,1-19,17 1,-17 0,17-1,18 1,-35-18,35 17,-17 1,-1 0,0-1,1-17,17 18,0 0,-18-1,0 1,18 0,0-1,0 1,0 17,0 0,0 18,0 18,0-36,18 18,0 18,17-18,-17 17,17-35,-18 1,36 17,0-36,0 19,18-36,17 0,35 0,1-18,17-35,18-18,35 1,-71 17,1 18,-18-1,-18 36,35-17,-35-1,18 0,-18 18,18-17,-18 17,1 0,-19 0,18-18,-35 18,18 0,-1 0,-17 0,0 0,0 0,0 0,0 0,0 0,18 0,-36 0,35 0,1 0,-1 0,1 18,-36-18,36 17,-18 1,17 0,-17-1,-17 1,34 17,1-17,-18 0,17-1,1 18,-1-17,1 0,-36-1,36 1,-1-18,-17 18,-18-18,18 17,0-17,-35 18,17-18,0 0,-17 0,35 0,0 18,-36-18,36 0,-35 0,35 0,0 0,0 0,-18 17,0-17,1 18,-19-18,19 18,-19-18,1 0,17 17,-17-17,-1 0,19 0,-19 0,1 0,17 0,-17 0,-1 0,1 0,0 18,17-18,-17 0,-1 0,1 0,0 0,-1 0,19 0,-19 0,18 0,-17 0,0 0,-1 0,1 0,0 0,-1 0,1 0,0 0</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8T16:28:20.73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11783 9807,'17'0,"1"0,70 18,-17-18,35 0,52 0,36 0,18 0,17 0,36 0,0 0,34 0,-16 0,16 0,19 17,-18 36,0 18,-18-18,18 0,-36 0,19 0,-54-18,-53 0,1-35,-1 0,0 0,-17 0,-18 0,18 0,-18 0,0 0,18 0,-18 0,-17 0,17 0,17 0,19 0,-36 0,35 0,-17 0,18 0,-1 0,18 0,18 0,-1 0,-17 0,53 0,-17 0,34 0,1 0,-1 0,-34 0,34 0,1 0,-36 0,36 0,-1 0,18 0,18 0,18-17,-18-1,0-35,-18-18,18 19,-1-19,1 18,-35 0,-18 0,-53 18,18-18,-54 35,-69 18,-1 0,-18 0,1 0,-54 0,1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8T16:21:37.3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22278 3157,'194'-17,"71"-1,-36 0,-70 18,-18 0,-53 0,0 0,-17 0,-1 0,1 18,-1-18,18 35,1-35,-19 18,54 0,-36-18,18 17,17 1,18 0,18-18,-18 0,0 0,18 0,-35 0,-1 0,-17 0,0 0,-18 0,0 0,0 0,0 0,1 0,16 0,-52 0,36 0,-1 0,-18 0,19 0,-1 0,-18 17,1 1,35-1,-18 1,0 0,18-1,-18-17,0 18,18 0,-18 17,36-35,-54 18,1-18,-18 0,17 0,1 0,-36 0,18 0,-18 0,18 0,0 0,18 0,-1 0,19-18,-1 18,18-35,-18 35,0-18,0 18,-35 0,18 0,-36 0,18 0,0 0,-36 0,19 0,-1 0,0-18,0 18,18 0,-35 0,35 0,-35 0,34 0,1 0,18 0,-36 0,18 0,18 0,-36 0,36 0,-19 0,-16 0,34 0,-17 0,-18 0,18 0,0 0,-35 0,17 0,1 0,-1 0,-18 0,1 0,17 0,1 0,-19 0,1 0,17 0,-17 0,-1 0,1 0,17 0,-17 0,0 0,-18-17,17 17</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8T16:21:39.9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3457 5027,'35'0,"1"0,34 0,1 0,-1 18,19-18,34 35,-35-35,36 18,-1-18,1 0,-18 0,-1 0,1 0,18 0,-1 0,-35 0,36 0,-36 0,35-36,-34 36,17-17,-18-1,0 18,35 0,-52-18,17 1,18-1,-35 18,-19-17,54 17,-53-18,18 18,-1 0,-17-18,0 18,0 0,18 0,-18 0,-1 0,19 0,0 0,-19 0,1 0,18-17,-1 17,1-18,-18 18,0 0,17-18,1 18,-18-17,17 17,-17 0,18 0,-36 0,18 0,0 0,-35 0,17 0,0 0,-17 0,0 0,-1 0,1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8T16:21:42.20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11712 4727,'230'-35,"281"-18,-88 53,-105 0,-54 18,-17 17,-70 0,34 18,-17 18,-17-36,17 36,-18-1,36-17,35 18,-18-19,71 1,0-17,17-1,1-17,-1-18,-17 0,-35-36,-1 19,-52-1,-35 0,-1-17,-17 17,-1 1,-69-1,-19 1,18 17,-17-18,-1-17,19 17,-19 0,1 1,-18-1,17 18,-34-18,16 1,1 17,-17 0,17 0,-1 0,-16-18,-1 18,18-17,0 17,-18 0,0-18,18 0,-35 18,35-17,-18 17,18-18,-35 18,17-18,-17 18,17 0,18 0,-36-17,36-1,0 0,18 18,-36-17,36 17,-1-18,-17 18,0-18,0 1,0 17,17-18,-34 18,17-17,0 17,-1 0,-16 0,17 0,0 0,-18 0,18 0,0 0,-18 0,18 0,-18 0,18 0,-18 0,18 0,-17 0,16 0,1 0,-17 0,17 0,0 0,-18 0,18 0,0 0,-18 0,18 0,0 0,-18 0,18 0,0 0,-18 0,18 0,0 0,-35 0,35 0,-18 0,-18 0,19 0,-19 0,19 0,17 0,-36 0,1 0,-1 0,1 0,17 17,-17-17,0 0,-1 0,1 0,0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8T16:28:12.8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1958 6862,'0'0,"0"35,18-18,-1 36,1 0,-1 18,1-1,0-17,35 88,17-17,-52-1,-1-17,1-18,0-35,-18-35,0 0,0-1,17-17,19-35,17-36,35-34,-35-1,88 18,-18-18,36 17,0-34,35 35,53-36,-36 19,-17 52,-35-18,-18 18,-70 18,-1 17,-34 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8T16:28:14.75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22983 7020,'0'0,"106"-17,18-1,35 0,-18 18,88-35,18 17,-18-17,-17 35,17 0,36 0,-1 0,1 0,-1 0,-34 0,70 18,-18-1,-35-17,35 0,-17 0,-1 0,-52 0,-71 0,0 0,-17 0,-54 0,-35 0,-17 0,0 0,-1 18,19 0,17-1,-18 1,0-18,53 0,-17 0,-1 0,-34 0,34 0,-35 0,1 0,-19 0,1 0,35 0,18-18,-1 1,1-1,-36 18,71-18,-53 1,-18 17,0 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8T16:28:15.87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3316 8361,'35'17,"18"1,0-18,35 0,18 0,53 0,17 0,1 0,17 0,53 0,-18 0,36 0,-36 0,36 0,-36 0,-53 0,-17 0,-18 0,-17 0,-54 0,-52 0,-1 0,1 0</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8T16:28:18.40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17639 8572,'0'-17,"18"-1,17 1,18 17,35 0,71 0,-18 0,70 0,-17 0,18 0,0 0,-18 0,35 0,18 0,-53 0,-18 0,36 0,-35 0,-19 0,-17 0,36 0,-36 0,-35 0,0 0,-36 0,18 0,-35 0,-35 0,0 0,-1 0,-17-18,18 18,-1 0,1 0,0 0,-1 0,1 0,17 0,-17 0,52 0,36 0,53 0,35 0,71 0,-1 0,36 0,88 0,106-35,-159 35,53 0,36 0,122 0,-69 0,69 0,-69 0,17 0,-71 0,0 0,-105 0,-36 0,-35 0,-71 0,-52 0,-71 0,0 0,-18 0,0 0,18 0,0 0,-18 17,18 1,0-18,-35 0,35 0,-18 0,-17 0,17 0,0 0,-17 0,35 0,-18 0,36 0,52 35,-35-17,0-18,36 0,-1 0,-52 0,-36 0,18 0,-35 0</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8T16:28:19.4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2981 9596,'35'0,"1"0,34 17,36 1,0-18,105 0,19 0,70 0,17 0,-17 0,17 0,1 0,-53 0,-71 0,-89 0,-69 0,-1 0,-17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E819A0-B2C9-BA29-873F-5836036635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D57E573-6738-ED01-8C74-805132C709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A875400-A73C-0E4C-7B0F-C1413D16D794}"/>
              </a:ext>
            </a:extLst>
          </p:cNvPr>
          <p:cNvSpPr>
            <a:spLocks noGrp="1"/>
          </p:cNvSpPr>
          <p:nvPr>
            <p:ph type="dt" sz="half" idx="10"/>
          </p:nvPr>
        </p:nvSpPr>
        <p:spPr/>
        <p:txBody>
          <a:bodyPr/>
          <a:lstStyle/>
          <a:p>
            <a:fld id="{1A7EB193-22FE-4A5B-8616-671CE1521B78}" type="datetimeFigureOut">
              <a:rPr lang="en-IN" smtClean="0"/>
              <a:t>18-09-2024</a:t>
            </a:fld>
            <a:endParaRPr lang="en-IN"/>
          </a:p>
        </p:txBody>
      </p:sp>
      <p:sp>
        <p:nvSpPr>
          <p:cNvPr id="5" name="Footer Placeholder 4">
            <a:extLst>
              <a:ext uri="{FF2B5EF4-FFF2-40B4-BE49-F238E27FC236}">
                <a16:creationId xmlns:a16="http://schemas.microsoft.com/office/drawing/2014/main" xmlns="" id="{F6703B8E-5E4E-E585-988F-02C7BF4C30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A97FFEC-FDF4-7B9A-05ED-6275C9E33E94}"/>
              </a:ext>
            </a:extLst>
          </p:cNvPr>
          <p:cNvSpPr>
            <a:spLocks noGrp="1"/>
          </p:cNvSpPr>
          <p:nvPr>
            <p:ph type="sldNum" sz="quarter" idx="12"/>
          </p:nvPr>
        </p:nvSpPr>
        <p:spPr/>
        <p:txBody>
          <a:bodyPr/>
          <a:lstStyle/>
          <a:p>
            <a:fld id="{DB9AF1D9-BDDC-4EA9-B574-A54E2140CFC4}" type="slidenum">
              <a:rPr lang="en-IN" smtClean="0"/>
              <a:t>‹#›</a:t>
            </a:fld>
            <a:endParaRPr lang="en-IN"/>
          </a:p>
        </p:txBody>
      </p:sp>
    </p:spTree>
    <p:extLst>
      <p:ext uri="{BB962C8B-B14F-4D97-AF65-F5344CB8AC3E}">
        <p14:creationId xmlns:p14="http://schemas.microsoft.com/office/powerpoint/2010/main" val="636189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EE521C-4210-A77B-974A-728D81DD85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096EC34-19CC-E5C7-E509-85BCE7D011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23BF83C-52BF-4635-74A2-1A66E8A0E660}"/>
              </a:ext>
            </a:extLst>
          </p:cNvPr>
          <p:cNvSpPr>
            <a:spLocks noGrp="1"/>
          </p:cNvSpPr>
          <p:nvPr>
            <p:ph type="dt" sz="half" idx="10"/>
          </p:nvPr>
        </p:nvSpPr>
        <p:spPr/>
        <p:txBody>
          <a:bodyPr/>
          <a:lstStyle/>
          <a:p>
            <a:fld id="{1A7EB193-22FE-4A5B-8616-671CE1521B78}" type="datetimeFigureOut">
              <a:rPr lang="en-IN" smtClean="0"/>
              <a:t>18-09-2024</a:t>
            </a:fld>
            <a:endParaRPr lang="en-IN"/>
          </a:p>
        </p:txBody>
      </p:sp>
      <p:sp>
        <p:nvSpPr>
          <p:cNvPr id="5" name="Footer Placeholder 4">
            <a:extLst>
              <a:ext uri="{FF2B5EF4-FFF2-40B4-BE49-F238E27FC236}">
                <a16:creationId xmlns:a16="http://schemas.microsoft.com/office/drawing/2014/main" xmlns="" id="{50A704FF-C985-D66E-F450-04CDAA4A40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A89EA71-0403-07A7-9A3B-66791A19701E}"/>
              </a:ext>
            </a:extLst>
          </p:cNvPr>
          <p:cNvSpPr>
            <a:spLocks noGrp="1"/>
          </p:cNvSpPr>
          <p:nvPr>
            <p:ph type="sldNum" sz="quarter" idx="12"/>
          </p:nvPr>
        </p:nvSpPr>
        <p:spPr/>
        <p:txBody>
          <a:bodyPr/>
          <a:lstStyle/>
          <a:p>
            <a:fld id="{DB9AF1D9-BDDC-4EA9-B574-A54E2140CFC4}" type="slidenum">
              <a:rPr lang="en-IN" smtClean="0"/>
              <a:t>‹#›</a:t>
            </a:fld>
            <a:endParaRPr lang="en-IN"/>
          </a:p>
        </p:txBody>
      </p:sp>
    </p:spTree>
    <p:extLst>
      <p:ext uri="{BB962C8B-B14F-4D97-AF65-F5344CB8AC3E}">
        <p14:creationId xmlns:p14="http://schemas.microsoft.com/office/powerpoint/2010/main" val="2550724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D2782EF-C90E-3EC7-BB51-7758E1AFC5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3D40B08-FBB5-F6B2-FD8D-1103580959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65F375E-86A7-81FE-A703-513DAB0D9FD1}"/>
              </a:ext>
            </a:extLst>
          </p:cNvPr>
          <p:cNvSpPr>
            <a:spLocks noGrp="1"/>
          </p:cNvSpPr>
          <p:nvPr>
            <p:ph type="dt" sz="half" idx="10"/>
          </p:nvPr>
        </p:nvSpPr>
        <p:spPr/>
        <p:txBody>
          <a:bodyPr/>
          <a:lstStyle/>
          <a:p>
            <a:fld id="{1A7EB193-22FE-4A5B-8616-671CE1521B78}" type="datetimeFigureOut">
              <a:rPr lang="en-IN" smtClean="0"/>
              <a:t>18-09-2024</a:t>
            </a:fld>
            <a:endParaRPr lang="en-IN"/>
          </a:p>
        </p:txBody>
      </p:sp>
      <p:sp>
        <p:nvSpPr>
          <p:cNvPr id="5" name="Footer Placeholder 4">
            <a:extLst>
              <a:ext uri="{FF2B5EF4-FFF2-40B4-BE49-F238E27FC236}">
                <a16:creationId xmlns:a16="http://schemas.microsoft.com/office/drawing/2014/main" xmlns="" id="{D4250BAB-B1ED-680C-240E-1B17A405D1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137C00C-180B-1266-53A2-7EABC303C699}"/>
              </a:ext>
            </a:extLst>
          </p:cNvPr>
          <p:cNvSpPr>
            <a:spLocks noGrp="1"/>
          </p:cNvSpPr>
          <p:nvPr>
            <p:ph type="sldNum" sz="quarter" idx="12"/>
          </p:nvPr>
        </p:nvSpPr>
        <p:spPr/>
        <p:txBody>
          <a:bodyPr/>
          <a:lstStyle/>
          <a:p>
            <a:fld id="{DB9AF1D9-BDDC-4EA9-B574-A54E2140CFC4}" type="slidenum">
              <a:rPr lang="en-IN" smtClean="0"/>
              <a:t>‹#›</a:t>
            </a:fld>
            <a:endParaRPr lang="en-IN"/>
          </a:p>
        </p:txBody>
      </p:sp>
    </p:spTree>
    <p:extLst>
      <p:ext uri="{BB962C8B-B14F-4D97-AF65-F5344CB8AC3E}">
        <p14:creationId xmlns:p14="http://schemas.microsoft.com/office/powerpoint/2010/main" val="3522279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6D94E4-6243-2EB6-D990-3E379B82B7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0B97C6B-47E5-3814-D07C-B34150E94F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1FF0B0A-C15E-0089-68E0-52E2EE4985C5}"/>
              </a:ext>
            </a:extLst>
          </p:cNvPr>
          <p:cNvSpPr>
            <a:spLocks noGrp="1"/>
          </p:cNvSpPr>
          <p:nvPr>
            <p:ph type="dt" sz="half" idx="10"/>
          </p:nvPr>
        </p:nvSpPr>
        <p:spPr/>
        <p:txBody>
          <a:bodyPr/>
          <a:lstStyle/>
          <a:p>
            <a:fld id="{1A7EB193-22FE-4A5B-8616-671CE1521B78}" type="datetimeFigureOut">
              <a:rPr lang="en-IN" smtClean="0"/>
              <a:t>18-09-2024</a:t>
            </a:fld>
            <a:endParaRPr lang="en-IN"/>
          </a:p>
        </p:txBody>
      </p:sp>
      <p:sp>
        <p:nvSpPr>
          <p:cNvPr id="5" name="Footer Placeholder 4">
            <a:extLst>
              <a:ext uri="{FF2B5EF4-FFF2-40B4-BE49-F238E27FC236}">
                <a16:creationId xmlns:a16="http://schemas.microsoft.com/office/drawing/2014/main" xmlns="" id="{0CD7E338-F62D-74CE-C1C5-278DBF3988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6880761-3475-7651-409B-44B283F24070}"/>
              </a:ext>
            </a:extLst>
          </p:cNvPr>
          <p:cNvSpPr>
            <a:spLocks noGrp="1"/>
          </p:cNvSpPr>
          <p:nvPr>
            <p:ph type="sldNum" sz="quarter" idx="12"/>
          </p:nvPr>
        </p:nvSpPr>
        <p:spPr/>
        <p:txBody>
          <a:bodyPr/>
          <a:lstStyle/>
          <a:p>
            <a:fld id="{DB9AF1D9-BDDC-4EA9-B574-A54E2140CFC4}" type="slidenum">
              <a:rPr lang="en-IN" smtClean="0"/>
              <a:t>‹#›</a:t>
            </a:fld>
            <a:endParaRPr lang="en-IN"/>
          </a:p>
        </p:txBody>
      </p:sp>
    </p:spTree>
    <p:extLst>
      <p:ext uri="{BB962C8B-B14F-4D97-AF65-F5344CB8AC3E}">
        <p14:creationId xmlns:p14="http://schemas.microsoft.com/office/powerpoint/2010/main" val="340364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FACDAD-B0A6-9F7F-A5B5-A2404746D5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E321F88-00EB-32C3-806C-FDC78C720E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59DF7D8-670F-171B-071D-C16307E52F89}"/>
              </a:ext>
            </a:extLst>
          </p:cNvPr>
          <p:cNvSpPr>
            <a:spLocks noGrp="1"/>
          </p:cNvSpPr>
          <p:nvPr>
            <p:ph type="dt" sz="half" idx="10"/>
          </p:nvPr>
        </p:nvSpPr>
        <p:spPr/>
        <p:txBody>
          <a:bodyPr/>
          <a:lstStyle/>
          <a:p>
            <a:fld id="{1A7EB193-22FE-4A5B-8616-671CE1521B78}" type="datetimeFigureOut">
              <a:rPr lang="en-IN" smtClean="0"/>
              <a:t>18-09-2024</a:t>
            </a:fld>
            <a:endParaRPr lang="en-IN"/>
          </a:p>
        </p:txBody>
      </p:sp>
      <p:sp>
        <p:nvSpPr>
          <p:cNvPr id="5" name="Footer Placeholder 4">
            <a:extLst>
              <a:ext uri="{FF2B5EF4-FFF2-40B4-BE49-F238E27FC236}">
                <a16:creationId xmlns:a16="http://schemas.microsoft.com/office/drawing/2014/main" xmlns="" id="{11CA17EF-0D27-90FB-5FE1-E2FE8436AA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2321E41-1873-535A-8077-3E06FA3CD44F}"/>
              </a:ext>
            </a:extLst>
          </p:cNvPr>
          <p:cNvSpPr>
            <a:spLocks noGrp="1"/>
          </p:cNvSpPr>
          <p:nvPr>
            <p:ph type="sldNum" sz="quarter" idx="12"/>
          </p:nvPr>
        </p:nvSpPr>
        <p:spPr/>
        <p:txBody>
          <a:bodyPr/>
          <a:lstStyle/>
          <a:p>
            <a:fld id="{DB9AF1D9-BDDC-4EA9-B574-A54E2140CFC4}" type="slidenum">
              <a:rPr lang="en-IN" smtClean="0"/>
              <a:t>‹#›</a:t>
            </a:fld>
            <a:endParaRPr lang="en-IN"/>
          </a:p>
        </p:txBody>
      </p:sp>
    </p:spTree>
    <p:extLst>
      <p:ext uri="{BB962C8B-B14F-4D97-AF65-F5344CB8AC3E}">
        <p14:creationId xmlns:p14="http://schemas.microsoft.com/office/powerpoint/2010/main" val="138313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1BF14E-80FD-5F37-CB4C-4061C56361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31E30AF-BB82-3288-A9BA-642193293D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F9E39C23-88F6-F9C7-2C89-E2755CF14D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DF5EED62-E3C0-35F1-58EE-C68482DF33F4}"/>
              </a:ext>
            </a:extLst>
          </p:cNvPr>
          <p:cNvSpPr>
            <a:spLocks noGrp="1"/>
          </p:cNvSpPr>
          <p:nvPr>
            <p:ph type="dt" sz="half" idx="10"/>
          </p:nvPr>
        </p:nvSpPr>
        <p:spPr/>
        <p:txBody>
          <a:bodyPr/>
          <a:lstStyle/>
          <a:p>
            <a:fld id="{1A7EB193-22FE-4A5B-8616-671CE1521B78}" type="datetimeFigureOut">
              <a:rPr lang="en-IN" smtClean="0"/>
              <a:t>18-09-2024</a:t>
            </a:fld>
            <a:endParaRPr lang="en-IN"/>
          </a:p>
        </p:txBody>
      </p:sp>
      <p:sp>
        <p:nvSpPr>
          <p:cNvPr id="6" name="Footer Placeholder 5">
            <a:extLst>
              <a:ext uri="{FF2B5EF4-FFF2-40B4-BE49-F238E27FC236}">
                <a16:creationId xmlns:a16="http://schemas.microsoft.com/office/drawing/2014/main" xmlns="" id="{09F9D04C-AAD9-D4FC-A268-44F9AFBCAB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D7D8CC3-EE10-A2A1-812E-8BBA559557A7}"/>
              </a:ext>
            </a:extLst>
          </p:cNvPr>
          <p:cNvSpPr>
            <a:spLocks noGrp="1"/>
          </p:cNvSpPr>
          <p:nvPr>
            <p:ph type="sldNum" sz="quarter" idx="12"/>
          </p:nvPr>
        </p:nvSpPr>
        <p:spPr/>
        <p:txBody>
          <a:bodyPr/>
          <a:lstStyle/>
          <a:p>
            <a:fld id="{DB9AF1D9-BDDC-4EA9-B574-A54E2140CFC4}" type="slidenum">
              <a:rPr lang="en-IN" smtClean="0"/>
              <a:t>‹#›</a:t>
            </a:fld>
            <a:endParaRPr lang="en-IN"/>
          </a:p>
        </p:txBody>
      </p:sp>
    </p:spTree>
    <p:extLst>
      <p:ext uri="{BB962C8B-B14F-4D97-AF65-F5344CB8AC3E}">
        <p14:creationId xmlns:p14="http://schemas.microsoft.com/office/powerpoint/2010/main" val="1565418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B2889F-ADAC-5758-43F9-9C9D11CB3E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CB30DD1-F6C2-F740-9EB8-29F9CB00A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46ABA92-F899-7F38-6161-352EBA0FFF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C4628D9C-76F3-5983-D688-5D56D7F2C5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8449F32-4ECC-FC4A-2457-F476FC706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6D5426A0-FF3A-38D7-47A2-37144854DB40}"/>
              </a:ext>
            </a:extLst>
          </p:cNvPr>
          <p:cNvSpPr>
            <a:spLocks noGrp="1"/>
          </p:cNvSpPr>
          <p:nvPr>
            <p:ph type="dt" sz="half" idx="10"/>
          </p:nvPr>
        </p:nvSpPr>
        <p:spPr/>
        <p:txBody>
          <a:bodyPr/>
          <a:lstStyle/>
          <a:p>
            <a:fld id="{1A7EB193-22FE-4A5B-8616-671CE1521B78}" type="datetimeFigureOut">
              <a:rPr lang="en-IN" smtClean="0"/>
              <a:t>18-09-2024</a:t>
            </a:fld>
            <a:endParaRPr lang="en-IN"/>
          </a:p>
        </p:txBody>
      </p:sp>
      <p:sp>
        <p:nvSpPr>
          <p:cNvPr id="8" name="Footer Placeholder 7">
            <a:extLst>
              <a:ext uri="{FF2B5EF4-FFF2-40B4-BE49-F238E27FC236}">
                <a16:creationId xmlns:a16="http://schemas.microsoft.com/office/drawing/2014/main" xmlns="" id="{61E47CF0-6819-4816-FB0D-A22548F65F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CE862816-EB2A-2C3F-C0C9-D364A7DED135}"/>
              </a:ext>
            </a:extLst>
          </p:cNvPr>
          <p:cNvSpPr>
            <a:spLocks noGrp="1"/>
          </p:cNvSpPr>
          <p:nvPr>
            <p:ph type="sldNum" sz="quarter" idx="12"/>
          </p:nvPr>
        </p:nvSpPr>
        <p:spPr/>
        <p:txBody>
          <a:bodyPr/>
          <a:lstStyle/>
          <a:p>
            <a:fld id="{DB9AF1D9-BDDC-4EA9-B574-A54E2140CFC4}" type="slidenum">
              <a:rPr lang="en-IN" smtClean="0"/>
              <a:t>‹#›</a:t>
            </a:fld>
            <a:endParaRPr lang="en-IN"/>
          </a:p>
        </p:txBody>
      </p:sp>
    </p:spTree>
    <p:extLst>
      <p:ext uri="{BB962C8B-B14F-4D97-AF65-F5344CB8AC3E}">
        <p14:creationId xmlns:p14="http://schemas.microsoft.com/office/powerpoint/2010/main" val="900652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5BCCC-A3F8-A81E-2C63-3F167A7802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1B4290F8-4AC8-657F-A0CD-BBE00DC8C26E}"/>
              </a:ext>
            </a:extLst>
          </p:cNvPr>
          <p:cNvSpPr>
            <a:spLocks noGrp="1"/>
          </p:cNvSpPr>
          <p:nvPr>
            <p:ph type="dt" sz="half" idx="10"/>
          </p:nvPr>
        </p:nvSpPr>
        <p:spPr/>
        <p:txBody>
          <a:bodyPr/>
          <a:lstStyle/>
          <a:p>
            <a:fld id="{1A7EB193-22FE-4A5B-8616-671CE1521B78}" type="datetimeFigureOut">
              <a:rPr lang="en-IN" smtClean="0"/>
              <a:t>18-09-2024</a:t>
            </a:fld>
            <a:endParaRPr lang="en-IN"/>
          </a:p>
        </p:txBody>
      </p:sp>
      <p:sp>
        <p:nvSpPr>
          <p:cNvPr id="4" name="Footer Placeholder 3">
            <a:extLst>
              <a:ext uri="{FF2B5EF4-FFF2-40B4-BE49-F238E27FC236}">
                <a16:creationId xmlns:a16="http://schemas.microsoft.com/office/drawing/2014/main" xmlns="" id="{921D8372-94D3-AEE4-BBBB-856E79952EB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8DFD5884-7428-B0B5-E78D-46830B918576}"/>
              </a:ext>
            </a:extLst>
          </p:cNvPr>
          <p:cNvSpPr>
            <a:spLocks noGrp="1"/>
          </p:cNvSpPr>
          <p:nvPr>
            <p:ph type="sldNum" sz="quarter" idx="12"/>
          </p:nvPr>
        </p:nvSpPr>
        <p:spPr/>
        <p:txBody>
          <a:bodyPr/>
          <a:lstStyle/>
          <a:p>
            <a:fld id="{DB9AF1D9-BDDC-4EA9-B574-A54E2140CFC4}" type="slidenum">
              <a:rPr lang="en-IN" smtClean="0"/>
              <a:t>‹#›</a:t>
            </a:fld>
            <a:endParaRPr lang="en-IN"/>
          </a:p>
        </p:txBody>
      </p:sp>
    </p:spTree>
    <p:extLst>
      <p:ext uri="{BB962C8B-B14F-4D97-AF65-F5344CB8AC3E}">
        <p14:creationId xmlns:p14="http://schemas.microsoft.com/office/powerpoint/2010/main" val="675069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03ACBDB-A883-6F97-DF78-425CF7976DA0}"/>
              </a:ext>
            </a:extLst>
          </p:cNvPr>
          <p:cNvSpPr>
            <a:spLocks noGrp="1"/>
          </p:cNvSpPr>
          <p:nvPr>
            <p:ph type="dt" sz="half" idx="10"/>
          </p:nvPr>
        </p:nvSpPr>
        <p:spPr/>
        <p:txBody>
          <a:bodyPr/>
          <a:lstStyle/>
          <a:p>
            <a:fld id="{1A7EB193-22FE-4A5B-8616-671CE1521B78}" type="datetimeFigureOut">
              <a:rPr lang="en-IN" smtClean="0"/>
              <a:t>18-09-2024</a:t>
            </a:fld>
            <a:endParaRPr lang="en-IN"/>
          </a:p>
        </p:txBody>
      </p:sp>
      <p:sp>
        <p:nvSpPr>
          <p:cNvPr id="3" name="Footer Placeholder 2">
            <a:extLst>
              <a:ext uri="{FF2B5EF4-FFF2-40B4-BE49-F238E27FC236}">
                <a16:creationId xmlns:a16="http://schemas.microsoft.com/office/drawing/2014/main" xmlns="" id="{715674E4-3B55-0A78-08B9-13EB848BDD2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0AFF4E5-7D13-C933-AFE3-CC6949317896}"/>
              </a:ext>
            </a:extLst>
          </p:cNvPr>
          <p:cNvSpPr>
            <a:spLocks noGrp="1"/>
          </p:cNvSpPr>
          <p:nvPr>
            <p:ph type="sldNum" sz="quarter" idx="12"/>
          </p:nvPr>
        </p:nvSpPr>
        <p:spPr/>
        <p:txBody>
          <a:bodyPr/>
          <a:lstStyle/>
          <a:p>
            <a:fld id="{DB9AF1D9-BDDC-4EA9-B574-A54E2140CFC4}" type="slidenum">
              <a:rPr lang="en-IN" smtClean="0"/>
              <a:t>‹#›</a:t>
            </a:fld>
            <a:endParaRPr lang="en-IN"/>
          </a:p>
        </p:txBody>
      </p:sp>
    </p:spTree>
    <p:extLst>
      <p:ext uri="{BB962C8B-B14F-4D97-AF65-F5344CB8AC3E}">
        <p14:creationId xmlns:p14="http://schemas.microsoft.com/office/powerpoint/2010/main" val="3799642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A309CF-F43D-A331-112E-B491E13363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F961246-A909-91E3-AFA0-2A12255125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C8C90509-EE20-90F3-837D-15FA9EC99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3793314-A3AF-F29E-DFF2-D716480F9FC6}"/>
              </a:ext>
            </a:extLst>
          </p:cNvPr>
          <p:cNvSpPr>
            <a:spLocks noGrp="1"/>
          </p:cNvSpPr>
          <p:nvPr>
            <p:ph type="dt" sz="half" idx="10"/>
          </p:nvPr>
        </p:nvSpPr>
        <p:spPr/>
        <p:txBody>
          <a:bodyPr/>
          <a:lstStyle/>
          <a:p>
            <a:fld id="{1A7EB193-22FE-4A5B-8616-671CE1521B78}" type="datetimeFigureOut">
              <a:rPr lang="en-IN" smtClean="0"/>
              <a:t>18-09-2024</a:t>
            </a:fld>
            <a:endParaRPr lang="en-IN"/>
          </a:p>
        </p:txBody>
      </p:sp>
      <p:sp>
        <p:nvSpPr>
          <p:cNvPr id="6" name="Footer Placeholder 5">
            <a:extLst>
              <a:ext uri="{FF2B5EF4-FFF2-40B4-BE49-F238E27FC236}">
                <a16:creationId xmlns:a16="http://schemas.microsoft.com/office/drawing/2014/main" xmlns="" id="{3DC5CCF0-BED7-F79E-D706-544DA8FCDF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09D6E36-36A1-92CD-EE0E-5017D3D808F1}"/>
              </a:ext>
            </a:extLst>
          </p:cNvPr>
          <p:cNvSpPr>
            <a:spLocks noGrp="1"/>
          </p:cNvSpPr>
          <p:nvPr>
            <p:ph type="sldNum" sz="quarter" idx="12"/>
          </p:nvPr>
        </p:nvSpPr>
        <p:spPr/>
        <p:txBody>
          <a:bodyPr/>
          <a:lstStyle/>
          <a:p>
            <a:fld id="{DB9AF1D9-BDDC-4EA9-B574-A54E2140CFC4}" type="slidenum">
              <a:rPr lang="en-IN" smtClean="0"/>
              <a:t>‹#›</a:t>
            </a:fld>
            <a:endParaRPr lang="en-IN"/>
          </a:p>
        </p:txBody>
      </p:sp>
    </p:spTree>
    <p:extLst>
      <p:ext uri="{BB962C8B-B14F-4D97-AF65-F5344CB8AC3E}">
        <p14:creationId xmlns:p14="http://schemas.microsoft.com/office/powerpoint/2010/main" val="2572046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074431-1E47-4C49-8164-9A3FA06798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927CE130-6DB6-655C-8535-6EB1F5EF9B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64496CCA-0F83-638E-F28F-58A801F7FD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458D9CF-641D-C961-4455-F144C46FDC37}"/>
              </a:ext>
            </a:extLst>
          </p:cNvPr>
          <p:cNvSpPr>
            <a:spLocks noGrp="1"/>
          </p:cNvSpPr>
          <p:nvPr>
            <p:ph type="dt" sz="half" idx="10"/>
          </p:nvPr>
        </p:nvSpPr>
        <p:spPr/>
        <p:txBody>
          <a:bodyPr/>
          <a:lstStyle/>
          <a:p>
            <a:fld id="{1A7EB193-22FE-4A5B-8616-671CE1521B78}" type="datetimeFigureOut">
              <a:rPr lang="en-IN" smtClean="0"/>
              <a:t>18-09-2024</a:t>
            </a:fld>
            <a:endParaRPr lang="en-IN"/>
          </a:p>
        </p:txBody>
      </p:sp>
      <p:sp>
        <p:nvSpPr>
          <p:cNvPr id="6" name="Footer Placeholder 5">
            <a:extLst>
              <a:ext uri="{FF2B5EF4-FFF2-40B4-BE49-F238E27FC236}">
                <a16:creationId xmlns:a16="http://schemas.microsoft.com/office/drawing/2014/main" xmlns="" id="{39A38F5B-D9C0-B331-6E2B-A1336AC23E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CFBABCE-D9A7-B5E6-CC8F-DF5DFF33774B}"/>
              </a:ext>
            </a:extLst>
          </p:cNvPr>
          <p:cNvSpPr>
            <a:spLocks noGrp="1"/>
          </p:cNvSpPr>
          <p:nvPr>
            <p:ph type="sldNum" sz="quarter" idx="12"/>
          </p:nvPr>
        </p:nvSpPr>
        <p:spPr/>
        <p:txBody>
          <a:bodyPr/>
          <a:lstStyle/>
          <a:p>
            <a:fld id="{DB9AF1D9-BDDC-4EA9-B574-A54E2140CFC4}" type="slidenum">
              <a:rPr lang="en-IN" smtClean="0"/>
              <a:t>‹#›</a:t>
            </a:fld>
            <a:endParaRPr lang="en-IN"/>
          </a:p>
        </p:txBody>
      </p:sp>
    </p:spTree>
    <p:extLst>
      <p:ext uri="{BB962C8B-B14F-4D97-AF65-F5344CB8AC3E}">
        <p14:creationId xmlns:p14="http://schemas.microsoft.com/office/powerpoint/2010/main" val="1172278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20A58BB-7E18-670A-9267-59F546BD4B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940F285-9CFC-4FE5-4D54-401E37CE1F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07037E3-8852-55BA-AF73-E20552D920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EB193-22FE-4A5B-8616-671CE1521B78}" type="datetimeFigureOut">
              <a:rPr lang="en-IN" smtClean="0"/>
              <a:t>18-09-2024</a:t>
            </a:fld>
            <a:endParaRPr lang="en-IN"/>
          </a:p>
        </p:txBody>
      </p:sp>
      <p:sp>
        <p:nvSpPr>
          <p:cNvPr id="5" name="Footer Placeholder 4">
            <a:extLst>
              <a:ext uri="{FF2B5EF4-FFF2-40B4-BE49-F238E27FC236}">
                <a16:creationId xmlns:a16="http://schemas.microsoft.com/office/drawing/2014/main" xmlns="" id="{B7050D8B-45C0-0ADD-D0C0-B681B901F2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F7B4D0EA-8180-7846-9378-0A79115920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9AF1D9-BDDC-4EA9-B574-A54E2140CFC4}" type="slidenum">
              <a:rPr lang="en-IN" smtClean="0"/>
              <a:t>‹#›</a:t>
            </a:fld>
            <a:endParaRPr lang="en-IN"/>
          </a:p>
        </p:txBody>
      </p:sp>
    </p:spTree>
    <p:extLst>
      <p:ext uri="{BB962C8B-B14F-4D97-AF65-F5344CB8AC3E}">
        <p14:creationId xmlns:p14="http://schemas.microsoft.com/office/powerpoint/2010/main" val="573352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hyperlink" Target="https://www.javatpoint.com/object-and-class-in-java" TargetMode="External"/><Relationship Id="rId7" Type="http://schemas.openxmlformats.org/officeDocument/2006/relationships/image" Target="../media/image3.emf"/><Relationship Id="rId2" Type="http://schemas.openxmlformats.org/officeDocument/2006/relationships/hyperlink" Target="https://www.javatpoint.com/java-oops-concepts" TargetMode="Externa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5.emf"/><Relationship Id="rId5" Type="http://schemas.openxmlformats.org/officeDocument/2006/relationships/image" Target="../media/image2.emf"/><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4.emf"/></Relationships>
</file>

<file path=ppt/slides/_rels/slide21.xml.rels><?xml version="1.0" encoding="UTF-8" standalone="yes"?>
<Relationships xmlns="http://schemas.openxmlformats.org/package/2006/relationships"><Relationship Id="rId3" Type="http://schemas.openxmlformats.org/officeDocument/2006/relationships/hyperlink" Target="https://www.javatpoint.com/runtime-polymorphism-in-java" TargetMode="External"/><Relationship Id="rId2" Type="http://schemas.openxmlformats.org/officeDocument/2006/relationships/hyperlink" Target="https://www.javatpoint.com/method-overriding-in-jav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9.emf"/><Relationship Id="rId12" Type="http://schemas.openxmlformats.org/officeDocument/2006/relationships/customXml" Target="../ink/ink10.xml"/><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customXml" Target="../ink/ink7.xml"/><Relationship Id="rId11" Type="http://schemas.openxmlformats.org/officeDocument/2006/relationships/image" Target="../media/image11.emf"/><Relationship Id="rId5" Type="http://schemas.openxmlformats.org/officeDocument/2006/relationships/image" Target="../media/image8.emf"/><Relationship Id="rId10" Type="http://schemas.openxmlformats.org/officeDocument/2006/relationships/customXml" Target="../ink/ink9.xml"/><Relationship Id="rId4" Type="http://schemas.openxmlformats.org/officeDocument/2006/relationships/customXml" Target="../ink/ink6.xml"/><Relationship Id="rId9" Type="http://schemas.openxmlformats.org/officeDocument/2006/relationships/image" Target="../media/image1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26624F-1410-4768-AC39-5053EA6D5D0C}"/>
              </a:ext>
            </a:extLst>
          </p:cNvPr>
          <p:cNvSpPr>
            <a:spLocks noGrp="1"/>
          </p:cNvSpPr>
          <p:nvPr>
            <p:ph type="ctrTitle"/>
          </p:nvPr>
        </p:nvSpPr>
        <p:spPr>
          <a:xfrm>
            <a:off x="1524000" y="213064"/>
            <a:ext cx="9144000" cy="740130"/>
          </a:xfrm>
        </p:spPr>
        <p:txBody>
          <a:bodyPr>
            <a:normAutofit/>
          </a:bodyPr>
          <a:lstStyle/>
          <a:p>
            <a:r>
              <a:rPr lang="en-US" sz="3200" b="1" dirty="0">
                <a:latin typeface="Times New Roman" panose="02020603050405020304" pitchFamily="18" charset="0"/>
                <a:cs typeface="Times New Roman" panose="02020603050405020304" pitchFamily="18" charset="0"/>
              </a:rPr>
              <a:t>Unit 2: INHERITANCE</a:t>
            </a:r>
            <a:endParaRPr lang="en-IN"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3846DF86-DA6F-0C9F-5760-BE9EE1B5014C}"/>
              </a:ext>
            </a:extLst>
          </p:cNvPr>
          <p:cNvSpPr>
            <a:spLocks noGrp="1"/>
          </p:cNvSpPr>
          <p:nvPr>
            <p:ph type="subTitle" idx="1"/>
          </p:nvPr>
        </p:nvSpPr>
        <p:spPr>
          <a:xfrm>
            <a:off x="1524000" y="1074198"/>
            <a:ext cx="9144000" cy="5069150"/>
          </a:xfrm>
        </p:spPr>
        <p:txBody>
          <a:bodyPr>
            <a:normAutofit lnSpcReduction="10000"/>
          </a:bodyPr>
          <a:lstStyle/>
          <a:p>
            <a:pPr algn="just"/>
            <a:r>
              <a:rPr lang="en-IN" b="1"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Simula</a:t>
            </a:r>
            <a:endParaRPr lang="en-US" b="1" kern="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b="1"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Smalltalk</a:t>
            </a:r>
            <a:endParaRPr lang="en-US" b="1"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Java, C#, PHP, Python, C++, etc.</a:t>
            </a:r>
          </a:p>
          <a:p>
            <a:pPr algn="just"/>
            <a:r>
              <a:rPr lang="en-IN" sz="1800" b="1" u="sng" dirty="0">
                <a:solidFill>
                  <a:srgbClr val="333333"/>
                </a:solidFill>
                <a:effectLst/>
                <a:latin typeface="Segoe UI" panose="020B0502040204020203" pitchFamily="34" charset="0"/>
                <a:ea typeface="Calibri" panose="020F0502020204030204" pitchFamily="34" charset="0"/>
              </a:rPr>
              <a:t>Object-Oriented Programming </a:t>
            </a:r>
            <a:r>
              <a:rPr lang="fr-FR" sz="1800" b="1" u="sng"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Concepts: </a:t>
            </a:r>
          </a:p>
          <a:p>
            <a:pPr marL="342900" indent="-342900" algn="just">
              <a:buFont typeface="Arial" panose="020B0604020202020204" pitchFamily="34" charset="0"/>
              <a:buChar char="•"/>
            </a:pPr>
            <a:r>
              <a:rPr lang="pt-BR" b="1" dirty="0">
                <a:latin typeface="Times New Roman" panose="02020603050405020304" pitchFamily="18" charset="0"/>
                <a:cs typeface="Times New Roman" panose="02020603050405020304" pitchFamily="18" charset="0"/>
              </a:rPr>
              <a:t>Object</a:t>
            </a:r>
          </a:p>
          <a:p>
            <a:pPr marL="342900" indent="-342900" algn="just">
              <a:buFont typeface="Arial" panose="020B0604020202020204" pitchFamily="34" charset="0"/>
              <a:buChar char="•"/>
            </a:pPr>
            <a:r>
              <a:rPr lang="pt-BR" b="1" dirty="0">
                <a:latin typeface="Times New Roman" panose="02020603050405020304" pitchFamily="18" charset="0"/>
                <a:cs typeface="Times New Roman" panose="02020603050405020304" pitchFamily="18" charset="0"/>
              </a:rPr>
              <a:t>Class</a:t>
            </a:r>
          </a:p>
          <a:p>
            <a:pPr marL="342900" indent="-342900" algn="just">
              <a:buFont typeface="Arial" panose="020B0604020202020204" pitchFamily="34" charset="0"/>
              <a:buChar char="•"/>
            </a:pPr>
            <a:r>
              <a:rPr lang="pt-BR" b="1" dirty="0">
                <a:latin typeface="Times New Roman" panose="02020603050405020304" pitchFamily="18" charset="0"/>
                <a:cs typeface="Times New Roman" panose="02020603050405020304" pitchFamily="18" charset="0"/>
              </a:rPr>
              <a:t>Inheritance</a:t>
            </a:r>
          </a:p>
          <a:p>
            <a:pPr marL="342900" indent="-342900" algn="just">
              <a:buFont typeface="Arial" panose="020B0604020202020204" pitchFamily="34" charset="0"/>
              <a:buChar char="•"/>
            </a:pPr>
            <a:r>
              <a:rPr lang="pt-BR" b="1" dirty="0">
                <a:latin typeface="Times New Roman" panose="02020603050405020304" pitchFamily="18" charset="0"/>
                <a:cs typeface="Times New Roman" panose="02020603050405020304" pitchFamily="18" charset="0"/>
              </a:rPr>
              <a:t>Polymorphism</a:t>
            </a:r>
          </a:p>
          <a:p>
            <a:pPr marL="342900" indent="-342900" algn="just">
              <a:buFont typeface="Arial" panose="020B0604020202020204" pitchFamily="34" charset="0"/>
              <a:buChar char="•"/>
            </a:pPr>
            <a:r>
              <a:rPr lang="pt-BR" b="1" dirty="0">
                <a:latin typeface="Times New Roman" panose="02020603050405020304" pitchFamily="18" charset="0"/>
                <a:cs typeface="Times New Roman" panose="02020603050405020304" pitchFamily="18" charset="0"/>
              </a:rPr>
              <a:t>Abstraction</a:t>
            </a:r>
          </a:p>
          <a:p>
            <a:pPr marL="342900" indent="-342900" algn="just">
              <a:buFont typeface="Arial" panose="020B0604020202020204" pitchFamily="34" charset="0"/>
              <a:buChar char="•"/>
            </a:pPr>
            <a:r>
              <a:rPr lang="pt-BR" b="1" dirty="0">
                <a:latin typeface="Times New Roman" panose="02020603050405020304" pitchFamily="18" charset="0"/>
                <a:cs typeface="Times New Roman" panose="02020603050405020304" pitchFamily="18" charset="0"/>
              </a:rPr>
              <a:t>Encapsulation</a:t>
            </a:r>
          </a:p>
          <a:p>
            <a:pPr algn="just"/>
            <a:r>
              <a:rPr lang="en-IN" b="1" dirty="0">
                <a:solidFill>
                  <a:srgbClr val="FF0000"/>
                </a:solidFill>
                <a:latin typeface="Times New Roman" panose="02020603050405020304" pitchFamily="18" charset="0"/>
                <a:cs typeface="Times New Roman" panose="02020603050405020304" pitchFamily="18" charset="0"/>
              </a:rPr>
              <a:t>Difference between Object-based and object-oriented programming language</a:t>
            </a:r>
          </a:p>
          <a:p>
            <a:pPr algn="just"/>
            <a:endParaRPr lang="en-IN"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2956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D8B374-A783-3F20-00E7-5D1B15516507}"/>
              </a:ext>
            </a:extLst>
          </p:cNvPr>
          <p:cNvSpPr>
            <a:spLocks noGrp="1"/>
          </p:cNvSpPr>
          <p:nvPr>
            <p:ph type="title"/>
          </p:nvPr>
        </p:nvSpPr>
        <p:spPr>
          <a:xfrm>
            <a:off x="838200" y="204186"/>
            <a:ext cx="10515600" cy="568171"/>
          </a:xfrm>
        </p:spPr>
        <p:txBody>
          <a:bodyPr>
            <a:normAutofit fontScale="90000"/>
          </a:bodyPr>
          <a:lstStyle/>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r>
            <a:br>
              <a:rPr lang="en-IN" sz="1800" b="1"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r>
            <a:br>
              <a:rPr lang="en-IN" sz="1800" b="1" kern="100" dirty="0">
                <a:effectLst/>
                <a:latin typeface="Calibri" panose="020F0502020204030204" pitchFamily="34" charset="0"/>
                <a:ea typeface="Calibri" panose="020F0502020204030204" pitchFamily="34" charset="0"/>
                <a:cs typeface="Times New Roman" panose="02020603050405020304" pitchFamily="18" charset="0"/>
              </a:rPr>
            </a:br>
            <a:r>
              <a:rPr lang="en-IN" sz="2700" b="1" kern="100" dirty="0">
                <a:effectLst/>
                <a:latin typeface="Calibri" panose="020F0502020204030204" pitchFamily="34" charset="0"/>
                <a:ea typeface="Calibri" panose="020F0502020204030204" pitchFamily="34" charset="0"/>
                <a:cs typeface="Times New Roman" panose="02020603050405020304" pitchFamily="18" charset="0"/>
              </a:rPr>
              <a:t>Example of default constructor</a:t>
            </a:r>
            <a:r>
              <a:rPr lang="en-IN" sz="2700" kern="100" dirty="0">
                <a:effectLst/>
                <a:latin typeface="Calibri" panose="020F0502020204030204" pitchFamily="34" charset="0"/>
                <a:ea typeface="Calibri" panose="020F0502020204030204" pitchFamily="34" charset="0"/>
                <a:cs typeface="Times New Roman" panose="02020603050405020304" pitchFamily="18" charset="0"/>
              </a:rPr>
              <a:t/>
            </a:r>
            <a:br>
              <a:rPr lang="en-IN" sz="27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BA2820A6-84FC-CE13-B831-4A813C40BF78}"/>
              </a:ext>
            </a:extLst>
          </p:cNvPr>
          <p:cNvSpPr>
            <a:spLocks noGrp="1"/>
          </p:cNvSpPr>
          <p:nvPr>
            <p:ph idx="1"/>
          </p:nvPr>
        </p:nvSpPr>
        <p:spPr>
          <a:xfrm>
            <a:off x="838200" y="630315"/>
            <a:ext cx="10515600" cy="5546648"/>
          </a:xfrm>
        </p:spPr>
        <p:txBody>
          <a:bodyPr>
            <a:normAutofit lnSpcReduction="10000"/>
          </a:bodyPr>
          <a:lstStyle/>
          <a:p>
            <a:pPr marL="0" indent="0">
              <a:buNone/>
            </a:pPr>
            <a:r>
              <a:rPr lang="en-IN" dirty="0"/>
              <a:t>class Bike1{  </a:t>
            </a:r>
          </a:p>
          <a:p>
            <a:pPr marL="0" indent="0">
              <a:buNone/>
            </a:pPr>
            <a:r>
              <a:rPr lang="en-IN" dirty="0"/>
              <a:t>	//creating a default constructor  </a:t>
            </a:r>
          </a:p>
          <a:p>
            <a:pPr marL="0" indent="0">
              <a:buNone/>
            </a:pPr>
            <a:r>
              <a:rPr lang="en-IN" dirty="0"/>
              <a:t>    Bike1()</a:t>
            </a:r>
          </a:p>
          <a:p>
            <a:pPr marL="0" indent="0">
              <a:buNone/>
            </a:pPr>
            <a:r>
              <a:rPr lang="en-IN" dirty="0"/>
              <a:t>	{</a:t>
            </a:r>
          </a:p>
          <a:p>
            <a:pPr marL="0" indent="0">
              <a:buNone/>
            </a:pPr>
            <a:r>
              <a:rPr lang="en-IN" dirty="0"/>
              <a:t>	</a:t>
            </a:r>
            <a:r>
              <a:rPr lang="en-IN" dirty="0" err="1"/>
              <a:t>System.out.println</a:t>
            </a:r>
            <a:r>
              <a:rPr lang="en-IN" dirty="0"/>
              <a:t>("Bike is created");}  </a:t>
            </a:r>
          </a:p>
          <a:p>
            <a:pPr marL="0" indent="0">
              <a:buNone/>
            </a:pPr>
            <a:r>
              <a:rPr lang="en-IN" dirty="0"/>
              <a:t>	//main method  </a:t>
            </a:r>
          </a:p>
          <a:p>
            <a:pPr marL="0" indent="0">
              <a:buNone/>
            </a:pPr>
            <a:r>
              <a:rPr lang="en-IN" dirty="0"/>
              <a:t>	public static void main(String </a:t>
            </a:r>
            <a:r>
              <a:rPr lang="en-IN" dirty="0" err="1"/>
              <a:t>args</a:t>
            </a:r>
            <a:r>
              <a:rPr lang="en-IN" dirty="0"/>
              <a:t>[]){  </a:t>
            </a:r>
          </a:p>
          <a:p>
            <a:pPr marL="0" indent="0">
              <a:buNone/>
            </a:pPr>
            <a:r>
              <a:rPr lang="en-IN" dirty="0"/>
              <a:t>	//calling a default constructor  </a:t>
            </a:r>
          </a:p>
          <a:p>
            <a:pPr marL="0" indent="0">
              <a:buNone/>
            </a:pPr>
            <a:r>
              <a:rPr lang="en-IN" dirty="0"/>
              <a:t>	Bike1 b=new Bike1();  </a:t>
            </a:r>
          </a:p>
          <a:p>
            <a:pPr marL="0" indent="0">
              <a:buNone/>
            </a:pPr>
            <a:r>
              <a:rPr lang="en-IN" dirty="0"/>
              <a:t>	}  </a:t>
            </a:r>
          </a:p>
          <a:p>
            <a:pPr marL="0" indent="0">
              <a:buNone/>
            </a:pPr>
            <a:r>
              <a:rPr lang="en-IN" dirty="0"/>
              <a:t>	} </a:t>
            </a:r>
          </a:p>
        </p:txBody>
      </p:sp>
    </p:spTree>
    <p:extLst>
      <p:ext uri="{BB962C8B-B14F-4D97-AF65-F5344CB8AC3E}">
        <p14:creationId xmlns:p14="http://schemas.microsoft.com/office/powerpoint/2010/main" val="1337739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854E7C-196A-A4B6-6F5D-E1E930327A8A}"/>
              </a:ext>
            </a:extLst>
          </p:cNvPr>
          <p:cNvSpPr>
            <a:spLocks noGrp="1"/>
          </p:cNvSpPr>
          <p:nvPr>
            <p:ph type="title"/>
          </p:nvPr>
        </p:nvSpPr>
        <p:spPr>
          <a:xfrm>
            <a:off x="838200" y="365125"/>
            <a:ext cx="10515600" cy="753461"/>
          </a:xfrm>
        </p:spPr>
        <p:txBody>
          <a:bodyPr>
            <a:normAutofit fontScale="90000"/>
          </a:bodyPr>
          <a:lstStyle/>
          <a:p>
            <a:pPr algn="ctr"/>
            <a:r>
              <a:rPr lang="en-IN" sz="1800" b="1" kern="100" dirty="0">
                <a:solidFill>
                  <a:srgbClr val="610B38"/>
                </a:solidFill>
                <a:effectLst/>
                <a:latin typeface="Helvetica" panose="020B0604020202020204" pitchFamily="34" charset="0"/>
                <a:ea typeface="Times New Roman" panose="02020603050405020304" pitchFamily="18" charset="0"/>
                <a:cs typeface="Helvetica" panose="020B0604020202020204" pitchFamily="34" charset="0"/>
              </a:rPr>
              <a:t/>
            </a:r>
            <a:br>
              <a:rPr lang="en-IN" sz="1800" b="1" kern="100" dirty="0">
                <a:solidFill>
                  <a:srgbClr val="610B38"/>
                </a:solidFill>
                <a:effectLst/>
                <a:latin typeface="Helvetica" panose="020B0604020202020204" pitchFamily="34" charset="0"/>
                <a:ea typeface="Times New Roman" panose="02020603050405020304" pitchFamily="18" charset="0"/>
                <a:cs typeface="Helvetica" panose="020B0604020202020204" pitchFamily="34" charset="0"/>
              </a:rPr>
            </a:br>
            <a:r>
              <a:rPr lang="en-IN" sz="2700" b="1" kern="100" dirty="0">
                <a:solidFill>
                  <a:srgbClr val="610B38"/>
                </a:solidFill>
                <a:effectLst/>
                <a:latin typeface="Helvetica" panose="020B0604020202020204" pitchFamily="34" charset="0"/>
                <a:ea typeface="Times New Roman" panose="02020603050405020304" pitchFamily="18" charset="0"/>
                <a:cs typeface="Helvetica" panose="020B0604020202020204" pitchFamily="34" charset="0"/>
              </a:rPr>
              <a:t>Java Parameterized Constructor</a:t>
            </a:r>
            <a:r>
              <a:rPr lang="en-IN" sz="27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IN" sz="27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1429653E-06D3-3E46-802C-0163C9FF2814}"/>
              </a:ext>
            </a:extLst>
          </p:cNvPr>
          <p:cNvSpPr>
            <a:spLocks noGrp="1"/>
          </p:cNvSpPr>
          <p:nvPr>
            <p:ph idx="1"/>
          </p:nvPr>
        </p:nvSpPr>
        <p:spPr>
          <a:xfrm>
            <a:off x="838200" y="923278"/>
            <a:ext cx="10515600" cy="5253685"/>
          </a:xfrm>
        </p:spPr>
        <p:txBody>
          <a:bodyPr>
            <a:normAutofit fontScale="92500" lnSpcReduction="20000"/>
          </a:bodyPr>
          <a:lstStyle/>
          <a:p>
            <a:pPr marL="0" indent="0">
              <a:buNone/>
            </a:pPr>
            <a:r>
              <a:rPr lang="en-IN" dirty="0"/>
              <a:t>//Java Program to demonstrate the use of the parameterized constructor.  </a:t>
            </a:r>
          </a:p>
          <a:p>
            <a:pPr marL="0" indent="0">
              <a:buNone/>
            </a:pPr>
            <a:r>
              <a:rPr lang="en-IN" dirty="0"/>
              <a:t>	class Student4{  </a:t>
            </a:r>
          </a:p>
          <a:p>
            <a:pPr marL="0" indent="0">
              <a:buNone/>
            </a:pPr>
            <a:r>
              <a:rPr lang="en-IN" dirty="0"/>
              <a:t>	    int id;  </a:t>
            </a:r>
          </a:p>
          <a:p>
            <a:pPr marL="0" indent="0">
              <a:buNone/>
            </a:pPr>
            <a:r>
              <a:rPr lang="en-IN" dirty="0"/>
              <a:t>	    String name;  </a:t>
            </a:r>
          </a:p>
          <a:p>
            <a:pPr marL="0" indent="0">
              <a:buNone/>
            </a:pPr>
            <a:r>
              <a:rPr lang="en-IN" dirty="0"/>
              <a:t>	    //creating a parameterized constructor  </a:t>
            </a:r>
          </a:p>
          <a:p>
            <a:pPr marL="0" indent="0">
              <a:buNone/>
            </a:pPr>
            <a:r>
              <a:rPr lang="en-IN" dirty="0"/>
              <a:t>	    Student4(int </a:t>
            </a:r>
            <a:r>
              <a:rPr lang="en-IN" dirty="0" err="1"/>
              <a:t>i,String</a:t>
            </a:r>
            <a:r>
              <a:rPr lang="en-IN" dirty="0"/>
              <a:t> n){  </a:t>
            </a:r>
          </a:p>
          <a:p>
            <a:pPr marL="0" indent="0">
              <a:buNone/>
            </a:pPr>
            <a:r>
              <a:rPr lang="en-IN" dirty="0"/>
              <a:t>	    id = </a:t>
            </a:r>
            <a:r>
              <a:rPr lang="en-IN" dirty="0" err="1"/>
              <a:t>i</a:t>
            </a:r>
            <a:r>
              <a:rPr lang="en-IN" dirty="0"/>
              <a:t>;  </a:t>
            </a:r>
          </a:p>
          <a:p>
            <a:pPr marL="0" indent="0">
              <a:buNone/>
            </a:pPr>
            <a:r>
              <a:rPr lang="en-IN" dirty="0"/>
              <a:t>	    name = n;  </a:t>
            </a:r>
          </a:p>
          <a:p>
            <a:pPr marL="0" indent="0">
              <a:buNone/>
            </a:pPr>
            <a:r>
              <a:rPr lang="en-IN" dirty="0"/>
              <a:t>	    }  </a:t>
            </a:r>
          </a:p>
          <a:p>
            <a:pPr marL="0" indent="0">
              <a:buNone/>
            </a:pPr>
            <a:r>
              <a:rPr lang="en-IN" dirty="0"/>
              <a:t>	    //method to display the values  </a:t>
            </a:r>
          </a:p>
          <a:p>
            <a:pPr marL="0" indent="0">
              <a:buNone/>
            </a:pPr>
            <a:r>
              <a:rPr lang="en-IN" dirty="0"/>
              <a:t>	    void display(){</a:t>
            </a:r>
            <a:r>
              <a:rPr lang="en-IN" dirty="0" err="1"/>
              <a:t>System.out.println</a:t>
            </a:r>
            <a:r>
              <a:rPr lang="en-IN" dirty="0"/>
              <a:t>(id+" "+name);}  </a:t>
            </a:r>
          </a:p>
          <a:p>
            <a:pPr marL="0" indent="0">
              <a:buNone/>
            </a:pPr>
            <a:r>
              <a:rPr lang="en-IN" dirty="0"/>
              <a:t>	 </a:t>
            </a:r>
          </a:p>
        </p:txBody>
      </p:sp>
    </p:spTree>
    <p:extLst>
      <p:ext uri="{BB962C8B-B14F-4D97-AF65-F5344CB8AC3E}">
        <p14:creationId xmlns:p14="http://schemas.microsoft.com/office/powerpoint/2010/main" val="3801834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F037F24-9D3D-559B-5E64-6B57DFA62D10}"/>
              </a:ext>
            </a:extLst>
          </p:cNvPr>
          <p:cNvSpPr>
            <a:spLocks noGrp="1"/>
          </p:cNvSpPr>
          <p:nvPr>
            <p:ph idx="1"/>
          </p:nvPr>
        </p:nvSpPr>
        <p:spPr>
          <a:xfrm>
            <a:off x="838200" y="1225118"/>
            <a:ext cx="10515600" cy="4951845"/>
          </a:xfrm>
        </p:spPr>
        <p:txBody>
          <a:bodyPr>
            <a:normAutofit/>
          </a:bodyPr>
          <a:lstStyle/>
          <a:p>
            <a:pPr marL="0" lvl="0" indent="0" algn="just">
              <a:lnSpc>
                <a:spcPts val="1875"/>
              </a:lnSpc>
              <a:spcAft>
                <a:spcPts val="800"/>
              </a:spcAft>
              <a:buNone/>
              <a:tabLst>
                <a:tab pos="457200" algn="l"/>
              </a:tabLst>
            </a:pPr>
            <a:r>
              <a:rPr lang="en-IN" sz="24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public</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4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static</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4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void</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main(String </a:t>
            </a:r>
            <a:r>
              <a:rPr lang="en-IN" sz="2400" kern="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args</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ts val="1875"/>
              </a:lnSpc>
              <a:spcAft>
                <a:spcPts val="800"/>
              </a:spcAft>
              <a:buNone/>
              <a:tabLst>
                <a:tab pos="457200" algn="l"/>
              </a:tabLs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400" kern="0" dirty="0">
                <a:solidFill>
                  <a:srgbClr val="008200"/>
                </a:solidFill>
                <a:effectLst/>
                <a:latin typeface="Segoe UI" panose="020B0502040204020203" pitchFamily="34" charset="0"/>
                <a:ea typeface="Times New Roman" panose="02020603050405020304" pitchFamily="18" charset="0"/>
                <a:cs typeface="Times New Roman" panose="02020603050405020304" pitchFamily="18" charset="0"/>
              </a:rPr>
              <a:t>//creating objects and passing values</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ts val="1875"/>
              </a:lnSpc>
              <a:spcAft>
                <a:spcPts val="800"/>
              </a:spcAft>
              <a:buNone/>
              <a:tabLst>
                <a:tab pos="457200" algn="l"/>
              </a:tabLs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Student4 s1 = </a:t>
            </a:r>
            <a:r>
              <a:rPr lang="en-IN" sz="24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new</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Student4(</a:t>
            </a:r>
            <a:r>
              <a:rPr lang="en-IN" sz="2400" kern="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111</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r>
              <a:rPr lang="en-IN" sz="2400" kern="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rPr>
              <a:t>"Karan"</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ts val="1875"/>
              </a:lnSpc>
              <a:spcAft>
                <a:spcPts val="800"/>
              </a:spcAft>
              <a:buNone/>
              <a:tabLst>
                <a:tab pos="457200" algn="l"/>
              </a:tabLs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Student4 s2 = </a:t>
            </a:r>
            <a:r>
              <a:rPr lang="en-IN" sz="24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new</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Student4(</a:t>
            </a:r>
            <a:r>
              <a:rPr lang="en-IN" sz="2400" kern="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222</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r>
              <a:rPr lang="en-IN" sz="2400" kern="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rPr>
              <a:t>"Aryan"</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ts val="1875"/>
              </a:lnSpc>
              <a:spcAft>
                <a:spcPts val="800"/>
              </a:spcAft>
              <a:buNone/>
              <a:tabLst>
                <a:tab pos="457200" algn="l"/>
              </a:tabLs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400" kern="0" dirty="0">
                <a:solidFill>
                  <a:srgbClr val="008200"/>
                </a:solidFill>
                <a:effectLst/>
                <a:latin typeface="Segoe UI" panose="020B0502040204020203" pitchFamily="34" charset="0"/>
                <a:ea typeface="Times New Roman" panose="02020603050405020304" pitchFamily="18" charset="0"/>
                <a:cs typeface="Times New Roman" panose="02020603050405020304" pitchFamily="18" charset="0"/>
              </a:rPr>
              <a:t>//calling method to display the values of object</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ts val="1875"/>
              </a:lnSpc>
              <a:spcAft>
                <a:spcPts val="800"/>
              </a:spcAft>
              <a:buNone/>
              <a:tabLst>
                <a:tab pos="457200" algn="l"/>
              </a:tabLs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s1.display();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ts val="1875"/>
              </a:lnSpc>
              <a:spcAft>
                <a:spcPts val="800"/>
              </a:spcAft>
              <a:buNone/>
              <a:tabLst>
                <a:tab pos="457200" algn="l"/>
              </a:tabLs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s2.display();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ts val="1875"/>
              </a:lnSpc>
              <a:spcAft>
                <a:spcPts val="800"/>
              </a:spcAft>
              <a:buNone/>
              <a:tabLst>
                <a:tab pos="457200" algn="l"/>
              </a:tabLs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ts val="1875"/>
              </a:lnSpc>
              <a:spcAft>
                <a:spcPts val="800"/>
              </a:spcAft>
              <a:buNone/>
              <a:tabLst>
                <a:tab pos="457200" algn="l"/>
              </a:tabLs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8383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DB40C7-ECFF-0A0D-530B-3240933FB176}"/>
              </a:ext>
            </a:extLst>
          </p:cNvPr>
          <p:cNvSpPr>
            <a:spLocks noGrp="1"/>
          </p:cNvSpPr>
          <p:nvPr>
            <p:ph type="title"/>
          </p:nvPr>
        </p:nvSpPr>
        <p:spPr>
          <a:xfrm>
            <a:off x="900344" y="195309"/>
            <a:ext cx="10515600" cy="714144"/>
          </a:xfrm>
        </p:spPr>
        <p:txBody>
          <a:bodyPr>
            <a:normAutofit fontScale="90000"/>
          </a:bodyPr>
          <a:lstStyle/>
          <a:p>
            <a:r>
              <a:rPr lang="en-IN" sz="1800" b="1" kern="100" dirty="0">
                <a:solidFill>
                  <a:srgbClr val="610B38"/>
                </a:solidFill>
                <a:effectLst/>
                <a:latin typeface="Helvetica" panose="020B0604020202020204" pitchFamily="34" charset="0"/>
                <a:ea typeface="Times New Roman" panose="02020603050405020304" pitchFamily="18" charset="0"/>
                <a:cs typeface="Helvetica" panose="020B0604020202020204" pitchFamily="34" charset="0"/>
              </a:rPr>
              <a:t/>
            </a:r>
            <a:br>
              <a:rPr lang="en-IN" sz="1800" b="1" kern="100" dirty="0">
                <a:solidFill>
                  <a:srgbClr val="610B38"/>
                </a:solidFill>
                <a:effectLst/>
                <a:latin typeface="Helvetica" panose="020B0604020202020204" pitchFamily="34" charset="0"/>
                <a:ea typeface="Times New Roman" panose="02020603050405020304" pitchFamily="18" charset="0"/>
                <a:cs typeface="Helvetica" panose="020B0604020202020204" pitchFamily="34" charset="0"/>
              </a:rPr>
            </a:br>
            <a:r>
              <a:rPr lang="en-IN" sz="1800" b="1" kern="100" dirty="0">
                <a:solidFill>
                  <a:srgbClr val="610B38"/>
                </a:solidFill>
                <a:effectLst/>
                <a:latin typeface="Helvetica" panose="020B0604020202020204" pitchFamily="34" charset="0"/>
                <a:ea typeface="Times New Roman" panose="02020603050405020304" pitchFamily="18" charset="0"/>
                <a:cs typeface="Helvetica" panose="020B0604020202020204" pitchFamily="34" charset="0"/>
              </a:rPr>
              <a:t/>
            </a:r>
            <a:br>
              <a:rPr lang="en-IN" sz="1800" b="1" kern="100" dirty="0">
                <a:solidFill>
                  <a:srgbClr val="610B38"/>
                </a:solidFill>
                <a:effectLst/>
                <a:latin typeface="Helvetica" panose="020B0604020202020204" pitchFamily="34" charset="0"/>
                <a:ea typeface="Times New Roman" panose="02020603050405020304" pitchFamily="18" charset="0"/>
                <a:cs typeface="Helvetica" panose="020B0604020202020204" pitchFamily="34" charset="0"/>
              </a:rPr>
            </a:br>
            <a:r>
              <a:rPr lang="en-IN" sz="2200" b="1" kern="100" dirty="0">
                <a:solidFill>
                  <a:srgbClr val="610B38"/>
                </a:solidFill>
                <a:effectLst/>
                <a:latin typeface="Helvetica" panose="020B0604020202020204" pitchFamily="34" charset="0"/>
                <a:ea typeface="Times New Roman" panose="02020603050405020304" pitchFamily="18" charset="0"/>
                <a:cs typeface="Helvetica" panose="020B0604020202020204" pitchFamily="34" charset="0"/>
              </a:rPr>
              <a:t>Constructor Overloading in Java</a:t>
            </a:r>
            <a:r>
              <a:rPr lang="en-IN" sz="22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IN" sz="22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A4B42B8C-C6F9-926F-1456-F3CA21DF5754}"/>
              </a:ext>
            </a:extLst>
          </p:cNvPr>
          <p:cNvSpPr>
            <a:spLocks noGrp="1"/>
          </p:cNvSpPr>
          <p:nvPr>
            <p:ph idx="1"/>
          </p:nvPr>
        </p:nvSpPr>
        <p:spPr>
          <a:xfrm>
            <a:off x="838200" y="909453"/>
            <a:ext cx="10515600" cy="5267510"/>
          </a:xfrm>
        </p:spPr>
        <p:txBody>
          <a:bodyPr>
            <a:normAutofit/>
          </a:bodyPr>
          <a:lstStyle/>
          <a:p>
            <a:pPr marL="342900" lvl="0" indent="-342900" algn="just">
              <a:lnSpc>
                <a:spcPts val="1875"/>
              </a:lnSpc>
              <a:spcAft>
                <a:spcPts val="800"/>
              </a:spcAft>
              <a:buFont typeface="+mj-lt"/>
              <a:buAutoNum type="arabicPeriod"/>
              <a:tabLst>
                <a:tab pos="457200" algn="l"/>
              </a:tabLst>
            </a:pPr>
            <a:r>
              <a:rPr lang="en-IN" sz="2000" kern="0" dirty="0">
                <a:solidFill>
                  <a:srgbClr val="008200"/>
                </a:solidFill>
                <a:effectLst/>
                <a:latin typeface="Segoe UI" panose="020B0502040204020203" pitchFamily="34" charset="0"/>
                <a:ea typeface="Times New Roman" panose="02020603050405020304" pitchFamily="18" charset="0"/>
                <a:cs typeface="Times New Roman" panose="02020603050405020304" pitchFamily="18" charset="0"/>
              </a:rPr>
              <a:t>//Java program to overload constructors</a:t>
            </a: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Aft>
                <a:spcPts val="800"/>
              </a:spcAft>
              <a:buFont typeface="+mj-lt"/>
              <a:buAutoNum type="arabicPeriod"/>
              <a:tabLst>
                <a:tab pos="457200" algn="l"/>
              </a:tabLst>
            </a:pPr>
            <a:r>
              <a:rPr lang="en-IN" sz="20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class</a:t>
            </a: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Student5{  </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Aft>
                <a:spcPts val="800"/>
              </a:spcAft>
              <a:buFont typeface="+mj-lt"/>
              <a:buAutoNum type="arabicPeriod"/>
              <a:tabLst>
                <a:tab pos="457200" algn="l"/>
              </a:tabLst>
            </a:pP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0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int</a:t>
            </a: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id;  </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Aft>
                <a:spcPts val="800"/>
              </a:spcAft>
              <a:buFont typeface="+mj-lt"/>
              <a:buAutoNum type="arabicPeriod"/>
              <a:tabLst>
                <a:tab pos="457200" algn="l"/>
              </a:tabLst>
            </a:pP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String name;  </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Aft>
                <a:spcPts val="800"/>
              </a:spcAft>
              <a:buFont typeface="+mj-lt"/>
              <a:buAutoNum type="arabicPeriod"/>
              <a:tabLst>
                <a:tab pos="457200" algn="l"/>
              </a:tabLst>
            </a:pP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0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int</a:t>
            </a: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age;  </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Aft>
                <a:spcPts val="800"/>
              </a:spcAft>
              <a:buFont typeface="+mj-lt"/>
              <a:buAutoNum type="arabicPeriod"/>
              <a:tabLst>
                <a:tab pos="457200" algn="l"/>
              </a:tabLst>
            </a:pP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000" kern="0" dirty="0">
                <a:solidFill>
                  <a:srgbClr val="008200"/>
                </a:solidFill>
                <a:effectLst/>
                <a:latin typeface="Segoe UI" panose="020B0502040204020203" pitchFamily="34" charset="0"/>
                <a:ea typeface="Times New Roman" panose="02020603050405020304" pitchFamily="18" charset="0"/>
                <a:cs typeface="Times New Roman" panose="02020603050405020304" pitchFamily="18" charset="0"/>
              </a:rPr>
              <a:t>//creating two </a:t>
            </a:r>
            <a:r>
              <a:rPr lang="en-IN" sz="2000" kern="0" dirty="0" err="1">
                <a:solidFill>
                  <a:srgbClr val="008200"/>
                </a:solidFill>
                <a:effectLst/>
                <a:latin typeface="Segoe UI" panose="020B0502040204020203" pitchFamily="34" charset="0"/>
                <a:ea typeface="Times New Roman" panose="02020603050405020304" pitchFamily="18" charset="0"/>
                <a:cs typeface="Times New Roman" panose="02020603050405020304" pitchFamily="18" charset="0"/>
              </a:rPr>
              <a:t>arg</a:t>
            </a:r>
            <a:r>
              <a:rPr lang="en-IN" sz="2000" kern="0" dirty="0">
                <a:solidFill>
                  <a:srgbClr val="008200"/>
                </a:solidFill>
                <a:effectLst/>
                <a:latin typeface="Segoe UI" panose="020B0502040204020203" pitchFamily="34" charset="0"/>
                <a:ea typeface="Times New Roman" panose="02020603050405020304" pitchFamily="18" charset="0"/>
                <a:cs typeface="Times New Roman" panose="02020603050405020304" pitchFamily="18" charset="0"/>
              </a:rPr>
              <a:t> constructor</a:t>
            </a: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Aft>
                <a:spcPts val="800"/>
              </a:spcAft>
              <a:buFont typeface="+mj-lt"/>
              <a:buAutoNum type="arabicPeriod"/>
              <a:tabLst>
                <a:tab pos="457200" algn="l"/>
              </a:tabLst>
            </a:pP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Student5(</a:t>
            </a:r>
            <a:r>
              <a:rPr lang="en-IN" sz="20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int</a:t>
            </a: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000" kern="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i,String</a:t>
            </a: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n){  </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Aft>
                <a:spcPts val="800"/>
              </a:spcAft>
              <a:buFont typeface="+mj-lt"/>
              <a:buAutoNum type="arabicPeriod"/>
              <a:tabLst>
                <a:tab pos="457200" algn="l"/>
              </a:tabLst>
            </a:pP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id = </a:t>
            </a:r>
            <a:r>
              <a:rPr lang="en-IN" sz="2000" kern="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a:t>
            </a: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Aft>
                <a:spcPts val="800"/>
              </a:spcAft>
              <a:buFont typeface="+mj-lt"/>
              <a:buAutoNum type="arabicPeriod"/>
              <a:tabLst>
                <a:tab pos="457200" algn="l"/>
              </a:tabLst>
            </a:pP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name = n;  </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Aft>
                <a:spcPts val="800"/>
              </a:spcAft>
              <a:buFont typeface="+mj-lt"/>
              <a:buAutoNum type="arabicPeriod"/>
              <a:tabLst>
                <a:tab pos="457200" algn="l"/>
              </a:tabLst>
            </a:pP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  </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3200" dirty="0"/>
          </a:p>
        </p:txBody>
      </p:sp>
    </p:spTree>
    <p:extLst>
      <p:ext uri="{BB962C8B-B14F-4D97-AF65-F5344CB8AC3E}">
        <p14:creationId xmlns:p14="http://schemas.microsoft.com/office/powerpoint/2010/main" val="1915222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394F90A-A801-4656-1CE0-C6FE0C4259F1}"/>
              </a:ext>
            </a:extLst>
          </p:cNvPr>
          <p:cNvSpPr>
            <a:spLocks noGrp="1"/>
          </p:cNvSpPr>
          <p:nvPr>
            <p:ph idx="1"/>
          </p:nvPr>
        </p:nvSpPr>
        <p:spPr>
          <a:xfrm>
            <a:off x="838200" y="239697"/>
            <a:ext cx="10515600" cy="5937266"/>
          </a:xfrm>
        </p:spPr>
        <p:txBody>
          <a:bodyPr>
            <a:normAutofit lnSpcReduction="10000"/>
          </a:bodyPr>
          <a:lstStyle/>
          <a:p>
            <a:pPr marL="342900" lvl="0" indent="-342900" algn="just">
              <a:lnSpc>
                <a:spcPct val="120000"/>
              </a:lnSpc>
              <a:spcAft>
                <a:spcPts val="800"/>
              </a:spcAft>
              <a:buFont typeface="+mj-lt"/>
              <a:buAutoNum type="arabicPeriod"/>
              <a:tabLst>
                <a:tab pos="457200" algn="l"/>
              </a:tabLst>
            </a:pP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Student5(</a:t>
            </a:r>
            <a:r>
              <a:rPr lang="en-IN" sz="18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int</a:t>
            </a: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kern="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i,String</a:t>
            </a: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kern="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a:t>
            </a:r>
            <a:r>
              <a:rPr lang="en-IN" sz="1800" b="1" kern="0" dirty="0" err="1">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int</a:t>
            </a: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  </a:t>
            </a:r>
            <a:endPar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spcAft>
                <a:spcPts val="800"/>
              </a:spcAft>
              <a:buFont typeface="+mj-lt"/>
              <a:buAutoNum type="arabicPeriod"/>
              <a:tabLst>
                <a:tab pos="457200" algn="l"/>
              </a:tabLst>
            </a:pP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id = </a:t>
            </a:r>
            <a:r>
              <a:rPr lang="en-IN" sz="1800" kern="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a:t>
            </a: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spcAft>
                <a:spcPts val="800"/>
              </a:spcAft>
              <a:buFont typeface="+mj-lt"/>
              <a:buAutoNum type="arabicPeriod"/>
              <a:tabLst>
                <a:tab pos="457200" algn="l"/>
              </a:tabLst>
            </a:pP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name = n;  </a:t>
            </a:r>
            <a:endPar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spcAft>
                <a:spcPts val="800"/>
              </a:spcAft>
              <a:buFont typeface="+mj-lt"/>
              <a:buAutoNum type="arabicPeriod"/>
              <a:tabLst>
                <a:tab pos="457200" algn="l"/>
              </a:tabLst>
            </a:pP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age=a;   }  </a:t>
            </a:r>
            <a:endPar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spcAft>
                <a:spcPts val="800"/>
              </a:spcAft>
              <a:buFont typeface="+mj-lt"/>
              <a:buAutoNum type="arabicPeriod"/>
              <a:tabLst>
                <a:tab pos="457200" algn="l"/>
              </a:tabLst>
            </a:pP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void</a:t>
            </a: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display(){</a:t>
            </a:r>
            <a:r>
              <a:rPr lang="en-IN" sz="1800" kern="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System.out.println</a:t>
            </a: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(id+</a:t>
            </a:r>
            <a:r>
              <a:rPr lang="en-IN" sz="1800" kern="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+name+</a:t>
            </a:r>
            <a:r>
              <a:rPr lang="en-IN" sz="1800" kern="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+age);}  </a:t>
            </a:r>
            <a:endPar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spcAft>
                <a:spcPts val="800"/>
              </a:spcAft>
              <a:buFont typeface="+mj-lt"/>
              <a:buAutoNum type="arabicPeriod"/>
              <a:tabLst>
                <a:tab pos="457200" algn="l"/>
              </a:tabLst>
            </a:pP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public</a:t>
            </a: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static</a:t>
            </a: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void</a:t>
            </a: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main(String </a:t>
            </a:r>
            <a:r>
              <a:rPr lang="en-IN" sz="1800" kern="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args</a:t>
            </a: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spcAft>
                <a:spcPts val="800"/>
              </a:spcAft>
              <a:buFont typeface="+mj-lt"/>
              <a:buAutoNum type="arabicPeriod"/>
              <a:tabLst>
                <a:tab pos="457200" algn="l"/>
              </a:tabLst>
            </a:pP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Student5 s1 = </a:t>
            </a:r>
            <a:r>
              <a:rPr lang="en-IN" sz="18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new</a:t>
            </a: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Student5(</a:t>
            </a:r>
            <a:r>
              <a:rPr lang="en-IN" sz="1800" kern="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111</a:t>
            </a: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r>
              <a:rPr lang="en-IN" sz="1800" kern="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rPr>
              <a:t>"Karan"</a:t>
            </a: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spcAft>
                <a:spcPts val="800"/>
              </a:spcAft>
              <a:buFont typeface="+mj-lt"/>
              <a:buAutoNum type="arabicPeriod"/>
              <a:tabLst>
                <a:tab pos="457200" algn="l"/>
              </a:tabLst>
            </a:pP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Student5 s2 = </a:t>
            </a:r>
            <a:r>
              <a:rPr lang="en-IN" sz="18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new</a:t>
            </a: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Student5(</a:t>
            </a:r>
            <a:r>
              <a:rPr lang="en-IN" sz="1800" kern="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222</a:t>
            </a: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r>
              <a:rPr lang="en-IN" sz="1800" kern="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rPr>
              <a:t>"Aryan"</a:t>
            </a: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r>
              <a:rPr lang="en-IN" sz="1800" kern="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25</a:t>
            </a: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spcAft>
                <a:spcPts val="800"/>
              </a:spcAft>
              <a:buFont typeface="+mj-lt"/>
              <a:buAutoNum type="arabicPeriod"/>
              <a:tabLst>
                <a:tab pos="457200" algn="l"/>
              </a:tabLst>
            </a:pP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s1.display();  </a:t>
            </a:r>
            <a:endPar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spcAft>
                <a:spcPts val="800"/>
              </a:spcAft>
              <a:buFont typeface="+mj-lt"/>
              <a:buAutoNum type="arabicPeriod"/>
              <a:tabLst>
                <a:tab pos="457200" algn="l"/>
              </a:tabLst>
            </a:pP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s2.display();  </a:t>
            </a:r>
            <a:endPar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spcAft>
                <a:spcPts val="800"/>
              </a:spcAft>
              <a:buFont typeface="+mj-lt"/>
              <a:buAutoNum type="arabicPeriod"/>
              <a:tabLst>
                <a:tab pos="457200" algn="l"/>
              </a:tabLst>
            </a:pPr>
            <a:r>
              <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   }  </a:t>
            </a:r>
            <a:endPar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buNone/>
            </a:pPr>
            <a:endParaRPr lang="en-IN" sz="3200" dirty="0"/>
          </a:p>
        </p:txBody>
      </p:sp>
    </p:spTree>
    <p:extLst>
      <p:ext uri="{BB962C8B-B14F-4D97-AF65-F5344CB8AC3E}">
        <p14:creationId xmlns:p14="http://schemas.microsoft.com/office/powerpoint/2010/main" val="3984546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387DF3-FB41-2827-F1E0-72B0497592BD}"/>
              </a:ext>
            </a:extLst>
          </p:cNvPr>
          <p:cNvSpPr>
            <a:spLocks noGrp="1"/>
          </p:cNvSpPr>
          <p:nvPr>
            <p:ph type="title"/>
          </p:nvPr>
        </p:nvSpPr>
        <p:spPr>
          <a:xfrm>
            <a:off x="838200" y="195308"/>
            <a:ext cx="10515600" cy="811799"/>
          </a:xfrm>
        </p:spPr>
        <p:txBody>
          <a:bodyPr/>
          <a:lstStyle/>
          <a:p>
            <a:pPr algn="ctr"/>
            <a:r>
              <a:rPr lang="en-US" dirty="0"/>
              <a:t>this  Keyword</a:t>
            </a:r>
            <a:endParaRPr lang="en-IN" dirty="0"/>
          </a:p>
        </p:txBody>
      </p:sp>
      <p:sp>
        <p:nvSpPr>
          <p:cNvPr id="3" name="Content Placeholder 2">
            <a:extLst>
              <a:ext uri="{FF2B5EF4-FFF2-40B4-BE49-F238E27FC236}">
                <a16:creationId xmlns:a16="http://schemas.microsoft.com/office/drawing/2014/main" xmlns="" id="{5FE95FC9-98AE-0AE2-9FAA-F527944C3468}"/>
              </a:ext>
            </a:extLst>
          </p:cNvPr>
          <p:cNvSpPr>
            <a:spLocks noGrp="1"/>
          </p:cNvSpPr>
          <p:nvPr>
            <p:ph idx="1"/>
          </p:nvPr>
        </p:nvSpPr>
        <p:spPr>
          <a:xfrm>
            <a:off x="554115" y="1393794"/>
            <a:ext cx="10515600" cy="5005111"/>
          </a:xfrm>
        </p:spPr>
        <p:txBody>
          <a:bodyPr/>
          <a:lstStyle/>
          <a:p>
            <a:pPr marL="0" indent="0" algn="just">
              <a:buNone/>
            </a:pPr>
            <a:r>
              <a:rPr lang="en-US" b="0" i="0" dirty="0">
                <a:solidFill>
                  <a:srgbClr val="333333"/>
                </a:solidFill>
                <a:effectLst/>
                <a:latin typeface="inter-regular"/>
              </a:rPr>
              <a:t>There can be a lot of usage of </a:t>
            </a:r>
            <a:r>
              <a:rPr lang="en-US" b="1" i="0" dirty="0">
                <a:solidFill>
                  <a:srgbClr val="333333"/>
                </a:solidFill>
                <a:effectLst/>
                <a:latin typeface="inter-bold"/>
              </a:rPr>
              <a:t>Java this keyword</a:t>
            </a:r>
            <a:r>
              <a:rPr lang="en-US" b="0" i="0" dirty="0">
                <a:solidFill>
                  <a:srgbClr val="333333"/>
                </a:solidFill>
                <a:effectLst/>
                <a:latin typeface="inter-regular"/>
              </a:rPr>
              <a:t>. In Java, this is a </a:t>
            </a:r>
            <a:r>
              <a:rPr lang="en-US" b="1" i="0" dirty="0">
                <a:solidFill>
                  <a:srgbClr val="333333"/>
                </a:solidFill>
                <a:effectLst/>
                <a:latin typeface="inter-bold"/>
              </a:rPr>
              <a:t>reference variable</a:t>
            </a:r>
            <a:r>
              <a:rPr lang="en-US" b="0" i="0" dirty="0">
                <a:solidFill>
                  <a:srgbClr val="333333"/>
                </a:solidFill>
                <a:effectLst/>
                <a:latin typeface="inter-regular"/>
              </a:rPr>
              <a:t> that refers to the current object.</a:t>
            </a:r>
          </a:p>
          <a:p>
            <a:pPr marL="0" indent="0">
              <a:buNone/>
            </a:pPr>
            <a:r>
              <a:rPr lang="en-US" dirty="0"/>
              <a:t/>
            </a:r>
            <a:br>
              <a:rPr lang="en-US" dirty="0"/>
            </a:br>
            <a:endParaRPr lang="en-IN" dirty="0"/>
          </a:p>
        </p:txBody>
      </p:sp>
      <p:pic>
        <p:nvPicPr>
          <p:cNvPr id="1026" name="Picture 2" descr="java this keyword">
            <a:extLst>
              <a:ext uri="{FF2B5EF4-FFF2-40B4-BE49-F238E27FC236}">
                <a16:creationId xmlns:a16="http://schemas.microsoft.com/office/drawing/2014/main" xmlns="" id="{52F1DB1A-BA76-C658-28E9-5BDCDDC392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417" y="2779405"/>
            <a:ext cx="5889859" cy="230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949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28B08A7-5937-293E-B65D-BF35B055C67F}"/>
              </a:ext>
            </a:extLst>
          </p:cNvPr>
          <p:cNvSpPr>
            <a:spLocks noGrp="1"/>
          </p:cNvSpPr>
          <p:nvPr>
            <p:ph idx="1"/>
          </p:nvPr>
        </p:nvSpPr>
        <p:spPr>
          <a:xfrm>
            <a:off x="594804" y="781235"/>
            <a:ext cx="10758996" cy="5921405"/>
          </a:xfrm>
        </p:spPr>
        <p:txBody>
          <a:bodyPr>
            <a:normAutofit/>
          </a:bodyPr>
          <a:lstStyle/>
          <a:p>
            <a:r>
              <a:rPr lang="en-US" b="0" i="0" dirty="0">
                <a:solidFill>
                  <a:srgbClr val="333333"/>
                </a:solidFill>
                <a:effectLst/>
                <a:latin typeface="inter-regular"/>
              </a:rPr>
              <a:t>The this keyword can be used to refer current class instance variable. If there is ambiguity between the instance variables and parameters, this keyword resolves the problem of ambiguity.</a:t>
            </a:r>
          </a:p>
          <a:p>
            <a:pPr marL="0" indent="0">
              <a:buNone/>
            </a:pPr>
            <a:r>
              <a:rPr lang="en-US" b="1" dirty="0">
                <a:solidFill>
                  <a:srgbClr val="333333"/>
                </a:solidFill>
                <a:latin typeface="inter-regular"/>
              </a:rPr>
              <a:t>For example</a:t>
            </a:r>
          </a:p>
          <a:p>
            <a:pPr marL="457200" lvl="1" indent="0" algn="just">
              <a:buNone/>
            </a:pPr>
            <a:r>
              <a:rPr lang="en-IN" b="1" i="0" dirty="0">
                <a:solidFill>
                  <a:srgbClr val="006699"/>
                </a:solidFill>
                <a:effectLst/>
                <a:latin typeface="inter-regular"/>
              </a:rPr>
              <a:t>class</a:t>
            </a:r>
            <a:r>
              <a:rPr lang="en-IN" b="0" i="0" dirty="0">
                <a:solidFill>
                  <a:srgbClr val="000000"/>
                </a:solidFill>
                <a:effectLst/>
                <a:latin typeface="inter-regular"/>
              </a:rPr>
              <a:t> Student{  </a:t>
            </a:r>
          </a:p>
          <a:p>
            <a:pPr marL="457200" lvl="1" indent="0" algn="just">
              <a:buNone/>
            </a:pP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rollno</a:t>
            </a:r>
            <a:r>
              <a:rPr lang="en-IN" b="0" i="0" dirty="0">
                <a:solidFill>
                  <a:srgbClr val="000000"/>
                </a:solidFill>
                <a:effectLst/>
                <a:latin typeface="inter-regular"/>
              </a:rPr>
              <a:t>;  </a:t>
            </a:r>
          </a:p>
          <a:p>
            <a:pPr marL="457200" lvl="1" indent="0" algn="just">
              <a:buNone/>
            </a:pPr>
            <a:r>
              <a:rPr lang="en-IN" b="0" i="0" dirty="0">
                <a:solidFill>
                  <a:srgbClr val="000000"/>
                </a:solidFill>
                <a:effectLst/>
                <a:latin typeface="inter-regular"/>
              </a:rPr>
              <a:t>String name;  </a:t>
            </a:r>
          </a:p>
          <a:p>
            <a:pPr marL="457200" lvl="1" indent="0" algn="just">
              <a:buNone/>
            </a:pPr>
            <a:r>
              <a:rPr lang="en-IN" b="1" i="0" dirty="0">
                <a:solidFill>
                  <a:srgbClr val="006699"/>
                </a:solidFill>
                <a:effectLst/>
                <a:latin typeface="inter-regular"/>
              </a:rPr>
              <a:t>float</a:t>
            </a:r>
            <a:r>
              <a:rPr lang="en-IN" b="0" i="0" dirty="0">
                <a:solidFill>
                  <a:srgbClr val="000000"/>
                </a:solidFill>
                <a:effectLst/>
                <a:latin typeface="inter-regular"/>
              </a:rPr>
              <a:t> fee;  </a:t>
            </a:r>
          </a:p>
          <a:p>
            <a:pPr marL="457200" lvl="1" indent="0" algn="just">
              <a:buNone/>
            </a:pPr>
            <a:r>
              <a:rPr lang="en-IN" b="0" i="0" dirty="0">
                <a:solidFill>
                  <a:srgbClr val="000000"/>
                </a:solidFill>
                <a:effectLst/>
                <a:latin typeface="inter-regular"/>
              </a:rPr>
              <a:t>Student(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rollno,String</a:t>
            </a:r>
            <a:r>
              <a:rPr lang="en-IN" b="0" i="0" dirty="0">
                <a:solidFill>
                  <a:srgbClr val="000000"/>
                </a:solidFill>
                <a:effectLst/>
                <a:latin typeface="inter-regular"/>
              </a:rPr>
              <a:t> </a:t>
            </a:r>
            <a:r>
              <a:rPr lang="en-IN" b="0" i="0" dirty="0" err="1">
                <a:solidFill>
                  <a:srgbClr val="000000"/>
                </a:solidFill>
                <a:effectLst/>
                <a:latin typeface="inter-regular"/>
              </a:rPr>
              <a:t>name,</a:t>
            </a:r>
            <a:r>
              <a:rPr lang="en-IN" b="1" i="0" dirty="0" err="1">
                <a:solidFill>
                  <a:srgbClr val="006699"/>
                </a:solidFill>
                <a:effectLst/>
                <a:latin typeface="inter-regular"/>
              </a:rPr>
              <a:t>float</a:t>
            </a:r>
            <a:r>
              <a:rPr lang="en-IN" b="0" i="0" dirty="0">
                <a:solidFill>
                  <a:srgbClr val="000000"/>
                </a:solidFill>
                <a:effectLst/>
                <a:latin typeface="inter-regular"/>
              </a:rPr>
              <a:t> fee){  </a:t>
            </a:r>
          </a:p>
          <a:p>
            <a:pPr marL="457200" lvl="1" indent="0" algn="just">
              <a:buNone/>
            </a:pPr>
            <a:r>
              <a:rPr lang="en-IN" b="0" i="0" dirty="0" err="1">
                <a:solidFill>
                  <a:srgbClr val="000000"/>
                </a:solidFill>
                <a:effectLst/>
                <a:latin typeface="inter-regular"/>
              </a:rPr>
              <a:t>rollno</a:t>
            </a:r>
            <a:r>
              <a:rPr lang="en-IN" b="0" i="0" dirty="0">
                <a:solidFill>
                  <a:srgbClr val="000000"/>
                </a:solidFill>
                <a:effectLst/>
                <a:latin typeface="inter-regular"/>
              </a:rPr>
              <a:t>=</a:t>
            </a:r>
            <a:r>
              <a:rPr lang="en-IN" b="0" i="0" dirty="0" err="1">
                <a:solidFill>
                  <a:srgbClr val="000000"/>
                </a:solidFill>
                <a:effectLst/>
                <a:latin typeface="inter-regular"/>
              </a:rPr>
              <a:t>rollno</a:t>
            </a:r>
            <a:r>
              <a:rPr lang="en-IN" b="0" i="0" dirty="0">
                <a:solidFill>
                  <a:srgbClr val="000000"/>
                </a:solidFill>
                <a:effectLst/>
                <a:latin typeface="inter-regular"/>
              </a:rPr>
              <a:t>;  </a:t>
            </a:r>
          </a:p>
          <a:p>
            <a:pPr marL="457200" lvl="1" indent="0" algn="just">
              <a:buNone/>
            </a:pPr>
            <a:r>
              <a:rPr lang="en-IN" b="0" i="0" dirty="0">
                <a:solidFill>
                  <a:srgbClr val="000000"/>
                </a:solidFill>
                <a:effectLst/>
                <a:latin typeface="inter-regular"/>
              </a:rPr>
              <a:t>name=name;  </a:t>
            </a:r>
          </a:p>
          <a:p>
            <a:pPr marL="457200" lvl="1" indent="0" algn="just">
              <a:buNone/>
            </a:pPr>
            <a:r>
              <a:rPr lang="en-IN" b="0" i="0" dirty="0">
                <a:solidFill>
                  <a:srgbClr val="000000"/>
                </a:solidFill>
                <a:effectLst/>
                <a:latin typeface="inter-regular"/>
              </a:rPr>
              <a:t>fee=fee;  </a:t>
            </a:r>
          </a:p>
          <a:p>
            <a:pPr marL="457200" lvl="1" indent="0" algn="just">
              <a:buNone/>
            </a:pPr>
            <a:r>
              <a:rPr lang="en-IN" b="0" i="0" dirty="0">
                <a:solidFill>
                  <a:srgbClr val="000000"/>
                </a:solidFill>
                <a:effectLst/>
                <a:latin typeface="inter-regular"/>
              </a:rPr>
              <a:t>}  </a:t>
            </a:r>
          </a:p>
          <a:p>
            <a:pPr marL="0" indent="0">
              <a:buNone/>
            </a:pPr>
            <a:endParaRPr lang="en-IN" b="1" dirty="0"/>
          </a:p>
        </p:txBody>
      </p:sp>
      <p:sp>
        <p:nvSpPr>
          <p:cNvPr id="5" name="Title 4">
            <a:extLst>
              <a:ext uri="{FF2B5EF4-FFF2-40B4-BE49-F238E27FC236}">
                <a16:creationId xmlns:a16="http://schemas.microsoft.com/office/drawing/2014/main" xmlns="" id="{F3F771E2-BDBD-92F2-7653-C2669E0892EC}"/>
              </a:ext>
            </a:extLst>
          </p:cNvPr>
          <p:cNvSpPr>
            <a:spLocks noGrp="1"/>
          </p:cNvSpPr>
          <p:nvPr>
            <p:ph type="title"/>
          </p:nvPr>
        </p:nvSpPr>
        <p:spPr>
          <a:xfrm>
            <a:off x="838200" y="0"/>
            <a:ext cx="10515600" cy="781235"/>
          </a:xfrm>
        </p:spPr>
        <p:txBody>
          <a:bodyPr>
            <a:normAutofit/>
          </a:bodyPr>
          <a:lstStyle/>
          <a:p>
            <a:pPr algn="ctr"/>
            <a:r>
              <a:rPr lang="en-US" sz="3600" b="1" i="0" dirty="0">
                <a:effectLst/>
                <a:latin typeface="erdana"/>
              </a:rPr>
              <a:t>this: to refer current class instance variable</a:t>
            </a:r>
            <a:endParaRPr lang="en-IN" dirty="0"/>
          </a:p>
        </p:txBody>
      </p:sp>
    </p:spTree>
    <p:extLst>
      <p:ext uri="{BB962C8B-B14F-4D97-AF65-F5344CB8AC3E}">
        <p14:creationId xmlns:p14="http://schemas.microsoft.com/office/powerpoint/2010/main" val="419708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072E9D6-8298-D793-24C9-963C79269CCF}"/>
              </a:ext>
            </a:extLst>
          </p:cNvPr>
          <p:cNvSpPr>
            <a:spLocks noGrp="1"/>
          </p:cNvSpPr>
          <p:nvPr>
            <p:ph idx="1"/>
          </p:nvPr>
        </p:nvSpPr>
        <p:spPr>
          <a:xfrm>
            <a:off x="838200" y="585926"/>
            <a:ext cx="10515600" cy="6143348"/>
          </a:xfrm>
        </p:spPr>
        <p:txBody>
          <a:bodyPr>
            <a:normAutofit/>
          </a:bodyPr>
          <a:lstStyle/>
          <a:p>
            <a:pPr marL="0" indent="0" algn="just">
              <a:buNone/>
            </a:pPr>
            <a:r>
              <a:rPr lang="en-IN" b="1" i="0" dirty="0">
                <a:solidFill>
                  <a:srgbClr val="006699"/>
                </a:solidFill>
                <a:effectLst/>
                <a:latin typeface="inter-regular"/>
              </a:rPr>
              <a:t>void</a:t>
            </a:r>
            <a:r>
              <a:rPr lang="en-IN" b="0" i="0" dirty="0">
                <a:solidFill>
                  <a:srgbClr val="000000"/>
                </a:solidFill>
                <a:effectLst/>
                <a:latin typeface="inter-regular"/>
              </a:rPr>
              <a:t> display(){</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rollno</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+name+</a:t>
            </a:r>
            <a:r>
              <a:rPr lang="en-IN" b="0" i="0" dirty="0">
                <a:solidFill>
                  <a:srgbClr val="0000FF"/>
                </a:solidFill>
                <a:effectLst/>
                <a:latin typeface="inter-regular"/>
              </a:rPr>
              <a:t>" "</a:t>
            </a:r>
            <a:r>
              <a:rPr lang="en-IN" b="0" i="0" dirty="0">
                <a:solidFill>
                  <a:srgbClr val="000000"/>
                </a:solidFill>
                <a:effectLst/>
                <a:latin typeface="inter-regular"/>
              </a:rPr>
              <a:t>+fee);}  </a:t>
            </a:r>
          </a:p>
          <a:p>
            <a:pPr marL="0" indent="0" algn="just">
              <a:buNone/>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TestThis1{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Student s1=</a:t>
            </a:r>
            <a:r>
              <a:rPr lang="en-IN" b="1" i="0" dirty="0">
                <a:solidFill>
                  <a:srgbClr val="006699"/>
                </a:solidFill>
                <a:effectLst/>
                <a:latin typeface="inter-regular"/>
              </a:rPr>
              <a:t>new</a:t>
            </a:r>
            <a:r>
              <a:rPr lang="en-IN" b="0" i="0" dirty="0">
                <a:solidFill>
                  <a:srgbClr val="000000"/>
                </a:solidFill>
                <a:effectLst/>
                <a:latin typeface="inter-regular"/>
              </a:rPr>
              <a:t> Student(</a:t>
            </a:r>
            <a:r>
              <a:rPr lang="en-IN" b="0" i="0" dirty="0">
                <a:solidFill>
                  <a:srgbClr val="C00000"/>
                </a:solidFill>
                <a:effectLst/>
                <a:latin typeface="inter-regular"/>
              </a:rPr>
              <a:t>111</a:t>
            </a:r>
            <a:r>
              <a:rPr lang="en-IN" b="0" i="0" dirty="0">
                <a:solidFill>
                  <a:srgbClr val="000000"/>
                </a:solidFill>
                <a:effectLst/>
                <a:latin typeface="inter-regular"/>
              </a:rPr>
              <a:t>,</a:t>
            </a:r>
            <a:r>
              <a:rPr lang="en-IN" b="0" i="0" dirty="0">
                <a:solidFill>
                  <a:srgbClr val="0000FF"/>
                </a:solidFill>
                <a:effectLst/>
                <a:latin typeface="inter-regular"/>
              </a:rPr>
              <a:t>"ankit"</a:t>
            </a:r>
            <a:r>
              <a:rPr lang="en-IN" b="0" i="0" dirty="0">
                <a:solidFill>
                  <a:srgbClr val="000000"/>
                </a:solidFill>
                <a:effectLst/>
                <a:latin typeface="inter-regular"/>
              </a:rPr>
              <a:t>,5000f);  </a:t>
            </a:r>
          </a:p>
          <a:p>
            <a:pPr marL="0" indent="0" algn="just">
              <a:buNone/>
            </a:pPr>
            <a:r>
              <a:rPr lang="en-IN" b="0" i="0" dirty="0">
                <a:solidFill>
                  <a:srgbClr val="000000"/>
                </a:solidFill>
                <a:effectLst/>
                <a:latin typeface="inter-regular"/>
              </a:rPr>
              <a:t>Student s2=</a:t>
            </a:r>
            <a:r>
              <a:rPr lang="en-IN" b="1" i="0" dirty="0">
                <a:solidFill>
                  <a:srgbClr val="006699"/>
                </a:solidFill>
                <a:effectLst/>
                <a:latin typeface="inter-regular"/>
              </a:rPr>
              <a:t>new</a:t>
            </a:r>
            <a:r>
              <a:rPr lang="en-IN" b="0" i="0" dirty="0">
                <a:solidFill>
                  <a:srgbClr val="000000"/>
                </a:solidFill>
                <a:effectLst/>
                <a:latin typeface="inter-regular"/>
              </a:rPr>
              <a:t> Student(</a:t>
            </a:r>
            <a:r>
              <a:rPr lang="en-IN" b="0" i="0" dirty="0">
                <a:solidFill>
                  <a:srgbClr val="C00000"/>
                </a:solidFill>
                <a:effectLst/>
                <a:latin typeface="inter-regular"/>
              </a:rPr>
              <a:t>112</a:t>
            </a:r>
            <a:r>
              <a:rPr lang="en-IN" b="0" i="0" dirty="0">
                <a:solidFill>
                  <a:srgbClr val="000000"/>
                </a:solidFill>
                <a:effectLst/>
                <a:latin typeface="inter-regular"/>
              </a:rPr>
              <a:t>,</a:t>
            </a:r>
            <a:r>
              <a:rPr lang="en-IN" b="0" i="0" dirty="0">
                <a:solidFill>
                  <a:srgbClr val="0000FF"/>
                </a:solidFill>
                <a:effectLst/>
                <a:latin typeface="inter-regular"/>
              </a:rPr>
              <a:t>"sumit"</a:t>
            </a:r>
            <a:r>
              <a:rPr lang="en-IN" b="0" i="0" dirty="0">
                <a:solidFill>
                  <a:srgbClr val="000000"/>
                </a:solidFill>
                <a:effectLst/>
                <a:latin typeface="inter-regular"/>
              </a:rPr>
              <a:t>,6000f);  </a:t>
            </a:r>
          </a:p>
          <a:p>
            <a:pPr marL="0" indent="0" algn="just">
              <a:buNone/>
            </a:pPr>
            <a:r>
              <a:rPr lang="en-IN" b="0" i="0" dirty="0">
                <a:solidFill>
                  <a:srgbClr val="000000"/>
                </a:solidFill>
                <a:effectLst/>
                <a:latin typeface="inter-regular"/>
              </a:rPr>
              <a:t>s1.display();  </a:t>
            </a:r>
          </a:p>
          <a:p>
            <a:pPr marL="0" indent="0" algn="just">
              <a:buNone/>
            </a:pPr>
            <a:r>
              <a:rPr lang="en-IN" b="0" i="0" dirty="0">
                <a:solidFill>
                  <a:srgbClr val="000000"/>
                </a:solidFill>
                <a:effectLst/>
                <a:latin typeface="inter-regular"/>
              </a:rPr>
              <a:t>s2.display();  </a:t>
            </a:r>
          </a:p>
          <a:p>
            <a:pPr marL="0" indent="0" algn="just">
              <a:buNone/>
            </a:pP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4057471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6BEE85-4FC6-365C-3EEA-E0C4529FE222}"/>
              </a:ext>
            </a:extLst>
          </p:cNvPr>
          <p:cNvSpPr>
            <a:spLocks noGrp="1"/>
          </p:cNvSpPr>
          <p:nvPr>
            <p:ph type="title"/>
          </p:nvPr>
        </p:nvSpPr>
        <p:spPr>
          <a:xfrm>
            <a:off x="838200" y="408373"/>
            <a:ext cx="10515600" cy="820676"/>
          </a:xfrm>
        </p:spPr>
        <p:txBody>
          <a:bodyPr>
            <a:normAutofit/>
          </a:bodyPr>
          <a:lstStyle/>
          <a:p>
            <a:r>
              <a:rPr lang="en-US" sz="3600" b="1" dirty="0">
                <a:latin typeface="Times New Roman" panose="02020603050405020304" pitchFamily="18" charset="0"/>
                <a:cs typeface="Times New Roman" panose="02020603050405020304" pitchFamily="18" charset="0"/>
              </a:rPr>
              <a:t>Example with this keyword</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1826E22-A950-837B-ABE9-09C954310F74}"/>
              </a:ext>
            </a:extLst>
          </p:cNvPr>
          <p:cNvSpPr>
            <a:spLocks noGrp="1"/>
          </p:cNvSpPr>
          <p:nvPr>
            <p:ph idx="1"/>
          </p:nvPr>
        </p:nvSpPr>
        <p:spPr>
          <a:xfrm>
            <a:off x="568171" y="1118586"/>
            <a:ext cx="10785629" cy="5058377"/>
          </a:xfrm>
        </p:spPr>
        <p:txBody>
          <a:bodyPr>
            <a:normAutofit fontScale="92500" lnSpcReduction="20000"/>
          </a:bodyPr>
          <a:lstStyle/>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Student{  </a:t>
            </a:r>
          </a:p>
          <a:p>
            <a:pPr marL="0" indent="0" algn="just">
              <a:buNone/>
            </a:pP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rollno</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String name;  </a:t>
            </a:r>
          </a:p>
          <a:p>
            <a:pPr marL="0" indent="0" algn="just">
              <a:buNone/>
            </a:pPr>
            <a:r>
              <a:rPr lang="en-IN" b="1" i="0" dirty="0">
                <a:solidFill>
                  <a:srgbClr val="006699"/>
                </a:solidFill>
                <a:effectLst/>
                <a:latin typeface="inter-regular"/>
              </a:rPr>
              <a:t>float</a:t>
            </a:r>
            <a:r>
              <a:rPr lang="en-IN" b="0" i="0" dirty="0">
                <a:solidFill>
                  <a:srgbClr val="000000"/>
                </a:solidFill>
                <a:effectLst/>
                <a:latin typeface="inter-regular"/>
              </a:rPr>
              <a:t> fee;  </a:t>
            </a:r>
          </a:p>
          <a:p>
            <a:pPr marL="0" indent="0" algn="just">
              <a:buNone/>
            </a:pPr>
            <a:r>
              <a:rPr lang="en-IN" b="0" i="0" dirty="0">
                <a:solidFill>
                  <a:srgbClr val="000000"/>
                </a:solidFill>
                <a:effectLst/>
                <a:latin typeface="inter-regular"/>
              </a:rPr>
              <a:t>Student(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rollno,String</a:t>
            </a:r>
            <a:r>
              <a:rPr lang="en-IN" b="0" i="0" dirty="0">
                <a:solidFill>
                  <a:srgbClr val="000000"/>
                </a:solidFill>
                <a:effectLst/>
                <a:latin typeface="inter-regular"/>
              </a:rPr>
              <a:t> </a:t>
            </a:r>
            <a:r>
              <a:rPr lang="en-IN" b="0" i="0" dirty="0" err="1">
                <a:solidFill>
                  <a:srgbClr val="000000"/>
                </a:solidFill>
                <a:effectLst/>
                <a:latin typeface="inter-regular"/>
              </a:rPr>
              <a:t>name,</a:t>
            </a:r>
            <a:r>
              <a:rPr lang="en-IN" b="1" i="0" dirty="0" err="1">
                <a:solidFill>
                  <a:srgbClr val="006699"/>
                </a:solidFill>
                <a:effectLst/>
                <a:latin typeface="inter-regular"/>
              </a:rPr>
              <a:t>float</a:t>
            </a:r>
            <a:r>
              <a:rPr lang="en-IN" b="0" i="0" dirty="0">
                <a:solidFill>
                  <a:srgbClr val="000000"/>
                </a:solidFill>
                <a:effectLst/>
                <a:latin typeface="inter-regular"/>
              </a:rPr>
              <a:t> fee){  </a:t>
            </a:r>
          </a:p>
          <a:p>
            <a:pPr marL="0" indent="0" algn="just">
              <a:buNone/>
            </a:pPr>
            <a:r>
              <a:rPr lang="en-IN" b="1" i="0" dirty="0" err="1">
                <a:solidFill>
                  <a:srgbClr val="006699"/>
                </a:solidFill>
                <a:effectLst/>
                <a:latin typeface="inter-regular"/>
              </a:rPr>
              <a:t>this</a:t>
            </a:r>
            <a:r>
              <a:rPr lang="en-IN" b="0" i="0" dirty="0" err="1">
                <a:solidFill>
                  <a:srgbClr val="000000"/>
                </a:solidFill>
                <a:effectLst/>
                <a:latin typeface="inter-regular"/>
              </a:rPr>
              <a:t>.rollno</a:t>
            </a:r>
            <a:r>
              <a:rPr lang="en-IN" b="0" i="0" dirty="0">
                <a:solidFill>
                  <a:srgbClr val="000000"/>
                </a:solidFill>
                <a:effectLst/>
                <a:latin typeface="inter-regular"/>
              </a:rPr>
              <a:t>=</a:t>
            </a:r>
            <a:r>
              <a:rPr lang="en-IN" b="0" i="0" dirty="0" err="1">
                <a:solidFill>
                  <a:srgbClr val="000000"/>
                </a:solidFill>
                <a:effectLst/>
                <a:latin typeface="inter-regular"/>
              </a:rPr>
              <a:t>rollno</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this</a:t>
            </a:r>
            <a:r>
              <a:rPr lang="en-IN" b="0" i="0" dirty="0">
                <a:solidFill>
                  <a:srgbClr val="000000"/>
                </a:solidFill>
                <a:effectLst/>
                <a:latin typeface="inter-regular"/>
              </a:rPr>
              <a:t>.name=name;  </a:t>
            </a:r>
          </a:p>
          <a:p>
            <a:pPr marL="0" indent="0" algn="just">
              <a:buNone/>
            </a:pPr>
            <a:r>
              <a:rPr lang="en-IN" b="1" i="0" dirty="0" err="1">
                <a:solidFill>
                  <a:srgbClr val="006699"/>
                </a:solidFill>
                <a:effectLst/>
                <a:latin typeface="inter-regular"/>
              </a:rPr>
              <a:t>this</a:t>
            </a:r>
            <a:r>
              <a:rPr lang="en-IN" b="0" i="0" dirty="0" err="1">
                <a:solidFill>
                  <a:srgbClr val="000000"/>
                </a:solidFill>
                <a:effectLst/>
                <a:latin typeface="inter-regular"/>
              </a:rPr>
              <a:t>.fee</a:t>
            </a:r>
            <a:r>
              <a:rPr lang="en-IN" b="0" i="0" dirty="0">
                <a:solidFill>
                  <a:srgbClr val="000000"/>
                </a:solidFill>
                <a:effectLst/>
                <a:latin typeface="inter-regular"/>
              </a:rPr>
              <a:t>=fee;  </a:t>
            </a:r>
          </a:p>
          <a:p>
            <a:pPr marL="0" indent="0" algn="just">
              <a:buNone/>
            </a:pP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void</a:t>
            </a:r>
            <a:r>
              <a:rPr lang="en-IN" b="0" i="0" dirty="0">
                <a:solidFill>
                  <a:srgbClr val="000000"/>
                </a:solidFill>
                <a:effectLst/>
                <a:latin typeface="inter-regular"/>
              </a:rPr>
              <a:t> display(){</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rollno</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+name+</a:t>
            </a:r>
            <a:r>
              <a:rPr lang="en-IN" b="0" i="0" dirty="0">
                <a:solidFill>
                  <a:srgbClr val="0000FF"/>
                </a:solidFill>
                <a:effectLst/>
                <a:latin typeface="inter-regular"/>
              </a:rPr>
              <a:t>" "</a:t>
            </a:r>
            <a:r>
              <a:rPr lang="en-IN" b="0" i="0" dirty="0">
                <a:solidFill>
                  <a:srgbClr val="000000"/>
                </a:solidFill>
                <a:effectLst/>
                <a:latin typeface="inter-regular"/>
              </a:rPr>
              <a:t>+fee);}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2019797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2C262E9-0D45-3787-63C8-612764BD4D6B}"/>
              </a:ext>
            </a:extLst>
          </p:cNvPr>
          <p:cNvSpPr>
            <a:spLocks noGrp="1"/>
          </p:cNvSpPr>
          <p:nvPr>
            <p:ph idx="1"/>
          </p:nvPr>
        </p:nvSpPr>
        <p:spPr>
          <a:xfrm>
            <a:off x="838200" y="665825"/>
            <a:ext cx="10515600" cy="5511138"/>
          </a:xfrm>
        </p:spPr>
        <p:txBody>
          <a:bodyPr/>
          <a:lstStyle/>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TestThis2{  </a:t>
            </a:r>
          </a:p>
          <a:p>
            <a:pPr marL="0" indent="0" algn="just">
              <a:buNone/>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Student s1=</a:t>
            </a:r>
            <a:r>
              <a:rPr lang="en-US" b="1" i="0" dirty="0">
                <a:solidFill>
                  <a:srgbClr val="006699"/>
                </a:solidFill>
                <a:effectLst/>
                <a:latin typeface="inter-regular"/>
              </a:rPr>
              <a:t>new</a:t>
            </a:r>
            <a:r>
              <a:rPr lang="en-US" b="0" i="0" dirty="0">
                <a:solidFill>
                  <a:srgbClr val="000000"/>
                </a:solidFill>
                <a:effectLst/>
                <a:latin typeface="inter-regular"/>
              </a:rPr>
              <a:t> Student(</a:t>
            </a:r>
            <a:r>
              <a:rPr lang="en-US" b="0" i="0" dirty="0">
                <a:solidFill>
                  <a:srgbClr val="C00000"/>
                </a:solidFill>
                <a:effectLst/>
                <a:latin typeface="inter-regular"/>
              </a:rPr>
              <a:t>111</a:t>
            </a:r>
            <a:r>
              <a:rPr lang="en-US" b="0" i="0" dirty="0">
                <a:solidFill>
                  <a:srgbClr val="000000"/>
                </a:solidFill>
                <a:effectLst/>
                <a:latin typeface="inter-regular"/>
              </a:rPr>
              <a:t>,</a:t>
            </a:r>
            <a:r>
              <a:rPr lang="en-US" b="0" i="0" dirty="0">
                <a:solidFill>
                  <a:srgbClr val="0000FF"/>
                </a:solidFill>
                <a:effectLst/>
                <a:latin typeface="inter-regular"/>
              </a:rPr>
              <a:t>"ankit"</a:t>
            </a:r>
            <a:r>
              <a:rPr lang="en-US" b="0" i="0" dirty="0">
                <a:solidFill>
                  <a:srgbClr val="000000"/>
                </a:solidFill>
                <a:effectLst/>
                <a:latin typeface="inter-regular"/>
              </a:rPr>
              <a:t>,5000f);  </a:t>
            </a:r>
          </a:p>
          <a:p>
            <a:pPr marL="0" indent="0" algn="just">
              <a:buNone/>
            </a:pPr>
            <a:r>
              <a:rPr lang="en-US" b="0" i="0" dirty="0">
                <a:solidFill>
                  <a:srgbClr val="000000"/>
                </a:solidFill>
                <a:effectLst/>
                <a:latin typeface="inter-regular"/>
              </a:rPr>
              <a:t>Student s2=</a:t>
            </a:r>
            <a:r>
              <a:rPr lang="en-US" b="1" i="0" dirty="0">
                <a:solidFill>
                  <a:srgbClr val="006699"/>
                </a:solidFill>
                <a:effectLst/>
                <a:latin typeface="inter-regular"/>
              </a:rPr>
              <a:t>new</a:t>
            </a:r>
            <a:r>
              <a:rPr lang="en-US" b="0" i="0" dirty="0">
                <a:solidFill>
                  <a:srgbClr val="000000"/>
                </a:solidFill>
                <a:effectLst/>
                <a:latin typeface="inter-regular"/>
              </a:rPr>
              <a:t> Student(</a:t>
            </a:r>
            <a:r>
              <a:rPr lang="en-US" b="0" i="0" dirty="0">
                <a:solidFill>
                  <a:srgbClr val="C00000"/>
                </a:solidFill>
                <a:effectLst/>
                <a:latin typeface="inter-regular"/>
              </a:rPr>
              <a:t>112</a:t>
            </a:r>
            <a:r>
              <a:rPr lang="en-US" b="0" i="0" dirty="0">
                <a:solidFill>
                  <a:srgbClr val="000000"/>
                </a:solidFill>
                <a:effectLst/>
                <a:latin typeface="inter-regular"/>
              </a:rPr>
              <a:t>,</a:t>
            </a:r>
            <a:r>
              <a:rPr lang="en-US" b="0" i="0" dirty="0">
                <a:solidFill>
                  <a:srgbClr val="0000FF"/>
                </a:solidFill>
                <a:effectLst/>
                <a:latin typeface="inter-regular"/>
              </a:rPr>
              <a:t>"sumit"</a:t>
            </a:r>
            <a:r>
              <a:rPr lang="en-US" b="0" i="0" dirty="0">
                <a:solidFill>
                  <a:srgbClr val="000000"/>
                </a:solidFill>
                <a:effectLst/>
                <a:latin typeface="inter-regular"/>
              </a:rPr>
              <a:t>,6000f);  </a:t>
            </a:r>
          </a:p>
          <a:p>
            <a:pPr marL="0" indent="0" algn="just">
              <a:buNone/>
            </a:pPr>
            <a:r>
              <a:rPr lang="en-US" b="0" i="0" dirty="0">
                <a:solidFill>
                  <a:srgbClr val="000000"/>
                </a:solidFill>
                <a:effectLst/>
                <a:latin typeface="inter-regular"/>
              </a:rPr>
              <a:t>s1.display();  </a:t>
            </a:r>
          </a:p>
          <a:p>
            <a:pPr marL="0" indent="0" algn="just">
              <a:buNone/>
            </a:pPr>
            <a:r>
              <a:rPr lang="en-US" b="0" i="0" dirty="0">
                <a:solidFill>
                  <a:srgbClr val="000000"/>
                </a:solidFill>
                <a:effectLst/>
                <a:latin typeface="inter-regular"/>
              </a:rPr>
              <a:t>s2.display();  </a:t>
            </a:r>
          </a:p>
          <a:p>
            <a:pPr marL="0" indent="0" algn="just">
              <a:buNone/>
            </a:pP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402477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A95FF9-10A3-FECF-CA09-63211435B990}"/>
              </a:ext>
            </a:extLst>
          </p:cNvPr>
          <p:cNvSpPr>
            <a:spLocks noGrp="1"/>
          </p:cNvSpPr>
          <p:nvPr>
            <p:ph type="title"/>
          </p:nvPr>
        </p:nvSpPr>
        <p:spPr/>
        <p:txBody>
          <a:bodyPr/>
          <a:lstStyle/>
          <a:p>
            <a:r>
              <a:rPr lang="en-US" dirty="0"/>
              <a:t>How to create class</a:t>
            </a:r>
            <a:endParaRPr lang="en-IN" dirty="0"/>
          </a:p>
        </p:txBody>
      </p:sp>
      <p:sp>
        <p:nvSpPr>
          <p:cNvPr id="3" name="Content Placeholder 2">
            <a:extLst>
              <a:ext uri="{FF2B5EF4-FFF2-40B4-BE49-F238E27FC236}">
                <a16:creationId xmlns:a16="http://schemas.microsoft.com/office/drawing/2014/main" xmlns="" id="{CD80CD6A-3196-E2AC-785B-96CF8CD06CE0}"/>
              </a:ext>
            </a:extLst>
          </p:cNvPr>
          <p:cNvSpPr>
            <a:spLocks noGrp="1"/>
          </p:cNvSpPr>
          <p:nvPr>
            <p:ph idx="1"/>
          </p:nvPr>
        </p:nvSpPr>
        <p:spPr/>
        <p:txBody>
          <a:bodyPr/>
          <a:lstStyle/>
          <a:p>
            <a:pPr algn="just">
              <a:lnSpc>
                <a:spcPts val="1560"/>
              </a:lnSpc>
              <a:spcBef>
                <a:spcPts val="200"/>
              </a:spcBef>
            </a:pPr>
            <a:r>
              <a:rPr lang="en-IN" sz="1800" b="1" kern="100" dirty="0">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Syntax to declare a class:</a:t>
            </a:r>
            <a:endParaRPr lang="en-IN"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lvl="0" indent="0" algn="just">
              <a:lnSpc>
                <a:spcPts val="1875"/>
              </a:lnSpc>
              <a:buNone/>
              <a:tabLst>
                <a:tab pos="457200" algn="l"/>
              </a:tabLst>
            </a:pPr>
            <a:r>
              <a:rPr lang="en-IN" sz="1800" b="1" dirty="0">
                <a:solidFill>
                  <a:srgbClr val="006699"/>
                </a:solidFill>
                <a:effectLst/>
                <a:latin typeface="Segoe UI" panose="020B0502040204020203" pitchFamily="34" charset="0"/>
                <a:ea typeface="Times New Roman" panose="02020603050405020304" pitchFamily="18" charset="0"/>
              </a:rPr>
              <a:t>class</a:t>
            </a:r>
            <a:r>
              <a:rPr lang="en-IN" sz="1800" dirty="0">
                <a:solidFill>
                  <a:srgbClr val="000000"/>
                </a:solidFill>
                <a:effectLst/>
                <a:latin typeface="Segoe UI" panose="020B0502040204020203" pitchFamily="34" charset="0"/>
                <a:ea typeface="Times New Roman" panose="02020603050405020304" pitchFamily="18" charset="0"/>
              </a:rPr>
              <a:t> &lt;</a:t>
            </a:r>
            <a:r>
              <a:rPr lang="en-IN" sz="1800" dirty="0" err="1">
                <a:solidFill>
                  <a:srgbClr val="000000"/>
                </a:solidFill>
                <a:effectLst/>
                <a:latin typeface="Segoe UI" panose="020B0502040204020203" pitchFamily="34" charset="0"/>
                <a:ea typeface="Times New Roman" panose="02020603050405020304" pitchFamily="18" charset="0"/>
              </a:rPr>
              <a:t>class_name</a:t>
            </a:r>
            <a:r>
              <a:rPr lang="en-IN" sz="1800" dirty="0">
                <a:solidFill>
                  <a:srgbClr val="000000"/>
                </a:solidFill>
                <a:effectLst/>
                <a:latin typeface="Segoe UI" panose="020B0502040204020203" pitchFamily="34" charset="0"/>
                <a:ea typeface="Times New Roman" panose="02020603050405020304" pitchFamily="18" charset="0"/>
              </a:rPr>
              <a:t>&gt;{  </a:t>
            </a:r>
            <a:endParaRPr lang="en-IN" sz="1800" dirty="0">
              <a:latin typeface="Times New Roman" panose="02020603050405020304" pitchFamily="18" charset="0"/>
              <a:ea typeface="Times New Roman" panose="02020603050405020304" pitchFamily="18" charset="0"/>
            </a:endParaRPr>
          </a:p>
          <a:p>
            <a:pPr marL="0" lvl="0" indent="0" algn="just">
              <a:lnSpc>
                <a:spcPts val="1875"/>
              </a:lnSpc>
              <a:buNone/>
              <a:tabLst>
                <a:tab pos="457200" algn="l"/>
              </a:tabLst>
            </a:pP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field;  </a:t>
            </a:r>
            <a:endParaRPr lang="en-IN" sz="18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ts val="1875"/>
              </a:lnSpc>
              <a:buNone/>
              <a:tabLst>
                <a:tab pos="457200" algn="l"/>
              </a:tabLst>
            </a:pPr>
            <a:r>
              <a:rPr lang="en-IN" sz="1800" dirty="0">
                <a:solidFill>
                  <a:srgbClr val="000000"/>
                </a:solidFill>
                <a:effectLst/>
                <a:latin typeface="Segoe UI" panose="020B0502040204020203" pitchFamily="34" charset="0"/>
                <a:ea typeface="Times New Roman" panose="02020603050405020304" pitchFamily="18" charset="0"/>
              </a:rPr>
              <a:t> method;  </a:t>
            </a:r>
            <a:endParaRPr lang="en-IN" sz="1800" dirty="0">
              <a:latin typeface="Times New Roman" panose="02020603050405020304" pitchFamily="18" charset="0"/>
              <a:ea typeface="Times New Roman" panose="02020603050405020304" pitchFamily="18" charset="0"/>
            </a:endParaRPr>
          </a:p>
          <a:p>
            <a:pPr marL="0" lvl="0" indent="0" algn="just">
              <a:lnSpc>
                <a:spcPts val="1875"/>
              </a:lnSpc>
              <a:buNone/>
              <a:tabLst>
                <a:tab pos="457200" algn="l"/>
              </a:tabLst>
            </a:pPr>
            <a:r>
              <a:rPr lang="en-IN" sz="18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p>
          <a:p>
            <a:pPr marL="0" indent="0" algn="just">
              <a:lnSpc>
                <a:spcPts val="1875"/>
              </a:lnSpc>
              <a:buNone/>
              <a:tabLst>
                <a:tab pos="457200" algn="l"/>
              </a:tabLst>
            </a:pPr>
            <a:r>
              <a:rPr lang="en-IN" sz="1800" b="1" kern="100" dirty="0">
                <a:solidFill>
                  <a:srgbClr val="610B38"/>
                </a:solidFill>
                <a:effectLst/>
                <a:latin typeface="Helvetica" panose="020B0604020202020204" pitchFamily="34" charset="0"/>
                <a:ea typeface="Times New Roman" panose="02020603050405020304" pitchFamily="18" charset="0"/>
                <a:cs typeface="Times New Roman" panose="02020603050405020304" pitchFamily="18" charset="0"/>
              </a:rPr>
              <a:t>Instance variable in Java</a:t>
            </a:r>
            <a:endParaRPr lang="en-IN"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gn="just">
              <a:lnSpc>
                <a:spcPts val="1875"/>
              </a:lnSpc>
              <a:buNone/>
              <a:tabLst>
                <a:tab pos="457200" algn="l"/>
              </a:tabLst>
            </a:pPr>
            <a:r>
              <a:rPr lang="en-IN" sz="1800" b="1" kern="100" dirty="0">
                <a:solidFill>
                  <a:srgbClr val="610B38"/>
                </a:solidFill>
                <a:effectLst/>
                <a:latin typeface="Helvetica" panose="020B0604020202020204" pitchFamily="34" charset="0"/>
                <a:ea typeface="Times New Roman" panose="02020603050405020304" pitchFamily="18" charset="0"/>
                <a:cs typeface="Times New Roman" panose="02020603050405020304" pitchFamily="18" charset="0"/>
              </a:rPr>
              <a:t>Method in Java</a:t>
            </a:r>
            <a:endParaRPr lang="en-IN"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gn="just">
              <a:lnSpc>
                <a:spcPts val="1875"/>
              </a:lnSpc>
              <a:buNone/>
              <a:tabLst>
                <a:tab pos="457200" algn="l"/>
              </a:tabLst>
            </a:pPr>
            <a:r>
              <a:rPr lang="en-IN" sz="1800" b="1" kern="100" dirty="0">
                <a:solidFill>
                  <a:srgbClr val="610B38"/>
                </a:solidFill>
                <a:effectLst/>
                <a:latin typeface="Helvetica" panose="020B0604020202020204" pitchFamily="34" charset="0"/>
                <a:ea typeface="Times New Roman" panose="02020603050405020304" pitchFamily="18" charset="0"/>
                <a:cs typeface="Times New Roman" panose="02020603050405020304" pitchFamily="18" charset="0"/>
              </a:rPr>
              <a:t>new keyword in Java</a:t>
            </a:r>
            <a:endParaRPr lang="en-IN"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lvl="0" indent="0" algn="just">
              <a:lnSpc>
                <a:spcPts val="1875"/>
              </a:lnSpc>
              <a:buNone/>
              <a:tabLst>
                <a:tab pos="457200" algn="l"/>
              </a:tabLst>
            </a:pPr>
            <a:endPar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33461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0ED13D-9706-8A56-FD42-A98717DE9651}"/>
              </a:ext>
            </a:extLst>
          </p:cNvPr>
          <p:cNvSpPr>
            <a:spLocks noGrp="1"/>
          </p:cNvSpPr>
          <p:nvPr>
            <p:ph type="title"/>
          </p:nvPr>
        </p:nvSpPr>
        <p:spPr>
          <a:xfrm>
            <a:off x="926976" y="108935"/>
            <a:ext cx="10515600" cy="572102"/>
          </a:xfrm>
        </p:spPr>
        <p:txBody>
          <a:bodyPr>
            <a:normAutofit fontScale="90000"/>
          </a:bodyPr>
          <a:lstStyle/>
          <a:p>
            <a:r>
              <a:rPr lang="en-IN" b="0" i="0" dirty="0">
                <a:solidFill>
                  <a:srgbClr val="610B38"/>
                </a:solidFill>
                <a:effectLst/>
                <a:latin typeface="erdana"/>
              </a:rPr>
              <a:t/>
            </a:r>
            <a:br>
              <a:rPr lang="en-IN" b="0" i="0" dirty="0">
                <a:solidFill>
                  <a:srgbClr val="610B38"/>
                </a:solidFill>
                <a:effectLst/>
                <a:latin typeface="erdana"/>
              </a:rPr>
            </a:br>
            <a:r>
              <a:rPr lang="en-IN" b="0" i="0" dirty="0">
                <a:solidFill>
                  <a:srgbClr val="610B38"/>
                </a:solidFill>
                <a:effectLst/>
                <a:latin typeface="erdana"/>
              </a:rPr>
              <a:t>Inheritance in Java</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82362AF0-6EDD-362D-3DFE-6029ED6127A7}"/>
              </a:ext>
            </a:extLst>
          </p:cNvPr>
          <p:cNvSpPr>
            <a:spLocks noGrp="1"/>
          </p:cNvSpPr>
          <p:nvPr>
            <p:ph idx="1"/>
          </p:nvPr>
        </p:nvSpPr>
        <p:spPr>
          <a:xfrm>
            <a:off x="838200" y="852256"/>
            <a:ext cx="10515600" cy="5324707"/>
          </a:xfrm>
        </p:spPr>
        <p:txBody>
          <a:bodyPr>
            <a:normAutofit fontScale="85000" lnSpcReduction="10000"/>
          </a:bodyPr>
          <a:lstStyle/>
          <a:p>
            <a:pPr algn="just">
              <a:lnSpc>
                <a:spcPct val="150000"/>
              </a:lnSpc>
            </a:pPr>
            <a:r>
              <a:rPr lang="en-US" b="1" i="0" dirty="0">
                <a:solidFill>
                  <a:srgbClr val="333333"/>
                </a:solidFill>
                <a:effectLst/>
                <a:latin typeface="inter-bold"/>
              </a:rPr>
              <a:t>Inheritance in Java</a:t>
            </a:r>
            <a:r>
              <a:rPr lang="en-US" b="0" i="0" dirty="0">
                <a:solidFill>
                  <a:srgbClr val="333333"/>
                </a:solidFill>
                <a:effectLst/>
                <a:latin typeface="inter-regular"/>
              </a:rPr>
              <a:t> is a mechanism in which one object acquires all the properties and behaviors of a parent object. It is an important part of </a:t>
            </a:r>
            <a:r>
              <a:rPr lang="en-US" b="0" i="0" u="none" strike="noStrike" dirty="0">
                <a:solidFill>
                  <a:srgbClr val="008000"/>
                </a:solidFill>
                <a:effectLst/>
                <a:latin typeface="inter-regular"/>
                <a:hlinkClick r:id="rId2"/>
              </a:rPr>
              <a:t>OOPs</a:t>
            </a:r>
            <a:r>
              <a:rPr lang="en-US" b="0" i="0" dirty="0">
                <a:solidFill>
                  <a:srgbClr val="333333"/>
                </a:solidFill>
                <a:effectLst/>
                <a:latin typeface="inter-regular"/>
              </a:rPr>
              <a:t> (Object Oriented programming system).</a:t>
            </a:r>
          </a:p>
          <a:p>
            <a:pPr algn="just">
              <a:lnSpc>
                <a:spcPct val="150000"/>
              </a:lnSpc>
            </a:pPr>
            <a:r>
              <a:rPr lang="en-US" b="0" i="0" dirty="0">
                <a:solidFill>
                  <a:srgbClr val="333333"/>
                </a:solidFill>
                <a:effectLst/>
                <a:latin typeface="inter-regular"/>
              </a:rPr>
              <a:t>The idea behind inheritance in Java is that you can create new </a:t>
            </a:r>
            <a:r>
              <a:rPr lang="en-US" b="0" i="0" u="none" strike="noStrike" dirty="0">
                <a:solidFill>
                  <a:srgbClr val="008000"/>
                </a:solidFill>
                <a:effectLst/>
                <a:latin typeface="inter-regular"/>
                <a:hlinkClick r:id="rId3"/>
              </a:rPr>
              <a:t>classes</a:t>
            </a:r>
            <a:r>
              <a:rPr lang="en-US" b="0" i="0" dirty="0">
                <a:solidFill>
                  <a:srgbClr val="333333"/>
                </a:solidFill>
                <a:effectLst/>
                <a:latin typeface="inter-regular"/>
              </a:rPr>
              <a:t> that are built upon existing classes. When you inherit from an existing class, you can reuse methods and fields of the parent class. Moreover, you can add new methods and fields in your current class also.</a:t>
            </a:r>
          </a:p>
          <a:p>
            <a:pPr algn="just">
              <a:lnSpc>
                <a:spcPct val="150000"/>
              </a:lnSpc>
            </a:pPr>
            <a:r>
              <a:rPr lang="en-US" b="0" i="0" dirty="0">
                <a:solidFill>
                  <a:srgbClr val="333333"/>
                </a:solidFill>
                <a:effectLst/>
                <a:latin typeface="inter-regular"/>
              </a:rPr>
              <a:t>Inheritance represents the </a:t>
            </a:r>
            <a:r>
              <a:rPr lang="en-US" b="1" i="0" dirty="0">
                <a:solidFill>
                  <a:srgbClr val="333333"/>
                </a:solidFill>
                <a:effectLst/>
                <a:latin typeface="inter-bold"/>
              </a:rPr>
              <a:t>IS-A relationship</a:t>
            </a:r>
            <a:r>
              <a:rPr lang="en-US" b="0" i="0" dirty="0">
                <a:solidFill>
                  <a:srgbClr val="333333"/>
                </a:solidFill>
                <a:effectLst/>
                <a:latin typeface="inter-regular"/>
              </a:rPr>
              <a:t> which is also known as a </a:t>
            </a:r>
            <a:r>
              <a:rPr lang="en-US" b="0" i="1" dirty="0">
                <a:solidFill>
                  <a:srgbClr val="333333"/>
                </a:solidFill>
                <a:effectLst/>
                <a:latin typeface="inter-regular"/>
              </a:rPr>
              <a:t>parent-child</a:t>
            </a:r>
            <a:r>
              <a:rPr lang="en-US" b="0" i="0" dirty="0">
                <a:solidFill>
                  <a:srgbClr val="333333"/>
                </a:solidFill>
                <a:effectLst/>
                <a:latin typeface="inter-regular"/>
              </a:rPr>
              <a:t> relationship.</a:t>
            </a:r>
          </a:p>
          <a:p>
            <a:pPr marL="0" indent="0">
              <a:buNone/>
            </a:pPr>
            <a:endParaRPr lang="en-IN" dirty="0"/>
          </a:p>
        </p:txBody>
      </p:sp>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1187280" y="5295960"/>
              <a:ext cx="6153840" cy="920880"/>
            </p14:xfrm>
          </p:contentPart>
        </mc:Choice>
        <mc:Fallback>
          <p:pic>
            <p:nvPicPr>
              <p:cNvPr id="4" name="Ink 3"/>
              <p:cNvPicPr/>
              <p:nvPr/>
            </p:nvPicPr>
            <p:blipFill>
              <a:blip r:embed="rId5"/>
              <a:stretch>
                <a:fillRect/>
              </a:stretch>
            </p:blipFill>
            <p:spPr>
              <a:xfrm>
                <a:off x="1171440" y="5232240"/>
                <a:ext cx="6185520" cy="1048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p14:cNvContentPartPr/>
              <p14:nvPr/>
            </p14:nvContentPartPr>
            <p14:xfrm>
              <a:off x="8020080" y="1117440"/>
              <a:ext cx="3035520" cy="121320"/>
            </p14:xfrm>
          </p:contentPart>
        </mc:Choice>
        <mc:Fallback>
          <p:pic>
            <p:nvPicPr>
              <p:cNvPr id="5" name="Ink 4"/>
              <p:cNvPicPr/>
              <p:nvPr/>
            </p:nvPicPr>
            <p:blipFill>
              <a:blip r:embed="rId7"/>
              <a:stretch>
                <a:fillRect/>
              </a:stretch>
            </p:blipFill>
            <p:spPr>
              <a:xfrm>
                <a:off x="8004240" y="1054080"/>
                <a:ext cx="306720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p14:cNvContentPartPr/>
              <p14:nvPr/>
            </p14:nvContentPartPr>
            <p14:xfrm>
              <a:off x="1244520" y="1746360"/>
              <a:ext cx="1695960" cy="89280"/>
            </p14:xfrm>
          </p:contentPart>
        </mc:Choice>
        <mc:Fallback>
          <p:pic>
            <p:nvPicPr>
              <p:cNvPr id="6" name="Ink 5"/>
              <p:cNvPicPr/>
              <p:nvPr/>
            </p:nvPicPr>
            <p:blipFill>
              <a:blip r:embed="rId9"/>
              <a:stretch>
                <a:fillRect/>
              </a:stretch>
            </p:blipFill>
            <p:spPr>
              <a:xfrm>
                <a:off x="1228680" y="1682640"/>
                <a:ext cx="172764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p14:cNvContentPartPr/>
              <p14:nvPr/>
            </p14:nvContentPartPr>
            <p14:xfrm>
              <a:off x="4216320" y="1670040"/>
              <a:ext cx="4109040" cy="254520"/>
            </p14:xfrm>
          </p:contentPart>
        </mc:Choice>
        <mc:Fallback>
          <p:pic>
            <p:nvPicPr>
              <p:cNvPr id="7" name="Ink 6"/>
              <p:cNvPicPr/>
              <p:nvPr/>
            </p:nvPicPr>
            <p:blipFill>
              <a:blip r:embed="rId11"/>
              <a:stretch>
                <a:fillRect/>
              </a:stretch>
            </p:blipFill>
            <p:spPr>
              <a:xfrm>
                <a:off x="4200480" y="1606680"/>
                <a:ext cx="4140720" cy="381240"/>
              </a:xfrm>
              <a:prstGeom prst="rect">
                <a:avLst/>
              </a:prstGeom>
            </p:spPr>
          </p:pic>
        </mc:Fallback>
      </mc:AlternateContent>
    </p:spTree>
    <p:extLst>
      <p:ext uri="{BB962C8B-B14F-4D97-AF65-F5344CB8AC3E}">
        <p14:creationId xmlns:p14="http://schemas.microsoft.com/office/powerpoint/2010/main" val="36755570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42E783-BCA3-930C-0ABF-B60C3DD74931}"/>
              </a:ext>
            </a:extLst>
          </p:cNvPr>
          <p:cNvSpPr>
            <a:spLocks noGrp="1"/>
          </p:cNvSpPr>
          <p:nvPr>
            <p:ph type="title"/>
          </p:nvPr>
        </p:nvSpPr>
        <p:spPr>
          <a:xfrm>
            <a:off x="838200" y="240838"/>
            <a:ext cx="10515600" cy="638052"/>
          </a:xfrm>
        </p:spPr>
        <p:txBody>
          <a:bodyPr>
            <a:normAutofit fontScale="90000"/>
          </a:bodyPr>
          <a:lstStyle/>
          <a:p>
            <a:r>
              <a:rPr lang="en-US" b="0" i="0" dirty="0">
                <a:solidFill>
                  <a:srgbClr val="610B4B"/>
                </a:solidFill>
                <a:effectLst/>
                <a:latin typeface="erdana"/>
              </a:rPr>
              <a:t/>
            </a:r>
            <a:br>
              <a:rPr lang="en-US" b="0" i="0" dirty="0">
                <a:solidFill>
                  <a:srgbClr val="610B4B"/>
                </a:solidFill>
                <a:effectLst/>
                <a:latin typeface="erdana"/>
              </a:rPr>
            </a:br>
            <a:r>
              <a:rPr lang="en-US" sz="3600" b="1" i="0" dirty="0">
                <a:solidFill>
                  <a:srgbClr val="610B4B"/>
                </a:solidFill>
                <a:effectLst/>
                <a:latin typeface="erdana"/>
              </a:rPr>
              <a:t>Why use inheritance in java</a:t>
            </a:r>
            <a:br>
              <a:rPr lang="en-US" sz="3600" b="1" i="0" dirty="0">
                <a:solidFill>
                  <a:srgbClr val="610B4B"/>
                </a:solidFill>
                <a:effectLst/>
                <a:latin typeface="erdana"/>
              </a:rPr>
            </a:br>
            <a:endParaRPr lang="en-IN" b="1" dirty="0"/>
          </a:p>
        </p:txBody>
      </p:sp>
      <p:sp>
        <p:nvSpPr>
          <p:cNvPr id="3" name="Content Placeholder 2">
            <a:extLst>
              <a:ext uri="{FF2B5EF4-FFF2-40B4-BE49-F238E27FC236}">
                <a16:creationId xmlns:a16="http://schemas.microsoft.com/office/drawing/2014/main" xmlns="" id="{2B646530-338F-A7C5-2F76-E080353A8D9A}"/>
              </a:ext>
            </a:extLst>
          </p:cNvPr>
          <p:cNvSpPr>
            <a:spLocks noGrp="1"/>
          </p:cNvSpPr>
          <p:nvPr>
            <p:ph idx="1"/>
          </p:nvPr>
        </p:nvSpPr>
        <p:spPr>
          <a:xfrm>
            <a:off x="838200" y="1003178"/>
            <a:ext cx="10515600" cy="5173785"/>
          </a:xfrm>
        </p:spPr>
        <p:txBody>
          <a:bodyPr/>
          <a:lstStyle/>
          <a:p>
            <a:pPr algn="just">
              <a:buFont typeface="Arial" panose="020B0604020202020204" pitchFamily="34" charset="0"/>
              <a:buChar char="•"/>
            </a:pPr>
            <a:r>
              <a:rPr lang="en-US" b="0" i="0" dirty="0">
                <a:solidFill>
                  <a:srgbClr val="000000"/>
                </a:solidFill>
                <a:effectLst/>
                <a:latin typeface="inter-regular"/>
              </a:rPr>
              <a:t>For </a:t>
            </a:r>
            <a:r>
              <a:rPr lang="en-US" b="0" i="0" u="none" strike="noStrike" dirty="0">
                <a:solidFill>
                  <a:srgbClr val="008000"/>
                </a:solidFill>
                <a:effectLst/>
                <a:latin typeface="inter-regular"/>
                <a:hlinkClick r:id="rId2"/>
              </a:rPr>
              <a:t>Method Overriding</a:t>
            </a:r>
            <a:r>
              <a:rPr lang="en-US" b="0" i="0" dirty="0">
                <a:solidFill>
                  <a:srgbClr val="000000"/>
                </a:solidFill>
                <a:effectLst/>
                <a:latin typeface="inter-regular"/>
              </a:rPr>
              <a:t> (so </a:t>
            </a:r>
            <a:r>
              <a:rPr lang="en-US" b="0" i="0" u="none" strike="noStrike" dirty="0">
                <a:solidFill>
                  <a:srgbClr val="008000"/>
                </a:solidFill>
                <a:effectLst/>
                <a:latin typeface="inter-regular"/>
                <a:hlinkClick r:id="rId3"/>
              </a:rPr>
              <a:t>runtime polymorphism</a:t>
            </a:r>
            <a:r>
              <a:rPr lang="en-US" b="0" i="0" dirty="0">
                <a:solidFill>
                  <a:srgbClr val="000000"/>
                </a:solidFill>
                <a:effectLst/>
                <a:latin typeface="inter-regular"/>
              </a:rPr>
              <a:t> can be achieved).</a:t>
            </a:r>
          </a:p>
          <a:p>
            <a:pPr algn="just">
              <a:buFont typeface="Arial" panose="020B0604020202020204" pitchFamily="34" charset="0"/>
              <a:buChar char="•"/>
            </a:pPr>
            <a:r>
              <a:rPr lang="en-US" b="0" i="0" dirty="0">
                <a:solidFill>
                  <a:srgbClr val="000000"/>
                </a:solidFill>
                <a:effectLst/>
                <a:latin typeface="inter-regular"/>
              </a:rPr>
              <a:t>For Code Reusability.</a:t>
            </a:r>
          </a:p>
          <a:p>
            <a:pPr marL="0" indent="0">
              <a:buNone/>
            </a:pPr>
            <a:r>
              <a:rPr lang="en-US" b="1" i="0" dirty="0">
                <a:solidFill>
                  <a:srgbClr val="610B4B"/>
                </a:solidFill>
                <a:effectLst/>
                <a:latin typeface="erdana"/>
              </a:rPr>
              <a:t>The syntax of Java Inheritance</a:t>
            </a:r>
          </a:p>
          <a:p>
            <a:pPr algn="just">
              <a:buFont typeface="+mj-lt"/>
              <a:buAutoNum type="arabicPeriod"/>
            </a:pPr>
            <a:r>
              <a:rPr lang="en-US" b="1" i="0" dirty="0">
                <a:solidFill>
                  <a:srgbClr val="006699"/>
                </a:solidFill>
                <a:effectLst/>
                <a:latin typeface="inter-regular"/>
              </a:rPr>
              <a:t>class</a:t>
            </a:r>
            <a:r>
              <a:rPr lang="en-US" b="0" i="0" dirty="0">
                <a:solidFill>
                  <a:srgbClr val="000000"/>
                </a:solidFill>
                <a:effectLst/>
                <a:latin typeface="inter-regular"/>
              </a:rPr>
              <a:t> Subclass-name </a:t>
            </a:r>
            <a:r>
              <a:rPr lang="en-US" b="1" i="0" dirty="0">
                <a:solidFill>
                  <a:srgbClr val="006699"/>
                </a:solidFill>
                <a:effectLst/>
                <a:latin typeface="inter-regular"/>
              </a:rPr>
              <a:t>extends</a:t>
            </a:r>
            <a:r>
              <a:rPr lang="en-US" b="0" i="0" dirty="0">
                <a:solidFill>
                  <a:srgbClr val="000000"/>
                </a:solidFill>
                <a:effectLst/>
                <a:latin typeface="inter-regular"/>
              </a:rPr>
              <a:t> Superclass-name  </a:t>
            </a:r>
          </a:p>
          <a:p>
            <a:pPr algn="just">
              <a:buFont typeface="+mj-lt"/>
              <a:buAutoNum type="arabicPeriod"/>
            </a:pP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r>
              <a:rPr lang="en-US" b="0" i="0" dirty="0">
                <a:solidFill>
                  <a:srgbClr val="008200"/>
                </a:solidFill>
                <a:effectLst/>
                <a:latin typeface="inter-regular"/>
              </a:rPr>
              <a:t>//methods and fields</a:t>
            </a:r>
            <a:r>
              <a:rPr lang="en-US" b="0" i="0" dirty="0">
                <a:solidFill>
                  <a:srgbClr val="000000"/>
                </a:solidFill>
                <a:effectLst/>
                <a:latin typeface="inter-regular"/>
              </a:rPr>
              <a:t>  </a:t>
            </a:r>
          </a:p>
          <a:p>
            <a:pPr algn="just">
              <a:buFont typeface="+mj-lt"/>
              <a:buAutoNum type="arabicPeriod"/>
            </a:pPr>
            <a:r>
              <a:rPr lang="en-US" b="0" i="0" dirty="0">
                <a:solidFill>
                  <a:srgbClr val="000000"/>
                </a:solidFill>
                <a:effectLst/>
                <a:latin typeface="inter-regular"/>
              </a:rPr>
              <a:t>}  </a:t>
            </a:r>
          </a:p>
          <a:p>
            <a:endParaRPr lang="en-IN" dirty="0"/>
          </a:p>
          <a:p>
            <a:endParaRPr lang="en-IN" dirty="0"/>
          </a:p>
        </p:txBody>
      </p:sp>
    </p:spTree>
    <p:extLst>
      <p:ext uri="{BB962C8B-B14F-4D97-AF65-F5344CB8AC3E}">
        <p14:creationId xmlns:p14="http://schemas.microsoft.com/office/powerpoint/2010/main" val="22766991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4FC518-3A8C-4636-A641-A4826A8DB964}"/>
              </a:ext>
            </a:extLst>
          </p:cNvPr>
          <p:cNvSpPr>
            <a:spLocks noGrp="1"/>
          </p:cNvSpPr>
          <p:nvPr>
            <p:ph type="title"/>
          </p:nvPr>
        </p:nvSpPr>
        <p:spPr>
          <a:xfrm>
            <a:off x="838200" y="365125"/>
            <a:ext cx="10515600" cy="389477"/>
          </a:xfrm>
        </p:spPr>
        <p:txBody>
          <a:bodyPr>
            <a:normAutofit fontScale="90000"/>
          </a:bodyPr>
          <a:lstStyle/>
          <a:p>
            <a:r>
              <a:rPr lang="en-US" b="1" dirty="0"/>
              <a:t>Example</a:t>
            </a:r>
            <a:endParaRPr lang="en-IN" b="1" dirty="0"/>
          </a:p>
        </p:txBody>
      </p:sp>
      <p:sp>
        <p:nvSpPr>
          <p:cNvPr id="3" name="Content Placeholder 2">
            <a:extLst>
              <a:ext uri="{FF2B5EF4-FFF2-40B4-BE49-F238E27FC236}">
                <a16:creationId xmlns:a16="http://schemas.microsoft.com/office/drawing/2014/main" xmlns="" id="{6E6D0553-FBA9-984B-136F-E6640D471FFA}"/>
              </a:ext>
            </a:extLst>
          </p:cNvPr>
          <p:cNvSpPr>
            <a:spLocks noGrp="1"/>
          </p:cNvSpPr>
          <p:nvPr>
            <p:ph idx="1"/>
          </p:nvPr>
        </p:nvSpPr>
        <p:spPr>
          <a:xfrm>
            <a:off x="838200" y="1003177"/>
            <a:ext cx="10515600" cy="5173786"/>
          </a:xfrm>
        </p:spPr>
        <p:txBody>
          <a:bodyPr>
            <a:normAutofit fontScale="92500" lnSpcReduction="10000"/>
          </a:bodyPr>
          <a:lstStyle/>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Employee{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float</a:t>
            </a:r>
            <a:r>
              <a:rPr lang="en-IN" b="0" i="0" dirty="0">
                <a:solidFill>
                  <a:srgbClr val="000000"/>
                </a:solidFill>
                <a:effectLst/>
                <a:latin typeface="inter-regular"/>
              </a:rPr>
              <a:t> salary=</a:t>
            </a:r>
            <a:r>
              <a:rPr lang="en-IN" b="0" i="0" dirty="0">
                <a:solidFill>
                  <a:srgbClr val="C00000"/>
                </a:solidFill>
                <a:effectLst/>
                <a:latin typeface="inter-regular"/>
              </a:rPr>
              <a:t>40000</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Programmer </a:t>
            </a:r>
            <a:r>
              <a:rPr lang="en-IN" b="1" i="0" dirty="0">
                <a:solidFill>
                  <a:srgbClr val="006699"/>
                </a:solidFill>
                <a:effectLst/>
                <a:latin typeface="inter-regular"/>
              </a:rPr>
              <a:t>extends</a:t>
            </a:r>
            <a:r>
              <a:rPr lang="en-IN" b="0" i="0" dirty="0">
                <a:solidFill>
                  <a:srgbClr val="000000"/>
                </a:solidFill>
                <a:effectLst/>
                <a:latin typeface="inter-regular"/>
              </a:rPr>
              <a:t> Employee{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bonus=</a:t>
            </a:r>
            <a:r>
              <a:rPr lang="en-IN" b="0" i="0" dirty="0">
                <a:solidFill>
                  <a:srgbClr val="C00000"/>
                </a:solidFill>
                <a:effectLst/>
                <a:latin typeface="inter-regular"/>
              </a:rPr>
              <a:t>10000</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Programmer p=</a:t>
            </a:r>
            <a:r>
              <a:rPr lang="en-IN" b="1" i="0" dirty="0">
                <a:solidFill>
                  <a:srgbClr val="006699"/>
                </a:solidFill>
                <a:effectLst/>
                <a:latin typeface="inter-regular"/>
              </a:rPr>
              <a:t>new</a:t>
            </a:r>
            <a:r>
              <a:rPr lang="en-IN" b="0" i="0" dirty="0">
                <a:solidFill>
                  <a:srgbClr val="000000"/>
                </a:solidFill>
                <a:effectLst/>
                <a:latin typeface="inter-regular"/>
              </a:rPr>
              <a:t> Programmer();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"Programmer salary is:"</a:t>
            </a:r>
            <a:r>
              <a:rPr lang="en-IN" b="0" i="0" dirty="0">
                <a:solidFill>
                  <a:srgbClr val="000000"/>
                </a:solidFill>
                <a:effectLst/>
                <a:latin typeface="inter-regular"/>
              </a:rPr>
              <a:t>+</a:t>
            </a:r>
            <a:r>
              <a:rPr lang="en-IN" b="0" i="0" dirty="0" err="1">
                <a:solidFill>
                  <a:srgbClr val="000000"/>
                </a:solidFill>
                <a:effectLst/>
                <a:latin typeface="inter-regular"/>
              </a:rPr>
              <a:t>p.salary</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"Bonus of Programmer is:"</a:t>
            </a:r>
            <a:r>
              <a:rPr lang="en-IN" b="0" i="0" dirty="0">
                <a:solidFill>
                  <a:srgbClr val="000000"/>
                </a:solidFill>
                <a:effectLst/>
                <a:latin typeface="inter-regular"/>
              </a:rPr>
              <a:t>+</a:t>
            </a:r>
            <a:r>
              <a:rPr lang="en-IN" b="0" i="0" dirty="0" err="1">
                <a:solidFill>
                  <a:srgbClr val="000000"/>
                </a:solidFill>
                <a:effectLst/>
                <a:latin typeface="inter-regular"/>
              </a:rPr>
              <a:t>p.bonus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1415356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364278-A648-B5FA-9AD1-BC1C5AD4F455}"/>
              </a:ext>
            </a:extLst>
          </p:cNvPr>
          <p:cNvSpPr>
            <a:spLocks noGrp="1"/>
          </p:cNvSpPr>
          <p:nvPr>
            <p:ph type="title"/>
          </p:nvPr>
        </p:nvSpPr>
        <p:spPr>
          <a:xfrm>
            <a:off x="838200" y="365126"/>
            <a:ext cx="10515600" cy="833360"/>
          </a:xfrm>
        </p:spPr>
        <p:txBody>
          <a:bodyPr>
            <a:normAutofit fontScale="90000"/>
          </a:bodyPr>
          <a:lstStyle/>
          <a:p>
            <a:r>
              <a:rPr lang="en-US" b="0" i="0" dirty="0">
                <a:solidFill>
                  <a:srgbClr val="610B38"/>
                </a:solidFill>
                <a:effectLst/>
                <a:latin typeface="erdana"/>
              </a:rPr>
              <a:t/>
            </a:r>
            <a:br>
              <a:rPr lang="en-US" b="0" i="0" dirty="0">
                <a:solidFill>
                  <a:srgbClr val="610B38"/>
                </a:solidFill>
                <a:effectLst/>
                <a:latin typeface="erdana"/>
              </a:rPr>
            </a:br>
            <a:r>
              <a:rPr lang="en-US" sz="4000" b="1" i="0" dirty="0">
                <a:solidFill>
                  <a:srgbClr val="610B38"/>
                </a:solidFill>
                <a:effectLst/>
                <a:latin typeface="erdana"/>
              </a:rPr>
              <a:t>Types of inheritance in java</a:t>
            </a:r>
            <a:br>
              <a:rPr lang="en-US" sz="4000" b="1" i="0" dirty="0">
                <a:solidFill>
                  <a:srgbClr val="610B38"/>
                </a:solidFill>
                <a:effectLst/>
                <a:latin typeface="erdana"/>
              </a:rPr>
            </a:br>
            <a:endParaRPr lang="en-IN" b="1" dirty="0"/>
          </a:p>
        </p:txBody>
      </p:sp>
      <p:pic>
        <p:nvPicPr>
          <p:cNvPr id="2050" name="Picture 2" descr="Types of inheritance in Java">
            <a:extLst>
              <a:ext uri="{FF2B5EF4-FFF2-40B4-BE49-F238E27FC236}">
                <a16:creationId xmlns:a16="http://schemas.microsoft.com/office/drawing/2014/main" xmlns="" id="{9AA638CE-556A-509C-6AC2-41BDABFDEE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9608" y="1429305"/>
            <a:ext cx="9570127" cy="4650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89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E0E5BF-B3AB-D7BD-30FA-B799B8B3687A}"/>
              </a:ext>
            </a:extLst>
          </p:cNvPr>
          <p:cNvSpPr>
            <a:spLocks noGrp="1"/>
          </p:cNvSpPr>
          <p:nvPr>
            <p:ph type="title"/>
          </p:nvPr>
        </p:nvSpPr>
        <p:spPr>
          <a:xfrm>
            <a:off x="838200" y="365126"/>
            <a:ext cx="10515600" cy="629174"/>
          </a:xfrm>
        </p:spPr>
        <p:txBody>
          <a:bodyPr>
            <a:normAutofit fontScale="90000"/>
          </a:bodyPr>
          <a:lstStyle/>
          <a:p>
            <a:r>
              <a:rPr lang="en-US" sz="4000" b="1" dirty="0"/>
              <a:t>Single Inheritance</a:t>
            </a:r>
            <a:endParaRPr lang="en-IN" sz="4000" b="1" dirty="0"/>
          </a:p>
        </p:txBody>
      </p:sp>
      <p:sp>
        <p:nvSpPr>
          <p:cNvPr id="3" name="Content Placeholder 2">
            <a:extLst>
              <a:ext uri="{FF2B5EF4-FFF2-40B4-BE49-F238E27FC236}">
                <a16:creationId xmlns:a16="http://schemas.microsoft.com/office/drawing/2014/main" xmlns="" id="{F234B892-A0E5-EC1D-9EFA-A956A63A7909}"/>
              </a:ext>
            </a:extLst>
          </p:cNvPr>
          <p:cNvSpPr>
            <a:spLocks noGrp="1"/>
          </p:cNvSpPr>
          <p:nvPr>
            <p:ph idx="1"/>
          </p:nvPr>
        </p:nvSpPr>
        <p:spPr>
          <a:xfrm>
            <a:off x="838200" y="1225118"/>
            <a:ext cx="10515600" cy="4951845"/>
          </a:xfrm>
        </p:spPr>
        <p:txBody>
          <a:bodyPr>
            <a:normAutofit fontScale="85000" lnSpcReduction="20000"/>
          </a:bodyPr>
          <a:lstStyle/>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Animal{  </a:t>
            </a:r>
          </a:p>
          <a:p>
            <a:pPr marL="0" indent="0" algn="just">
              <a:buNone/>
            </a:pPr>
            <a:r>
              <a:rPr lang="en-IN" b="1" i="0" dirty="0">
                <a:solidFill>
                  <a:srgbClr val="006699"/>
                </a:solidFill>
                <a:effectLst/>
                <a:latin typeface="inter-regular"/>
              </a:rPr>
              <a:t>void</a:t>
            </a:r>
            <a:r>
              <a:rPr lang="en-IN" b="0" i="0" dirty="0">
                <a:solidFill>
                  <a:srgbClr val="000000"/>
                </a:solidFill>
                <a:effectLst/>
                <a:latin typeface="inter-regular"/>
              </a:rPr>
              <a:t> eat(){</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"eating..."</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Dog </a:t>
            </a:r>
            <a:r>
              <a:rPr lang="en-IN" b="1" i="0" dirty="0">
                <a:solidFill>
                  <a:srgbClr val="006699"/>
                </a:solidFill>
                <a:effectLst/>
                <a:latin typeface="inter-regular"/>
              </a:rPr>
              <a:t>extends</a:t>
            </a:r>
            <a:r>
              <a:rPr lang="en-IN" b="0" i="0" dirty="0">
                <a:solidFill>
                  <a:srgbClr val="000000"/>
                </a:solidFill>
                <a:effectLst/>
                <a:latin typeface="inter-regular"/>
              </a:rPr>
              <a:t> Animal{  </a:t>
            </a:r>
          </a:p>
          <a:p>
            <a:pPr marL="0" indent="0" algn="just">
              <a:buNone/>
            </a:pPr>
            <a:r>
              <a:rPr lang="en-IN" b="1" i="0" dirty="0">
                <a:solidFill>
                  <a:srgbClr val="006699"/>
                </a:solidFill>
                <a:effectLst/>
                <a:latin typeface="inter-regular"/>
              </a:rPr>
              <a:t>void</a:t>
            </a:r>
            <a:r>
              <a:rPr lang="en-IN" b="0" i="0" dirty="0">
                <a:solidFill>
                  <a:srgbClr val="000000"/>
                </a:solidFill>
                <a:effectLst/>
                <a:latin typeface="inter-regular"/>
              </a:rPr>
              <a:t> bark(){</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"barking..."</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TestInheritance</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Dog d=</a:t>
            </a:r>
            <a:r>
              <a:rPr lang="en-IN" b="1" i="0" dirty="0">
                <a:solidFill>
                  <a:srgbClr val="006699"/>
                </a:solidFill>
                <a:effectLst/>
                <a:latin typeface="inter-regular"/>
              </a:rPr>
              <a:t>new</a:t>
            </a:r>
            <a:r>
              <a:rPr lang="en-IN" b="0" i="0" dirty="0">
                <a:solidFill>
                  <a:srgbClr val="000000"/>
                </a:solidFill>
                <a:effectLst/>
                <a:latin typeface="inter-regular"/>
              </a:rPr>
              <a:t> Dog();  </a:t>
            </a:r>
          </a:p>
          <a:p>
            <a:pPr marL="0" indent="0" algn="just">
              <a:buNone/>
            </a:pPr>
            <a:r>
              <a:rPr lang="en-IN" b="0" i="0" dirty="0" err="1">
                <a:solidFill>
                  <a:srgbClr val="000000"/>
                </a:solidFill>
                <a:effectLst/>
                <a:latin typeface="inter-regular"/>
              </a:rPr>
              <a:t>d.bark</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d.eat</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1367775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20C7D6-4B99-4687-526A-9E0DB897C8B1}"/>
              </a:ext>
            </a:extLst>
          </p:cNvPr>
          <p:cNvSpPr>
            <a:spLocks noGrp="1"/>
          </p:cNvSpPr>
          <p:nvPr>
            <p:ph type="title"/>
          </p:nvPr>
        </p:nvSpPr>
        <p:spPr>
          <a:xfrm>
            <a:off x="838200" y="83690"/>
            <a:ext cx="10515600" cy="597347"/>
          </a:xfrm>
        </p:spPr>
        <p:txBody>
          <a:bodyPr>
            <a:normAutofit fontScale="90000"/>
          </a:bodyPr>
          <a:lstStyle/>
          <a:p>
            <a:r>
              <a:rPr lang="en-IN" b="0" i="0" dirty="0">
                <a:solidFill>
                  <a:srgbClr val="610B38"/>
                </a:solidFill>
                <a:effectLst/>
                <a:latin typeface="erdana"/>
              </a:rPr>
              <a:t/>
            </a:r>
            <a:br>
              <a:rPr lang="en-IN" b="0" i="0" dirty="0">
                <a:solidFill>
                  <a:srgbClr val="610B38"/>
                </a:solidFill>
                <a:effectLst/>
                <a:latin typeface="erdana"/>
              </a:rPr>
            </a:br>
            <a:r>
              <a:rPr lang="en-IN" sz="3100" b="1" i="0" dirty="0">
                <a:solidFill>
                  <a:srgbClr val="610B38"/>
                </a:solidFill>
                <a:effectLst/>
                <a:latin typeface="erdana"/>
              </a:rPr>
              <a:t>Multilevel Inheritance Example</a:t>
            </a:r>
            <a:r>
              <a:rPr lang="en-IN" sz="3600" b="1" i="0" dirty="0">
                <a:solidFill>
                  <a:srgbClr val="610B38"/>
                </a:solidFill>
                <a:effectLst/>
                <a:latin typeface="erdana"/>
              </a:rPr>
              <a:t/>
            </a:r>
            <a:br>
              <a:rPr lang="en-IN" sz="3600" b="1" i="0" dirty="0">
                <a:solidFill>
                  <a:srgbClr val="610B38"/>
                </a:solidFill>
                <a:effectLst/>
                <a:latin typeface="erdana"/>
              </a:rPr>
            </a:br>
            <a:endParaRPr lang="en-IN" b="1" dirty="0"/>
          </a:p>
        </p:txBody>
      </p:sp>
      <p:sp>
        <p:nvSpPr>
          <p:cNvPr id="3" name="Content Placeholder 2">
            <a:extLst>
              <a:ext uri="{FF2B5EF4-FFF2-40B4-BE49-F238E27FC236}">
                <a16:creationId xmlns:a16="http://schemas.microsoft.com/office/drawing/2014/main" xmlns="" id="{A51D5216-D927-CCC2-74A0-9AE13A95028D}"/>
              </a:ext>
            </a:extLst>
          </p:cNvPr>
          <p:cNvSpPr>
            <a:spLocks noGrp="1"/>
          </p:cNvSpPr>
          <p:nvPr>
            <p:ph idx="1"/>
          </p:nvPr>
        </p:nvSpPr>
        <p:spPr>
          <a:xfrm>
            <a:off x="683581" y="681038"/>
            <a:ext cx="10670219" cy="5932826"/>
          </a:xfrm>
        </p:spPr>
        <p:txBody>
          <a:bodyPr>
            <a:normAutofit fontScale="77500" lnSpcReduction="20000"/>
          </a:bodyPr>
          <a:lstStyle/>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Animal{  </a:t>
            </a:r>
          </a:p>
          <a:p>
            <a:pPr marL="0" indent="0" algn="just">
              <a:buNone/>
            </a:pPr>
            <a:r>
              <a:rPr lang="en-IN" b="1" i="0" dirty="0">
                <a:solidFill>
                  <a:srgbClr val="006699"/>
                </a:solidFill>
                <a:effectLst/>
                <a:latin typeface="inter-regular"/>
              </a:rPr>
              <a:t>void</a:t>
            </a:r>
            <a:r>
              <a:rPr lang="en-IN" b="0" i="0" dirty="0">
                <a:solidFill>
                  <a:srgbClr val="000000"/>
                </a:solidFill>
                <a:effectLst/>
                <a:latin typeface="inter-regular"/>
              </a:rPr>
              <a:t> eat(){</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"eating..."</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Dog </a:t>
            </a:r>
            <a:r>
              <a:rPr lang="en-IN" b="1" i="0" dirty="0">
                <a:solidFill>
                  <a:srgbClr val="006699"/>
                </a:solidFill>
                <a:effectLst/>
                <a:latin typeface="inter-regular"/>
              </a:rPr>
              <a:t>extends</a:t>
            </a:r>
            <a:r>
              <a:rPr lang="en-IN" b="0" i="0" dirty="0">
                <a:solidFill>
                  <a:srgbClr val="000000"/>
                </a:solidFill>
                <a:effectLst/>
                <a:latin typeface="inter-regular"/>
              </a:rPr>
              <a:t> Animal{  </a:t>
            </a:r>
          </a:p>
          <a:p>
            <a:pPr marL="0" indent="0" algn="just">
              <a:buNone/>
            </a:pPr>
            <a:r>
              <a:rPr lang="en-IN" b="1" i="0" dirty="0">
                <a:solidFill>
                  <a:srgbClr val="006699"/>
                </a:solidFill>
                <a:effectLst/>
                <a:latin typeface="inter-regular"/>
              </a:rPr>
              <a:t>void</a:t>
            </a:r>
            <a:r>
              <a:rPr lang="en-IN" b="0" i="0" dirty="0">
                <a:solidFill>
                  <a:srgbClr val="000000"/>
                </a:solidFill>
                <a:effectLst/>
                <a:latin typeface="inter-regular"/>
              </a:rPr>
              <a:t> bark(){</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"barking..."</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BabyDog</a:t>
            </a:r>
            <a:r>
              <a:rPr lang="en-IN" b="0" i="0" dirty="0">
                <a:solidFill>
                  <a:srgbClr val="000000"/>
                </a:solidFill>
                <a:effectLst/>
                <a:latin typeface="inter-regular"/>
              </a:rPr>
              <a:t> </a:t>
            </a:r>
            <a:r>
              <a:rPr lang="en-IN" b="1" i="0" dirty="0">
                <a:solidFill>
                  <a:srgbClr val="006699"/>
                </a:solidFill>
                <a:effectLst/>
                <a:latin typeface="inter-regular"/>
              </a:rPr>
              <a:t>extends</a:t>
            </a:r>
            <a:r>
              <a:rPr lang="en-IN" b="0" i="0" dirty="0">
                <a:solidFill>
                  <a:srgbClr val="000000"/>
                </a:solidFill>
                <a:effectLst/>
                <a:latin typeface="inter-regular"/>
              </a:rPr>
              <a:t> Dog{  </a:t>
            </a:r>
          </a:p>
          <a:p>
            <a:pPr marL="0" indent="0" algn="just">
              <a:buNone/>
            </a:pPr>
            <a:r>
              <a:rPr lang="en-IN" b="1" i="0" dirty="0">
                <a:solidFill>
                  <a:srgbClr val="006699"/>
                </a:solidFill>
                <a:effectLst/>
                <a:latin typeface="inter-regular"/>
              </a:rPr>
              <a:t>void</a:t>
            </a:r>
            <a:r>
              <a:rPr lang="en-IN" b="0" i="0" dirty="0">
                <a:solidFill>
                  <a:srgbClr val="000000"/>
                </a:solidFill>
                <a:effectLst/>
                <a:latin typeface="inter-regular"/>
              </a:rPr>
              <a:t> weep(){</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"weeping..."</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TestInheritance2{  </a:t>
            </a:r>
          </a:p>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BabyDog</a:t>
            </a:r>
            <a:r>
              <a:rPr lang="en-IN" b="0" i="0" dirty="0">
                <a:solidFill>
                  <a:srgbClr val="000000"/>
                </a:solidFill>
                <a:effectLst/>
                <a:latin typeface="inter-regular"/>
              </a:rPr>
              <a:t> d=</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BabyDog</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d.weep</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d.bark</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d.eat</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1811114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84B25C-27F7-1F35-B255-6EA67B77D5F6}"/>
              </a:ext>
            </a:extLst>
          </p:cNvPr>
          <p:cNvSpPr>
            <a:spLocks noGrp="1"/>
          </p:cNvSpPr>
          <p:nvPr>
            <p:ph type="title"/>
          </p:nvPr>
        </p:nvSpPr>
        <p:spPr>
          <a:xfrm>
            <a:off x="838200" y="177553"/>
            <a:ext cx="10515600" cy="585926"/>
          </a:xfrm>
        </p:spPr>
        <p:txBody>
          <a:bodyPr>
            <a:normAutofit fontScale="90000"/>
          </a:bodyPr>
          <a:lstStyle/>
          <a:p>
            <a:pPr algn="ctr"/>
            <a:r>
              <a:rPr lang="en-IN" sz="2800" b="1" i="0" dirty="0">
                <a:solidFill>
                  <a:srgbClr val="610B38"/>
                </a:solidFill>
                <a:effectLst/>
                <a:latin typeface="erdana"/>
              </a:rPr>
              <a:t/>
            </a:r>
            <a:br>
              <a:rPr lang="en-IN" sz="2800" b="1" i="0" dirty="0">
                <a:solidFill>
                  <a:srgbClr val="610B38"/>
                </a:solidFill>
                <a:effectLst/>
                <a:latin typeface="erdana"/>
              </a:rPr>
            </a:br>
            <a:r>
              <a:rPr lang="en-IN" sz="2800" b="1" i="0" dirty="0">
                <a:solidFill>
                  <a:srgbClr val="610B38"/>
                </a:solidFill>
                <a:effectLst/>
                <a:latin typeface="erdana"/>
              </a:rPr>
              <a:t>Hierarchical Inheritance Example</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76FF9B92-4FE7-D6E1-44E2-2A7116BB47A2}"/>
              </a:ext>
            </a:extLst>
          </p:cNvPr>
          <p:cNvSpPr>
            <a:spLocks noGrp="1"/>
          </p:cNvSpPr>
          <p:nvPr>
            <p:ph idx="1"/>
          </p:nvPr>
        </p:nvSpPr>
        <p:spPr>
          <a:xfrm>
            <a:off x="838200" y="630315"/>
            <a:ext cx="10515600" cy="6050132"/>
          </a:xfrm>
        </p:spPr>
        <p:txBody>
          <a:bodyPr>
            <a:normAutofit fontScale="77500" lnSpcReduction="20000"/>
          </a:bodyPr>
          <a:lstStyle/>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Animal{  </a:t>
            </a:r>
          </a:p>
          <a:p>
            <a:pPr algn="just">
              <a:buFont typeface="+mj-lt"/>
              <a:buAutoNum type="arabicPeriod"/>
            </a:pPr>
            <a:r>
              <a:rPr lang="en-IN" b="1" i="0" dirty="0">
                <a:solidFill>
                  <a:srgbClr val="006699"/>
                </a:solidFill>
                <a:effectLst/>
                <a:latin typeface="inter-regular"/>
              </a:rPr>
              <a:t>void</a:t>
            </a:r>
            <a:r>
              <a:rPr lang="en-IN" b="0" i="0" dirty="0">
                <a:solidFill>
                  <a:srgbClr val="000000"/>
                </a:solidFill>
                <a:effectLst/>
                <a:latin typeface="inter-regular"/>
              </a:rPr>
              <a:t> eat(){</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"eating..."</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Dog </a:t>
            </a:r>
            <a:r>
              <a:rPr lang="en-IN" b="1" i="0" dirty="0">
                <a:solidFill>
                  <a:srgbClr val="006699"/>
                </a:solidFill>
                <a:effectLst/>
                <a:latin typeface="inter-regular"/>
              </a:rPr>
              <a:t>extends</a:t>
            </a:r>
            <a:r>
              <a:rPr lang="en-IN" b="0" i="0" dirty="0">
                <a:solidFill>
                  <a:srgbClr val="000000"/>
                </a:solidFill>
                <a:effectLst/>
                <a:latin typeface="inter-regular"/>
              </a:rPr>
              <a:t> Animal{  </a:t>
            </a:r>
          </a:p>
          <a:p>
            <a:pPr algn="just">
              <a:buFont typeface="+mj-lt"/>
              <a:buAutoNum type="arabicPeriod"/>
            </a:pPr>
            <a:r>
              <a:rPr lang="en-IN" b="1" i="0" dirty="0">
                <a:solidFill>
                  <a:srgbClr val="006699"/>
                </a:solidFill>
                <a:effectLst/>
                <a:latin typeface="inter-regular"/>
              </a:rPr>
              <a:t>void</a:t>
            </a:r>
            <a:r>
              <a:rPr lang="en-IN" b="0" i="0" dirty="0">
                <a:solidFill>
                  <a:srgbClr val="000000"/>
                </a:solidFill>
                <a:effectLst/>
                <a:latin typeface="inter-regular"/>
              </a:rPr>
              <a:t> bark(){</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"barking..."</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Cat </a:t>
            </a:r>
            <a:r>
              <a:rPr lang="en-IN" b="1" i="0" dirty="0">
                <a:solidFill>
                  <a:srgbClr val="006699"/>
                </a:solidFill>
                <a:effectLst/>
                <a:latin typeface="inter-regular"/>
              </a:rPr>
              <a:t>extends</a:t>
            </a:r>
            <a:r>
              <a:rPr lang="en-IN" b="0" i="0" dirty="0">
                <a:solidFill>
                  <a:srgbClr val="000000"/>
                </a:solidFill>
                <a:effectLst/>
                <a:latin typeface="inter-regular"/>
              </a:rPr>
              <a:t> Animal{  </a:t>
            </a:r>
          </a:p>
          <a:p>
            <a:pPr algn="just">
              <a:buFont typeface="+mj-lt"/>
              <a:buAutoNum type="arabicPeriod"/>
            </a:pPr>
            <a:r>
              <a:rPr lang="en-IN" b="1" i="0" dirty="0">
                <a:solidFill>
                  <a:srgbClr val="006699"/>
                </a:solidFill>
                <a:effectLst/>
                <a:latin typeface="inter-regular"/>
              </a:rPr>
              <a:t>void</a:t>
            </a:r>
            <a:r>
              <a:rPr lang="en-IN" b="0" i="0" dirty="0">
                <a:solidFill>
                  <a:srgbClr val="000000"/>
                </a:solidFill>
                <a:effectLst/>
                <a:latin typeface="inter-regular"/>
              </a:rPr>
              <a:t> meow(){</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"meowing..."</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class</a:t>
            </a:r>
            <a:r>
              <a:rPr lang="en-IN" b="0" i="0" dirty="0">
                <a:solidFill>
                  <a:srgbClr val="000000"/>
                </a:solidFill>
                <a:effectLst/>
                <a:latin typeface="inter-regular"/>
              </a:rPr>
              <a:t> TestInheritance3{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Cat c=</a:t>
            </a:r>
            <a:r>
              <a:rPr lang="en-IN" b="1" i="0" dirty="0">
                <a:solidFill>
                  <a:srgbClr val="006699"/>
                </a:solidFill>
                <a:effectLst/>
                <a:latin typeface="inter-regular"/>
              </a:rPr>
              <a:t>new</a:t>
            </a:r>
            <a:r>
              <a:rPr lang="en-IN" b="0" i="0" dirty="0">
                <a:solidFill>
                  <a:srgbClr val="000000"/>
                </a:solidFill>
                <a:effectLst/>
                <a:latin typeface="inter-regular"/>
              </a:rPr>
              <a:t> Cat();  </a:t>
            </a:r>
          </a:p>
          <a:p>
            <a:pPr algn="just">
              <a:buFont typeface="+mj-lt"/>
              <a:buAutoNum type="arabicPeriod"/>
            </a:pPr>
            <a:r>
              <a:rPr lang="en-IN" b="0" i="0" dirty="0" err="1">
                <a:solidFill>
                  <a:srgbClr val="000000"/>
                </a:solidFill>
                <a:effectLst/>
                <a:latin typeface="inter-regular"/>
              </a:rPr>
              <a:t>c.meow</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c.eat</a:t>
            </a:r>
            <a:r>
              <a:rPr lang="en-IN" b="0" i="0" dirty="0">
                <a:solidFill>
                  <a:srgbClr val="000000"/>
                </a:solidFill>
                <a:effectLst/>
                <a:latin typeface="inter-regular"/>
              </a:rPr>
              <a:t>();  </a:t>
            </a:r>
          </a:p>
          <a:p>
            <a:pPr algn="just">
              <a:buFont typeface="+mj-lt"/>
              <a:buAutoNum type="arabicPeriod"/>
            </a:pPr>
            <a:r>
              <a:rPr lang="en-IN" b="0" i="0" dirty="0">
                <a:solidFill>
                  <a:srgbClr val="008200"/>
                </a:solidFill>
                <a:effectLst/>
                <a:latin typeface="inter-regular"/>
              </a:rPr>
              <a:t>//</a:t>
            </a:r>
            <a:r>
              <a:rPr lang="en-IN" b="0" i="0" dirty="0" err="1">
                <a:solidFill>
                  <a:srgbClr val="008200"/>
                </a:solidFill>
                <a:effectLst/>
                <a:latin typeface="inter-regular"/>
              </a:rPr>
              <a:t>c.bark</a:t>
            </a:r>
            <a:r>
              <a:rPr lang="en-IN" b="0" i="0" dirty="0">
                <a:solidFill>
                  <a:srgbClr val="008200"/>
                </a:solidFill>
                <a:effectLst/>
                <a:latin typeface="inter-regular"/>
              </a:rPr>
              <a:t>();//</a:t>
            </a:r>
            <a:r>
              <a:rPr lang="en-IN" b="0" i="0" dirty="0" err="1">
                <a:solidFill>
                  <a:srgbClr val="008200"/>
                </a:solidFill>
                <a:effectLst/>
                <a:latin typeface="inter-regular"/>
              </a:rPr>
              <a:t>C.T.Error</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20777607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BED355-90CA-5EC5-BA72-F37F9D453D5C}"/>
              </a:ext>
            </a:extLst>
          </p:cNvPr>
          <p:cNvSpPr>
            <a:spLocks noGrp="1"/>
          </p:cNvSpPr>
          <p:nvPr>
            <p:ph type="title"/>
          </p:nvPr>
        </p:nvSpPr>
        <p:spPr>
          <a:xfrm>
            <a:off x="838200" y="365125"/>
            <a:ext cx="10515600" cy="602541"/>
          </a:xfrm>
        </p:spPr>
        <p:txBody>
          <a:bodyPr>
            <a:normAutofit fontScale="90000"/>
          </a:bodyPr>
          <a:lstStyle/>
          <a:p>
            <a:r>
              <a:rPr lang="en-US" sz="3200" b="1" dirty="0">
                <a:solidFill>
                  <a:srgbClr val="610B38"/>
                </a:solidFill>
                <a:effectLst/>
                <a:latin typeface="Times New Roman" panose="02020603050405020304" pitchFamily="18" charset="0"/>
                <a:cs typeface="Times New Roman" panose="02020603050405020304" pitchFamily="18" charset="0"/>
              </a:rPr>
              <a:t/>
            </a:r>
            <a:br>
              <a:rPr lang="en-US" sz="3200" b="1" dirty="0">
                <a:solidFill>
                  <a:srgbClr val="610B38"/>
                </a:solidFill>
                <a:effectLst/>
                <a:latin typeface="Times New Roman" panose="02020603050405020304" pitchFamily="18" charset="0"/>
                <a:cs typeface="Times New Roman" panose="02020603050405020304" pitchFamily="18" charset="0"/>
              </a:rPr>
            </a:br>
            <a:r>
              <a:rPr lang="en-US" sz="3100" b="1" dirty="0">
                <a:solidFill>
                  <a:srgbClr val="610B38"/>
                </a:solidFill>
                <a:effectLst/>
                <a:latin typeface="Times New Roman" panose="02020603050405020304" pitchFamily="18" charset="0"/>
                <a:cs typeface="Times New Roman" panose="02020603050405020304" pitchFamily="18" charset="0"/>
              </a:rPr>
              <a:t>Why multiple inheritance is not supported in java?</a:t>
            </a:r>
            <a:r>
              <a:rPr lang="en-US" sz="4000" b="0" dirty="0">
                <a:solidFill>
                  <a:srgbClr val="610B38"/>
                </a:solidFill>
                <a:effectLst/>
                <a:latin typeface="erdana"/>
              </a:rPr>
              <a:t/>
            </a:r>
            <a:br>
              <a:rPr lang="en-US" sz="4000" b="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6AE2D705-E12B-F6D3-B753-DC22CA461157}"/>
              </a:ext>
            </a:extLst>
          </p:cNvPr>
          <p:cNvSpPr>
            <a:spLocks noGrp="1"/>
          </p:cNvSpPr>
          <p:nvPr>
            <p:ph idx="1"/>
          </p:nvPr>
        </p:nvSpPr>
        <p:spPr>
          <a:xfrm>
            <a:off x="838200" y="1029810"/>
            <a:ext cx="10515600" cy="5672831"/>
          </a:xfrm>
        </p:spPr>
        <p:txBody>
          <a:bodyPr>
            <a:normAutofit fontScale="85000" lnSpcReduction="10000"/>
          </a:bodyPr>
          <a:lstStyle/>
          <a:p>
            <a:pPr>
              <a:lnSpc>
                <a:spcPct val="150000"/>
              </a:lnSpc>
            </a:pPr>
            <a:r>
              <a:rPr lang="en-US" dirty="0">
                <a:latin typeface="Times New Roman" panose="02020603050405020304" pitchFamily="18" charset="0"/>
                <a:cs typeface="Times New Roman" panose="02020603050405020304" pitchFamily="18" charset="0"/>
              </a:rPr>
              <a:t>To reduce the complexity and simplify the language, multiple inheritance is not supported in java.</a:t>
            </a:r>
          </a:p>
          <a:p>
            <a:pPr>
              <a:lnSpc>
                <a:spcPct val="150000"/>
              </a:lnSpc>
            </a:pPr>
            <a:r>
              <a:rPr lang="en-US" dirty="0">
                <a:latin typeface="Times New Roman" panose="02020603050405020304" pitchFamily="18" charset="0"/>
                <a:cs typeface="Times New Roman" panose="02020603050405020304" pitchFamily="18" charset="0"/>
              </a:rPr>
              <a:t>Consider a scenario where A, B, and C are three classes. The C class inherits A and B classes. If A and B classes have the same method and you call it from child class object, there will be ambiguity to call the method of A or B class.</a:t>
            </a:r>
          </a:p>
          <a:p>
            <a:pPr>
              <a:lnSpc>
                <a:spcPct val="150000"/>
              </a:lnSpc>
            </a:pPr>
            <a:r>
              <a:rPr lang="en-US" dirty="0">
                <a:latin typeface="Times New Roman" panose="02020603050405020304" pitchFamily="18" charset="0"/>
                <a:cs typeface="Times New Roman" panose="02020603050405020304" pitchFamily="18" charset="0"/>
              </a:rPr>
              <a:t>Since compile-time errors are better than runtime errors, Java renders compile-time error if you inherit 2 classes. So whether you have same method or different, there will be compile time error.</a:t>
            </a:r>
          </a:p>
          <a:p>
            <a:pPr marL="0" indent="0">
              <a:lnSpc>
                <a:spcPct val="150000"/>
              </a:lnSpc>
              <a:buNone/>
            </a:pPr>
            <a:r>
              <a:rPr lang="en-US" b="0" i="0" dirty="0">
                <a:solidFill>
                  <a:srgbClr val="333333"/>
                </a:solidFill>
                <a:effectLst/>
                <a:latin typeface="Times New Roman" panose="02020603050405020304" pitchFamily="18" charset="0"/>
                <a:cs typeface="Times New Roman" panose="02020603050405020304" pitchFamily="18" charset="0"/>
              </a:rPr>
              <a:t/>
            </a:r>
            <a:br>
              <a:rPr lang="en-US" b="0" i="0" dirty="0">
                <a:solidFill>
                  <a:srgbClr val="333333"/>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704880" y="2381400"/>
              <a:ext cx="883080" cy="463680"/>
            </p14:xfrm>
          </p:contentPart>
        </mc:Choice>
        <mc:Fallback>
          <p:pic>
            <p:nvPicPr>
              <p:cNvPr id="4" name="Ink 3"/>
              <p:cNvPicPr/>
              <p:nvPr/>
            </p:nvPicPr>
            <p:blipFill>
              <a:blip r:embed="rId3"/>
              <a:stretch>
                <a:fillRect/>
              </a:stretch>
            </p:blipFill>
            <p:spPr>
              <a:xfrm>
                <a:off x="689040" y="2317680"/>
                <a:ext cx="914760" cy="5911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8273880" y="2476440"/>
              <a:ext cx="2343600" cy="51120"/>
            </p14:xfrm>
          </p:contentPart>
        </mc:Choice>
        <mc:Fallback>
          <p:pic>
            <p:nvPicPr>
              <p:cNvPr id="5" name="Ink 4"/>
              <p:cNvPicPr/>
              <p:nvPr/>
            </p:nvPicPr>
            <p:blipFill>
              <a:blip r:embed="rId5"/>
              <a:stretch>
                <a:fillRect/>
              </a:stretch>
            </p:blipFill>
            <p:spPr>
              <a:xfrm>
                <a:off x="8258040" y="2413080"/>
                <a:ext cx="237528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p14:cNvContentPartPr/>
              <p14:nvPr/>
            </p14:nvContentPartPr>
            <p14:xfrm>
              <a:off x="1193760" y="3009960"/>
              <a:ext cx="1162440" cy="12960"/>
            </p14:xfrm>
          </p:contentPart>
        </mc:Choice>
        <mc:Fallback>
          <p:pic>
            <p:nvPicPr>
              <p:cNvPr id="6" name="Ink 5"/>
              <p:cNvPicPr/>
              <p:nvPr/>
            </p:nvPicPr>
            <p:blipFill>
              <a:blip r:embed="rId7"/>
              <a:stretch>
                <a:fillRect/>
              </a:stretch>
            </p:blipFill>
            <p:spPr>
              <a:xfrm>
                <a:off x="1177920" y="2946240"/>
                <a:ext cx="119412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p14:cNvContentPartPr/>
              <p14:nvPr/>
            </p14:nvContentPartPr>
            <p14:xfrm>
              <a:off x="6350040" y="3048120"/>
              <a:ext cx="4839120" cy="38160"/>
            </p14:xfrm>
          </p:contentPart>
        </mc:Choice>
        <mc:Fallback>
          <p:pic>
            <p:nvPicPr>
              <p:cNvPr id="7" name="Ink 6"/>
              <p:cNvPicPr/>
              <p:nvPr/>
            </p:nvPicPr>
            <p:blipFill>
              <a:blip r:embed="rId9"/>
              <a:stretch>
                <a:fillRect/>
              </a:stretch>
            </p:blipFill>
            <p:spPr>
              <a:xfrm>
                <a:off x="6334200" y="2984400"/>
                <a:ext cx="487080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p14:cNvContentPartPr/>
              <p14:nvPr/>
            </p14:nvContentPartPr>
            <p14:xfrm>
              <a:off x="1073160" y="3454560"/>
              <a:ext cx="1080000" cy="12960"/>
            </p14:xfrm>
          </p:contentPart>
        </mc:Choice>
        <mc:Fallback>
          <p:pic>
            <p:nvPicPr>
              <p:cNvPr id="8" name="Ink 7"/>
              <p:cNvPicPr/>
              <p:nvPr/>
            </p:nvPicPr>
            <p:blipFill>
              <a:blip r:embed="rId11"/>
              <a:stretch>
                <a:fillRect/>
              </a:stretch>
            </p:blipFill>
            <p:spPr>
              <a:xfrm>
                <a:off x="1057320" y="3390840"/>
                <a:ext cx="111168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p14:cNvContentPartPr/>
              <p14:nvPr/>
            </p14:nvContentPartPr>
            <p14:xfrm>
              <a:off x="4241880" y="3492360"/>
              <a:ext cx="5639040" cy="197280"/>
            </p14:xfrm>
          </p:contentPart>
        </mc:Choice>
        <mc:Fallback>
          <p:pic>
            <p:nvPicPr>
              <p:cNvPr id="9" name="Ink 8"/>
              <p:cNvPicPr/>
              <p:nvPr/>
            </p:nvPicPr>
            <p:blipFill>
              <a:blip r:embed="rId13"/>
              <a:stretch>
                <a:fillRect/>
              </a:stretch>
            </p:blipFill>
            <p:spPr>
              <a:xfrm>
                <a:off x="4226040" y="3429000"/>
                <a:ext cx="5670720" cy="324360"/>
              </a:xfrm>
              <a:prstGeom prst="rect">
                <a:avLst/>
              </a:prstGeom>
            </p:spPr>
          </p:pic>
        </mc:Fallback>
      </mc:AlternateContent>
    </p:spTree>
    <p:extLst>
      <p:ext uri="{BB962C8B-B14F-4D97-AF65-F5344CB8AC3E}">
        <p14:creationId xmlns:p14="http://schemas.microsoft.com/office/powerpoint/2010/main" val="340602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A86A0D-43F4-AD55-CDCB-3644F5B7A923}"/>
              </a:ext>
            </a:extLst>
          </p:cNvPr>
          <p:cNvSpPr>
            <a:spLocks noGrp="1"/>
          </p:cNvSpPr>
          <p:nvPr>
            <p:ph type="title"/>
          </p:nvPr>
        </p:nvSpPr>
        <p:spPr>
          <a:xfrm>
            <a:off x="838200" y="176150"/>
            <a:ext cx="10515600" cy="504887"/>
          </a:xfrm>
        </p:spPr>
        <p:txBody>
          <a:bodyPr>
            <a:normAutofit fontScale="90000"/>
          </a:bodyPr>
          <a:lstStyle/>
          <a:p>
            <a:r>
              <a:rPr lang="en-US" dirty="0"/>
              <a:t>Example of class</a:t>
            </a:r>
            <a:endParaRPr lang="en-IN" dirty="0"/>
          </a:p>
        </p:txBody>
      </p:sp>
      <p:sp>
        <p:nvSpPr>
          <p:cNvPr id="3" name="Content Placeholder 2">
            <a:extLst>
              <a:ext uri="{FF2B5EF4-FFF2-40B4-BE49-F238E27FC236}">
                <a16:creationId xmlns:a16="http://schemas.microsoft.com/office/drawing/2014/main" xmlns="" id="{88D676F9-EA93-912A-DE1E-E180B0B568A4}"/>
              </a:ext>
            </a:extLst>
          </p:cNvPr>
          <p:cNvSpPr>
            <a:spLocks noGrp="1"/>
          </p:cNvSpPr>
          <p:nvPr>
            <p:ph idx="1"/>
          </p:nvPr>
        </p:nvSpPr>
        <p:spPr>
          <a:xfrm>
            <a:off x="838200" y="763480"/>
            <a:ext cx="10515600" cy="6094520"/>
          </a:xfrm>
        </p:spPr>
        <p:txBody>
          <a:bodyPr>
            <a:normAutofit/>
          </a:bodyPr>
          <a:lstStyle/>
          <a:p>
            <a:pPr marL="342900" lvl="0" indent="-342900" algn="just">
              <a:lnSpc>
                <a:spcPts val="1875"/>
              </a:lnSpc>
              <a:spcAft>
                <a:spcPts val="800"/>
              </a:spcAft>
              <a:buFont typeface="+mj-lt"/>
              <a:buAutoNum type="arabicPeriod"/>
              <a:tabLst>
                <a:tab pos="457200" algn="l"/>
              </a:tabLst>
            </a:pPr>
            <a:r>
              <a:rPr lang="en-IN" sz="20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class</a:t>
            </a: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Student{  </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Aft>
                <a:spcPts val="800"/>
              </a:spcAft>
              <a:buFont typeface="+mj-lt"/>
              <a:buAutoNum type="arabicPeriod"/>
              <a:tabLst>
                <a:tab pos="457200" algn="l"/>
              </a:tabLst>
            </a:pP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0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int</a:t>
            </a: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id;  </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Aft>
                <a:spcPts val="800"/>
              </a:spcAft>
              <a:buFont typeface="+mj-lt"/>
              <a:buAutoNum type="arabicPeriod"/>
              <a:tabLst>
                <a:tab pos="457200" algn="l"/>
              </a:tabLst>
            </a:pP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String name;  </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Aft>
                <a:spcPts val="800"/>
              </a:spcAft>
              <a:buFont typeface="+mj-lt"/>
              <a:buAutoNum type="arabicPeriod"/>
              <a:tabLst>
                <a:tab pos="457200" algn="l"/>
              </a:tabLst>
            </a:pP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Aft>
                <a:spcPts val="800"/>
              </a:spcAft>
              <a:buFont typeface="+mj-lt"/>
              <a:buAutoNum type="arabicPeriod"/>
              <a:tabLst>
                <a:tab pos="457200" algn="l"/>
              </a:tabLst>
            </a:pPr>
            <a:r>
              <a:rPr lang="en-IN" sz="20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class</a:t>
            </a: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TestStudent1{  </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Aft>
                <a:spcPts val="800"/>
              </a:spcAft>
              <a:buFont typeface="+mj-lt"/>
              <a:buAutoNum type="arabicPeriod"/>
              <a:tabLst>
                <a:tab pos="457200" algn="l"/>
              </a:tabLst>
            </a:pP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0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public</a:t>
            </a: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0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static</a:t>
            </a: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0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void</a:t>
            </a: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main(String </a:t>
            </a:r>
            <a:r>
              <a:rPr lang="en-IN" sz="2000" kern="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args</a:t>
            </a: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Aft>
                <a:spcPts val="800"/>
              </a:spcAft>
              <a:buFont typeface="+mj-lt"/>
              <a:buAutoNum type="arabicPeriod"/>
              <a:tabLst>
                <a:tab pos="457200" algn="l"/>
              </a:tabLst>
            </a:pP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Student s1=</a:t>
            </a:r>
            <a:r>
              <a:rPr lang="en-IN" sz="20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new</a:t>
            </a: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Student();  </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Aft>
                <a:spcPts val="800"/>
              </a:spcAft>
              <a:buFont typeface="+mj-lt"/>
              <a:buAutoNum type="arabicPeriod"/>
              <a:tabLst>
                <a:tab pos="457200" algn="l"/>
              </a:tabLst>
            </a:pP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000" kern="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System.out.println</a:t>
            </a: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(s1.id);  </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Aft>
                <a:spcPts val="800"/>
              </a:spcAft>
              <a:buFont typeface="+mj-lt"/>
              <a:buAutoNum type="arabicPeriod"/>
              <a:tabLst>
                <a:tab pos="457200" algn="l"/>
              </a:tabLst>
            </a:pP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000" kern="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System.out.println</a:t>
            </a: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(s1.name);  </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Aft>
                <a:spcPts val="800"/>
              </a:spcAft>
              <a:buFont typeface="+mj-lt"/>
              <a:buAutoNum type="arabicPeriod"/>
              <a:tabLst>
                <a:tab pos="457200" algn="l"/>
              </a:tabLst>
            </a:pPr>
            <a:r>
              <a:rPr lang="en-IN"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  }  </a:t>
            </a:r>
            <a:endPar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135693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90B081-891E-690C-31F2-5902F9C04839}"/>
              </a:ext>
            </a:extLst>
          </p:cNvPr>
          <p:cNvSpPr>
            <a:spLocks noGrp="1"/>
          </p:cNvSpPr>
          <p:nvPr>
            <p:ph type="title"/>
          </p:nvPr>
        </p:nvSpPr>
        <p:spPr>
          <a:xfrm>
            <a:off x="838200" y="568171"/>
            <a:ext cx="10515600" cy="772357"/>
          </a:xfrm>
        </p:spPr>
        <p:txBody>
          <a:bodyPr>
            <a:noAutofit/>
          </a:bodyPr>
          <a:lstStyle/>
          <a:p>
            <a:pPr algn="ctr"/>
            <a:r>
              <a:rPr lang="en-IN" sz="3200" b="1" kern="100" dirty="0">
                <a:solidFill>
                  <a:srgbClr val="610B38"/>
                </a:solidFill>
                <a:effectLst/>
                <a:latin typeface="Helvetica" panose="020B0604020202020204" pitchFamily="34" charset="0"/>
                <a:ea typeface="Times New Roman" panose="02020603050405020304" pitchFamily="18" charset="0"/>
                <a:cs typeface="Times New Roman" panose="02020603050405020304" pitchFamily="18" charset="0"/>
              </a:rPr>
              <a:t>3-Ways to initialize object</a:t>
            </a:r>
            <a:r>
              <a:rPr lang="en-IN" sz="32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IN" sz="32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xmlns="" id="{54A57C4E-E91D-8131-092D-7815302C2A8C}"/>
              </a:ext>
            </a:extLst>
          </p:cNvPr>
          <p:cNvSpPr>
            <a:spLocks noGrp="1"/>
          </p:cNvSpPr>
          <p:nvPr>
            <p:ph idx="1"/>
          </p:nvPr>
        </p:nvSpPr>
        <p:spPr/>
        <p:txBody>
          <a:bodyPr/>
          <a:lstStyle/>
          <a:p>
            <a:pPr algn="just"/>
            <a:r>
              <a:rPr lang="en-IN" sz="3200" dirty="0">
                <a:solidFill>
                  <a:srgbClr val="333333"/>
                </a:solidFill>
                <a:effectLst/>
                <a:latin typeface="Segoe UI" panose="020B0502040204020203" pitchFamily="34" charset="0"/>
                <a:ea typeface="Times New Roman" panose="02020603050405020304" pitchFamily="18" charset="0"/>
              </a:rPr>
              <a:t>There are 3 ways to initialize object in Java.</a:t>
            </a:r>
            <a:endParaRPr lang="en-IN" sz="3200" dirty="0">
              <a:effectLst/>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IN" sz="32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By reference variable</a:t>
            </a:r>
            <a:endParaRPr lang="en-IN" sz="3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IN" sz="32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By method</a:t>
            </a:r>
            <a:endParaRPr lang="en-IN" sz="3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IN" sz="3200"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By constructor</a:t>
            </a:r>
            <a:endParaRPr lang="en-IN" sz="3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02505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317D38-56B7-676D-D6C6-764FC7317EED}"/>
              </a:ext>
            </a:extLst>
          </p:cNvPr>
          <p:cNvSpPr>
            <a:spLocks noGrp="1"/>
          </p:cNvSpPr>
          <p:nvPr>
            <p:ph type="title"/>
          </p:nvPr>
        </p:nvSpPr>
        <p:spPr>
          <a:xfrm>
            <a:off x="838200" y="60741"/>
            <a:ext cx="10515600" cy="620296"/>
          </a:xfrm>
        </p:spPr>
        <p:txBody>
          <a:bodyPr/>
          <a:lstStyle/>
          <a:p>
            <a:pPr marL="342900" lvl="0" indent="-342900" algn="ctr">
              <a:lnSpc>
                <a:spcPct val="107000"/>
              </a:lnSpc>
              <a:spcBef>
                <a:spcPts val="200"/>
              </a:spcBef>
            </a:pPr>
            <a:r>
              <a:rPr lang="en-IN" sz="1800" b="1" kern="100" dirty="0">
                <a:solidFill>
                  <a:srgbClr val="610B4B"/>
                </a:solidFill>
                <a:effectLst/>
                <a:latin typeface="Tahoma" panose="020B0604030504040204" pitchFamily="34" charset="0"/>
                <a:ea typeface="Times New Roman" panose="02020603050405020304" pitchFamily="18" charset="0"/>
                <a:cs typeface="Times New Roman" panose="02020603050405020304" pitchFamily="18" charset="0"/>
              </a:rPr>
              <a:t>Object and Class Example: Initialization through reference</a:t>
            </a:r>
            <a:endParaRPr lang="en-IN"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8086F6E-AA9E-C4D7-9F06-932F6B2BF843}"/>
              </a:ext>
            </a:extLst>
          </p:cNvPr>
          <p:cNvSpPr>
            <a:spLocks noGrp="1"/>
          </p:cNvSpPr>
          <p:nvPr>
            <p:ph idx="1"/>
          </p:nvPr>
        </p:nvSpPr>
        <p:spPr>
          <a:xfrm>
            <a:off x="838200" y="681036"/>
            <a:ext cx="10515600" cy="5879561"/>
          </a:xfrm>
        </p:spPr>
        <p:txBody>
          <a:bodyPr>
            <a:normAutofit/>
          </a:bodyPr>
          <a:lstStyle/>
          <a:p>
            <a:pPr marL="342900" lvl="0" indent="-342900" algn="just">
              <a:lnSpc>
                <a:spcPts val="1875"/>
              </a:lnSpc>
              <a:spcAft>
                <a:spcPts val="800"/>
              </a:spcAft>
              <a:buFont typeface="+mj-lt"/>
              <a:buAutoNum type="arabicPeriod"/>
              <a:tabLst>
                <a:tab pos="457200" algn="l"/>
              </a:tabLst>
            </a:pPr>
            <a:r>
              <a:rPr lang="en-IN" sz="24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class</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Student{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Aft>
                <a:spcPts val="800"/>
              </a:spcAft>
              <a:buFont typeface="+mj-lt"/>
              <a:buAutoNum type="arabicPeriod"/>
              <a:tabLst>
                <a:tab pos="457200" algn="l"/>
              </a:tabLs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4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int</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id;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Aft>
                <a:spcPts val="800"/>
              </a:spcAft>
              <a:buFont typeface="+mj-lt"/>
              <a:buAutoNum type="arabicPeriod"/>
              <a:tabLst>
                <a:tab pos="457200" algn="l"/>
              </a:tabLs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String name;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Aft>
                <a:spcPts val="800"/>
              </a:spcAft>
              <a:buFont typeface="+mj-lt"/>
              <a:buAutoNum type="arabicPeriod"/>
              <a:tabLst>
                <a:tab pos="457200" algn="l"/>
              </a:tabLs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Aft>
                <a:spcPts val="800"/>
              </a:spcAft>
              <a:buFont typeface="+mj-lt"/>
              <a:buAutoNum type="arabicPeriod"/>
              <a:tabLst>
                <a:tab pos="457200" algn="l"/>
              </a:tabLst>
            </a:pPr>
            <a:r>
              <a:rPr lang="en-IN" sz="24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class</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TestStudent2{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Aft>
                <a:spcPts val="800"/>
              </a:spcAft>
              <a:buFont typeface="+mj-lt"/>
              <a:buAutoNum type="arabicPeriod"/>
              <a:tabLst>
                <a:tab pos="457200" algn="l"/>
              </a:tabLs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4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public</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4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static</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4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void</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main(String </a:t>
            </a:r>
            <a:r>
              <a:rPr lang="en-IN" sz="2400" kern="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args</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Aft>
                <a:spcPts val="800"/>
              </a:spcAft>
              <a:buFont typeface="+mj-lt"/>
              <a:buAutoNum type="arabicPeriod"/>
              <a:tabLst>
                <a:tab pos="457200" algn="l"/>
              </a:tabLs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Student s1=</a:t>
            </a:r>
            <a:r>
              <a:rPr lang="en-IN" sz="24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new</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Student();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Aft>
                <a:spcPts val="800"/>
              </a:spcAft>
              <a:buFont typeface="+mj-lt"/>
              <a:buAutoNum type="arabicPeriod"/>
              <a:tabLst>
                <a:tab pos="457200" algn="l"/>
              </a:tabLs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s1.id=</a:t>
            </a:r>
            <a:r>
              <a:rPr lang="en-IN" sz="2400" kern="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101</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Aft>
                <a:spcPts val="800"/>
              </a:spcAft>
              <a:buFont typeface="+mj-lt"/>
              <a:buAutoNum type="arabicPeriod"/>
              <a:tabLst>
                <a:tab pos="457200" algn="l"/>
              </a:tabLs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s1.name=</a:t>
            </a:r>
            <a:r>
              <a:rPr lang="en-IN" sz="2400" kern="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rPr>
              <a:t>“XYZ"</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Aft>
                <a:spcPts val="800"/>
              </a:spcAft>
              <a:buFont typeface="+mj-lt"/>
              <a:buAutoNum type="arabicPeriod"/>
              <a:tabLst>
                <a:tab pos="457200" algn="l"/>
              </a:tabLs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400" kern="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System.out.println</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(s1.id+</a:t>
            </a:r>
            <a:r>
              <a:rPr lang="en-IN" sz="2400" kern="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+s1.name);</a:t>
            </a:r>
            <a:r>
              <a:rPr lang="en-IN" sz="2400" kern="0" dirty="0">
                <a:solidFill>
                  <a:srgbClr val="008200"/>
                </a:solidFill>
                <a:effectLst/>
                <a:latin typeface="Segoe UI" panose="020B0502040204020203" pitchFamily="34" charset="0"/>
                <a:ea typeface="Times New Roman" panose="02020603050405020304" pitchFamily="18" charset="0"/>
                <a:cs typeface="Times New Roman" panose="02020603050405020304" pitchFamily="18" charset="0"/>
              </a:rPr>
              <a:t>//printing members with a white space</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Aft>
                <a:spcPts val="800"/>
              </a:spcAft>
              <a:buFont typeface="+mj-lt"/>
              <a:buAutoNum type="arabicPeriod"/>
              <a:tabLst>
                <a:tab pos="457200" algn="l"/>
              </a:tabLs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986951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727D48-FCC9-F3DF-02D8-A14792DDEB32}"/>
              </a:ext>
            </a:extLst>
          </p:cNvPr>
          <p:cNvSpPr>
            <a:spLocks noGrp="1"/>
          </p:cNvSpPr>
          <p:nvPr>
            <p:ph type="title"/>
          </p:nvPr>
        </p:nvSpPr>
        <p:spPr>
          <a:xfrm>
            <a:off x="980243" y="115409"/>
            <a:ext cx="10515600" cy="488272"/>
          </a:xfrm>
        </p:spPr>
        <p:txBody>
          <a:bodyPr>
            <a:normAutofit fontScale="90000"/>
          </a:bodyPr>
          <a:lstStyle/>
          <a:p>
            <a:pPr algn="ctr"/>
            <a:r>
              <a:rPr lang="en-IN" sz="1800" b="1" kern="100" dirty="0">
                <a:solidFill>
                  <a:srgbClr val="610B4B"/>
                </a:solidFill>
                <a:effectLst/>
                <a:latin typeface="Tahoma" panose="020B0604030504040204" pitchFamily="34" charset="0"/>
                <a:ea typeface="Times New Roman" panose="02020603050405020304" pitchFamily="18" charset="0"/>
                <a:cs typeface="Times New Roman" panose="02020603050405020304" pitchFamily="18" charset="0"/>
              </a:rPr>
              <a:t/>
            </a:r>
            <a:br>
              <a:rPr lang="en-IN" sz="1800" b="1" kern="100" dirty="0">
                <a:solidFill>
                  <a:srgbClr val="610B4B"/>
                </a:solidFill>
                <a:effectLst/>
                <a:latin typeface="Tahoma" panose="020B0604030504040204" pitchFamily="34" charset="0"/>
                <a:ea typeface="Times New Roman" panose="02020603050405020304" pitchFamily="18" charset="0"/>
                <a:cs typeface="Times New Roman" panose="02020603050405020304" pitchFamily="18" charset="0"/>
              </a:rPr>
            </a:br>
            <a:r>
              <a:rPr lang="en-IN" sz="1800" b="1" kern="100" dirty="0">
                <a:solidFill>
                  <a:srgbClr val="610B4B"/>
                </a:solidFill>
                <a:effectLst/>
                <a:latin typeface="Tahoma" panose="020B0604030504040204" pitchFamily="34" charset="0"/>
                <a:ea typeface="Times New Roman" panose="02020603050405020304" pitchFamily="18" charset="0"/>
                <a:cs typeface="Times New Roman" panose="02020603050405020304" pitchFamily="18" charset="0"/>
              </a:rPr>
              <a:t/>
            </a:r>
            <a:br>
              <a:rPr lang="en-IN" sz="1800" b="1" kern="100" dirty="0">
                <a:solidFill>
                  <a:srgbClr val="610B4B"/>
                </a:solidFill>
                <a:effectLst/>
                <a:latin typeface="Tahoma" panose="020B0604030504040204" pitchFamily="34" charset="0"/>
                <a:ea typeface="Times New Roman" panose="02020603050405020304" pitchFamily="18" charset="0"/>
                <a:cs typeface="Times New Roman" panose="02020603050405020304" pitchFamily="18" charset="0"/>
              </a:rPr>
            </a:br>
            <a:r>
              <a:rPr lang="en-IN" sz="1800" b="1" kern="100" dirty="0">
                <a:solidFill>
                  <a:srgbClr val="610B4B"/>
                </a:solidFill>
                <a:effectLst/>
                <a:latin typeface="Tahoma" panose="020B0604030504040204" pitchFamily="34" charset="0"/>
                <a:ea typeface="Times New Roman" panose="02020603050405020304" pitchFamily="18" charset="0"/>
                <a:cs typeface="Times New Roman" panose="02020603050405020304" pitchFamily="18" charset="0"/>
              </a:rPr>
              <a:t>Object and Class Example: Initialization through method</a:t>
            </a:r>
            <a:r>
              <a:rPr lang="en-IN"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IN"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2BDA2E4A-D7B8-1156-D58B-DA49A4E23EA0}"/>
              </a:ext>
            </a:extLst>
          </p:cNvPr>
          <p:cNvSpPr>
            <a:spLocks noGrp="1"/>
          </p:cNvSpPr>
          <p:nvPr>
            <p:ph idx="1"/>
          </p:nvPr>
        </p:nvSpPr>
        <p:spPr>
          <a:xfrm>
            <a:off x="838200" y="665825"/>
            <a:ext cx="10515600" cy="5511138"/>
          </a:xfrm>
        </p:spPr>
        <p:txBody>
          <a:bodyPr>
            <a:noAutofit/>
          </a:bodyPr>
          <a:lstStyle/>
          <a:p>
            <a:pPr marL="0" lvl="0" indent="0" algn="just">
              <a:lnSpc>
                <a:spcPct val="100000"/>
              </a:lnSpc>
              <a:spcAft>
                <a:spcPts val="800"/>
              </a:spcAft>
              <a:buNone/>
              <a:tabLst>
                <a:tab pos="457200" algn="l"/>
              </a:tabLst>
            </a:pPr>
            <a:r>
              <a:rPr lang="en-IN" sz="24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class</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Student{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Aft>
                <a:spcPts val="800"/>
              </a:spcAft>
              <a:buNone/>
              <a:tabLst>
                <a:tab pos="457200" algn="l"/>
              </a:tabLs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4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int</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400" kern="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rollno</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Aft>
                <a:spcPts val="800"/>
              </a:spcAft>
              <a:buNone/>
              <a:tabLst>
                <a:tab pos="457200" algn="l"/>
              </a:tabLs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String name;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Aft>
                <a:spcPts val="800"/>
              </a:spcAft>
              <a:buNone/>
              <a:tabLst>
                <a:tab pos="457200" algn="l"/>
              </a:tabLs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4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void</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400" kern="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insertRecord</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r>
              <a:rPr lang="en-IN" sz="24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int</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r, String n){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Aft>
                <a:spcPts val="800"/>
              </a:spcAft>
              <a:buNone/>
              <a:tabLst>
                <a:tab pos="457200" algn="l"/>
              </a:tabLs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400" kern="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rollno</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=r;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Aft>
                <a:spcPts val="800"/>
              </a:spcAft>
              <a:buNone/>
              <a:tabLst>
                <a:tab pos="457200" algn="l"/>
              </a:tabLs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name=n;  }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Aft>
                <a:spcPts val="800"/>
              </a:spcAft>
              <a:buNone/>
              <a:tabLst>
                <a:tab pos="457200" algn="l"/>
              </a:tabLs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4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void</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400" kern="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displayInformation</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r>
              <a:rPr lang="en-IN" sz="2400" kern="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System.out.println</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r>
              <a:rPr lang="en-IN" sz="2400" kern="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rollno</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r>
              <a:rPr lang="en-IN" sz="2400" kern="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+name);}  </a:t>
            </a:r>
            <a:r>
              <a:rPr lang="en-IN" sz="2400" kern="1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375"/>
              </a:spcBef>
              <a:spcAft>
                <a:spcPts val="800"/>
              </a:spcAft>
              <a:buNone/>
            </a:pPr>
            <a:r>
              <a:rPr lang="en-IN" sz="800" kern="1800" dirty="0">
                <a:solidFill>
                  <a:srgbClr val="610B38"/>
                </a:solidFill>
                <a:effectLst/>
                <a:latin typeface="Helvetica" panose="020B0604020202020204" pitchFamily="34" charset="0"/>
                <a:ea typeface="Times New Roman" panose="02020603050405020304" pitchFamily="18" charset="0"/>
                <a:cs typeface="Helvetica" panose="020B0604020202020204" pitchFamily="34" charset="0"/>
              </a:rPr>
              <a:t> </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None/>
            </a:pPr>
            <a:endParaRPr lang="en-IN" sz="900" dirty="0"/>
          </a:p>
        </p:txBody>
      </p:sp>
    </p:spTree>
    <p:extLst>
      <p:ext uri="{BB962C8B-B14F-4D97-AF65-F5344CB8AC3E}">
        <p14:creationId xmlns:p14="http://schemas.microsoft.com/office/powerpoint/2010/main" val="2826642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6835C59-F41D-FAE2-7E02-F5CA75665370}"/>
              </a:ext>
            </a:extLst>
          </p:cNvPr>
          <p:cNvSpPr>
            <a:spLocks noGrp="1"/>
          </p:cNvSpPr>
          <p:nvPr>
            <p:ph idx="1"/>
          </p:nvPr>
        </p:nvSpPr>
        <p:spPr>
          <a:xfrm>
            <a:off x="838200" y="577049"/>
            <a:ext cx="10515600" cy="5599914"/>
          </a:xfrm>
        </p:spPr>
        <p:txBody>
          <a:bodyPr>
            <a:normAutofit/>
          </a:bodyPr>
          <a:lstStyle/>
          <a:p>
            <a:pPr marL="0" lvl="0" indent="0" algn="just">
              <a:lnSpc>
                <a:spcPct val="100000"/>
              </a:lnSpc>
              <a:spcAft>
                <a:spcPts val="800"/>
              </a:spcAft>
              <a:buNone/>
              <a:tabLst>
                <a:tab pos="457200" algn="l"/>
              </a:tabLst>
            </a:pPr>
            <a:r>
              <a:rPr lang="en-IN" sz="24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class</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TestStudent4{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Aft>
                <a:spcPts val="800"/>
              </a:spcAft>
              <a:buNone/>
              <a:tabLst>
                <a:tab pos="457200" algn="l"/>
              </a:tabLs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4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public</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4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static</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4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void</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main(String </a:t>
            </a:r>
            <a:r>
              <a:rPr lang="en-IN" sz="2400" kern="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args</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Aft>
                <a:spcPts val="800"/>
              </a:spcAft>
              <a:buNone/>
              <a:tabLst>
                <a:tab pos="457200" algn="l"/>
              </a:tabLs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Student s1=</a:t>
            </a:r>
            <a:r>
              <a:rPr lang="en-IN" sz="24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new</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Student();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Aft>
                <a:spcPts val="800"/>
              </a:spcAft>
              <a:buNone/>
              <a:tabLst>
                <a:tab pos="457200" algn="l"/>
              </a:tabLs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Student s2=</a:t>
            </a:r>
            <a:r>
              <a:rPr lang="en-IN" sz="2400" b="1" kern="0"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new</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Student();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Aft>
                <a:spcPts val="800"/>
              </a:spcAft>
              <a:buNone/>
              <a:tabLst>
                <a:tab pos="457200" algn="l"/>
              </a:tabLs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s1.insertRecord(</a:t>
            </a:r>
            <a:r>
              <a:rPr lang="en-IN" sz="2400" kern="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111</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r>
              <a:rPr lang="en-IN" sz="2400" kern="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rPr>
              <a:t>"Karan"</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Aft>
                <a:spcPts val="800"/>
              </a:spcAft>
              <a:buNone/>
              <a:tabLst>
                <a:tab pos="457200" algn="l"/>
              </a:tabLs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s2.insertRecord(</a:t>
            </a:r>
            <a:r>
              <a:rPr lang="en-IN" sz="2400" kern="0" dirty="0">
                <a:solidFill>
                  <a:srgbClr val="C00000"/>
                </a:solidFill>
                <a:effectLst/>
                <a:latin typeface="Segoe UI" panose="020B0502040204020203" pitchFamily="34" charset="0"/>
                <a:ea typeface="Times New Roman" panose="02020603050405020304" pitchFamily="18" charset="0"/>
                <a:cs typeface="Times New Roman" panose="02020603050405020304" pitchFamily="18" charset="0"/>
              </a:rPr>
              <a:t>222</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r>
              <a:rPr lang="en-IN" sz="2400" kern="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rPr>
              <a:t>"Aryan"</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Aft>
                <a:spcPts val="800"/>
              </a:spcAft>
              <a:buNone/>
              <a:tabLst>
                <a:tab pos="457200" algn="l"/>
              </a:tabLs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s1.displayInformation();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Aft>
                <a:spcPts val="800"/>
              </a:spcAft>
              <a:buNone/>
              <a:tabLst>
                <a:tab pos="457200" algn="l"/>
              </a:tabLs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s2.displayInformation();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Aft>
                <a:spcPts val="800"/>
              </a:spcAft>
              <a:buNone/>
              <a:tabLst>
                <a:tab pos="457200" algn="l"/>
              </a:tabLs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  </a:t>
            </a:r>
            <a:r>
              <a:rPr lang="en-IN" sz="2400" kern="1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3600" dirty="0"/>
          </a:p>
        </p:txBody>
      </p:sp>
    </p:spTree>
    <p:extLst>
      <p:ext uri="{BB962C8B-B14F-4D97-AF65-F5344CB8AC3E}">
        <p14:creationId xmlns:p14="http://schemas.microsoft.com/office/powerpoint/2010/main" val="3111766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F32A85-C24F-6BA1-EC5E-5EBC9B0FCE06}"/>
              </a:ext>
            </a:extLst>
          </p:cNvPr>
          <p:cNvSpPr>
            <a:spLocks noGrp="1"/>
          </p:cNvSpPr>
          <p:nvPr>
            <p:ph type="title"/>
          </p:nvPr>
        </p:nvSpPr>
        <p:spPr>
          <a:xfrm>
            <a:off x="838200" y="328403"/>
            <a:ext cx="10515600" cy="705267"/>
          </a:xfrm>
        </p:spPr>
        <p:txBody>
          <a:bodyPr/>
          <a:lstStyle/>
          <a:p>
            <a:pPr algn="ctr"/>
            <a:r>
              <a:rPr lang="en-US" b="1" dirty="0"/>
              <a:t>Constructor</a:t>
            </a:r>
            <a:endParaRPr lang="en-IN" b="1" dirty="0"/>
          </a:p>
        </p:txBody>
      </p:sp>
      <p:sp>
        <p:nvSpPr>
          <p:cNvPr id="3" name="Content Placeholder 2">
            <a:extLst>
              <a:ext uri="{FF2B5EF4-FFF2-40B4-BE49-F238E27FC236}">
                <a16:creationId xmlns:a16="http://schemas.microsoft.com/office/drawing/2014/main" xmlns="" id="{FB0B3D02-D076-D994-AF0E-E5797238009E}"/>
              </a:ext>
            </a:extLst>
          </p:cNvPr>
          <p:cNvSpPr>
            <a:spLocks noGrp="1"/>
          </p:cNvSpPr>
          <p:nvPr>
            <p:ph idx="1"/>
          </p:nvPr>
        </p:nvSpPr>
        <p:spPr>
          <a:xfrm>
            <a:off x="838200" y="1033670"/>
            <a:ext cx="10515600" cy="5143293"/>
          </a:xfrm>
        </p:spPr>
        <p:txBody>
          <a:bodyPr>
            <a:normAutofit fontScale="92500"/>
          </a:bodyPr>
          <a:lstStyle/>
          <a:p>
            <a:pPr algn="just">
              <a:lnSpc>
                <a:spcPct val="107000"/>
              </a:lnSpc>
              <a:spcAft>
                <a:spcPts val="800"/>
              </a:spcAft>
            </a:pPr>
            <a:r>
              <a:rPr lang="en-IN"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In </a:t>
            </a:r>
            <a:r>
              <a:rPr lang="en-IN" u="sng" kern="0" dirty="0">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Java</a:t>
            </a:r>
            <a:r>
              <a:rPr lang="en-IN"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 constructor is a block of codes similar to the method. It is called when an instance of the </a:t>
            </a:r>
            <a:r>
              <a:rPr lang="en-IN" u="sng" kern="0" dirty="0">
                <a:solidFill>
                  <a:srgbClr val="008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class</a:t>
            </a:r>
            <a:r>
              <a:rPr lang="en-IN"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is created. At the time of calling constructor, memory for the object is allocated in the memory.</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It is a special type of method which is used to initialize the object.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Every time an object is created using the new() keyword, at least one constructor is called.</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It calls a default constructor if there is no constructor available in the class. In such case, Java compiler provides a default constructor by default.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45717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33B17C5-72DE-CC41-6074-A6770AE11E3C}"/>
              </a:ext>
            </a:extLst>
          </p:cNvPr>
          <p:cNvSpPr>
            <a:spLocks noGrp="1"/>
          </p:cNvSpPr>
          <p:nvPr>
            <p:ph idx="1"/>
          </p:nvPr>
        </p:nvSpPr>
        <p:spPr>
          <a:xfrm>
            <a:off x="838200" y="168676"/>
            <a:ext cx="10515600" cy="6008287"/>
          </a:xfrm>
        </p:spPr>
        <p:txBody>
          <a:bodyPr>
            <a:normAutofit fontScale="92500" lnSpcReduction="20000"/>
          </a:bodyPr>
          <a:lstStyle/>
          <a:p>
            <a:pPr algn="just">
              <a:lnSpc>
                <a:spcPct val="150000"/>
              </a:lnSpc>
              <a:spcBef>
                <a:spcPts val="200"/>
              </a:spcBef>
            </a:pPr>
            <a:r>
              <a:rPr lang="en-IN" b="1" kern="100" dirty="0">
                <a:solidFill>
                  <a:srgbClr val="610B4B"/>
                </a:solidFill>
                <a:effectLst/>
                <a:latin typeface="Helvetica" panose="020B0604020202020204" pitchFamily="34" charset="0"/>
                <a:ea typeface="Times New Roman" panose="02020603050405020304" pitchFamily="18" charset="0"/>
                <a:cs typeface="Helvetica" panose="020B0604020202020204" pitchFamily="34" charset="0"/>
              </a:rPr>
              <a:t>Rules for creating Java constructor</a:t>
            </a:r>
            <a:endParaRPr lang="en-IN"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50000"/>
              </a:lnSpc>
            </a:pPr>
            <a:r>
              <a:rPr lang="en-IN" dirty="0">
                <a:solidFill>
                  <a:srgbClr val="333333"/>
                </a:solidFill>
                <a:effectLst/>
                <a:latin typeface="Segoe UI" panose="020B0502040204020203" pitchFamily="34" charset="0"/>
                <a:ea typeface="Times New Roman" panose="02020603050405020304" pitchFamily="18" charset="0"/>
              </a:rPr>
              <a:t>There are two rules defined for the constructor.</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300"/>
              </a:spcBef>
              <a:spcAft>
                <a:spcPts val="800"/>
              </a:spcAft>
              <a:buFont typeface="+mj-lt"/>
              <a:buAutoNum type="arabicPeriod"/>
              <a:tabLst>
                <a:tab pos="457200" algn="l"/>
              </a:tabLst>
            </a:pPr>
            <a:r>
              <a:rPr lang="en-IN"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Constructor name must be the same as its class name</a:t>
            </a:r>
            <a:endPar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800"/>
              </a:spcAft>
              <a:buFont typeface="+mj-lt"/>
              <a:buAutoNum type="arabicPeriod"/>
              <a:tabLst>
                <a:tab pos="457200" algn="l"/>
              </a:tabLst>
            </a:pPr>
            <a:r>
              <a:rPr lang="en-IN"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 Constructor must have no explicit return type</a:t>
            </a:r>
            <a:endPar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800"/>
              </a:spcAft>
              <a:buFont typeface="+mj-lt"/>
              <a:buAutoNum type="arabicPeriod"/>
              <a:tabLst>
                <a:tab pos="457200" algn="l"/>
              </a:tabLst>
            </a:pPr>
            <a:r>
              <a:rPr lang="en-IN"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 Java constructor cannot be abstract, static, final, and synchronized</a:t>
            </a:r>
            <a:endPar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200"/>
              </a:spcBef>
            </a:pPr>
            <a:r>
              <a:rPr lang="en-IN" b="1" kern="100">
                <a:solidFill>
                  <a:srgbClr val="610B38"/>
                </a:solidFill>
                <a:effectLst/>
                <a:latin typeface="Helvetica" panose="020B0604020202020204" pitchFamily="34" charset="0"/>
                <a:ea typeface="Times New Roman" panose="02020603050405020304" pitchFamily="18" charset="0"/>
                <a:cs typeface="Helvetica" panose="020B0604020202020204" pitchFamily="34" charset="0"/>
              </a:rPr>
              <a:t>Teypes</a:t>
            </a:r>
            <a:r>
              <a:rPr lang="en-IN" b="1" kern="100" dirty="0">
                <a:solidFill>
                  <a:srgbClr val="610B38"/>
                </a:solidFill>
                <a:effectLst/>
                <a:latin typeface="Helvetica" panose="020B0604020202020204" pitchFamily="34" charset="0"/>
                <a:ea typeface="Times New Roman" panose="02020603050405020304" pitchFamily="18" charset="0"/>
                <a:cs typeface="Helvetica" panose="020B0604020202020204" pitchFamily="34" charset="0"/>
              </a:rPr>
              <a:t> of Java constructors</a:t>
            </a:r>
            <a:endParaRPr lang="en-IN"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50000"/>
              </a:lnSpc>
            </a:pPr>
            <a:r>
              <a:rPr lang="en-IN" dirty="0">
                <a:solidFill>
                  <a:srgbClr val="333333"/>
                </a:solidFill>
                <a:effectLst/>
                <a:latin typeface="Segoe UI" panose="020B0502040204020203" pitchFamily="34" charset="0"/>
                <a:ea typeface="Times New Roman" panose="02020603050405020304" pitchFamily="18" charset="0"/>
              </a:rPr>
              <a:t>There are two types of constructors in Java:</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300"/>
              </a:spcBef>
              <a:spcAft>
                <a:spcPts val="800"/>
              </a:spcAft>
              <a:buFont typeface="+mj-lt"/>
              <a:buAutoNum type="arabicPeriod"/>
              <a:tabLst>
                <a:tab pos="457200" algn="l"/>
              </a:tabLst>
            </a:pPr>
            <a:r>
              <a:rPr lang="en-IN"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Default constructor (no-</a:t>
            </a:r>
            <a:r>
              <a:rPr lang="en-IN" kern="100" dirty="0" err="1">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arg</a:t>
            </a:r>
            <a:r>
              <a:rPr lang="en-IN"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constructor)</a:t>
            </a:r>
            <a:endPar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800"/>
              </a:spcAft>
              <a:buFont typeface="+mj-lt"/>
              <a:buAutoNum type="arabicPeriod"/>
              <a:tabLst>
                <a:tab pos="457200" algn="l"/>
              </a:tabLst>
            </a:pPr>
            <a:r>
              <a:rPr lang="en-IN"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Parameterized constructor</a:t>
            </a:r>
            <a:endPar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54038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331</Words>
  <Application>Microsoft Office PowerPoint</Application>
  <PresentationFormat>Widescreen</PresentationFormat>
  <Paragraphs>260</Paragraphs>
  <Slides>27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Calibri</vt:lpstr>
      <vt:lpstr>Calibri Light</vt:lpstr>
      <vt:lpstr>erdana</vt:lpstr>
      <vt:lpstr>Helvetica</vt:lpstr>
      <vt:lpstr>inter-bold</vt:lpstr>
      <vt:lpstr>inter-regular</vt:lpstr>
      <vt:lpstr>Segoe UI</vt:lpstr>
      <vt:lpstr>Tahoma</vt:lpstr>
      <vt:lpstr>Times New Roman</vt:lpstr>
      <vt:lpstr>Office Theme</vt:lpstr>
      <vt:lpstr>Unit 2: INHERITANCE</vt:lpstr>
      <vt:lpstr>How to create class</vt:lpstr>
      <vt:lpstr>Example of class</vt:lpstr>
      <vt:lpstr>3-Ways to initialize object </vt:lpstr>
      <vt:lpstr>Object and Class Example: Initialization through reference</vt:lpstr>
      <vt:lpstr>  Object and Class Example: Initialization through method </vt:lpstr>
      <vt:lpstr>PowerPoint Presentation</vt:lpstr>
      <vt:lpstr>Constructor</vt:lpstr>
      <vt:lpstr>PowerPoint Presentation</vt:lpstr>
      <vt:lpstr>  Example of default constructor </vt:lpstr>
      <vt:lpstr> Java Parameterized Constructor </vt:lpstr>
      <vt:lpstr>PowerPoint Presentation</vt:lpstr>
      <vt:lpstr>  Constructor Overloading in Java </vt:lpstr>
      <vt:lpstr>PowerPoint Presentation</vt:lpstr>
      <vt:lpstr>this  Keyword</vt:lpstr>
      <vt:lpstr>this: to refer current class instance variable</vt:lpstr>
      <vt:lpstr>PowerPoint Presentation</vt:lpstr>
      <vt:lpstr>Example with this keyword</vt:lpstr>
      <vt:lpstr>PowerPoint Presentation</vt:lpstr>
      <vt:lpstr> Inheritance in Java </vt:lpstr>
      <vt:lpstr> Why use inheritance in java </vt:lpstr>
      <vt:lpstr>Example</vt:lpstr>
      <vt:lpstr> Types of inheritance in java </vt:lpstr>
      <vt:lpstr>Single Inheritance</vt:lpstr>
      <vt:lpstr> Multilevel Inheritance Example </vt:lpstr>
      <vt:lpstr> Hierarchical Inheritance Example </vt:lpstr>
      <vt:lpstr> Why multiple inheritance is not supported in java?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INHERITANCE</dc:title>
  <dc:creator>Yogesh Kumar</dc:creator>
  <cp:lastModifiedBy>Samarthsinh</cp:lastModifiedBy>
  <cp:revision>16</cp:revision>
  <dcterms:created xsi:type="dcterms:W3CDTF">2023-08-06T13:40:02Z</dcterms:created>
  <dcterms:modified xsi:type="dcterms:W3CDTF">2024-09-18T16:28:33Z</dcterms:modified>
</cp:coreProperties>
</file>