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37" autoAdjust="0"/>
  </p:normalViewPr>
  <p:slideViewPr>
    <p:cSldViewPr>
      <p:cViewPr varScale="1">
        <p:scale>
          <a:sx n="88" d="100"/>
          <a:sy n="88" d="100"/>
        </p:scale>
        <p:origin x="128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31:30.7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1923 9172,'0'0,"70"-17,1-1,-1 0,-17 18,35 0,18 0,-18 0,1 0,34 0,-17 0,88 0,-53 18,35 17,18 0,18 1,0-1,-18 0,18-17,-54-18,19 0,-1 0,18 0,18 0,-1 0,19 0,-19-35,1-1,0-17,-1 1,-34 34,-18-17,-18-1,17 19,-69 17,-1 0,0 0,35 0,-52 0,0 0,34 0,54 0,-18 35,-17-17,-1-1,36 1,-18 0,-17-18,34 0,-17 0,0 0,18 0,-18 0,18 0,-53 0,17 0,36 0,-18 0,0 0,-17 0,35 0,17 35,-35-18,18 1,0 35,17-35,-17 17,17 0,-17 1,-36-19,-34-17,34 0,-17 0,0 0,-18 0,-18 0,19 0,-19-17,-35-1,18 0,0 18,-17-17,-1-1,0 0,18 1,-35 17,17 0,-17 0,17 0,18 0,-18 0,18 0,-18 0,1 0,16 0,19 0,17-18,0 0,18-17,18 0,-18 0,-18 17,-18-17,36 17,-18 0,36 1,-36-1,18 0,-53 18,0 0,0 0,-1 0,-16 0,-19 0,1 0,0-17,-18-1,0 1,-36 17,-17-18,36 0,-36 1,-18-1,1 0,17 18,-71 0,1 0,17 0,-53 0,18 0,-35 0,-1 0,1 0,0 0,-36 0,36 0,-1 0,1 0,35 0,-18 0,36 0,17 0,0 0,18 0,35 0,17 0,1 0,18 0,-19 0,19 0,-1 0,-35-17,18-1,-18 18,0 0,-35 0,17 0,-17 0,-35 0,-1 0,-17 0,0 0,-18 0,18 0,-18 0,18 0,-18 0,18 0,18 0,-18 0,-18 0,18 0,0 0,-18 0,18 0,-18 0,18 0,0 0,-18 0,18 0,-18 0,18 0,0 0,-35 0,17 0,18 0,-18 0,18 0,-35 0,34 0,-16 0,17 0,-18 0,53 0,-17 0,-1 0,1 0,-1 0,36 0,0 0,17 0,18 0,-17 0,-1 0,1 0,-19 0,36 0,-35 0,18 0,-18 0,-1 0,1 0,-18 0,1 0,-19 0,1 0,-1 0,18 0,-53 0,18 0,-35 0,0 0,-71 0,53 0,17 0,-34 0,34 0,1 0,35 0,17 0,36 0,17 0,19 0,34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4:29.1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10954 3863,'17'-18,"1"18,0 0,17 0,18 0,0-17,-18 17,36 0,-1 0,-17 0,18 0,-1 0,-17 0,18-18,-18 18,-1-18,-34 18,0 0,-1 0,19-17,-19-1,1 18,17 0,-17 0,0 0,17 0,-18 0,19 0,-19 0,1 0,35 0,-35 0,34 0,1 0,0 0,18 0,-1 0,1 0,-18 0,0 0,-18 0,-17 0,17 0,-17 0,-1 0,1 0,0 0,17 0,-18 0,1 0,0 0,-1 0,1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4:35.7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 4357,'36'0,"-1"0,35 0,1 0,17 0,36 0,-18 0,52 0,-34 0,-18 0,17 0,1 0,-1 0,-35 0,-53 0,18 0,-17 0,-19 0,19 0,-19 0,1 0,0 0,17 0,0 0,0 0,18 0,0 0,-18 0,36 0,-18 0,0 0,0 0,0 0,-18 0,36 0,-1 0,-17 0,-18 0,18 0,0 0,-18 0,1 0,17 0,-18 0,0 0,0 0,18 0,-17 0,-19 0,36 0,0 0,-18 0,18 0,0 0,-18 0,18 0,0 0,-17 0,17 0,-1 0,-16 0,34 0,-17 0,-18 0,18 0,0 0,-17 0,34 0,-17 0,18 0,-19 0,19 0,0 0,-1 0,-17 0,18 0,-1 0,1 0,-36 0,18 0,0 0,-18 0,18 0,0 0,-35 0,35 0,-36 0,36 0,-18 0,-17 0,17 0,-17 0,17 0,0 0,-17 0,35 0,0 0,-18 0,36 0,-1 0,1 0,-18 0,17 0,1 0,-36 0,18 0,0 0,-18 0,18 0,0 0,-18 0,18 0,-17 0,-19 0,36 0,-18 0,-17 0,17 0,-17 0,0 0,-1 0,1 0,17 0,0 0,1 0,-1 0,-17 0,35 0,-1 0,-34 0,17 0,1 0,17 0,17 0,-35 0,36 0,0 0,-1 0,18 0,-35 0,35 0,-17 0,-36 0,1 0,-1 0,0 0,-17 0,-1 0,1 0,0 0,17 0,0 0,18 0,-35 0,17 0,0 0,-17 0,-18 17,-35 1,17-18,0 18,18-1,18-17,0 18,-1 0,19-1,16 1,-34-18,0 0,-1 0,54 18,-36-18,-17 0,17 0,18 0,0 0,18 0,-19 0,37 0,-1 0,35 0,1 0,-18 0,52 0,-34 0,17 0,-18 0,19 0,16 0,-52 0,0 0,0 0,-18 0,18 0,-18 0,-17 0,-19 0,1 0,18 0,-36 0,36 0,-18 0,-36 0,54 0,-18 0,0 0,35 0,18 0,-53 0,35 0,0 0,18 0,-18 0,-17 0,17 0,-35 0,17 0,1 0,-18 0,17 0,1 0,17 17,-35 1,-35-18,17 0,18 0,-36 0,36 0,0 17,-35-17,17 0,-17 18,17 0,18-1,-35-17,35 0,-18 0,0 0,0 0,1 0,-19 0,1 0,0 0,-1 0,1 0,17 0,-17 0,-1-17,1 17,17-18,-35 0,18 1,0 17,-18-18,35 1,-17-19,-1 19,-17-1,0 0,-17 18,-19-17,19-1,-1 18,0-18,1 18,-1 0,-17 0,17-17,1 17,-36-18,35 18,-35 0,35 0,-34 0,-1 0,0 0,17 0,-16 0,-19 0,18 0,-35 0,17 0,-52-17,70-1,-53 0,36 1,-19-1,36 18,0 0,-17 0,-1 0,18 0,18 0,0 0,-18 0,18 0,-1 0,19 0,-18 0,-18 0,17 0,-17 0,0 0,1 0,-1 0,-18 0,18 0,0 0,-17 0,-1 0,1 0,17 0,-36 0,19 0,-18 0,17 0,-17 0,35 0,-17 0,17 0,-18 0,18 0,0 0,0 0,36 0,-36 0,17 0,19 0,-18 0,-1 0,1 0,17 0,-17 0,17 0,-17 0,0 0,17 0,-17 0,17 0,-17 0,-18 0,35 0,-52 0,17 18,18-18,-18 0,-18 0,1 0,17 0,0 0,-35 17,35-17,-35 0,17 0,18 0,0 0,-17 0,17 0,0 0,-18 0,36 0,-18 0,0 0,0 0,18 0,-18 0,0 0,0 0,-17 0,-1 0,36 0,-36 0,1 0,-1 0,36 0,-36 0,1 0,-1 0,36 0,-36 0,1 0,35 0,-18 0,0 0,17 0,-17 0,1 0,-1 0,-18 0,-17 0,0 0,0 0,-36 0,36 0,-18 0,53 0,-17 0,-1 0,0 0,36 0,-35 0,-1 0,-17 0,35 0,-35 0,17 0,1 0,-1 0,18 0,0 0,0 0,18 0,-18 0,0 0,18 0,0 0,-18 0,17 0,1 0,-18 0,18 0,-18 0,0 0,18 0,-36 0,-17 0,0 0,0 0,17 0,-17 0,0 0,17 0,1 0,17 0,0 0,0 0,18 0,-36 0,1 0,-1 0,36 0,-36 0,-17 18,17 0,36-18,-18 17,18-17,-18 18,35-18,-17 0,-18 0,18 0,-18 0,0 0,18 0,0 0,-36 17,53-17,-52 0,-1 0,1 0,34 0,-34 0,-1 0,1 0,34 0,-16 0,-1 0,17 0,-17 0,0 0,36 0,-18 0,-1 0,-17 0,-17 0,17 0,0 0,-18 0,1 0,-18 0,35 0,-35 0,17 0,18 0,-17 0,34 0,-17 0,0 0,18 0,18 0,-1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4:45.2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2152 7391,'0'-18,"35"18,18 0,0 0,18 18,34-1,-69-17,105 18,-18 0,1 35,35-36,-36-17,18 0,18 0,-18 0,0 0,18 0,-18 0,18 0,-18 0,18 18,-36-1,18 1,-17 17,34-17,-69 0,-1-18,35 0,1 0,-1 0,1 0,-19 0,1 0,0 0,18 0,-36 0,0 0,-17 0,-1 0,1 0,-18 0,35 0,-18 0,1 0,-1 0,-17 0,36 0,-19 0,18 0,0 0,1 0,-1 0,35 0,1 0,-18-18,-18 0,-35 18,35 0,35 0,-17 0,53 0,-18 0,-17 0,17 0,17 0,19 0,-36 0,18 0,-53 0,52 0,-17 0,36 0,-1 0,36 0,-36 0,1 0,34 0,-17 0,-17 0,34 0,1 0,-18 0,18 0,-36 0,1 0,-36 0,17 0,-34 0,-18 0,17 0,-52 0,17 0,0 0,0 0,-17 0,17 0,-17 0,17 0,0 0,0 0,0 0,36 0,-36 0,36 0,-1 0,18 0,35 0,1 18,17 35,18-35,-18-1,-36-17,19 0,-36 0,-18 0,-34 0,34 0,-52-17,-19-1,-34 18,0 0,-1 0,19-18,-36 1,17-1,-17 0,0-17,0 17,0 1,0-1,0-17,0 17,0 1,0-19,-17 1,-1 35,0-35,-17 17,-18 0,0 1,36 17,-36-35,0 17,35 18,-88-18,71 18,-36 0,-17 0,0 0,0 0,0 0,17 0,1 0,-1 0,-17 0,53 0,-36 18,0 0,1-1,52-17,-35 0,0 18,18-18,-18 17,18-17,17 0,-35 0,0 18,18 0,-35-1,34-17,19 0,-1 0,-17 18,17 0,1-18,-19 0,19 0,-54 17,53-17,-17 0,-35 18,17 0,35-18,-35 0,0 0,-17 0,17 0,-18 0,1 0,17 0,-35 0,-36 0,1 0,-1 0,-17 0,18 0,-19 0,19 0,-36 0,18 0,18 0,-1 0,18 0,-17 0,-1 0,-17 0,18 0,-1 0,1 0,17 0,-17 0,-1 0,1 0,-1 0,18 0,-17 0,35 0,-1 0,-16 0,16 0,1 0,0 0,0 0,0 0,17 0,0 0,1 0,17 0,-18 0,1 0,-1 0,-17 0,0 0,0 0,0 0,-36 0,1 0,-18 0,17 0,1 0,17 0,-18 0,-17 0,18 0,-1 0,-17 0,-18 0,18 0,18 0,-1 0,1 0,17 0,-17 0,-1 0,1 0,17 0,-18 0,1 0,-1 0,1 0,17 0,0 0,18 0,0 0,17 0,18 0,-35 0,18 0,-1 0,36 0,-18 0,-18 0,1 0,17 0,0 0,-18 0,1 0,17 0,-35 0,-1 0,19 0,-18 0,17 0,-17 0,-35 0,34 0,-34 0,35 0,-1 0,-34 0,35 0,-36 0,71 0,-17 0,-1 0,36 0,0 0,-1 0,19 0,-18 0,35-18,-36 18,19 0,-36-18,17 18,-17 0,36 0,-36 0,35 0,-17 0,0 0,17 0,0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4:48.2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2134 8043,'0'18,"0"0,18-18,17 17,-17 1,35 0,0-1,17 1,1 17,17-17,18-1,-18-17,35 18,-52 0,-36-18,18 0,0 0,-18 0,1 0,-19 0,19 0,-19 0,1 0,17 0,0 0,18 0,18 0,-18 0,35 0,-17 0,17 0,0 0,35 0,1 0,-1 0,-17 0,0 0,-18 0,0 0,36 0,-36 0,0 0,1 0,-1 0,0 0,35 0,1 0,-1 0,1 0,-36 0,35 0,-70 0,18 0,17 0,-17-18,-18 18,-18 0,0 0,18 0,0 0,0 0,0 0,-18 0,0 0,36 0,-53 0,17 0,18 0,-18 0,18 0,0 0,-18 0,18 0,35 0,18 18,-53-18,35 0,-17 0,17 0,0 0,0 0,1 0,16 0,-16 0,-1 0,-18 0,19 0,-37 0,1 0,0 0,-35 0,17 0,-17 0,17 0,-17 0,-1 0,36 17,-17 1,16 0,-16-18,-1 0,18 0,0 0,-18 0,18 0,0 0,-18 0,1 0,-1 0,-18 0,1 0,0-18,-1 0,-17 1,0-1,0 0,0 1,0-1,0-17,0 17,-17 1,-1-19,0 19,1-1,-1 18,-17-18,-18-17,0 17,18 18,-36 0,1 0,-1 0,36 0,-18 0,18 0,17 0,0 0,1 0,-1 0,0 0,1 0,-18 18,-1-18,19 0,-36 0,0 0,18 0,-18 0,-18 0,18 0,-17 0,-1 0,0 0,-17 0,35 0,-35 0,18 0,-1 0,36 0,-36 0,1 0,17 0,17 0,-16 0,-1 0,0 0,-18 0,1 0,-19 0,19 0,-18 0,-1 0,1 0,0 0,0 0,17 0,1 0,-18 0,35 0,-36 0,19 0,-18 0,17 0,1 0,34 0,-34 0,-1 0,-17 0,0 0,0 0,-1 0,19 0,-1 0,36 0,-36 0,1 0,35 0,-18 0,0 0,18 0,-18 0,0 0,17 0,-34 0,17-18,35 18,-17 0,-18 0,18 0,-18 0,0 0,-18 0,19 0,-19 0,0 0,-17 0,35 0,-17 0,17 0,-18 0,18 0,-17 0,-1 0,1 0,-18 0,35 0,-18 0,18 0,18 0,-18 0,0 0,18 0,-1 0,1 0,18 0,-1 0,0 0,1 0,-1 0,0 0,1 0,-1 0,0 0,1 0,-1 0,1 0,-1 0,0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4:56.0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2099 8872,'35'0,"-17"0,17 0,0 18,-17-18,35 0,-18 0,18 0,0 0,-18 0,18 0,0 0,-17 0,16 0,19 0,-53 0,52 0,-17 0,-18 0,1 0,17 0,-36 0,36 0,0 0,-35 0,17 0,0 0,1 0,16 0,-16 0,-19 0,19 0,-1 0,0 0,18 0,-35 0,35 0,0 0,-18 0,18 0,17 0,-34 0,34 0,1 0,-1 0,-17 0,0 0,0 0,-18 0,36 0,-1 0,-34 0,17 0,0 0,-18 0,18 0,-18 0,-17 0,35 0,-18 0,-18 0,1 0,0 0,35 0,17 18,-34-18,16 0,1 0,18 0,-18 0,17 0,19 0,-19 0,18 0,-17 0,17 0,-35 0,35 0,-17 0,17 0,-18 0,19 0,-36 0,35 0,-18 0,19 0,-19 0,1 0,-36 0,18 0,17 0,-17 0,0 0,18 0,-1 0,-17 0,35 0,-17 0,17 0,-17 0,17 0,-17 0,17 0,0 0,18 0,0 0,-18 0,-18 0,-17 0,0 0,18 0,-18 0,0 0,-1 0,-16 0,17 0,0 0,-18 0,18 0,0 0,17 0,-34 0,34 0,1 0,-36 0,18 0,17 0,-17 0,18 0,-18 0,17 0,-17 0,18 0,17 0,-17 0,17 0,-18 0,18 0,1 0,17 0,-1 0,-16 0,34 0,18 0,-17 0,-1 0,-17 0,17 0,1 0,-36 0,71 0,-71-18,0 0,18 1,-18-1,-17 0,-18 18,17 0,-34 0,16 0,1 0,-17-17,-19 17,1 0,0 0,-1 0,18-18,1 1,-1 17,0 0,18 0,0 0,-18 0,18 0,36-18,-37 18,37 0,-19 0,18 0,-35 0,35 0,-17 0,17 0,-17 0,17 0,0 0,-17 0,-18 0,35 0,-18 0,19 0,-19 0,1 0,-18 0,17 0,1 0,-36 0,18 0,0 0,17 0,-34 0,34 0,-17 0,-18 0,18 0,18 0,-36 0,36 0,-1 0,18 0,-17 0,-18 0,18 0,-1 0,1 0,17-18,-18 1,-34 17,17 0,-1 0,1 0,18 0,0 0,-36 0,18 0,17 0,1 0,-18 0,0 0,17 0,-17 0,18 0,-1 0,1 0,-36 0,71-18,-88 18,34 0,19-18,-36 1,-17 17,17 0,1 0,34 0,-35 0,18 0,0 0,18 0,-18 0,17 0,1 0,17 0,0 0,0 0,1 0,-1 0,18 0,-1 0,19 0,-36 0,0 0,-17 0,-18 0,-36 0,19 0,-19 0,1 0,-18 35,0-17,-18-18,1 17,17 1,-18 0,0-1,-17 1,-18-1,18 1,17-18,-52 18,34-18,1 0,-35 17,17 1,-18-18,36 0,-53 35,35-35,-18 18,18-18,18 18,-36-1,54-17,-1 0,-17 0,0 0,17 0,-53 18,36-18,-35 17,34 1,-17 0,0-18,-35 17,0 1,18 0,-1-18,-17 17,17 1,18-18,0 0,-35 0,18 0,-1 0,-17 0,0 0,-36 0,18 0,-17 0,-36 0,53 0,-52 0,16 0,19-18,-1 1,-34-19,-1 19,18-19,17 1,-17 0,18 17,-1 1,36 17,-35 0,34 0,1 0,18 0,-36-18,35 0,1 1,17-1,0 0,-18 1,1 17,-18-18,17 1,18 17,0 0,-17 0,17 0,-18 0,18 0,-17 0,-1 0,1 0,17 0,-18 0,1 0,-1 0,18 0,-17 0,-19 0,19 0,17 0,-18 0,1 0,-1 0,18 0,-17 0,-18 0,17 0,-17 0,17 0,-17 0,35 0,-35 0,17 0,-17 0,0 0,0 0,0 0,17 0,-17 0,17 0,-17 0,18 0,17 0,-18 0,1 0,-1 0,-17-18,53 18,-18 0,-18 0,18 0,0 0,-17 0,-1 0,36 0,-36 0,1 0,-1 0,36 0,-18 0,0 0,18 0,-18 0,0 0,18 0,-18 0,0 0,35 0,-17 0,17 0,1 0,-1 0,-17 0,-1 0,-16 0,16 0,-17 0,-17 0,-1 0,18 0,-35 0,18 0,-19 0,19 0,17 0,-18 0,1 0,-18 0,17 0,-17 0,35 0,-35 0,17 0,-17 0,17 0,36 0,-35 0,17 0,0 0,17 0,-16 0,16 0,19 0,-19 0,19 0,-19 0,-16 0,34 0,-35 0,0 0,35 0,-17 0,0 0,-18 0,-18 0,1 0,35 0,-54 0,1 0,18 0,-1 0,1 0,34 0,-34 0,34 0,-16 0,-1 0,0 0,17 0,1 0,-35 0,34 0,1 0,-18 0,18 0,0 0,-18 0,35 0,-17 0,-1 0,1 0,17 0,-17 0,18 0,-19 0,1 0,0 0,-18 0,0 0,18 0,-18 0,-18 0,36 0,-18 0,18 0,17 0,-17 0,17 0,1 0,-1 0,-17 0,17 18</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00.9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6174 9525,'0'18,"0"-1,53-17,-1 18,1 0,-35-18,70 17,-17 1,35-1,-36 1,-17-18,18 0,-1 0,1 0,-18 0,0 0,-1 0,-16 0,17 0,0 0,-36 0,36 0,-35 0,35 0,0 0,-18 0,18 0,0 0,-36 0,19 0,17 0,-18 0,18 0,0 0,0 0,-1 0,1 0,18 0,-36 0,18 0,0 0,0 0,18 0,-19 0,-16 0,-1 0,18 0,-18 0,18 0,0 0,-35 0,35 0,0 0,-36 0,18 0,-17 0,17 0,1 0,-1 0,-17 0,17 0,-18 0,19 0,-1 0,-17 0,-1 0,1 0,17 0,18 0,-18 0,1 0,-19 0,36 0,-17 0,-1 0,18 0,0 0,0 0,17 0,-17 0,0 0,0 0,0 0,0 0,-18 0,18 0,-18 0,-17 0,17 0,-17 0,-1 0,1 0,0 0,-1 0,1 0,0 18,-1-1,1-17,-1 0,1 0,0 0,-1 0,1 0,0 0,-1 0,1 0,0 0,17 0,0 0,18 0,-18 0,-17 0,0 0,-1 0,1 0,0 0,-1 0,1 0,-1 0,19 0,-1 0,-17 0,35 18,-18 0,-18-18,36 0,-35 0,17 0,1 0,-1 0,0 0,18 0,-18 0,36 0,-18 0,0 0,17 0,18 0,1 0,-19 0,1 0,-18 0,17 0,1 0,17 0,0 0,0 0,1 0,34 0,-35 0,18 0,-18 0,-35 0,18 0,-18 0,17 0,-17 0,18 0,-18 0,-18 0,18 0,-18 0,-17 0,-1 0,1 0,0 0,-1 0,1 0,0 0,-1 0,18 0,-17 0,17 0,1 0,-19 0,19 0,-19 0,18 0,1 0,-19 0,1 0,0 0,-1 0,1 0,0 0,17 0,0 0,-17 0,-1 0,1 0,0 0,-1 0,1 0,0 0,-1 0,19 0,16 0,-34 0,35 0,-35 0,17 0,0 0,-17 0,-1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05.5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16651 9790,'18'0,"-1"0,1 0,35 0,-18 0,36 0,-18 0,35 0,0 0,0 0,0 0,36 0,-1 0,-34 0,34 0,18 0,18 0,17 0,-35 0,18 0,-18 0,0 0,36 0,-18 0,17 0,-35 0,35 0,-17 0,18 0,-36 0,0 0,-18 0,1 0,-36 0,0 0,-17 0,17 0,-18 0,-34 0,17 0,-18 0,-17 0,-1 0,1 0,-1 0,1 0,0 0,-1 0,19 0,-19 0,36 0,0 0,-35 0,17 0,-17 0,17 0,0 0,-17 0,17 0,-17 0,-1 0,19 0,-19 0,1 0,-36 0,-17 0,0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07.6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7426 10460,'18'0,"17"0,18 0,0 0,0 0,17 0,1 0,-18 0,35 0,0 0,36 0,-36 0,18 0,-54 0,37 0,-19 0,18 0,-17 0,17 0,0 0,36 0,-36 0,0 0,0 0,1 0,-1 0,35 0,-35 0,36 0,-1 0,1 0,-36 0,0 0,53 0,-35 0,0 0,18 0,-1 0,-35 0,36 0,-36 0,0 0,0 0,0 0,18 0,-53 0,35 0,1 0,-19 0,18 0,1 0,16 0,-52 0,35 0,1 0,16 0,-16 0,-1 0,0 0,0 0,-17 0,17 0,-17 0,17 0,-35 0,17 0,-17 0,18 0,-18 0,0 0,17 0,-35 0,18 0,18 0,-18 0,35 0,-17 0,17 0,-18 0,18 0,1 0,-19 0,18 0,1 0,-1 0,-18 0,1 0,-18 0,17 0,-17 0,-35 0,35 0,0 0,-36 0,36 0,0 0,-17 0,16 0,19 0,-18 0,35 0,-17 0,17 0,-18 0,1 0,-36 0,18 0,-35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16.8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3193 12471,'35'0,"35"0,-17 0,36 0,34 0,18 0,18 0,17 0,1 0,-1 0,0 0,-34 0,16 0,-34 0,-18 0,-18 0,-18 0,1 0,-18 0,-18 0,0 0,-17 0,17 0,18 0,-17 0,16 0,19 0,-18 0,0 0,17 0,1 0,17 0,-35 0,35 0,18 0,-18 0,0 0,1 0,-1 0,0 0,36 0,-1 0,-35 0,0 0,-17 0,-1 0,-17 0,0 0,0 0,-35 0,35 0,0 0,-18 0,18 0,0 0,-18 0,18 0,0 0,-18 0,18 0,18 0,-18 0,-18 0,18 0,17 0,-34 0,17 0,17 0,-17 0,0 0,17 0,-34 0,34 0,1 0,-1 0,-17 0,18 0,-1 0,1 0,-18 0,17 0,-17 0,18 0,-18 0,0 0,0 0,-36 0,19 0,-19 0,1 0,17 0,-17 0,-1 0,1 0,0 0,-1 0,1 0,0 0,-1 0,1 0,0 0,-1 0,1 0,-1 0,1 0,0 0,-1 0,1 0,0 0,-1 0,1 0,0 0,-1 0,1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21.8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3210 13335,'18'0,"17"0,18 0,-35 0,17 0,-17 0,17 0,0 0,-17 0,17 0,-17 0,-1 0,19 0,17-18,-18 1,0-1,0 18,18 0,-17-18,-1 1,0 17,-17 0,35-18,-36 18,1 0,0 0,-1 0,1 0,0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31:33.7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15946 8819,'17'0,"18"0,18 0,18 18,17 17,36-17,70 17,0 1,53-1,0 18,-18 0,35-18,-17 18,18 17,35-17,-36 0,-34 0,17-18,-36 18,1 0,0-17,-36 16,0-34,-52-18,35 0,-18 0,-18 0,1 0,-18 0,17 0,0 0,19 0,16 0,19 0,-36 0,35 0,1 0,17-18,-53-34,-18 34,-17-17,18-1,-19 19,-52-1,0 18,-18 0,1-18,-19 18,19 0,-19-17,19-1,-19 1,1-1,0 18,-1-18,1 1,-1-1,1 18,0-18,-18 1,0-1,0-17,0-18,0 35,0 1,0-1,0 0,0 1,-36 17,-16 0,16 0,-52 0,17 0,-17 0,-53 0,18 0,-36 0,53 0,-53 0,18 0,53 0,-35 0,34 0,-34 0,-1 0,1 0,17 0,-17 0,-1 0,-17 0,-18 0,-17 0,0 0,-36 0,18 0,-18 0,1 0,34 0,1 0,35 0,0 0,-18 0,18 0,-18 0,53 0,-17 0,-1 0,1 0,-1 0,36 0,0 0,17 0,36 0,-36 0,1 0,52 0,-35 0,-17 0,34 17,19-17,-1 0,1 0,-1 0,0 0,1 18,-1-18,0 0,-35 0,1 0,-1 0,0 0,0 0,35 0,-17 0,17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29.5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3104 14817,'18'-18,"17"18,-17 0,17 0,18 0,-18 0,36 0,0 0,17 0,0 0,0 0,0 0,1 0,16 0,-16 0,-36 0,17 0,-17 0,18 0,-36 0,18 0,0 0,-36 0,19 0,-19 0,36 0,0 0,0 0,0 0,17 0,1 0,-18 0,35 0,0 0,36 0,-36 0,18 0,-18 0,0 0,0 0,-17 0,17 0,-17 0,-36 0,35 0,-17 0,-17 0,17 0,-18 0,-17 0,17 0,-18 0,19 0,-1 0,-17 0,17 0,0 0,-17 0,-1 0,19 0,-1 0,18 0,0 0,-18 0,18 0,0 0,-18 0,18 0,0 0,-18 0,18 0,0 0,-35 0,17 0,18 0,-35 0,35 0,-1 0,-16 0,17 0,0 0,-18 0,35 0,1 0,0 0,-19 0,19 0,0 0,-19 0,19 0,17 0,0 0,-17 0,17 0,0 0,1 0,-19 0,18 0,-17 0,17 0,0 0,0 0,1 0,-1 0,35 0,-34 0,16 0,-52 0,35 0,-17 0,17 0,-17 0,17 0,-35 0,17 0,1 0,0 0,-36 0,35 0,-17 0,0 0,18 0,-1 0,-17 0,-17 0,34 0,1 0,-36 0,35 0,-17 0,0 0,0 0,18 0,-1 0,1 0,-18 0,35 0,-17 0,-1 0,18 0,-35 0,35 0,18 0,-53 0,35 0,-17 0,17 0,-17 0,-18 0,-1 0,19 0,0 0,-18 0,17 0,1 0,-1 0,-17 0,18 0,-1 0,1 0,-18 0,35 0,-18 0,1 0,-18 0,17 0,-17 0,0 0,35-18,-70 18,53 0,-1 0,-34 0,16 0,19 0,-18 0,-18 0,18 0,18 0,-18 0,-1 0,19 0,-36 0,36 0,-1 0,19 0,-19 0,18 0,-35 0,35 0,-17 0,17 0,0 0,1 0,16 0,-16 0,16 0,1 0,-17 0,-1 0,0 0,0 0,36 0,-36 0,35 0,1 0,-36 0,0 0,36 0,-36 0,35 0,-35 0,1 0,34 0,1 0,-36 0,35 0,-17 0,18 0,-36 0,0 0,-17 0,17 0,-18 0,1 0,-18 0,17 0,1 0,-18 0,0 0,17 0,1 0,-1 0,-17 0,35 0,1 0,34 0,1 0,-1 0,-35 0,0 0,36 0,-1 0,18 0,-52 0,69 0,-52 0,18 0,-1 0,1 0,-18 0,-1 0,1 0,0 0,-18 0,0 0,-17 0,17 0,-35 0,18 0,-18 0,-18 0,35 0,1 0,-18 0,0 0,0 0,17 0,-17 0,35 0,-17 0,17 0,-17 0,-1 0,-17 0,18 0,-1 0,-17 0,0 0,18 0,-1 0,-35 0,36 0,0 0,-1 0,-35 0,18 0,0 0,-17 0,16 0,1 0,-35 0,17 0,-17 0,17 0,0 0,-17 0,0 0,-1 0,1 0,0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31.8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2346 15328,'0'18,"18"-1,-1-17,1 0,17 0,0 0,-17 0,17 0,1 0,-1 0,18 0,35 0,-35-17,0 17,0 0,17 0,19 0,-19 0,18 0,-35 0,35 0,18 0,-18 0,1 0,-1 0,0 0,0 0,18 0,0 0,-18 0,18 0,0 0,0 0,-1 0,-16 0,16 0,-16 0,34 0,-35 0,0 0,1 0,-1 0,0 0,-17 0,-1 0,-35 0,18 0,0 0,0 0,-35 0,17 0,-17 0,-1 0,1 0,0 0,-1 0,1 0,0 0,-1 0,1 0,-1 0,1 0,0 0,-1 0,1 0,0 0,-1 0,1 17,0 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41.4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1164 16104,'-17'18,"17"0,0 17,17 0,-17 0,18 18,-1-53,1 18,0 17,-1-35,72 18,-1 0,-18-18,36 0,71 0,34-18,18 0,18-35,-17 18,17-18,17 0,1 0,-18-17,17 17,1 18,-53-18,-1 0,1 17,-36 1,-17 0,-35 17,-36 1,-35 17,-18 0,-17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42.6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4004 16140,'35'0,"1"0,34 0,36 0,70 0,36 0,17 0,1 0,70 0,-18 0,18 0,-18 0,-18 0,-52 0,-36 0,-52 0,-71 0,-18 0,-17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43.7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3457 16898,'0'0,"18"0,70 18,18-1,-18-17,53 0,18 0,-18 0,71 0,-36 0,18 0,-17 0,-19 0,-34 0,-36 0,-53 0,18 0,-18 0,-17 0,17 0,-17 0,0 0,-1 0,1 0,0 0,-1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49.8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7955 17921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52.3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5345 17639,'35'0,"35"-18,1 18,88 0,70 0,71 0,53 0,123 0,71 0,52 0,-52 0,53 0,0 0,105 0,18 0,54 0,-107 0,-70 0,-54 0,-69 0,-107 0,-52-35,-89 0,-70-1,-89 19,-35 17,-52-36,-71 1,-106-18,-36 0,-70 36,-70-1,-106 18,-195 0,-34 0,-142 0,-52 0,17 0,35 0,71 0,106 0,246 0,160 35,140-17,89-18,0 18,105-1,124 1,71-18,88 0,176 0,71 0,17 0,-17 0,88-88,-71 17,-106 1,-123 52,-123-17,-124 35,-70 0,-36 0,-53-18,-105-35,-89 36,-17 17,-159 0,-230 0,-158 0,-123 0,17 0,-18 0,124 0,282 0,212 17,159 1,87-1,107 1,141-18,176 0,335 0,229 0,71 0,53 0,-123 0,-177 0,-53 0,-247 0,-211 0,-142 0,-70 0,-35 0,-36 35,-123-17,-70 35,-89-35,-53-18,-18 0,19 0,-19 0,-17 52,141-16,106-19,106-17,0 18,35 0,53-18,158-18,124-35,195-35,34-18,89-35,-1 0,-70 35,-70 35,-89 54,-35-18,-211 35,-107 0,-52 0,-1 0,1 0,-36 0,-70 0,-35 0,-54 0,1 0,0 0,35 0,70 0,18 0,124 70,105 36,177 0,282 0,159-71,-1 0,-87-35,264 0,-18 0,-175 0,-301 0,-212 0,-140 0,-71 0,-212 35,-158 18,-248-17,-158-1,-53-35,-71 0,-70-106,211 0,124 0,177 18,175 35,124 36,71-1,18 18,52-71,53 1,106 17,53-70,53 34,88-17,123 18,72-18,-54 1,-124 16,-140 19,-53 17,-107 35,-87 18,-177 18,-105 35,-160 35,-211 18,-194 53,-105 35,-72 17,-105 1,105 0,248-54,229-34,282-36,176-53,36-35,53 18,70-18,212-35,70-18,159-35,-70-1,70-16,-70 16,-54 1,-105 53,-70 17,-107 18,-35 0,-53 18,-17 0,-18-1,-53 18,0 18,-35 18,-53-36,-35 36,17-36,53 18,71-35,17-18,194 0,36-36,17-17,18 1,-35-19,-88 36,-54 17,-52 18,-1 0,-105 0,-71 18,-52-1,-54 36,-105 0,-18-35,-106 17</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5:54.4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388 16492,'-18'36,"18"-19,0 36,0 18,18-1,0-17,-1 18,1-1,0 1,-18-36,0 0,17 1,-17-19,36-34,-19-1,1 0,52-17,36-35,35-19,18 1,17 18,36-1,0-17,-53 17,35 1,-71 17,-52 18,-19 17,-16 0,-1 1,18-1,-53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31:36.1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1640 10160,'0'0,"53"0,0 0,35 0,18 0,71 0,34 0,1 0,17 0,1 0,17 0,-18 0,0 0,0 0,18 0,-70 0,-1 0,1 0,-36 0,-18 0,1 0,-1 0,-17 0,17 0,-34 0,-1 0,35 0,1 0,-1 0,1 0,17 0,-18 0,18 0,36 0,-1 0,36 0,17 0,0 0,-17 0,17 0,18 0,-53 0,18 0,-36 0,1 0,-1 0,1 0,-36 0,-18 0,36-35,-89 35,19 0,-1 0,0 0,-17 0,-18 0,17 0,1 0,17 0,-18 0,19 0,-36 0,17 0,1 0,-1 0,-17 0,0 0,0 0,-18 0,18 0,18 0,-18 0,17 0,-17 0,18 0,-18 0,-1 0,1 0,-35 0,35 0,0 0,-36 0,36 0,0 0,-17 0,17 0,17 0,-17 0,35 0,-17 0,17 0,-18 0,1 0,-18 0,18 0,-1 0,-35 0,1 0,-1 0,-17 0,17 0,-18 0,1 0,0 0,-1 0,1 0,0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31:40.2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 13406,'0'35,"0"18,0 35,0 35,0 1,0-1,0 1,0-71,0 70,18-52,0-54,-18 1,17 17,36-52,0-36,35-18,53-17,53 0,53-36,18 1,0-1,87-17,72 18,-1 35,-17 17,-71 18,-71-35,1 70,35 1,-88 17,17 0,-35 0,0 0,-18 0,-35 0,-52 0,-19 0,-17 0,-35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31:47.2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547 3510,'17'0,"19"0,-19 18,1-1,0 19,-1-1,19-17,-19 35,1-18,-1 0,19-17,-19 17,1 0,0 1,35-36,-36-36,54 1,17-18,35-17,19-1,34 0,18 1,35-1,18 1,0-18,53-18,0 35,0-17,-36 53,1-18,-18 0,-35 18,-89-1,0 1,-52 17,-53 18,17 0,-17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32:57.3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935 11818,'-18'18,"18"35,0 52,18 19,-18-36,0 36,0-1,0-35,0-17,17-1,-17-123,0 1,18-1,0 0,17 0,-17 0,17 18,18-54,17 19,-17-1,-17-17,52 18,-18 17,36-18,0-17,-18 17,36-17,17 0,18 0,17-18,-17 35,-1 36,1-36,-35 1,17 35,-53-1,-17 1,-36 17,0 1,-17 17</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32:58.8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1570 14146,'0'0,"18"18,-1 17,1-17,-18 0,0 17,17-18,1 19,0-19,-1 1,36 0,-17-18,34 0,36 0,35 0,18-36,17 1,-17-18,0-17,-1 34,-34 1,-1-18,-52 18,-18 17,-18 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33:01.3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1482 15293,'35'18,"0"-18,18 0,53 17,17 1,19-18,69 0,19 0,34 0,1 0,-1 0,36 0,-18 0,-17 0,0 0,-36 0,-18 0,1 0,-18 0,-17 0,34 0,-34 0,-1 0,0 0,-34 0,34 0,0 0,36 0,0 0,-18 0,17 0,1 0,17 0,1 0,17 0,-53 0,17 0,-17 0,18 0,0 0,-18 0,17 0,-34 0,-1 0,-17 0,-18 0,0 0,18 0,17 0,-35 0,36 0,-1 0,36 0,-1 0,-17 0,53 0,-17 0,34 0,-34 0,34 0,-35 0,36 0,0 0,34 0,-52 0,18 0,35 0,-36 0,1 0,0 0,-36 0,-17 0,-36 0,0 0,-34 0,-19 0,-35 0,71 35,-71-17,0-1,-17 1,35 0,-36-1,-34-17,-19 0,-34 0,-72 0,-34-17,-71-19,-18 36,-52 0,-19 0,-52 0,18 0,-54 36,54-1,-18 18,35 0,-18-36,18 1,71-18,0 0,17 0,18 0,35 0,18 0,18 0,-1 0,36 0,-35 0,-1 0,18 0,-17 0,-36 0,18 0,-35 0,-36 0,-17 0,-1 0,1 0,-18 0,18 0,-1 0,-34 0,-54 0,19 0,-19 0,1 0,-1 0,-52 0,17 0,-18 0,54 0,-1 0,1 0,17 0,36 0,-1 0,36 0,-1 0,54 0,0 0,17 0,18 0,52 0,-34 0,-36 0,71-18,0 1,17-1,18 0,18 18,0 0,0 0,-1 0,1-17,17 17,-17 0,17-18,1 18,-18-17,-36-1,18 0,-35-17,0 0,-36-18,18 35,-17-17,17-18,18 35,35 1,0-1,35 0,-17 1,35-1,-18 1,1 17,-1-18,-35-17,-17-1,-36 1,-18-18,-34 0,69 36,-34-36,0 35,17 0,17 1,-16-1,69 0,19 18,-19 0,19-17,17-1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8:44:27.6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13988 3775,'17'0,"1"0,0 0,17 0,35 17,1 1,-1 0,19-1,17 1,-54-18,72 0,-1 0,18 0,-17 0,17 0,-17 0,-1 0,-17 0,0 0,-18 0,-18 0,-17 0,0 0,0 0,-18 0,18 0,0 0,-17 0,16 0,19 0,-18 0,18 0,-19 0,-16 0,17 0,0 0,-36 0,18 0,1 0,-19 0,19 0,-1 0,18 0,0 0,0 0,-18 0,18 0,-35 0,17 0,0 0,-17 0,17 0,-17 0,35 0,-1 0,-16 0,34 0,-17 0,18 0,-18 0,17 0,-17 0,-18 0,18 0,-17 0,-1 0,0 0,0 0,-17 0,0 0,-1 0,1 0,0 0,-1 0,1 0,0 0,-1 0,19 0,-19 0,1 0,-1 0,1-18,-18 1,-18-1,1 18,-1-18,-17 18,0-17,-1-1,-17 18,-52 0,-19 0,-52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D4C2A2-98D7-4712-9549-743019BA7A2E}"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4C2A2-98D7-4712-9549-743019BA7A2E}"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4C2A2-98D7-4712-9549-743019BA7A2E}"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4C2A2-98D7-4712-9549-743019BA7A2E}"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D4C2A2-98D7-4712-9549-743019BA7A2E}"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D4C2A2-98D7-4712-9549-743019BA7A2E}"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D4C2A2-98D7-4712-9549-743019BA7A2E}"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D4C2A2-98D7-4712-9549-743019BA7A2E}"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4C2A2-98D7-4712-9549-743019BA7A2E}"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4C2A2-98D7-4712-9549-743019BA7A2E}"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4C2A2-98D7-4712-9549-743019BA7A2E}"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CC688-0126-4A3F-8FC9-1E5285332E5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4C2A2-98D7-4712-9549-743019BA7A2E}" type="datetimeFigureOut">
              <a:rPr lang="en-US" smtClean="0"/>
              <a:t>9/19/2024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CC688-0126-4A3F-8FC9-1E5285332E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emf"/><Relationship Id="rId4" Type="http://schemas.openxmlformats.org/officeDocument/2006/relationships/customXml" Target="../ink/ink2.xml"/><Relationship Id="rId9"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7.emf"/><Relationship Id="rId4" Type="http://schemas.openxmlformats.org/officeDocument/2006/relationships/customXml" Target="../ink/ink7.xml"/></Relationships>
</file>

<file path=ppt/slides/_rels/slide4.xml.rels><?xml version="1.0" encoding="UTF-8" standalone="yes"?>
<Relationships xmlns="http://schemas.openxmlformats.org/package/2006/relationships"><Relationship Id="rId13" Type="http://schemas.openxmlformats.org/officeDocument/2006/relationships/image" Target="../media/image14.emf"/><Relationship Id="rId18" Type="http://schemas.openxmlformats.org/officeDocument/2006/relationships/customXml" Target="../ink/ink17.xml"/><Relationship Id="rId26" Type="http://schemas.openxmlformats.org/officeDocument/2006/relationships/customXml" Target="../ink/ink21.xml"/><Relationship Id="rId39" Type="http://schemas.openxmlformats.org/officeDocument/2006/relationships/image" Target="../media/image27.emf"/><Relationship Id="rId21" Type="http://schemas.openxmlformats.org/officeDocument/2006/relationships/image" Target="../media/image18.emf"/><Relationship Id="rId34" Type="http://schemas.openxmlformats.org/officeDocument/2006/relationships/customXml" Target="../ink/ink25.xml"/><Relationship Id="rId7" Type="http://schemas.openxmlformats.org/officeDocument/2006/relationships/image" Target="../media/image11.emf"/><Relationship Id="rId12" Type="http://schemas.openxmlformats.org/officeDocument/2006/relationships/customXml" Target="../ink/ink14.xml"/><Relationship Id="rId17" Type="http://schemas.openxmlformats.org/officeDocument/2006/relationships/image" Target="../media/image16.emf"/><Relationship Id="rId25" Type="http://schemas.openxmlformats.org/officeDocument/2006/relationships/image" Target="../media/image20.emf"/><Relationship Id="rId33" Type="http://schemas.openxmlformats.org/officeDocument/2006/relationships/image" Target="../media/image24.emf"/><Relationship Id="rId38" Type="http://schemas.openxmlformats.org/officeDocument/2006/relationships/customXml" Target="../ink/ink27.xml"/><Relationship Id="rId2" Type="http://schemas.openxmlformats.org/officeDocument/2006/relationships/customXml" Target="../ink/ink9.xml"/><Relationship Id="rId16" Type="http://schemas.openxmlformats.org/officeDocument/2006/relationships/customXml" Target="../ink/ink16.xml"/><Relationship Id="rId20" Type="http://schemas.openxmlformats.org/officeDocument/2006/relationships/customXml" Target="../ink/ink18.xml"/><Relationship Id="rId29"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3.emf"/><Relationship Id="rId24" Type="http://schemas.openxmlformats.org/officeDocument/2006/relationships/customXml" Target="../ink/ink20.xml"/><Relationship Id="rId32" Type="http://schemas.openxmlformats.org/officeDocument/2006/relationships/customXml" Target="../ink/ink24.xml"/><Relationship Id="rId37" Type="http://schemas.openxmlformats.org/officeDocument/2006/relationships/image" Target="../media/image26.emf"/><Relationship Id="rId5" Type="http://schemas.openxmlformats.org/officeDocument/2006/relationships/image" Target="../media/image10.emf"/><Relationship Id="rId15" Type="http://schemas.openxmlformats.org/officeDocument/2006/relationships/image" Target="../media/image15.emf"/><Relationship Id="rId23" Type="http://schemas.openxmlformats.org/officeDocument/2006/relationships/image" Target="../media/image19.emf"/><Relationship Id="rId28" Type="http://schemas.openxmlformats.org/officeDocument/2006/relationships/customXml" Target="../ink/ink22.xml"/><Relationship Id="rId36" Type="http://schemas.openxmlformats.org/officeDocument/2006/relationships/customXml" Target="../ink/ink26.xml"/><Relationship Id="rId10" Type="http://schemas.openxmlformats.org/officeDocument/2006/relationships/customXml" Target="../ink/ink13.xml"/><Relationship Id="rId19" Type="http://schemas.openxmlformats.org/officeDocument/2006/relationships/image" Target="../media/image17.emf"/><Relationship Id="rId31" Type="http://schemas.openxmlformats.org/officeDocument/2006/relationships/image" Target="../media/image23.emf"/><Relationship Id="rId4" Type="http://schemas.openxmlformats.org/officeDocument/2006/relationships/customXml" Target="../ink/ink10.xml"/><Relationship Id="rId9" Type="http://schemas.openxmlformats.org/officeDocument/2006/relationships/image" Target="../media/image12.emf"/><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21.emf"/><Relationship Id="rId30" Type="http://schemas.openxmlformats.org/officeDocument/2006/relationships/customXml" Target="../ink/ink23.xml"/><Relationship Id="rId35" Type="http://schemas.openxmlformats.org/officeDocument/2006/relationships/image" Target="../media/image25.emf"/><Relationship Id="rId8" Type="http://schemas.openxmlformats.org/officeDocument/2006/relationships/customXml" Target="../ink/ink12.xml"/><Relationship Id="rId3"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688975"/>
          </a:xfrm>
        </p:spPr>
        <p:txBody>
          <a:bodyPr>
            <a:normAutofit/>
          </a:bodyPr>
          <a:lstStyle/>
          <a:p>
            <a:r>
              <a:rPr lang="en-US" sz="3200" dirty="0" smtClean="0">
                <a:latin typeface="Times New Roman" pitchFamily="18" charset="0"/>
                <a:cs typeface="Times New Roman" pitchFamily="18" charset="0"/>
              </a:rPr>
              <a:t>Use of Final</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371600"/>
            <a:ext cx="8077200" cy="5181600"/>
          </a:xfrm>
        </p:spPr>
        <p:txBody>
          <a:bodyPr>
            <a:normAutofit/>
          </a:bodyPr>
          <a:lstStyle/>
          <a:p>
            <a:pPr algn="just"/>
            <a:r>
              <a:rPr lang="en-US" sz="2400" b="1" dirty="0">
                <a:solidFill>
                  <a:schemeClr val="tx1"/>
                </a:solidFill>
                <a:latin typeface="Times New Roman" pitchFamily="18" charset="0"/>
                <a:cs typeface="Times New Roman" pitchFamily="18" charset="0"/>
              </a:rPr>
              <a:t>The keyword final has three uses. First, it can be used to create the equivalent of </a:t>
            </a:r>
            <a:r>
              <a:rPr lang="en-US" sz="2400" b="1" dirty="0" smtClean="0">
                <a:solidFill>
                  <a:schemeClr val="tx1"/>
                </a:solidFill>
                <a:latin typeface="Times New Roman" pitchFamily="18" charset="0"/>
                <a:cs typeface="Times New Roman" pitchFamily="18" charset="0"/>
              </a:rPr>
              <a:t>a named </a:t>
            </a:r>
            <a:r>
              <a:rPr lang="en-US" sz="2400" b="1" dirty="0">
                <a:solidFill>
                  <a:schemeClr val="tx1"/>
                </a:solidFill>
                <a:latin typeface="Times New Roman" pitchFamily="18" charset="0"/>
                <a:cs typeface="Times New Roman" pitchFamily="18" charset="0"/>
              </a:rPr>
              <a:t>constant</a:t>
            </a: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The other two </a:t>
            </a:r>
            <a:r>
              <a:rPr lang="en-US" sz="2400" b="1" dirty="0" smtClean="0">
                <a:solidFill>
                  <a:schemeClr val="tx1"/>
                </a:solidFill>
                <a:latin typeface="Times New Roman" pitchFamily="18" charset="0"/>
                <a:cs typeface="Times New Roman" pitchFamily="18" charset="0"/>
              </a:rPr>
              <a:t>uses of </a:t>
            </a:r>
            <a:r>
              <a:rPr lang="en-US" sz="2400" b="1" dirty="0">
                <a:solidFill>
                  <a:schemeClr val="tx1"/>
                </a:solidFill>
                <a:latin typeface="Times New Roman" pitchFamily="18" charset="0"/>
                <a:cs typeface="Times New Roman" pitchFamily="18" charset="0"/>
              </a:rPr>
              <a:t>final apply to inheritance.</a:t>
            </a:r>
            <a:endParaRPr lang="en-US" sz="2400" b="1" dirty="0" smtClean="0">
              <a:solidFill>
                <a:schemeClr val="tx1"/>
              </a:solidFill>
              <a:latin typeface="Times New Roman" pitchFamily="18" charset="0"/>
              <a:cs typeface="Times New Roman" pitchFamily="18" charset="0"/>
            </a:endParaRPr>
          </a:p>
          <a:p>
            <a:pPr algn="just"/>
            <a:r>
              <a:rPr lang="en-US" sz="2400" b="1" dirty="0" smtClean="0">
                <a:solidFill>
                  <a:schemeClr val="tx1"/>
                </a:solidFill>
                <a:latin typeface="Times New Roman" pitchFamily="18" charset="0"/>
                <a:cs typeface="Times New Roman" pitchFamily="18" charset="0"/>
              </a:rPr>
              <a:t>1. Final Variable:-</a:t>
            </a:r>
          </a:p>
          <a:p>
            <a:pPr algn="just"/>
            <a:r>
              <a:rPr lang="en-US" sz="2400" dirty="0" smtClean="0">
                <a:solidFill>
                  <a:schemeClr val="tx1"/>
                </a:solidFill>
                <a:latin typeface="Times New Roman" pitchFamily="18" charset="0"/>
                <a:cs typeface="Times New Roman" pitchFamily="18" charset="0"/>
              </a:rPr>
              <a:t>A </a:t>
            </a:r>
            <a:r>
              <a:rPr lang="en-US" sz="2400" dirty="0">
                <a:solidFill>
                  <a:schemeClr val="tx1"/>
                </a:solidFill>
                <a:latin typeface="Times New Roman" pitchFamily="18" charset="0"/>
                <a:cs typeface="Times New Roman" pitchFamily="18" charset="0"/>
              </a:rPr>
              <a:t>variable can be declared as </a:t>
            </a:r>
            <a:r>
              <a:rPr lang="en-US" sz="2400" b="1" dirty="0">
                <a:solidFill>
                  <a:schemeClr val="tx1"/>
                </a:solidFill>
                <a:latin typeface="Times New Roman" pitchFamily="18" charset="0"/>
                <a:cs typeface="Times New Roman" pitchFamily="18" charset="0"/>
              </a:rPr>
              <a:t>final. Doing so prevents its contents from </a:t>
            </a:r>
            <a:r>
              <a:rPr lang="en-US" sz="2400" b="1" dirty="0" smtClean="0">
                <a:solidFill>
                  <a:schemeClr val="tx1"/>
                </a:solidFill>
                <a:latin typeface="Times New Roman" pitchFamily="18" charset="0"/>
                <a:cs typeface="Times New Roman" pitchFamily="18" charset="0"/>
              </a:rPr>
              <a:t>being </a:t>
            </a:r>
            <a:r>
              <a:rPr lang="en-US" sz="2400" dirty="0" smtClean="0">
                <a:solidFill>
                  <a:schemeClr val="tx1"/>
                </a:solidFill>
                <a:latin typeface="Times New Roman" pitchFamily="18" charset="0"/>
                <a:cs typeface="Times New Roman" pitchFamily="18" charset="0"/>
              </a:rPr>
              <a:t>modified</a:t>
            </a:r>
            <a:r>
              <a:rPr lang="en-US" sz="2400" dirty="0">
                <a:solidFill>
                  <a:schemeClr val="tx1"/>
                </a:solidFill>
                <a:latin typeface="Times New Roman" pitchFamily="18" charset="0"/>
                <a:cs typeface="Times New Roman" pitchFamily="18" charset="0"/>
              </a:rPr>
              <a:t>. This means that you must initialize a </a:t>
            </a:r>
            <a:r>
              <a:rPr lang="en-US" sz="2400" b="1" dirty="0">
                <a:solidFill>
                  <a:schemeClr val="tx1"/>
                </a:solidFill>
                <a:latin typeface="Times New Roman" pitchFamily="18" charset="0"/>
                <a:cs typeface="Times New Roman" pitchFamily="18" charset="0"/>
              </a:rPr>
              <a:t>final variable when it is declared</a:t>
            </a: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In this usage, </a:t>
            </a:r>
            <a:r>
              <a:rPr lang="en-US" sz="2400" b="1" dirty="0">
                <a:solidFill>
                  <a:schemeClr val="tx1"/>
                </a:solidFill>
                <a:latin typeface="Times New Roman" pitchFamily="18" charset="0"/>
                <a:cs typeface="Times New Roman" pitchFamily="18" charset="0"/>
              </a:rPr>
              <a:t>final is similar to const in C/C++/C</a:t>
            </a:r>
            <a:r>
              <a:rPr lang="en-US" sz="2400" b="1" dirty="0" smtClean="0">
                <a:solidFill>
                  <a:schemeClr val="tx1"/>
                </a:solidFill>
                <a:latin typeface="Times New Roman" pitchFamily="18" charset="0"/>
                <a:cs typeface="Times New Roman" pitchFamily="18" charset="0"/>
              </a:rPr>
              <a:t>#.)</a:t>
            </a:r>
          </a:p>
          <a:p>
            <a:pPr algn="just"/>
            <a:r>
              <a:rPr lang="en-US" sz="2400" b="1" dirty="0" smtClean="0">
                <a:solidFill>
                  <a:schemeClr val="tx1"/>
                </a:solidFill>
                <a:latin typeface="Times New Roman" pitchFamily="18" charset="0"/>
                <a:cs typeface="Times New Roman" pitchFamily="18" charset="0"/>
              </a:rPr>
              <a:t>For example:- </a:t>
            </a:r>
            <a:r>
              <a:rPr lang="en-US" sz="2400" b="1" dirty="0">
                <a:solidFill>
                  <a:schemeClr val="tx1"/>
                </a:solidFill>
              </a:rPr>
              <a:t>final </a:t>
            </a:r>
            <a:r>
              <a:rPr lang="en-US" sz="2400" b="1" dirty="0" err="1">
                <a:solidFill>
                  <a:schemeClr val="tx1"/>
                </a:solidFill>
              </a:rPr>
              <a:t>int</a:t>
            </a:r>
            <a:r>
              <a:rPr lang="en-US" sz="2400" b="1" dirty="0">
                <a:solidFill>
                  <a:schemeClr val="tx1"/>
                </a:solidFill>
              </a:rPr>
              <a:t> FILE_NEW = 1</a:t>
            </a:r>
            <a:r>
              <a:rPr lang="en-US" sz="2400" b="1" dirty="0" smtClean="0">
                <a:solidFill>
                  <a:schemeClr val="tx1"/>
                </a:solidFill>
              </a:rPr>
              <a: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76280" y="3181320"/>
              <a:ext cx="4928040" cy="209880"/>
            </p14:xfrm>
          </p:contentPart>
        </mc:Choice>
        <mc:Fallback xmlns="">
          <p:pic>
            <p:nvPicPr>
              <p:cNvPr id="4" name="Ink 3"/>
              <p:cNvPicPr/>
              <p:nvPr/>
            </p:nvPicPr>
            <p:blipFill>
              <a:blip r:embed="rId3"/>
              <a:stretch>
                <a:fillRect/>
              </a:stretch>
            </p:blipFill>
            <p:spPr>
              <a:xfrm>
                <a:off x="460440" y="3117960"/>
                <a:ext cx="49597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740560" y="3174840"/>
              <a:ext cx="2705400" cy="305280"/>
            </p14:xfrm>
          </p:contentPart>
        </mc:Choice>
        <mc:Fallback xmlns="">
          <p:pic>
            <p:nvPicPr>
              <p:cNvPr id="5" name="Ink 4"/>
              <p:cNvPicPr/>
              <p:nvPr/>
            </p:nvPicPr>
            <p:blipFill>
              <a:blip r:embed="rId5"/>
              <a:stretch>
                <a:fillRect/>
              </a:stretch>
            </p:blipFill>
            <p:spPr>
              <a:xfrm>
                <a:off x="5724360" y="3111480"/>
                <a:ext cx="273744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590400" y="3645000"/>
              <a:ext cx="4058280" cy="12960"/>
            </p14:xfrm>
          </p:contentPart>
        </mc:Choice>
        <mc:Fallback xmlns="">
          <p:pic>
            <p:nvPicPr>
              <p:cNvPr id="6" name="Ink 5"/>
              <p:cNvPicPr/>
              <p:nvPr/>
            </p:nvPicPr>
            <p:blipFill>
              <a:blip r:embed="rId7"/>
              <a:stretch>
                <a:fillRect/>
              </a:stretch>
            </p:blipFill>
            <p:spPr>
              <a:xfrm>
                <a:off x="574560" y="3581280"/>
                <a:ext cx="40899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749160" y="4718160"/>
              <a:ext cx="1981800" cy="463680"/>
            </p14:xfrm>
          </p:contentPart>
        </mc:Choice>
        <mc:Fallback xmlns="">
          <p:pic>
            <p:nvPicPr>
              <p:cNvPr id="7" name="Ink 6"/>
              <p:cNvPicPr/>
              <p:nvPr/>
            </p:nvPicPr>
            <p:blipFill>
              <a:blip r:embed="rId9"/>
              <a:stretch>
                <a:fillRect/>
              </a:stretch>
            </p:blipFill>
            <p:spPr>
              <a:xfrm>
                <a:off x="733320" y="4654440"/>
                <a:ext cx="2013480" cy="59112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r>
              <a:rPr lang="en-US" sz="3200" b="1" u="sng" dirty="0" smtClean="0">
                <a:solidFill>
                  <a:schemeClr val="tx1"/>
                </a:solidFill>
                <a:latin typeface="Times New Roman" pitchFamily="18" charset="0"/>
                <a:cs typeface="Times New Roman" pitchFamily="18" charset="0"/>
              </a:rPr>
              <a:t>Using final with Inheritance</a:t>
            </a:r>
            <a:br>
              <a:rPr lang="en-US" sz="3200" b="1" u="sng" dirty="0" smtClean="0">
                <a:solidFill>
                  <a:schemeClr val="tx1"/>
                </a:solidFill>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pPr marL="514350" indent="-514350" algn="just">
              <a:buAutoNum type="alphaLcParenR"/>
            </a:pPr>
            <a:r>
              <a:rPr lang="en-US" sz="3000" b="1" u="sng" dirty="0" smtClean="0">
                <a:solidFill>
                  <a:schemeClr val="tx1"/>
                </a:solidFill>
                <a:latin typeface="Times New Roman" pitchFamily="18" charset="0"/>
                <a:cs typeface="Times New Roman" pitchFamily="18" charset="0"/>
              </a:rPr>
              <a:t>Using final to Prevent Overriding</a:t>
            </a:r>
          </a:p>
          <a:p>
            <a:pPr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While </a:t>
            </a:r>
            <a:r>
              <a:rPr lang="en-US" sz="2600" dirty="0">
                <a:latin typeface="Times New Roman" pitchFamily="18" charset="0"/>
                <a:cs typeface="Times New Roman" pitchFamily="18" charset="0"/>
              </a:rPr>
              <a:t>method overriding is one of Java’s most powerful features, there will be </a:t>
            </a:r>
            <a:r>
              <a:rPr lang="en-US" sz="2600" dirty="0" smtClean="0">
                <a:latin typeface="Times New Roman" pitchFamily="18" charset="0"/>
                <a:cs typeface="Times New Roman" pitchFamily="18" charset="0"/>
              </a:rPr>
              <a:t>times when </a:t>
            </a:r>
            <a:r>
              <a:rPr lang="en-US" sz="2600" dirty="0">
                <a:latin typeface="Times New Roman" pitchFamily="18" charset="0"/>
                <a:cs typeface="Times New Roman" pitchFamily="18" charset="0"/>
              </a:rPr>
              <a:t>you will want to prevent it from occurring. To disallow a method from </a:t>
            </a:r>
            <a:r>
              <a:rPr lang="en-US" sz="2600" dirty="0" smtClean="0">
                <a:latin typeface="Times New Roman" pitchFamily="18" charset="0"/>
                <a:cs typeface="Times New Roman" pitchFamily="18" charset="0"/>
              </a:rPr>
              <a:t>being overridden</a:t>
            </a:r>
            <a:r>
              <a:rPr lang="en-US" sz="2600" dirty="0">
                <a:latin typeface="Times New Roman" pitchFamily="18" charset="0"/>
                <a:cs typeface="Times New Roman" pitchFamily="18" charset="0"/>
              </a:rPr>
              <a:t>, specify final as a modifier at the start of its declaration. Methods </a:t>
            </a:r>
            <a:r>
              <a:rPr lang="en-US" sz="2600" dirty="0" smtClean="0">
                <a:latin typeface="Times New Roman" pitchFamily="18" charset="0"/>
                <a:cs typeface="Times New Roman" pitchFamily="18" charset="0"/>
              </a:rPr>
              <a:t>declared as </a:t>
            </a:r>
            <a:r>
              <a:rPr lang="en-US" sz="2600" dirty="0">
                <a:latin typeface="Times New Roman" pitchFamily="18" charset="0"/>
                <a:cs typeface="Times New Roman" pitchFamily="18" charset="0"/>
              </a:rPr>
              <a:t>final cannot be overridden.</a:t>
            </a:r>
            <a:endParaRPr lang="en-US" sz="2600" u="sng"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class </a:t>
            </a:r>
            <a:r>
              <a:rPr lang="en-US" sz="2400" b="1" dirty="0">
                <a:latin typeface="Times New Roman" pitchFamily="18" charset="0"/>
                <a:cs typeface="Times New Roman" pitchFamily="18" charset="0"/>
              </a:rPr>
              <a:t>A {</a:t>
            </a:r>
          </a:p>
          <a:p>
            <a:pPr>
              <a:buNone/>
            </a:pPr>
            <a:r>
              <a:rPr lang="en-US" sz="2400" b="1" dirty="0">
                <a:latin typeface="Times New Roman" pitchFamily="18" charset="0"/>
                <a:cs typeface="Times New Roman" pitchFamily="18" charset="0"/>
              </a:rPr>
              <a:t>final void meth() {</a:t>
            </a:r>
          </a:p>
          <a:p>
            <a:pPr>
              <a:buNone/>
            </a:pPr>
            <a:r>
              <a:rPr lang="en-US" sz="2400" b="1" dirty="0" err="1">
                <a:latin typeface="Times New Roman" pitchFamily="18" charset="0"/>
                <a:cs typeface="Times New Roman" pitchFamily="18" charset="0"/>
              </a:rPr>
              <a:t>System.out.println</a:t>
            </a:r>
            <a:r>
              <a:rPr lang="en-US" sz="2400" b="1" dirty="0">
                <a:latin typeface="Times New Roman" pitchFamily="18" charset="0"/>
                <a:cs typeface="Times New Roman" pitchFamily="18" charset="0"/>
              </a:rPr>
              <a:t>("This is a final method.");</a:t>
            </a:r>
          </a:p>
          <a:p>
            <a:pPr>
              <a:buNone/>
            </a:pP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class B extends A {</a:t>
            </a:r>
          </a:p>
          <a:p>
            <a:pPr>
              <a:buNone/>
            </a:pPr>
            <a:r>
              <a:rPr lang="en-US" sz="2400" b="1" dirty="0">
                <a:latin typeface="Times New Roman" pitchFamily="18" charset="0"/>
                <a:cs typeface="Times New Roman" pitchFamily="18" charset="0"/>
              </a:rPr>
              <a:t>void meth() { // ERROR! Can't override.</a:t>
            </a:r>
          </a:p>
          <a:p>
            <a:pPr>
              <a:buNone/>
            </a:pPr>
            <a:r>
              <a:rPr lang="en-US" sz="2400" b="1" dirty="0" err="1">
                <a:latin typeface="Times New Roman" pitchFamily="18" charset="0"/>
                <a:cs typeface="Times New Roman" pitchFamily="18" charset="0"/>
              </a:rPr>
              <a:t>System.out.println</a:t>
            </a:r>
            <a:r>
              <a:rPr lang="en-US" sz="2400" b="1" dirty="0">
                <a:latin typeface="Times New Roman" pitchFamily="18" charset="0"/>
                <a:cs typeface="Times New Roman" pitchFamily="18" charset="0"/>
              </a:rPr>
              <a:t>("Illegal!");</a:t>
            </a:r>
          </a:p>
          <a:p>
            <a:pPr>
              <a:buNone/>
            </a:pP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6920" y="977760"/>
              <a:ext cx="1499040" cy="419760"/>
            </p14:xfrm>
          </p:contentPart>
        </mc:Choice>
        <mc:Fallback xmlns="">
          <p:pic>
            <p:nvPicPr>
              <p:cNvPr id="4" name="Ink 3"/>
              <p:cNvPicPr/>
              <p:nvPr/>
            </p:nvPicPr>
            <p:blipFill>
              <a:blip r:embed="rId3"/>
              <a:stretch>
                <a:fillRect/>
              </a:stretch>
            </p:blipFill>
            <p:spPr>
              <a:xfrm>
                <a:off x="181080" y="914400"/>
                <a:ext cx="1530720" cy="54648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a:t>Using final to Prevent Inheritance</a:t>
            </a:r>
          </a:p>
        </p:txBody>
      </p:sp>
      <p:sp>
        <p:nvSpPr>
          <p:cNvPr id="3" name="Content Placeholder 2"/>
          <p:cNvSpPr>
            <a:spLocks noGrp="1"/>
          </p:cNvSpPr>
          <p:nvPr>
            <p:ph idx="1"/>
          </p:nvPr>
        </p:nvSpPr>
        <p:spPr>
          <a:xfrm>
            <a:off x="457200" y="914400"/>
            <a:ext cx="8229600" cy="5638800"/>
          </a:xfrm>
        </p:spPr>
        <p:txBody>
          <a:bodyPr>
            <a:normAutofit fontScale="92500"/>
          </a:bodyPr>
          <a:lstStyle/>
          <a:p>
            <a:pPr algn="just">
              <a:lnSpc>
                <a:spcPct val="150000"/>
              </a:lnSpc>
              <a:buNone/>
            </a:pPr>
            <a:r>
              <a:rPr lang="en-US" sz="2400" dirty="0" smtClean="0">
                <a:latin typeface="Times New Roman" pitchFamily="18" charset="0"/>
                <a:cs typeface="Times New Roman" pitchFamily="18" charset="0"/>
              </a:rPr>
              <a:t>    Sometimes </a:t>
            </a:r>
            <a:r>
              <a:rPr lang="en-US" sz="2400" dirty="0">
                <a:latin typeface="Times New Roman" pitchFamily="18" charset="0"/>
                <a:cs typeface="Times New Roman" pitchFamily="18" charset="0"/>
              </a:rPr>
              <a:t>you will want to prevent a class from being inherited. To do this, </a:t>
            </a:r>
            <a:r>
              <a:rPr lang="en-US" sz="2400" dirty="0" smtClean="0">
                <a:latin typeface="Times New Roman" pitchFamily="18" charset="0"/>
                <a:cs typeface="Times New Roman" pitchFamily="18" charset="0"/>
              </a:rPr>
              <a:t>precede the </a:t>
            </a:r>
            <a:r>
              <a:rPr lang="en-US" sz="2400" dirty="0">
                <a:latin typeface="Times New Roman" pitchFamily="18" charset="0"/>
                <a:cs typeface="Times New Roman" pitchFamily="18" charset="0"/>
              </a:rPr>
              <a:t>class declaration with final. Declaring a class as final implicitly declares all of </a:t>
            </a:r>
            <a:r>
              <a:rPr lang="en-US" sz="2400" dirty="0" smtClean="0">
                <a:latin typeface="Times New Roman" pitchFamily="18" charset="0"/>
                <a:cs typeface="Times New Roman" pitchFamily="18" charset="0"/>
              </a:rPr>
              <a:t>its methods </a:t>
            </a:r>
            <a:r>
              <a:rPr lang="en-US" sz="2400" dirty="0">
                <a:latin typeface="Times New Roman" pitchFamily="18" charset="0"/>
                <a:cs typeface="Times New Roman" pitchFamily="18" charset="0"/>
              </a:rPr>
              <a:t>as final, too. As you might expect, it is illegal to declare a class as </a:t>
            </a:r>
            <a:r>
              <a:rPr lang="en-US" sz="2400" dirty="0" smtClean="0">
                <a:latin typeface="Times New Roman" pitchFamily="18" charset="0"/>
                <a:cs typeface="Times New Roman" pitchFamily="18" charset="0"/>
              </a:rPr>
              <a:t>both abstract </a:t>
            </a:r>
            <a:r>
              <a:rPr lang="en-US" sz="2400" dirty="0">
                <a:latin typeface="Times New Roman" pitchFamily="18" charset="0"/>
                <a:cs typeface="Times New Roman" pitchFamily="18" charset="0"/>
              </a:rPr>
              <a:t>and final since an abstract class is incomplete by itself and relies upon </a:t>
            </a:r>
            <a:r>
              <a:rPr lang="en-US" sz="2400" dirty="0" smtClean="0">
                <a:latin typeface="Times New Roman" pitchFamily="18" charset="0"/>
                <a:cs typeface="Times New Roman" pitchFamily="18" charset="0"/>
              </a:rPr>
              <a:t>its subclasses </a:t>
            </a:r>
            <a:r>
              <a:rPr lang="en-US" sz="2400" dirty="0">
                <a:latin typeface="Times New Roman" pitchFamily="18" charset="0"/>
                <a:cs typeface="Times New Roman" pitchFamily="18" charset="0"/>
              </a:rPr>
              <a:t>to provide complete </a:t>
            </a:r>
            <a:r>
              <a:rPr lang="en-US" sz="2400" dirty="0" smtClean="0">
                <a:latin typeface="Times New Roman" pitchFamily="18" charset="0"/>
                <a:cs typeface="Times New Roman" pitchFamily="18" charset="0"/>
              </a:rPr>
              <a:t>implementation.</a:t>
            </a:r>
          </a:p>
          <a:p>
            <a:pPr>
              <a:buNone/>
            </a:pPr>
            <a:r>
              <a:rPr lang="en-US" sz="2400" b="1" dirty="0"/>
              <a:t>final class A {</a:t>
            </a:r>
          </a:p>
          <a:p>
            <a:pPr>
              <a:buNone/>
            </a:pPr>
            <a:r>
              <a:rPr lang="en-US" sz="2400" b="1" dirty="0"/>
              <a:t>// </a:t>
            </a:r>
            <a:r>
              <a:rPr lang="en-US" sz="2400" b="1" dirty="0" smtClean="0"/>
              <a:t>... }</a:t>
            </a:r>
            <a:endParaRPr lang="en-US" sz="2400" b="1" dirty="0"/>
          </a:p>
          <a:p>
            <a:pPr>
              <a:buNone/>
            </a:pPr>
            <a:r>
              <a:rPr lang="en-US" sz="2400" b="1" dirty="0"/>
              <a:t>// The following class is illegal.</a:t>
            </a:r>
          </a:p>
          <a:p>
            <a:pPr>
              <a:buNone/>
            </a:pPr>
            <a:r>
              <a:rPr lang="en-US" sz="2400" b="1" dirty="0"/>
              <a:t>class B extends A { // ERROR! Can't subclass A</a:t>
            </a:r>
          </a:p>
          <a:p>
            <a:pPr>
              <a:buNone/>
            </a:pPr>
            <a:r>
              <a:rPr lang="en-US" sz="2400" b="1" dirty="0"/>
              <a:t>// </a:t>
            </a:r>
            <a:r>
              <a:rPr lang="en-US" sz="2400" b="1" dirty="0" smtClean="0"/>
              <a:t>... }</a:t>
            </a:r>
            <a:endParaRPr lang="en-US" sz="2400" b="1"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30120" y="3924360"/>
              <a:ext cx="870480" cy="641520"/>
            </p14:xfrm>
          </p:contentPart>
        </mc:Choice>
        <mc:Fallback xmlns="">
          <p:pic>
            <p:nvPicPr>
              <p:cNvPr id="4" name="Ink 3"/>
              <p:cNvPicPr/>
              <p:nvPr/>
            </p:nvPicPr>
            <p:blipFill>
              <a:blip r:embed="rId3"/>
              <a:stretch>
                <a:fillRect/>
              </a:stretch>
            </p:blipFill>
            <p:spPr>
              <a:xfrm>
                <a:off x="314280" y="3860640"/>
                <a:ext cx="902160" cy="768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65200" y="5035680"/>
              <a:ext cx="628920" cy="140040"/>
            </p14:xfrm>
          </p:contentPart>
        </mc:Choice>
        <mc:Fallback xmlns="">
          <p:pic>
            <p:nvPicPr>
              <p:cNvPr id="5" name="Ink 4"/>
              <p:cNvPicPr/>
              <p:nvPr/>
            </p:nvPicPr>
            <p:blipFill>
              <a:blip r:embed="rId5"/>
              <a:stretch>
                <a:fillRect/>
              </a:stretch>
            </p:blipFill>
            <p:spPr>
              <a:xfrm>
                <a:off x="549360" y="4971960"/>
                <a:ext cx="6606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266760" y="5289480"/>
              <a:ext cx="6096240" cy="336960"/>
            </p14:xfrm>
          </p:contentPart>
        </mc:Choice>
        <mc:Fallback xmlns="">
          <p:pic>
            <p:nvPicPr>
              <p:cNvPr id="6" name="Ink 5"/>
              <p:cNvPicPr/>
              <p:nvPr/>
            </p:nvPicPr>
            <p:blipFill>
              <a:blip r:embed="rId7"/>
              <a:stretch>
                <a:fillRect/>
              </a:stretch>
            </p:blipFill>
            <p:spPr>
              <a:xfrm>
                <a:off x="250920" y="5226120"/>
                <a:ext cx="6127920" cy="463680"/>
              </a:xfrm>
              <a:prstGeom prst="rect">
                <a:avLst/>
              </a:prstGeom>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Using Abstract Classes</a:t>
            </a:r>
          </a:p>
        </p:txBody>
      </p:sp>
      <p:sp>
        <p:nvSpPr>
          <p:cNvPr id="3" name="Content Placeholder 2"/>
          <p:cNvSpPr>
            <a:spLocks noGrp="1"/>
          </p:cNvSpPr>
          <p:nvPr>
            <p:ph idx="1"/>
          </p:nvPr>
        </p:nvSpPr>
        <p:spPr>
          <a:xfrm>
            <a:off x="304800" y="914400"/>
            <a:ext cx="8382000" cy="5791200"/>
          </a:xfrm>
        </p:spPr>
        <p:txBody>
          <a:bodyPr>
            <a:normAutofit fontScale="55000" lnSpcReduction="20000"/>
          </a:bodyPr>
          <a:lstStyle/>
          <a:p>
            <a:pPr fontAlgn="base"/>
            <a:r>
              <a:rPr lang="en-GB" sz="3400" b="1" dirty="0" smtClean="0"/>
              <a:t>What </a:t>
            </a:r>
            <a:r>
              <a:rPr lang="en-GB" sz="3400" b="1" dirty="0"/>
              <a:t>is Abstract Class in Java?</a:t>
            </a:r>
          </a:p>
          <a:p>
            <a:pPr fontAlgn="base"/>
            <a:r>
              <a:rPr lang="en-GB" sz="3400" dirty="0"/>
              <a:t>Java abstract class is a class that can not be initiated by itself, it needs to be </a:t>
            </a:r>
            <a:r>
              <a:rPr lang="en-GB" sz="3400" dirty="0" err="1"/>
              <a:t>subclassed</a:t>
            </a:r>
            <a:r>
              <a:rPr lang="en-GB" sz="3400" dirty="0"/>
              <a:t> by another class to use its properties. An abstract class is declared using the “abstract” keyword in its class definition.</a:t>
            </a:r>
          </a:p>
          <a:p>
            <a:pPr fontAlgn="base"/>
            <a:r>
              <a:rPr lang="en-GB" sz="3400" dirty="0"/>
              <a:t>i</a:t>
            </a:r>
            <a:r>
              <a:rPr lang="en-GB" sz="3400" dirty="0" smtClean="0"/>
              <a:t>n </a:t>
            </a:r>
            <a:r>
              <a:rPr lang="en-GB" sz="3400" dirty="0"/>
              <a:t>Java, the following some </a:t>
            </a:r>
            <a:r>
              <a:rPr lang="en-GB" sz="3400" i="1" dirty="0"/>
              <a:t>important observations </a:t>
            </a:r>
            <a:r>
              <a:rPr lang="en-GB" sz="3400" dirty="0"/>
              <a:t>about abstract classes are as follows:</a:t>
            </a:r>
          </a:p>
          <a:p>
            <a:pPr fontAlgn="base"/>
            <a:r>
              <a:rPr lang="en-GB" sz="3400" dirty="0"/>
              <a:t>An instance of an abstract class can not be created.</a:t>
            </a:r>
          </a:p>
          <a:p>
            <a:pPr fontAlgn="base"/>
            <a:r>
              <a:rPr lang="en-GB" sz="3400" dirty="0"/>
              <a:t>Constructors are allowed.</a:t>
            </a:r>
          </a:p>
          <a:p>
            <a:pPr fontAlgn="base"/>
            <a:r>
              <a:rPr lang="en-GB" sz="3400" dirty="0"/>
              <a:t>We can have an abstract class without any abstract method.</a:t>
            </a:r>
          </a:p>
          <a:p>
            <a:pPr fontAlgn="base"/>
            <a:r>
              <a:rPr lang="en-GB" sz="3400" dirty="0"/>
              <a:t>There can be a </a:t>
            </a:r>
            <a:r>
              <a:rPr lang="en-GB" sz="3400" b="1" dirty="0"/>
              <a:t>final method</a:t>
            </a:r>
            <a:r>
              <a:rPr lang="en-GB" sz="3400" dirty="0"/>
              <a:t> in abstract class but any abstract method in class(abstract class) can not be declared as final  or in simpler terms final method can not be abstract itself as it will yield an error: “Illegal combination of modifiers: abstract and final”</a:t>
            </a:r>
          </a:p>
          <a:p>
            <a:pPr fontAlgn="base"/>
            <a:r>
              <a:rPr lang="en-GB" sz="3400" dirty="0"/>
              <a:t>We can define static methods in an abstract class</a:t>
            </a:r>
          </a:p>
          <a:p>
            <a:pPr fontAlgn="base"/>
            <a:r>
              <a:rPr lang="en-GB" sz="3400" dirty="0"/>
              <a:t>We can use the </a:t>
            </a:r>
            <a:r>
              <a:rPr lang="en-GB" sz="3400" b="1" dirty="0"/>
              <a:t>abstract keyword</a:t>
            </a:r>
            <a:r>
              <a:rPr lang="en-GB" sz="3400" dirty="0"/>
              <a:t> for declaring </a:t>
            </a:r>
            <a:r>
              <a:rPr lang="en-GB" sz="3400" b="1" i="1" dirty="0"/>
              <a:t>top-level classes (Outer class) as well as inner classes</a:t>
            </a:r>
            <a:r>
              <a:rPr lang="en-GB" sz="3400" dirty="0"/>
              <a:t> as abstract</a:t>
            </a:r>
          </a:p>
          <a:p>
            <a:pPr fontAlgn="base"/>
            <a:r>
              <a:rPr lang="en-GB" sz="3400" dirty="0"/>
              <a:t>If a</a:t>
            </a:r>
            <a:r>
              <a:rPr lang="en-GB" sz="3400" b="1" dirty="0"/>
              <a:t> class</a:t>
            </a:r>
            <a:r>
              <a:rPr lang="en-GB" sz="3400" dirty="0"/>
              <a:t> contains at least </a:t>
            </a:r>
            <a:r>
              <a:rPr lang="en-GB" sz="3400" b="1" dirty="0"/>
              <a:t>one abstract method </a:t>
            </a:r>
            <a:r>
              <a:rPr lang="en-GB" sz="3400" dirty="0"/>
              <a:t>then compulsory should declare a class as abstract </a:t>
            </a:r>
          </a:p>
          <a:p>
            <a:pPr fontAlgn="base"/>
            <a:r>
              <a:rPr lang="en-GB" sz="3400" dirty="0"/>
              <a:t>If the</a:t>
            </a:r>
            <a:r>
              <a:rPr lang="en-GB" sz="3400" b="1" dirty="0"/>
              <a:t> Child class</a:t>
            </a:r>
            <a:r>
              <a:rPr lang="en-GB" sz="3400" dirty="0"/>
              <a:t> is unable to provide implementation to all abstract methods of the</a:t>
            </a:r>
            <a:r>
              <a:rPr lang="en-GB" sz="3400" b="1" dirty="0"/>
              <a:t> Parent class </a:t>
            </a:r>
            <a:r>
              <a:rPr lang="en-GB" sz="3400" dirty="0"/>
              <a:t>then we should declare that </a:t>
            </a:r>
            <a:r>
              <a:rPr lang="en-GB" sz="3400" b="1" dirty="0"/>
              <a:t>Child class as abstract </a:t>
            </a:r>
            <a:r>
              <a:rPr lang="en-GB" sz="3400" dirty="0"/>
              <a:t>so that the next level Child class should provide implementation to the remaining abstract method</a:t>
            </a:r>
          </a:p>
          <a:p>
            <a:pPr algn="just"/>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035680" y="1352520"/>
              <a:ext cx="1505160" cy="38520"/>
            </p14:xfrm>
          </p:contentPart>
        </mc:Choice>
        <mc:Fallback xmlns="">
          <p:pic>
            <p:nvPicPr>
              <p:cNvPr id="4" name="Ink 3"/>
              <p:cNvPicPr/>
              <p:nvPr/>
            </p:nvPicPr>
            <p:blipFill>
              <a:blip r:embed="rId3"/>
              <a:stretch>
                <a:fillRect/>
              </a:stretch>
            </p:blipFill>
            <p:spPr>
              <a:xfrm>
                <a:off x="5019840" y="1289160"/>
                <a:ext cx="15368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943440" y="1352520"/>
              <a:ext cx="698760" cy="38520"/>
            </p14:xfrm>
          </p:contentPart>
        </mc:Choice>
        <mc:Fallback xmlns="">
          <p:pic>
            <p:nvPicPr>
              <p:cNvPr id="5" name="Ink 4"/>
              <p:cNvPicPr/>
              <p:nvPr/>
            </p:nvPicPr>
            <p:blipFill>
              <a:blip r:embed="rId5"/>
              <a:stretch>
                <a:fillRect/>
              </a:stretch>
            </p:blipFill>
            <p:spPr>
              <a:xfrm>
                <a:off x="3927600" y="1289160"/>
                <a:ext cx="7304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749160" y="1530360"/>
              <a:ext cx="4680360" cy="133560"/>
            </p14:xfrm>
          </p:contentPart>
        </mc:Choice>
        <mc:Fallback xmlns="">
          <p:pic>
            <p:nvPicPr>
              <p:cNvPr id="6" name="Ink 5"/>
              <p:cNvPicPr/>
              <p:nvPr/>
            </p:nvPicPr>
            <p:blipFill>
              <a:blip r:embed="rId7"/>
              <a:stretch>
                <a:fillRect/>
              </a:stretch>
            </p:blipFill>
            <p:spPr>
              <a:xfrm>
                <a:off x="733320" y="1467000"/>
                <a:ext cx="4712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774720" y="2597040"/>
              <a:ext cx="5251680" cy="178200"/>
            </p14:xfrm>
          </p:contentPart>
        </mc:Choice>
        <mc:Fallback xmlns="">
          <p:pic>
            <p:nvPicPr>
              <p:cNvPr id="7" name="Ink 6"/>
              <p:cNvPicPr/>
              <p:nvPr/>
            </p:nvPicPr>
            <p:blipFill>
              <a:blip r:embed="rId9"/>
              <a:stretch>
                <a:fillRect/>
              </a:stretch>
            </p:blipFill>
            <p:spPr>
              <a:xfrm>
                <a:off x="758880" y="2533680"/>
                <a:ext cx="528336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768240" y="2876400"/>
              <a:ext cx="2495880" cy="121320"/>
            </p14:xfrm>
          </p:contentPart>
        </mc:Choice>
        <mc:Fallback xmlns="">
          <p:pic>
            <p:nvPicPr>
              <p:cNvPr id="8" name="Ink 7"/>
              <p:cNvPicPr/>
              <p:nvPr/>
            </p:nvPicPr>
            <p:blipFill>
              <a:blip r:embed="rId11"/>
              <a:stretch>
                <a:fillRect/>
              </a:stretch>
            </p:blipFill>
            <p:spPr>
              <a:xfrm>
                <a:off x="752400" y="2813040"/>
                <a:ext cx="25275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755640" y="3117960"/>
              <a:ext cx="5893200" cy="171720"/>
            </p14:xfrm>
          </p:contentPart>
        </mc:Choice>
        <mc:Fallback xmlns="">
          <p:pic>
            <p:nvPicPr>
              <p:cNvPr id="9" name="Ink 8"/>
              <p:cNvPicPr/>
              <p:nvPr/>
            </p:nvPicPr>
            <p:blipFill>
              <a:blip r:embed="rId13"/>
              <a:stretch>
                <a:fillRect/>
              </a:stretch>
            </p:blipFill>
            <p:spPr>
              <a:xfrm>
                <a:off x="739800" y="3054240"/>
                <a:ext cx="592488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2222640" y="3429000"/>
              <a:ext cx="2921040" cy="76680"/>
            </p14:xfrm>
          </p:contentPart>
        </mc:Choice>
        <mc:Fallback xmlns="">
          <p:pic>
            <p:nvPicPr>
              <p:cNvPr id="10" name="Ink 9"/>
              <p:cNvPicPr/>
              <p:nvPr/>
            </p:nvPicPr>
            <p:blipFill>
              <a:blip r:embed="rId15"/>
              <a:stretch>
                <a:fillRect/>
              </a:stretch>
            </p:blipFill>
            <p:spPr>
              <a:xfrm>
                <a:off x="2206800" y="3365640"/>
                <a:ext cx="29530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5994360" y="3524400"/>
              <a:ext cx="1778400" cy="360"/>
            </p14:xfrm>
          </p:contentPart>
        </mc:Choice>
        <mc:Fallback xmlns="">
          <p:pic>
            <p:nvPicPr>
              <p:cNvPr id="11" name="Ink 10"/>
              <p:cNvPicPr/>
              <p:nvPr/>
            </p:nvPicPr>
            <p:blipFill>
              <a:blip r:embed="rId17"/>
              <a:stretch>
                <a:fillRect/>
              </a:stretch>
            </p:blipFill>
            <p:spPr>
              <a:xfrm>
                <a:off x="5978520" y="3460680"/>
                <a:ext cx="18100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2673360" y="3765600"/>
              <a:ext cx="3010320" cy="360"/>
            </p14:xfrm>
          </p:contentPart>
        </mc:Choice>
        <mc:Fallback xmlns="">
          <p:pic>
            <p:nvPicPr>
              <p:cNvPr id="12" name="Ink 11"/>
              <p:cNvPicPr/>
              <p:nvPr/>
            </p:nvPicPr>
            <p:blipFill>
              <a:blip r:embed="rId19"/>
              <a:stretch>
                <a:fillRect/>
              </a:stretch>
            </p:blipFill>
            <p:spPr>
              <a:xfrm>
                <a:off x="2657520" y="3701880"/>
                <a:ext cx="3042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1149480" y="4489560"/>
              <a:ext cx="2457720" cy="360"/>
            </p14:xfrm>
          </p:contentPart>
        </mc:Choice>
        <mc:Fallback xmlns="">
          <p:pic>
            <p:nvPicPr>
              <p:cNvPr id="13" name="Ink 12"/>
              <p:cNvPicPr/>
              <p:nvPr/>
            </p:nvPicPr>
            <p:blipFill>
              <a:blip r:embed="rId21"/>
              <a:stretch>
                <a:fillRect/>
              </a:stretch>
            </p:blipFill>
            <p:spPr>
              <a:xfrm>
                <a:off x="1133640" y="4425840"/>
                <a:ext cx="24894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p14:cNvContentPartPr/>
              <p14:nvPr/>
            </p14:nvContentPartPr>
            <p14:xfrm>
              <a:off x="1155600" y="4762440"/>
              <a:ext cx="311760" cy="38520"/>
            </p14:xfrm>
          </p:contentPart>
        </mc:Choice>
        <mc:Fallback xmlns="">
          <p:pic>
            <p:nvPicPr>
              <p:cNvPr id="14" name="Ink 13"/>
              <p:cNvPicPr/>
              <p:nvPr/>
            </p:nvPicPr>
            <p:blipFill>
              <a:blip r:embed="rId23"/>
              <a:stretch>
                <a:fillRect/>
              </a:stretch>
            </p:blipFill>
            <p:spPr>
              <a:xfrm>
                <a:off x="1139760" y="4699080"/>
                <a:ext cx="3434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p14:cNvContentPartPr/>
              <p14:nvPr/>
            </p14:nvContentPartPr>
            <p14:xfrm>
              <a:off x="1117440" y="5321160"/>
              <a:ext cx="7417440" cy="13320"/>
            </p14:xfrm>
          </p:contentPart>
        </mc:Choice>
        <mc:Fallback xmlns="">
          <p:pic>
            <p:nvPicPr>
              <p:cNvPr id="15" name="Ink 14"/>
              <p:cNvPicPr/>
              <p:nvPr/>
            </p:nvPicPr>
            <p:blipFill>
              <a:blip r:embed="rId25"/>
              <a:stretch>
                <a:fillRect/>
              </a:stretch>
            </p:blipFill>
            <p:spPr>
              <a:xfrm>
                <a:off x="1101600" y="5257800"/>
                <a:ext cx="74491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p14:cNvContentPartPr/>
              <p14:nvPr/>
            </p14:nvContentPartPr>
            <p14:xfrm>
              <a:off x="844560" y="5518080"/>
              <a:ext cx="1378440" cy="19440"/>
            </p14:xfrm>
          </p:contentPart>
        </mc:Choice>
        <mc:Fallback xmlns="">
          <p:pic>
            <p:nvPicPr>
              <p:cNvPr id="16" name="Ink 15"/>
              <p:cNvPicPr/>
              <p:nvPr/>
            </p:nvPicPr>
            <p:blipFill>
              <a:blip r:embed="rId27"/>
              <a:stretch>
                <a:fillRect/>
              </a:stretch>
            </p:blipFill>
            <p:spPr>
              <a:xfrm>
                <a:off x="828720" y="5454720"/>
                <a:ext cx="14101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p14:cNvContentPartPr/>
              <p14:nvPr/>
            </p14:nvContentPartPr>
            <p14:xfrm>
              <a:off x="412920" y="5651640"/>
              <a:ext cx="1581480" cy="248040"/>
            </p14:xfrm>
          </p:contentPart>
        </mc:Choice>
        <mc:Fallback xmlns="">
          <p:pic>
            <p:nvPicPr>
              <p:cNvPr id="17" name="Ink 16"/>
              <p:cNvPicPr/>
              <p:nvPr/>
            </p:nvPicPr>
            <p:blipFill>
              <a:blip r:embed="rId29"/>
              <a:stretch>
                <a:fillRect/>
              </a:stretch>
            </p:blipFill>
            <p:spPr>
              <a:xfrm>
                <a:off x="396720" y="5587920"/>
                <a:ext cx="161352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p14:cNvContentPartPr/>
              <p14:nvPr/>
            </p14:nvContentPartPr>
            <p14:xfrm>
              <a:off x="1441440" y="5810400"/>
              <a:ext cx="1130760" cy="360"/>
            </p14:xfrm>
          </p:contentPart>
        </mc:Choice>
        <mc:Fallback xmlns="">
          <p:pic>
            <p:nvPicPr>
              <p:cNvPr id="18" name="Ink 17"/>
              <p:cNvPicPr/>
              <p:nvPr/>
            </p:nvPicPr>
            <p:blipFill>
              <a:blip r:embed="rId31"/>
              <a:stretch>
                <a:fillRect/>
              </a:stretch>
            </p:blipFill>
            <p:spPr>
              <a:xfrm>
                <a:off x="1425600" y="5746680"/>
                <a:ext cx="11624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p14:cNvContentPartPr/>
              <p14:nvPr/>
            </p14:nvContentPartPr>
            <p14:xfrm>
              <a:off x="1244520" y="6083280"/>
              <a:ext cx="775080" cy="12960"/>
            </p14:xfrm>
          </p:contentPart>
        </mc:Choice>
        <mc:Fallback xmlns="">
          <p:pic>
            <p:nvPicPr>
              <p:cNvPr id="19" name="Ink 18"/>
              <p:cNvPicPr/>
              <p:nvPr/>
            </p:nvPicPr>
            <p:blipFill>
              <a:blip r:embed="rId33"/>
              <a:stretch>
                <a:fillRect/>
              </a:stretch>
            </p:blipFill>
            <p:spPr>
              <a:xfrm>
                <a:off x="1228680" y="6019920"/>
                <a:ext cx="8067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p14:cNvContentPartPr/>
              <p14:nvPr/>
            </p14:nvContentPartPr>
            <p14:xfrm>
              <a:off x="2863800" y="6451560"/>
              <a:ext cx="360" cy="360"/>
            </p14:xfrm>
          </p:contentPart>
        </mc:Choice>
        <mc:Fallback xmlns="">
          <p:pic>
            <p:nvPicPr>
              <p:cNvPr id="20" name="Ink 19"/>
              <p:cNvPicPr/>
              <p:nvPr/>
            </p:nvPicPr>
            <p:blipFill>
              <a:blip r:embed="rId35"/>
              <a:stretch>
                <a:fillRect/>
              </a:stretch>
            </p:blipFill>
            <p:spPr>
              <a:xfrm>
                <a:off x="2847960" y="6388200"/>
                <a:ext cx="32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p14:cNvContentPartPr/>
              <p14:nvPr/>
            </p14:nvContentPartPr>
            <p14:xfrm>
              <a:off x="1924200" y="5638680"/>
              <a:ext cx="6045480" cy="711720"/>
            </p14:xfrm>
          </p:contentPart>
        </mc:Choice>
        <mc:Fallback xmlns="">
          <p:pic>
            <p:nvPicPr>
              <p:cNvPr id="21" name="Ink 20"/>
              <p:cNvPicPr/>
              <p:nvPr/>
            </p:nvPicPr>
            <p:blipFill>
              <a:blip r:embed="rId37"/>
              <a:stretch>
                <a:fillRect/>
              </a:stretch>
            </p:blipFill>
            <p:spPr>
              <a:xfrm>
                <a:off x="1908000" y="5575320"/>
                <a:ext cx="6077520" cy="838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p14:cNvContentPartPr/>
              <p14:nvPr/>
            </p14:nvContentPartPr>
            <p14:xfrm>
              <a:off x="133200" y="5848200"/>
              <a:ext cx="711720" cy="317880"/>
            </p14:xfrm>
          </p:contentPart>
        </mc:Choice>
        <mc:Fallback xmlns="">
          <p:pic>
            <p:nvPicPr>
              <p:cNvPr id="22" name="Ink 21"/>
              <p:cNvPicPr/>
              <p:nvPr/>
            </p:nvPicPr>
            <p:blipFill>
              <a:blip r:embed="rId39"/>
              <a:stretch>
                <a:fillRect/>
              </a:stretch>
            </p:blipFill>
            <p:spPr>
              <a:xfrm>
                <a:off x="117360" y="5784840"/>
                <a:ext cx="743400" cy="44496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411162"/>
          </a:xfrm>
        </p:spPr>
        <p:txBody>
          <a:bodyPr>
            <a:noAutofit/>
          </a:bodyPr>
          <a:lstStyle/>
          <a:p>
            <a:pPr algn="r"/>
            <a:r>
              <a:rPr lang="en-US" sz="3200" dirty="0" smtClean="0"/>
              <a:t>Contd..</a:t>
            </a:r>
            <a:endParaRPr lang="en-US" sz="3200" dirty="0"/>
          </a:p>
        </p:txBody>
      </p:sp>
      <p:sp>
        <p:nvSpPr>
          <p:cNvPr id="3" name="Content Placeholder 2"/>
          <p:cNvSpPr>
            <a:spLocks noGrp="1"/>
          </p:cNvSpPr>
          <p:nvPr>
            <p:ph idx="1"/>
          </p:nvPr>
        </p:nvSpPr>
        <p:spPr>
          <a:xfrm>
            <a:off x="457200" y="457200"/>
            <a:ext cx="8229600" cy="6400800"/>
          </a:xfrm>
        </p:spPr>
        <p:txBody>
          <a:bodyPr>
            <a:normAutofit fontScale="70000" lnSpcReduction="20000"/>
          </a:bodyPr>
          <a:lstStyle/>
          <a:p>
            <a:pPr>
              <a:buNone/>
            </a:pPr>
            <a:r>
              <a:rPr lang="en-US" sz="3400" b="1" dirty="0"/>
              <a:t>// A Simple demonstration of abstract.</a:t>
            </a:r>
          </a:p>
          <a:p>
            <a:pPr>
              <a:buNone/>
            </a:pPr>
            <a:r>
              <a:rPr lang="en-US" sz="3400" b="1" dirty="0"/>
              <a:t>abstract class A {</a:t>
            </a:r>
          </a:p>
          <a:p>
            <a:pPr>
              <a:buNone/>
            </a:pPr>
            <a:r>
              <a:rPr lang="en-US" sz="3400" b="1" dirty="0"/>
              <a:t>abstract void </a:t>
            </a:r>
            <a:r>
              <a:rPr lang="en-US" sz="3400" b="1" dirty="0" err="1"/>
              <a:t>callme</a:t>
            </a:r>
            <a:r>
              <a:rPr lang="en-US" sz="3400" b="1" dirty="0"/>
              <a:t>();</a:t>
            </a:r>
          </a:p>
          <a:p>
            <a:pPr>
              <a:buNone/>
            </a:pPr>
            <a:r>
              <a:rPr lang="en-US" sz="3400" b="1" dirty="0"/>
              <a:t>// concrete methods are still allowed in abstract classes</a:t>
            </a:r>
          </a:p>
          <a:p>
            <a:pPr>
              <a:buNone/>
            </a:pPr>
            <a:r>
              <a:rPr lang="en-US" sz="3400" b="1" dirty="0"/>
              <a:t>void </a:t>
            </a:r>
            <a:r>
              <a:rPr lang="en-US" sz="3400" b="1" dirty="0" err="1"/>
              <a:t>callmetoo</a:t>
            </a:r>
            <a:r>
              <a:rPr lang="en-US" sz="3400" b="1" dirty="0"/>
              <a:t>() {</a:t>
            </a:r>
          </a:p>
          <a:p>
            <a:pPr>
              <a:buNone/>
            </a:pPr>
            <a:r>
              <a:rPr lang="en-US" sz="3400" b="1" dirty="0" err="1"/>
              <a:t>System.out.println</a:t>
            </a:r>
            <a:r>
              <a:rPr lang="en-US" sz="3400" b="1" dirty="0"/>
              <a:t>("This is a concrete method.");</a:t>
            </a:r>
          </a:p>
          <a:p>
            <a:pPr>
              <a:buNone/>
            </a:pPr>
            <a:r>
              <a:rPr lang="en-US" sz="3400" b="1" dirty="0" smtClean="0"/>
              <a:t>}   }</a:t>
            </a:r>
            <a:endParaRPr lang="en-US" sz="3400" b="1" dirty="0"/>
          </a:p>
          <a:p>
            <a:pPr>
              <a:buNone/>
            </a:pPr>
            <a:r>
              <a:rPr lang="en-US" sz="3400" b="1" dirty="0"/>
              <a:t>class B extends A {</a:t>
            </a:r>
          </a:p>
          <a:p>
            <a:pPr>
              <a:buNone/>
            </a:pPr>
            <a:r>
              <a:rPr lang="en-US" sz="3400" b="1" dirty="0"/>
              <a:t>void </a:t>
            </a:r>
            <a:r>
              <a:rPr lang="en-US" sz="3400" b="1" dirty="0" err="1"/>
              <a:t>callme</a:t>
            </a:r>
            <a:r>
              <a:rPr lang="en-US" sz="3400" b="1" dirty="0"/>
              <a:t>() {</a:t>
            </a:r>
          </a:p>
          <a:p>
            <a:pPr>
              <a:buNone/>
            </a:pPr>
            <a:r>
              <a:rPr lang="en-US" sz="3400" b="1" dirty="0" err="1"/>
              <a:t>System.out.println</a:t>
            </a:r>
            <a:r>
              <a:rPr lang="en-US" sz="3400" b="1" dirty="0"/>
              <a:t>("B's implementation of </a:t>
            </a:r>
            <a:r>
              <a:rPr lang="en-US" sz="3400" b="1" dirty="0" err="1"/>
              <a:t>callme</a:t>
            </a:r>
            <a:r>
              <a:rPr lang="en-US" sz="3400" b="1" dirty="0"/>
              <a:t>.");</a:t>
            </a:r>
          </a:p>
          <a:p>
            <a:pPr>
              <a:buNone/>
            </a:pPr>
            <a:r>
              <a:rPr lang="en-US" sz="3400" b="1" dirty="0" smtClean="0"/>
              <a:t>}  }</a:t>
            </a:r>
            <a:endParaRPr lang="en-US" sz="3400" b="1" dirty="0"/>
          </a:p>
          <a:p>
            <a:pPr>
              <a:buNone/>
            </a:pPr>
            <a:r>
              <a:rPr lang="en-US" sz="3400" b="1" dirty="0"/>
              <a:t>class </a:t>
            </a:r>
            <a:r>
              <a:rPr lang="en-US" sz="3400" b="1" dirty="0" err="1"/>
              <a:t>AbstractDemo</a:t>
            </a:r>
            <a:r>
              <a:rPr lang="en-US" sz="3400" b="1" dirty="0"/>
              <a:t> {</a:t>
            </a:r>
          </a:p>
          <a:p>
            <a:pPr>
              <a:buNone/>
            </a:pPr>
            <a:r>
              <a:rPr lang="en-US" sz="3400" b="1" dirty="0"/>
              <a:t>public static void main(String </a:t>
            </a:r>
            <a:r>
              <a:rPr lang="en-US" sz="3400" b="1" dirty="0" err="1"/>
              <a:t>args</a:t>
            </a:r>
            <a:r>
              <a:rPr lang="en-US" sz="3400" b="1" dirty="0"/>
              <a:t>[]) {</a:t>
            </a:r>
          </a:p>
          <a:p>
            <a:pPr>
              <a:buNone/>
            </a:pPr>
            <a:r>
              <a:rPr lang="en-US" sz="3400" b="1" dirty="0"/>
              <a:t>B </a:t>
            </a:r>
            <a:r>
              <a:rPr lang="en-US" sz="3400" b="1" dirty="0" err="1"/>
              <a:t>b</a:t>
            </a:r>
            <a:r>
              <a:rPr lang="en-US" sz="3400" b="1" dirty="0"/>
              <a:t> = new B();</a:t>
            </a:r>
          </a:p>
          <a:p>
            <a:pPr>
              <a:buNone/>
            </a:pPr>
            <a:r>
              <a:rPr lang="en-US" sz="3400" b="1" dirty="0" err="1"/>
              <a:t>b.callme</a:t>
            </a:r>
            <a:r>
              <a:rPr lang="en-US" sz="3400" b="1" dirty="0"/>
              <a:t>();</a:t>
            </a:r>
          </a:p>
          <a:p>
            <a:pPr>
              <a:buNone/>
            </a:pPr>
            <a:r>
              <a:rPr lang="en-US" sz="3400" b="1" dirty="0" err="1"/>
              <a:t>b.callmetoo</a:t>
            </a:r>
            <a:r>
              <a:rPr lang="en-US" sz="3400" b="1" dirty="0"/>
              <a:t>();</a:t>
            </a:r>
          </a:p>
          <a:p>
            <a:pPr>
              <a:buNone/>
            </a:pPr>
            <a:r>
              <a:rPr lang="en-US" sz="3400" b="1" dirty="0" smtClean="0"/>
              <a:t>}   </a:t>
            </a:r>
            <a:r>
              <a:rPr lang="en-US" b="1" dirty="0" smtClean="0"/>
              <a:t>}</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443</Words>
  <Application>Microsoft Office PowerPoint</Application>
  <PresentationFormat>On-screen Show (4:3)</PresentationFormat>
  <Paragraphs>54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Use of Final</vt:lpstr>
      <vt:lpstr>Using final with Inheritance </vt:lpstr>
      <vt:lpstr>Using final to Prevent Inheritance</vt:lpstr>
      <vt:lpstr>Using Abstract Classes</vt:lpstr>
      <vt:lpstr>Contd..</vt:lpstr>
    </vt:vector>
  </TitlesOfParts>
  <Company>xyz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Final</dc:title>
  <dc:creator>yogesh kumar</dc:creator>
  <cp:lastModifiedBy>Samarthsinh</cp:lastModifiedBy>
  <cp:revision>9</cp:revision>
  <dcterms:created xsi:type="dcterms:W3CDTF">2010-02-24T20:45:24Z</dcterms:created>
  <dcterms:modified xsi:type="dcterms:W3CDTF">2024-09-19T02:13:48Z</dcterms:modified>
</cp:coreProperties>
</file>