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907E-73AC-4840-A930-0EA096E0DD8B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C1B4D-C730-46F6-A797-F612D1D2F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1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Rakhi Saxena</a:t>
            </a:r>
            <a:r>
              <a:rPr spc="-35" dirty="0"/>
              <a:t> </a:t>
            </a:r>
            <a:r>
              <a:rPr spc="-10" dirty="0"/>
              <a:t>(Internet</a:t>
            </a:r>
            <a:r>
              <a:rPr dirty="0"/>
              <a:t> </a:t>
            </a:r>
            <a:r>
              <a:rPr spc="-15" dirty="0"/>
              <a:t>Technologies)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02B9-78FF-4A33-86D9-2180F02E178A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Rakhi Saxena</a:t>
            </a:r>
            <a:r>
              <a:rPr spc="-35" dirty="0"/>
              <a:t> </a:t>
            </a:r>
            <a:r>
              <a:rPr spc="-10" dirty="0"/>
              <a:t>(Internet</a:t>
            </a:r>
            <a:r>
              <a:rPr dirty="0"/>
              <a:t> </a:t>
            </a:r>
            <a:r>
              <a:rPr spc="-15" dirty="0"/>
              <a:t>Technologies)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4931-3184-4990-8318-1E361F4CA3E6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Rakhi Saxena</a:t>
            </a:r>
            <a:r>
              <a:rPr spc="-35" dirty="0"/>
              <a:t> </a:t>
            </a:r>
            <a:r>
              <a:rPr spc="-10" dirty="0"/>
              <a:t>(Internet</a:t>
            </a:r>
            <a:r>
              <a:rPr dirty="0"/>
              <a:t> </a:t>
            </a:r>
            <a:r>
              <a:rPr spc="-15" dirty="0"/>
              <a:t>Technologies)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FF07-2CD8-46B5-8442-DB35919F7D78}" type="datetime1">
              <a:rPr lang="en-US" smtClean="0"/>
              <a:t>10/14/2023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Rakhi Saxena</a:t>
            </a:r>
            <a:r>
              <a:rPr spc="-35" dirty="0"/>
              <a:t> </a:t>
            </a:r>
            <a:r>
              <a:rPr spc="-10" dirty="0"/>
              <a:t>(Internet</a:t>
            </a:r>
            <a:r>
              <a:rPr dirty="0"/>
              <a:t> </a:t>
            </a:r>
            <a:r>
              <a:rPr spc="-15" dirty="0"/>
              <a:t>Technologies)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495C-3374-49B8-802D-9B424AC4A0F0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Rakhi Saxena</a:t>
            </a:r>
            <a:r>
              <a:rPr spc="-35" dirty="0"/>
              <a:t> </a:t>
            </a:r>
            <a:r>
              <a:rPr spc="-10" dirty="0"/>
              <a:t>(Internet</a:t>
            </a:r>
            <a:r>
              <a:rPr dirty="0"/>
              <a:t> </a:t>
            </a:r>
            <a:r>
              <a:rPr spc="-15" dirty="0"/>
              <a:t>Technologies)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3408-783C-4D9D-8581-3D820FD4A793}" type="datetime1">
              <a:rPr lang="en-US" smtClean="0"/>
              <a:t>10/14/2023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526" y="190322"/>
            <a:ext cx="7984947" cy="1246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255902"/>
            <a:ext cx="7952105" cy="392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7221" y="6466433"/>
            <a:ext cx="22904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Rakhi Saxena</a:t>
            </a:r>
            <a:r>
              <a:rPr spc="-35" dirty="0"/>
              <a:t> </a:t>
            </a:r>
            <a:r>
              <a:rPr spc="-10" dirty="0"/>
              <a:t>(Internet</a:t>
            </a:r>
            <a:r>
              <a:rPr dirty="0"/>
              <a:t> </a:t>
            </a:r>
            <a:r>
              <a:rPr spc="-15" dirty="0"/>
              <a:t>Technologies)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0E2F-CF8A-4272-B6D1-94994100E638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654" y="6466433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814" y="1655825"/>
            <a:ext cx="7186295" cy="1365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90"/>
              </a:spcBef>
            </a:pPr>
            <a:r>
              <a:rPr b="1" spc="-40" dirty="0">
                <a:latin typeface="Calibri"/>
                <a:cs typeface="Calibri"/>
              </a:rPr>
              <a:t>Java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25"/>
              <a:t>Exception</a:t>
            </a:r>
            <a:r>
              <a:rPr spc="45"/>
              <a:t> </a:t>
            </a:r>
            <a:r>
              <a:rPr spc="-10" dirty="0"/>
              <a:t>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890AA-A731-AFA2-46A2-C13C54E2F9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85135" marR="5080" indent="-203708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Displaying</a:t>
            </a:r>
            <a:r>
              <a:rPr sz="4000" spc="-65" dirty="0"/>
              <a:t> </a:t>
            </a:r>
            <a:r>
              <a:rPr sz="4000" spc="5" dirty="0"/>
              <a:t>a</a:t>
            </a:r>
            <a:r>
              <a:rPr sz="4000" spc="-30" dirty="0"/>
              <a:t> </a:t>
            </a:r>
            <a:r>
              <a:rPr sz="4000" spc="-5" dirty="0"/>
              <a:t>Description</a:t>
            </a:r>
            <a:r>
              <a:rPr sz="4000" spc="-55" dirty="0"/>
              <a:t> </a:t>
            </a:r>
            <a:r>
              <a:rPr sz="4000" dirty="0"/>
              <a:t>of</a:t>
            </a:r>
            <a:r>
              <a:rPr sz="4000" spc="-15" dirty="0"/>
              <a:t> </a:t>
            </a:r>
            <a:r>
              <a:rPr sz="4000" spc="5" dirty="0"/>
              <a:t>an </a:t>
            </a:r>
            <a:r>
              <a:rPr sz="4000" spc="-890" dirty="0"/>
              <a:t> </a:t>
            </a:r>
            <a:r>
              <a:rPr sz="4000" spc="-10" dirty="0"/>
              <a:t>Exception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7730490" cy="294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b="1" spc="-15" dirty="0">
                <a:latin typeface="Calibri"/>
                <a:cs typeface="Calibri"/>
              </a:rPr>
              <a:t>Throwable </a:t>
            </a:r>
            <a:r>
              <a:rPr sz="3200" spc="-15" dirty="0">
                <a:latin typeface="Calibri"/>
                <a:cs typeface="Calibri"/>
              </a:rPr>
              <a:t>overrides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10" dirty="0">
                <a:latin typeface="Calibri"/>
                <a:cs typeface="Calibri"/>
              </a:rPr>
              <a:t>toString( </a:t>
            </a:r>
            <a:r>
              <a:rPr sz="3200" b="1" spc="-5" dirty="0">
                <a:latin typeface="Calibri"/>
                <a:cs typeface="Calibri"/>
              </a:rPr>
              <a:t>) </a:t>
            </a:r>
            <a:r>
              <a:rPr sz="3200" spc="-15" dirty="0">
                <a:latin typeface="Calibri"/>
                <a:cs typeface="Calibri"/>
              </a:rPr>
              <a:t>method </a:t>
            </a:r>
            <a:r>
              <a:rPr sz="3200" spc="-10" dirty="0">
                <a:latin typeface="Calibri"/>
                <a:cs typeface="Calibri"/>
              </a:rPr>
              <a:t> (defined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b="1" spc="-10" dirty="0">
                <a:latin typeface="Calibri"/>
                <a:cs typeface="Calibri"/>
              </a:rPr>
              <a:t>Object</a:t>
            </a:r>
            <a:r>
              <a:rPr sz="3200" spc="-10" dirty="0">
                <a:latin typeface="Calibri"/>
                <a:cs typeface="Calibri"/>
              </a:rPr>
              <a:t>) so that </a:t>
            </a:r>
            <a:r>
              <a:rPr sz="3200" spc="-5" dirty="0">
                <a:latin typeface="Calibri"/>
                <a:cs typeface="Calibri"/>
              </a:rPr>
              <a:t>it </a:t>
            </a:r>
            <a:r>
              <a:rPr sz="3200" spc="-20" dirty="0">
                <a:latin typeface="Calibri"/>
                <a:cs typeface="Calibri"/>
              </a:rPr>
              <a:t>returns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string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containing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description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exception</a:t>
            </a:r>
            <a:endParaRPr sz="3200">
              <a:latin typeface="Calibri"/>
              <a:cs typeface="Calibri"/>
            </a:endParaRPr>
          </a:p>
          <a:p>
            <a:pPr marL="411480">
              <a:lnSpc>
                <a:spcPct val="100000"/>
              </a:lnSpc>
              <a:spcBef>
                <a:spcPts val="459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catch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(ArithmeticException e)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System.out.println("Exception: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e);</a:t>
            </a:r>
            <a:endParaRPr sz="2000">
              <a:latin typeface="Courier New"/>
              <a:cs typeface="Courier New"/>
            </a:endParaRPr>
          </a:p>
          <a:p>
            <a:pPr marL="102171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 0; // set a to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zero and continue</a:t>
            </a:r>
            <a:endParaRPr sz="20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4200" y="5123764"/>
            <a:ext cx="4938395" cy="646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1800" b="1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Exception: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java.lang.ArithmeticException: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zero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538" y="464642"/>
            <a:ext cx="51034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Multiple</a:t>
            </a:r>
            <a:r>
              <a:rPr spc="20" dirty="0"/>
              <a:t> </a:t>
            </a:r>
            <a:r>
              <a:rPr spc="-35" dirty="0"/>
              <a:t>catch</a:t>
            </a:r>
            <a:r>
              <a:rPr spc="45" dirty="0"/>
              <a:t> </a:t>
            </a:r>
            <a:r>
              <a:rPr spc="-10" dirty="0"/>
              <a:t>Clauses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3700"/>
            <a:ext cx="7858759" cy="44513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6870" marR="588645" indent="-344805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Use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when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more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exception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could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raised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dirty="0">
                <a:latin typeface="Calibri"/>
                <a:cs typeface="Calibri"/>
              </a:rPr>
              <a:t> 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single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piece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code</a:t>
            </a:r>
            <a:endParaRPr sz="3000">
              <a:latin typeface="Calibri"/>
              <a:cs typeface="Calibri"/>
            </a:endParaRPr>
          </a:p>
          <a:p>
            <a:pPr marL="356870" marR="5080" indent="-344805">
              <a:lnSpc>
                <a:spcPct val="9000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When an </a:t>
            </a:r>
            <a:r>
              <a:rPr sz="3000" spc="-20" dirty="0">
                <a:latin typeface="Calibri"/>
                <a:cs typeface="Calibri"/>
              </a:rPr>
              <a:t>exception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thrown, </a:t>
            </a:r>
            <a:r>
              <a:rPr sz="3000" dirty="0">
                <a:latin typeface="Calibri"/>
                <a:cs typeface="Calibri"/>
              </a:rPr>
              <a:t>each </a:t>
            </a:r>
            <a:r>
              <a:rPr sz="3000" b="1" spc="-25" dirty="0">
                <a:latin typeface="Calibri"/>
                <a:cs typeface="Calibri"/>
              </a:rPr>
              <a:t>catch 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statement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inspected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order,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first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whose type </a:t>
            </a:r>
            <a:r>
              <a:rPr sz="3000" spc="-10" dirty="0">
                <a:latin typeface="Calibri"/>
                <a:cs typeface="Calibri"/>
              </a:rPr>
              <a:t>matches </a:t>
            </a:r>
            <a:r>
              <a:rPr sz="3000" spc="-5" dirty="0">
                <a:latin typeface="Calibri"/>
                <a:cs typeface="Calibri"/>
              </a:rPr>
              <a:t>that of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exception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executed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others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bypassed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execution</a:t>
            </a:r>
            <a:r>
              <a:rPr sz="2600" spc="-10" dirty="0">
                <a:latin typeface="Calibri"/>
                <a:cs typeface="Calibri"/>
              </a:rPr>
              <a:t> continues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after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try</a:t>
            </a:r>
            <a:r>
              <a:rPr sz="2600" b="1" spc="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/ </a:t>
            </a:r>
            <a:r>
              <a:rPr sz="2600" b="1" spc="-25" dirty="0">
                <a:latin typeface="Calibri"/>
                <a:cs typeface="Calibri"/>
              </a:rPr>
              <a:t>catch</a:t>
            </a:r>
            <a:r>
              <a:rPr sz="2600" b="1" spc="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block</a:t>
            </a:r>
            <a:endParaRPr sz="2600">
              <a:latin typeface="Calibri"/>
              <a:cs typeface="Calibri"/>
            </a:endParaRPr>
          </a:p>
          <a:p>
            <a:pPr marL="356870" marR="132080" indent="-344805">
              <a:lnSpc>
                <a:spcPct val="89800"/>
              </a:lnSpc>
              <a:spcBef>
                <a:spcPts val="5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NOTE: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exception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subclasses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must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before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any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superclasses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because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b="1" spc="-10" dirty="0">
                <a:latin typeface="Calibri"/>
                <a:cs typeface="Calibri"/>
              </a:rPr>
              <a:t>catch </a:t>
            </a:r>
            <a:r>
              <a:rPr sz="2200" spc="-10" dirty="0">
                <a:latin typeface="Calibri"/>
                <a:cs typeface="Calibri"/>
              </a:rPr>
              <a:t>statement </a:t>
            </a:r>
            <a:r>
              <a:rPr sz="2200" spc="-5" dirty="0">
                <a:latin typeface="Calibri"/>
                <a:cs typeface="Calibri"/>
              </a:rPr>
              <a:t>that uses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superclass </a:t>
            </a:r>
            <a:r>
              <a:rPr sz="2200" dirty="0">
                <a:latin typeface="Calibri"/>
                <a:cs typeface="Calibri"/>
              </a:rPr>
              <a:t>will </a:t>
            </a:r>
            <a:r>
              <a:rPr sz="2200" spc="-15" dirty="0">
                <a:latin typeface="Calibri"/>
                <a:cs typeface="Calibri"/>
              </a:rPr>
              <a:t>catch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exceptions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plus</a:t>
            </a:r>
            <a:r>
              <a:rPr sz="2200" spc="-20" dirty="0">
                <a:latin typeface="Calibri"/>
                <a:cs typeface="Calibri"/>
              </a:rPr>
              <a:t> any</a:t>
            </a:r>
            <a:r>
              <a:rPr sz="2200" spc="5" dirty="0">
                <a:latin typeface="Calibri"/>
                <a:cs typeface="Calibri"/>
              </a:rPr>
              <a:t> 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 subclasses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462" y="464642"/>
            <a:ext cx="748410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Multiple</a:t>
            </a:r>
            <a:r>
              <a:rPr spc="30" dirty="0"/>
              <a:t> </a:t>
            </a:r>
            <a:r>
              <a:rPr spc="-35" dirty="0"/>
              <a:t>catch</a:t>
            </a:r>
            <a:r>
              <a:rPr spc="60" dirty="0"/>
              <a:t> </a:t>
            </a:r>
            <a:r>
              <a:rPr spc="-10" dirty="0"/>
              <a:t>Clauses</a:t>
            </a:r>
            <a:r>
              <a:rPr spc="5" dirty="0"/>
              <a:t> </a:t>
            </a:r>
            <a:r>
              <a:rPr spc="-15" dirty="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85798"/>
            <a:ext cx="699262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MultipleCatches</a:t>
            </a:r>
            <a:r>
              <a:rPr sz="18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main(String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args[])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 marR="219075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a =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args.length;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" +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a); </a:t>
            </a:r>
            <a:r>
              <a:rPr sz="1800" spc="-10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42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c[]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c[42]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99;</a:t>
            </a:r>
            <a:endParaRPr sz="1800">
              <a:latin typeface="Courier New"/>
              <a:cs typeface="Courier New"/>
            </a:endParaRPr>
          </a:p>
          <a:p>
            <a:pPr marL="835660" marR="691515" indent="-5492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catch(ArithmeticException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e)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8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System.out.println("Divide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by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0: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e);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catch(ArrayIndexOutOfBoundsException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r>
              <a:rPr sz="18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System.out.println("Array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index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oob:</a:t>
            </a:r>
            <a:r>
              <a:rPr sz="1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e);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System.out.println("After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try/catch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blocks.");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462" y="464642"/>
            <a:ext cx="748410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Multiple</a:t>
            </a:r>
            <a:r>
              <a:rPr spc="30" dirty="0"/>
              <a:t> </a:t>
            </a:r>
            <a:r>
              <a:rPr spc="-35" dirty="0"/>
              <a:t>catch</a:t>
            </a:r>
            <a:r>
              <a:rPr spc="60" dirty="0"/>
              <a:t> </a:t>
            </a:r>
            <a:r>
              <a:rPr spc="-10" dirty="0"/>
              <a:t>Clauses</a:t>
            </a:r>
            <a:r>
              <a:rPr spc="5" dirty="0"/>
              <a:t> </a:t>
            </a:r>
            <a:r>
              <a:rPr spc="-15" dirty="0"/>
              <a:t>(Example)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6244" y="1536268"/>
            <a:ext cx="7259320" cy="44735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b="1" spc="5" dirty="0">
                <a:latin typeface="Calibri"/>
                <a:cs typeface="Calibri"/>
              </a:rPr>
              <a:t>OUTPUT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12700" marR="3760470">
              <a:lnSpc>
                <a:spcPct val="100000"/>
              </a:lnSpc>
            </a:pPr>
            <a:r>
              <a:rPr sz="2700" spc="-15" dirty="0">
                <a:latin typeface="Calibri"/>
                <a:cs typeface="Calibri"/>
              </a:rPr>
              <a:t>C:\&gt;java </a:t>
            </a:r>
            <a:r>
              <a:rPr sz="2700" spc="-5" dirty="0">
                <a:latin typeface="Calibri"/>
                <a:cs typeface="Calibri"/>
              </a:rPr>
              <a:t>MultipleCatches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=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0</a:t>
            </a:r>
            <a:endParaRPr sz="2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latin typeface="Calibri"/>
                <a:cs typeface="Calibri"/>
              </a:rPr>
              <a:t>Divide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by </a:t>
            </a:r>
            <a:r>
              <a:rPr sz="2700" dirty="0">
                <a:latin typeface="Calibri"/>
                <a:cs typeface="Calibri"/>
              </a:rPr>
              <a:t>0: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java.lang.ArithmeticException: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/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by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zero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After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try/catch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blocks.</a:t>
            </a:r>
            <a:endParaRPr sz="2700">
              <a:latin typeface="Calibri"/>
              <a:cs typeface="Calibri"/>
            </a:endParaRPr>
          </a:p>
          <a:p>
            <a:pPr marL="12700" marR="2667635">
              <a:lnSpc>
                <a:spcPct val="100000"/>
              </a:lnSpc>
            </a:pPr>
            <a:r>
              <a:rPr sz="2700" spc="-15" dirty="0">
                <a:latin typeface="Calibri"/>
                <a:cs typeface="Calibri"/>
              </a:rPr>
              <a:t>C:\&gt;java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MultipleCatches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TestArg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=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1</a:t>
            </a:r>
            <a:endParaRPr sz="2700">
              <a:latin typeface="Calibri"/>
              <a:cs typeface="Calibri"/>
            </a:endParaRPr>
          </a:p>
          <a:p>
            <a:pPr marL="12700" marR="727710">
              <a:lnSpc>
                <a:spcPct val="90000"/>
              </a:lnSpc>
              <a:spcBef>
                <a:spcPts val="325"/>
              </a:spcBef>
            </a:pPr>
            <a:r>
              <a:rPr sz="2700" spc="-25" dirty="0">
                <a:latin typeface="Calibri"/>
                <a:cs typeface="Calibri"/>
              </a:rPr>
              <a:t>Array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index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oob: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java.lang.ArrayIndexOutOfBoundsException:42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After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try/catch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blocks.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682" y="464642"/>
            <a:ext cx="50907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Nested</a:t>
            </a:r>
            <a:r>
              <a:rPr spc="5" dirty="0"/>
              <a:t> </a:t>
            </a:r>
            <a:r>
              <a:rPr dirty="0"/>
              <a:t>try</a:t>
            </a:r>
            <a:r>
              <a:rPr spc="-10" dirty="0"/>
              <a:t> </a:t>
            </a:r>
            <a:r>
              <a:rPr spc="-3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31518"/>
            <a:ext cx="8016240" cy="4391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try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statement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inside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block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another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try</a:t>
            </a:r>
            <a:endParaRPr sz="2700">
              <a:latin typeface="Calibri"/>
              <a:cs typeface="Calibri"/>
            </a:endParaRPr>
          </a:p>
          <a:p>
            <a:pPr marL="356870" marR="499745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Each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time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try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statement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entered,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context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that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exception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pushed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stack</a:t>
            </a:r>
            <a:endParaRPr sz="27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If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inner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try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statement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does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not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have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catch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handler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particular </a:t>
            </a:r>
            <a:r>
              <a:rPr sz="2700" spc="-15" dirty="0">
                <a:latin typeface="Calibri"/>
                <a:cs typeface="Calibri"/>
              </a:rPr>
              <a:t>exception, </a:t>
            </a: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stack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0" dirty="0">
                <a:latin typeface="Calibri"/>
                <a:cs typeface="Calibri"/>
              </a:rPr>
              <a:t>unwound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5" dirty="0">
                <a:latin typeface="Calibri"/>
                <a:cs typeface="Calibri"/>
              </a:rPr>
              <a:t> the </a:t>
            </a:r>
            <a:r>
              <a:rPr sz="2700" spc="-15" dirty="0">
                <a:latin typeface="Calibri"/>
                <a:cs typeface="Calibri"/>
              </a:rPr>
              <a:t>next </a:t>
            </a:r>
            <a:r>
              <a:rPr sz="2700" b="1" spc="5" dirty="0">
                <a:latin typeface="Calibri"/>
                <a:cs typeface="Calibri"/>
              </a:rPr>
              <a:t>try </a:t>
            </a:r>
            <a:r>
              <a:rPr sz="2700" spc="-20" dirty="0">
                <a:latin typeface="Calibri"/>
                <a:cs typeface="Calibri"/>
              </a:rPr>
              <a:t>statement’s </a:t>
            </a:r>
            <a:r>
              <a:rPr sz="2700" b="1" spc="-15" dirty="0">
                <a:latin typeface="Calibri"/>
                <a:cs typeface="Calibri"/>
              </a:rPr>
              <a:t>catch </a:t>
            </a:r>
            <a:r>
              <a:rPr sz="2700" spc="-10" dirty="0">
                <a:latin typeface="Calibri"/>
                <a:cs typeface="Calibri"/>
              </a:rPr>
              <a:t>handlers are </a:t>
            </a:r>
            <a:r>
              <a:rPr sz="2700" dirty="0">
                <a:latin typeface="Calibri"/>
                <a:cs typeface="Calibri"/>
              </a:rPr>
              <a:t>inspected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match</a:t>
            </a:r>
            <a:endParaRPr sz="2700">
              <a:latin typeface="Calibri"/>
              <a:cs typeface="Calibri"/>
            </a:endParaRPr>
          </a:p>
          <a:p>
            <a:pPr marL="356870" marR="266065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This </a:t>
            </a:r>
            <a:r>
              <a:rPr sz="2700" spc="-5" dirty="0">
                <a:latin typeface="Calibri"/>
                <a:cs typeface="Calibri"/>
              </a:rPr>
              <a:t>continues until </a:t>
            </a:r>
            <a:r>
              <a:rPr sz="2700" spc="5" dirty="0">
                <a:latin typeface="Calibri"/>
                <a:cs typeface="Calibri"/>
              </a:rPr>
              <a:t>one of the </a:t>
            </a:r>
            <a:r>
              <a:rPr sz="2700" b="1" spc="-15" dirty="0">
                <a:latin typeface="Calibri"/>
                <a:cs typeface="Calibri"/>
              </a:rPr>
              <a:t>catch </a:t>
            </a:r>
            <a:r>
              <a:rPr sz="2700" spc="-15" dirty="0">
                <a:latin typeface="Calibri"/>
                <a:cs typeface="Calibri"/>
              </a:rPr>
              <a:t>statements 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succeeds,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until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all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nested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try </a:t>
            </a:r>
            <a:r>
              <a:rPr sz="2700" spc="-15" dirty="0">
                <a:latin typeface="Calibri"/>
                <a:cs typeface="Calibri"/>
              </a:rPr>
              <a:t>statements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exhausted</a:t>
            </a:r>
            <a:endParaRPr sz="2700">
              <a:latin typeface="Calibri"/>
              <a:cs typeface="Calibri"/>
            </a:endParaRPr>
          </a:p>
          <a:p>
            <a:pPr marL="356870" marR="137160" indent="-344805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If </a:t>
            </a:r>
            <a:r>
              <a:rPr sz="2700" dirty="0">
                <a:latin typeface="Calibri"/>
                <a:cs typeface="Calibri"/>
              </a:rPr>
              <a:t>no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catch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statement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matches,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Java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run-time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system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will</a:t>
            </a:r>
            <a:r>
              <a:rPr sz="2700" dirty="0">
                <a:latin typeface="Calibri"/>
                <a:cs typeface="Calibri"/>
              </a:rPr>
              <a:t> handle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exception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358" y="189941"/>
            <a:ext cx="74771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Nested</a:t>
            </a:r>
            <a:r>
              <a:rPr spc="10" dirty="0"/>
              <a:t> </a:t>
            </a:r>
            <a:r>
              <a:rPr dirty="0"/>
              <a:t>try</a:t>
            </a:r>
            <a:r>
              <a:rPr spc="10" dirty="0"/>
              <a:t> </a:t>
            </a:r>
            <a:r>
              <a:rPr spc="-30" dirty="0"/>
              <a:t>Statements</a:t>
            </a:r>
            <a:r>
              <a:rPr spc="50" dirty="0"/>
              <a:t> </a:t>
            </a:r>
            <a:r>
              <a:rPr spc="-15" dirty="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66038"/>
            <a:ext cx="8261984" cy="46018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5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NestTry</a:t>
            </a:r>
            <a:r>
              <a:rPr sz="15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244475" marR="3434079">
              <a:lnSpc>
                <a:spcPct val="100000"/>
              </a:lnSpc>
            </a:pP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public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sz="15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void main(String</a:t>
            </a:r>
            <a:r>
              <a:rPr sz="15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args[])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500" spc="-8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5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585470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5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5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args.length;</a:t>
            </a:r>
            <a:endParaRPr sz="1500">
              <a:latin typeface="Courier New"/>
              <a:cs typeface="Courier New"/>
            </a:endParaRPr>
          </a:p>
          <a:p>
            <a:pPr marL="585470" marR="4121785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b = 42 /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a;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System.out.println("a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= " +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a); </a:t>
            </a:r>
            <a:r>
              <a:rPr sz="1500" spc="-8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5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5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5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nested</a:t>
            </a:r>
            <a:r>
              <a:rPr sz="15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5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block</a:t>
            </a:r>
            <a:endParaRPr sz="1500">
              <a:latin typeface="Courier New"/>
              <a:cs typeface="Courier New"/>
            </a:endParaRPr>
          </a:p>
          <a:p>
            <a:pPr marL="930275" marR="11747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if(a==1)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a =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a/(a-a);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//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one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command-line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arg,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division by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zero </a:t>
            </a:r>
            <a:r>
              <a:rPr sz="1500" spc="-8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if(a==2)</a:t>
            </a:r>
            <a:r>
              <a:rPr sz="15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271905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5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c[]</a:t>
            </a:r>
            <a:r>
              <a:rPr sz="15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5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5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500">
              <a:latin typeface="Courier New"/>
              <a:cs typeface="Courier New"/>
            </a:endParaRPr>
          </a:p>
          <a:p>
            <a:pPr marL="1271905">
              <a:lnSpc>
                <a:spcPct val="100000"/>
              </a:lnSpc>
            </a:pP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c[42]</a:t>
            </a:r>
            <a:r>
              <a:rPr sz="15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99;</a:t>
            </a:r>
            <a:r>
              <a:rPr sz="15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two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command-line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args,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 out-of-bounds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exception</a:t>
            </a:r>
            <a:endParaRPr sz="1500">
              <a:latin typeface="Courier New"/>
              <a:cs typeface="Courier New"/>
            </a:endParaRPr>
          </a:p>
          <a:p>
            <a:pPr marL="930275">
              <a:lnSpc>
                <a:spcPct val="100000"/>
              </a:lnSpc>
            </a:pP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</a:pP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 catch(ArrayIndexOutOfBoundsException</a:t>
            </a:r>
            <a:r>
              <a:rPr sz="15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e)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387475">
              <a:lnSpc>
                <a:spcPct val="100000"/>
              </a:lnSpc>
            </a:pP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System.out.println("Array</a:t>
            </a:r>
            <a:r>
              <a:rPr sz="15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index</a:t>
            </a:r>
            <a:r>
              <a:rPr sz="15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out-of-bounds:</a:t>
            </a:r>
            <a:r>
              <a:rPr sz="15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5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e);</a:t>
            </a:r>
            <a:endParaRPr sz="15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</a:pP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</a:pP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5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catch(ArithmeticException</a:t>
            </a:r>
            <a:r>
              <a:rPr sz="15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r>
              <a:rPr sz="15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27190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System.out.println("Divide</a:t>
            </a:r>
            <a:r>
              <a:rPr sz="15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by</a:t>
            </a:r>
            <a:r>
              <a:rPr sz="15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0:</a:t>
            </a:r>
            <a:r>
              <a:rPr sz="15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5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5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e);</a:t>
            </a:r>
            <a:endParaRPr sz="15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</a:pP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244475">
              <a:lnSpc>
                <a:spcPct val="100000"/>
              </a:lnSpc>
            </a:pP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8270">
              <a:lnSpc>
                <a:spcPct val="100000"/>
              </a:lnSpc>
            </a:pPr>
            <a:r>
              <a:rPr sz="1500" spc="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358" y="189941"/>
            <a:ext cx="74771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Nested</a:t>
            </a:r>
            <a:r>
              <a:rPr spc="10" dirty="0"/>
              <a:t> </a:t>
            </a:r>
            <a:r>
              <a:rPr dirty="0"/>
              <a:t>try</a:t>
            </a:r>
            <a:r>
              <a:rPr spc="10" dirty="0"/>
              <a:t> </a:t>
            </a:r>
            <a:r>
              <a:rPr spc="-30" dirty="0"/>
              <a:t>Statements</a:t>
            </a:r>
            <a:r>
              <a:rPr spc="50" dirty="0"/>
              <a:t> </a:t>
            </a:r>
            <a:r>
              <a:rPr spc="-15" dirty="0"/>
              <a:t>(Example)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219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044" y="1164462"/>
            <a:ext cx="6729730" cy="421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Calibri"/>
                <a:cs typeface="Calibri"/>
              </a:rPr>
              <a:t>OUTPUT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20" dirty="0">
                <a:latin typeface="Calibri"/>
                <a:cs typeface="Calibri"/>
              </a:rPr>
              <a:t>C:\&gt;java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NestTry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Calibri"/>
                <a:cs typeface="Calibri"/>
              </a:rPr>
              <a:t>Divide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0: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java.lang.ArithmeticException: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/</a:t>
            </a:r>
            <a:r>
              <a:rPr sz="2500" spc="-10" dirty="0">
                <a:latin typeface="Calibri"/>
                <a:cs typeface="Calibri"/>
              </a:rPr>
              <a:t> by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zero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C:\&gt;java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NestTry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One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=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1</a:t>
            </a:r>
            <a:endParaRPr sz="250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Divide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0: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java.lang.ArithmeticException: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/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zero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C:\&gt;java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NestTry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Two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=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  <a:p>
            <a:pPr marL="12700" marR="675005">
              <a:lnSpc>
                <a:spcPct val="100000"/>
              </a:lnSpc>
            </a:pPr>
            <a:r>
              <a:rPr sz="2500" spc="-25" dirty="0">
                <a:latin typeface="Calibri"/>
                <a:cs typeface="Calibri"/>
              </a:rPr>
              <a:t>Array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index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out-of-bounds: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java.lang.ArrayIndexOutOfBoundsException:42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373" y="464642"/>
            <a:ext cx="13830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</a:t>
            </a:r>
            <a:r>
              <a:rPr spc="-85" dirty="0"/>
              <a:t>r</a:t>
            </a:r>
            <a:r>
              <a:rPr spc="-10" dirty="0"/>
              <a:t>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7124"/>
            <a:ext cx="7956550" cy="433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ts val="324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3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throw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20" dirty="0">
                <a:latin typeface="Calibri"/>
                <a:cs typeface="Calibri"/>
              </a:rPr>
              <a:t> exception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explicitly, </a:t>
            </a:r>
            <a:r>
              <a:rPr sz="3000" spc="-5" dirty="0">
                <a:latin typeface="Calibri"/>
                <a:cs typeface="Calibri"/>
              </a:rPr>
              <a:t>use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throw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spc="-20" dirty="0">
                <a:latin typeface="Calibri"/>
                <a:cs typeface="Calibri"/>
              </a:rPr>
              <a:t>statement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ts val="2810"/>
              </a:lnSpc>
              <a:spcBef>
                <a:spcPts val="2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flow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execution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stops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immediately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after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throw</a:t>
            </a:r>
            <a:endParaRPr sz="2600">
              <a:latin typeface="Calibri"/>
              <a:cs typeface="Calibri"/>
            </a:endParaRPr>
          </a:p>
          <a:p>
            <a:pPr marL="756285">
              <a:lnSpc>
                <a:spcPts val="2810"/>
              </a:lnSpc>
            </a:pPr>
            <a:r>
              <a:rPr sz="2600" spc="-20" dirty="0"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nearest </a:t>
            </a:r>
            <a:r>
              <a:rPr sz="2600" spc="-5" dirty="0">
                <a:latin typeface="Calibri"/>
                <a:cs typeface="Calibri"/>
              </a:rPr>
              <a:t>enclosing </a:t>
            </a:r>
            <a:r>
              <a:rPr sz="2600" b="1" spc="-15" dirty="0">
                <a:latin typeface="Calibri"/>
                <a:cs typeface="Calibri"/>
              </a:rPr>
              <a:t>try </a:t>
            </a:r>
            <a:r>
              <a:rPr sz="2600" spc="-5" dirty="0">
                <a:latin typeface="Calibri"/>
                <a:cs typeface="Calibri"/>
              </a:rPr>
              <a:t>block is </a:t>
            </a:r>
            <a:r>
              <a:rPr sz="2600" spc="-10" dirty="0">
                <a:latin typeface="Calibri"/>
                <a:cs typeface="Calibri"/>
              </a:rPr>
              <a:t>inspected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see </a:t>
            </a:r>
            <a:r>
              <a:rPr sz="2600" spc="-5" dirty="0">
                <a:latin typeface="Calibri"/>
                <a:cs typeface="Calibri"/>
              </a:rPr>
              <a:t>if it has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b="1" spc="-30" dirty="0">
                <a:latin typeface="Calibri"/>
                <a:cs typeface="Calibri"/>
              </a:rPr>
              <a:t>catch </a:t>
            </a:r>
            <a:r>
              <a:rPr sz="2600" spc="-20" dirty="0">
                <a:latin typeface="Calibri"/>
                <a:cs typeface="Calibri"/>
              </a:rPr>
              <a:t>statement </a:t>
            </a:r>
            <a:r>
              <a:rPr sz="2600" spc="-10" dirty="0">
                <a:latin typeface="Calibri"/>
                <a:cs typeface="Calibri"/>
              </a:rPr>
              <a:t>that </a:t>
            </a:r>
            <a:r>
              <a:rPr sz="2600" spc="-15" dirty="0">
                <a:latin typeface="Calibri"/>
                <a:cs typeface="Calibri"/>
              </a:rPr>
              <a:t>matches </a:t>
            </a:r>
            <a:r>
              <a:rPr sz="2600" spc="-5" dirty="0">
                <a:latin typeface="Calibri"/>
                <a:cs typeface="Calibri"/>
              </a:rPr>
              <a:t>the type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exception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control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transferred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  <a:p>
            <a:pPr marL="756285" marR="158750" lvl="1" indent="-287020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match: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next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enclosing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try</a:t>
            </a:r>
            <a:r>
              <a:rPr sz="2600" b="1" spc="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statement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inspected,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  <a:p>
            <a:pPr marL="756285" marR="363220" lvl="1" indent="-287020">
              <a:lnSpc>
                <a:spcPts val="25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  <a:tab pos="5979795" algn="l"/>
              </a:tabLst>
            </a:pPr>
            <a:r>
              <a:rPr sz="2600" spc="-10" dirty="0">
                <a:latin typeface="Calibri"/>
                <a:cs typeface="Calibri"/>
              </a:rPr>
              <a:t>no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matching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30" dirty="0">
                <a:latin typeface="Calibri"/>
                <a:cs typeface="Calibri"/>
              </a:rPr>
              <a:t>catch</a:t>
            </a:r>
            <a:r>
              <a:rPr sz="2600" b="1" spc="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found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any</a:t>
            </a:r>
            <a:r>
              <a:rPr sz="2600" spc="-5" dirty="0">
                <a:latin typeface="Calibri"/>
                <a:cs typeface="Calibri"/>
              </a:rPr>
              <a:t> block:	</a:t>
            </a:r>
            <a:r>
              <a:rPr sz="2600" spc="-15" dirty="0">
                <a:latin typeface="Calibri"/>
                <a:cs typeface="Calibri"/>
              </a:rPr>
              <a:t>default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exception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handler halts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prints the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stack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trace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464642"/>
            <a:ext cx="37598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throw</a:t>
            </a:r>
            <a:r>
              <a:rPr spc="-35" dirty="0"/>
              <a:t> </a:t>
            </a:r>
            <a:r>
              <a:rPr spc="-25" dirty="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85798"/>
            <a:ext cx="7538084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ThrowDemo</a:t>
            </a:r>
            <a:r>
              <a:rPr sz="1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static void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demoproc()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8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throw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NullPointerException("demo");</a:t>
            </a:r>
            <a:endParaRPr sz="1800">
              <a:latin typeface="Courier New"/>
              <a:cs typeface="Courier New"/>
            </a:endParaRPr>
          </a:p>
          <a:p>
            <a:pPr marL="1243965" marR="5080" indent="-6832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catch(NullPointerException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8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System.out.println("Caught inside demoproc."); </a:t>
            </a:r>
            <a:r>
              <a:rPr sz="1800" spc="-10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throw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e;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rethrow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exception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public static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main(String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args[])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8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demoproc();</a:t>
            </a:r>
            <a:endParaRPr sz="1800">
              <a:latin typeface="Courier New"/>
              <a:cs typeface="Courier New"/>
            </a:endParaRPr>
          </a:p>
          <a:p>
            <a:pPr marL="1106805" marR="1373505" indent="-6832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catch(NullPointerException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e)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8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System.out.println("Recaught: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e);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464642"/>
            <a:ext cx="37598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throw</a:t>
            </a:r>
            <a:r>
              <a:rPr spc="-35" dirty="0"/>
              <a:t> </a:t>
            </a:r>
            <a:r>
              <a:rPr spc="-25" dirty="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85798"/>
            <a:ext cx="7538084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ThrowDemo</a:t>
            </a:r>
            <a:r>
              <a:rPr sz="1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static void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demoproc()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8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throw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NullPointerException("demo");</a:t>
            </a:r>
            <a:endParaRPr sz="1800">
              <a:latin typeface="Courier New"/>
              <a:cs typeface="Courier New"/>
            </a:endParaRPr>
          </a:p>
          <a:p>
            <a:pPr marL="1243965" marR="5080" indent="-6832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catch(NullPointerException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8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System.out.println("Caught inside demoproc."); </a:t>
            </a:r>
            <a:r>
              <a:rPr sz="1800" spc="-10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throw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;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rethrow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exception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public static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main(String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args[])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8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demoproc();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catch(NullPointerException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r>
              <a:rPr sz="18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6805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System.out.println("Recaught: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e);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64" y="5027803"/>
            <a:ext cx="300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557672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400" y="5223167"/>
            <a:ext cx="4681220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1800" b="1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Caught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inside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demoproc.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Recaught: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java.lang.NullPointerException: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464642"/>
            <a:ext cx="77584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Exception-Handling</a:t>
            </a:r>
            <a:r>
              <a:rPr spc="80" dirty="0"/>
              <a:t> </a:t>
            </a:r>
            <a:r>
              <a:rPr spc="-20" dirty="0"/>
              <a:t>Fundamentals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22375"/>
            <a:ext cx="7924165" cy="47961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marR="5080" indent="-344805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b="1" i="1" spc="-15" dirty="0">
                <a:latin typeface="Calibri"/>
                <a:cs typeface="Calibri"/>
              </a:rPr>
              <a:t>Exception</a:t>
            </a:r>
            <a:r>
              <a:rPr sz="3000" i="1" spc="-15" dirty="0">
                <a:latin typeface="Calibri"/>
                <a:cs typeface="Calibri"/>
              </a:rPr>
              <a:t>:</a:t>
            </a:r>
            <a:r>
              <a:rPr sz="3000" i="1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abnormal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condition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that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arises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code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sequence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run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time/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run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error</a:t>
            </a:r>
            <a:endParaRPr sz="3000">
              <a:latin typeface="Calibri"/>
              <a:cs typeface="Calibri"/>
            </a:endParaRPr>
          </a:p>
          <a:p>
            <a:pPr marL="756285" marR="1251585" lvl="1" indent="-287020">
              <a:lnSpc>
                <a:spcPts val="2500"/>
              </a:lnSpc>
              <a:spcBef>
                <a:spcPts val="64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30" dirty="0">
                <a:latin typeface="Calibri"/>
                <a:cs typeface="Calibri"/>
              </a:rPr>
              <a:t>Java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exception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that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describes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exceptional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error)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condition</a:t>
            </a:r>
            <a:endParaRPr sz="2600">
              <a:latin typeface="Calibri"/>
              <a:cs typeface="Calibri"/>
            </a:endParaRPr>
          </a:p>
          <a:p>
            <a:pPr marL="756285" marR="107950" lvl="1" indent="-287020">
              <a:lnSpc>
                <a:spcPts val="25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When an </a:t>
            </a:r>
            <a:r>
              <a:rPr sz="2600" spc="-15" dirty="0">
                <a:latin typeface="Calibri"/>
                <a:cs typeface="Calibri"/>
              </a:rPr>
              <a:t>exceptional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condition </a:t>
            </a:r>
            <a:r>
              <a:rPr sz="2600" spc="-5" dirty="0">
                <a:latin typeface="Calibri"/>
                <a:cs typeface="Calibri"/>
              </a:rPr>
              <a:t>arises,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representing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exception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i="1" spc="-15" dirty="0">
                <a:latin typeface="Calibri"/>
                <a:cs typeface="Calibri"/>
              </a:rPr>
              <a:t>thrown</a:t>
            </a:r>
            <a:r>
              <a:rPr sz="2600" b="1" i="1" spc="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method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caused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error</a:t>
            </a:r>
            <a:endParaRPr sz="2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Exception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endParaRPr sz="3000">
              <a:latin typeface="Calibri"/>
              <a:cs typeface="Calibri"/>
            </a:endParaRPr>
          </a:p>
          <a:p>
            <a:pPr marL="756285" marR="207010" lvl="1" indent="-287020">
              <a:lnSpc>
                <a:spcPct val="80000"/>
              </a:lnSpc>
              <a:spcBef>
                <a:spcPts val="64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generated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Java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run-time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system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(relate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fundamental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errors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violate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rules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30" dirty="0">
                <a:latin typeface="Calibri"/>
                <a:cs typeface="Calibri"/>
              </a:rPr>
              <a:t>Java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language)</a:t>
            </a:r>
            <a:endParaRPr sz="2600">
              <a:latin typeface="Calibri"/>
              <a:cs typeface="Calibri"/>
            </a:endParaRPr>
          </a:p>
          <a:p>
            <a:pPr marL="756285" marR="395605" lvl="1" indent="-287020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Manually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generated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(typically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report</a:t>
            </a:r>
            <a:r>
              <a:rPr sz="2600" spc="-15" dirty="0">
                <a:latin typeface="Calibri"/>
                <a:cs typeface="Calibri"/>
              </a:rPr>
              <a:t> some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error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condition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caller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method)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694" y="464642"/>
            <a:ext cx="15944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</a:t>
            </a:r>
            <a:r>
              <a:rPr spc="-85" dirty="0"/>
              <a:t>r</a:t>
            </a:r>
            <a:r>
              <a:rPr spc="-10" dirty="0"/>
              <a:t>o</a:t>
            </a:r>
            <a:r>
              <a:rPr spc="-65" dirty="0"/>
              <a:t>w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7936865" cy="330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7493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method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cause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exception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handle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Then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method’s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declaration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throws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clause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(that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lists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exceptions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might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throw)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  <a:tab pos="6036945" algn="l"/>
              </a:tabLst>
            </a:pPr>
            <a:r>
              <a:rPr sz="2800" spc="5" dirty="0">
                <a:latin typeface="Calibri"/>
                <a:cs typeface="Calibri"/>
              </a:rPr>
              <a:t>Necessary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exceptions,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except	</a:t>
            </a:r>
            <a:r>
              <a:rPr sz="2800" b="1" dirty="0">
                <a:latin typeface="Calibri"/>
                <a:cs typeface="Calibri"/>
              </a:rPr>
              <a:t>Error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RuntimeException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subclasses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720" y="464642"/>
            <a:ext cx="39731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throws</a:t>
            </a:r>
            <a:r>
              <a:rPr spc="-25" dirty="0"/>
              <a:t> 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55902"/>
            <a:ext cx="7952105" cy="4537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20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ThrowsDemo</a:t>
            </a:r>
            <a:r>
              <a:rPr sz="20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static void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throwOne() throws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IllegalAccessException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System.out.println("Inside</a:t>
            </a:r>
            <a:r>
              <a:rPr sz="20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throwOne.");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throw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new IllegalAccessException("demo");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183388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public static void main(String args[]) { </a:t>
            </a:r>
            <a:r>
              <a:rPr sz="2000" spc="-11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try 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throwOne();</a:t>
            </a:r>
            <a:endParaRPr sz="2000">
              <a:latin typeface="Courier New"/>
              <a:cs typeface="Courier New"/>
            </a:endParaRPr>
          </a:p>
          <a:p>
            <a:pPr marR="2444750" algn="r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catch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(IllegalAccessException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2444115" algn="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System.out.println("Caught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720" y="464642"/>
            <a:ext cx="39731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throws</a:t>
            </a:r>
            <a:r>
              <a:rPr spc="-25" dirty="0"/>
              <a:t> (example)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class</a:t>
            </a:r>
            <a:r>
              <a:rPr spc="-35" dirty="0"/>
              <a:t> </a:t>
            </a:r>
            <a:r>
              <a:rPr spc="-5" dirty="0"/>
              <a:t>ThrowsDemo</a:t>
            </a:r>
            <a:r>
              <a:rPr spc="-35" dirty="0"/>
              <a:t> </a:t>
            </a:r>
            <a:r>
              <a:rPr spc="-5" dirty="0"/>
              <a:t>{</a:t>
            </a:r>
          </a:p>
          <a:p>
            <a:pPr marL="12700">
              <a:lnSpc>
                <a:spcPts val="2160"/>
              </a:lnSpc>
            </a:pPr>
            <a:r>
              <a:rPr spc="-5" dirty="0"/>
              <a:t>static void</a:t>
            </a:r>
            <a:r>
              <a:rPr dirty="0"/>
              <a:t> </a:t>
            </a:r>
            <a:r>
              <a:rPr spc="-5" dirty="0"/>
              <a:t>throwOne() throws</a:t>
            </a:r>
            <a:r>
              <a:rPr dirty="0"/>
              <a:t> </a:t>
            </a:r>
            <a:r>
              <a:rPr spc="-5" dirty="0"/>
              <a:t>IllegalAccessException</a:t>
            </a:r>
          </a:p>
          <a:p>
            <a:pPr marL="12700">
              <a:lnSpc>
                <a:spcPts val="2160"/>
              </a:lnSpc>
            </a:pPr>
            <a:r>
              <a:rPr spc="-5" dirty="0"/>
              <a:t>{</a:t>
            </a:r>
          </a:p>
          <a:p>
            <a:pPr marL="317500">
              <a:lnSpc>
                <a:spcPct val="100000"/>
              </a:lnSpc>
            </a:pPr>
            <a:r>
              <a:rPr spc="-5" dirty="0"/>
              <a:t>System.out.println("Inside</a:t>
            </a:r>
            <a:r>
              <a:rPr spc="-45" dirty="0"/>
              <a:t> </a:t>
            </a:r>
            <a:r>
              <a:rPr spc="-5" dirty="0"/>
              <a:t>throwOne.");</a:t>
            </a: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throw</a:t>
            </a:r>
            <a:r>
              <a:rPr spc="-10" dirty="0"/>
              <a:t> </a:t>
            </a:r>
            <a:r>
              <a:rPr spc="-5" dirty="0"/>
              <a:t>new IllegalAccessException("demo");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/>
          </a:p>
          <a:p>
            <a:pPr marL="12700" marR="1833880">
              <a:lnSpc>
                <a:spcPct val="100000"/>
              </a:lnSpc>
            </a:pPr>
            <a:r>
              <a:rPr spc="-5" dirty="0"/>
              <a:t>public static void main(String args[]) { </a:t>
            </a:r>
            <a:r>
              <a:rPr spc="-1190" dirty="0"/>
              <a:t> </a:t>
            </a:r>
            <a:r>
              <a:rPr spc="-5" dirty="0"/>
              <a:t>try {</a:t>
            </a:r>
          </a:p>
          <a:p>
            <a:pPr marL="317500">
              <a:lnSpc>
                <a:spcPct val="100000"/>
              </a:lnSpc>
            </a:pPr>
            <a:r>
              <a:rPr spc="-5" dirty="0"/>
              <a:t>throwOne();</a:t>
            </a:r>
          </a:p>
          <a:p>
            <a:pPr marR="2444750" algn="r">
              <a:lnSpc>
                <a:spcPct val="100000"/>
              </a:lnSpc>
            </a:pPr>
            <a:r>
              <a:rPr spc="-5" dirty="0"/>
              <a:t>}</a:t>
            </a:r>
            <a:r>
              <a:rPr spc="-25" dirty="0"/>
              <a:t> </a:t>
            </a:r>
            <a:r>
              <a:rPr spc="-5" dirty="0"/>
              <a:t>catch</a:t>
            </a:r>
            <a:r>
              <a:rPr spc="-20" dirty="0"/>
              <a:t> </a:t>
            </a:r>
            <a:r>
              <a:rPr spc="-5" dirty="0"/>
              <a:t>(IllegalAccessException</a:t>
            </a:r>
            <a:r>
              <a:rPr spc="-15" dirty="0"/>
              <a:t> </a:t>
            </a:r>
            <a:r>
              <a:rPr spc="-5" dirty="0"/>
              <a:t>e)</a:t>
            </a:r>
            <a:r>
              <a:rPr spc="-20" dirty="0"/>
              <a:t> </a:t>
            </a:r>
            <a:r>
              <a:rPr spc="-5" dirty="0"/>
              <a:t>{</a:t>
            </a:r>
          </a:p>
          <a:p>
            <a:pPr marR="2444115" algn="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System.out.println("Caught</a:t>
            </a:r>
            <a:r>
              <a:rPr spc="-15" dirty="0"/>
              <a:t> </a:t>
            </a:r>
            <a:r>
              <a:rPr spc="-5" dirty="0"/>
              <a:t>"</a:t>
            </a:r>
            <a:r>
              <a:rPr spc="-15" dirty="0"/>
              <a:t> </a:t>
            </a:r>
            <a:r>
              <a:rPr spc="-5" dirty="0"/>
              <a:t>+</a:t>
            </a:r>
            <a:r>
              <a:rPr spc="-10" dirty="0"/>
              <a:t> </a:t>
            </a:r>
            <a:r>
              <a:rPr spc="-5" dirty="0"/>
              <a:t>e);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5158866"/>
            <a:ext cx="17780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0" y="5223167"/>
            <a:ext cx="4497705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1800" b="1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inside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throwOne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caught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java.lang.IllegalAccessException: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659" y="464642"/>
            <a:ext cx="13925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finally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3700"/>
            <a:ext cx="8037195" cy="412305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marR="12065" indent="-344805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b="1" dirty="0">
                <a:latin typeface="Calibri"/>
                <a:cs typeface="Calibri"/>
              </a:rPr>
              <a:t>finally </a:t>
            </a:r>
            <a:r>
              <a:rPr sz="3000" spc="-15" dirty="0">
                <a:latin typeface="Calibri"/>
                <a:cs typeface="Calibri"/>
              </a:rPr>
              <a:t>creates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block of </a:t>
            </a:r>
            <a:r>
              <a:rPr sz="3000" spc="-10" dirty="0">
                <a:latin typeface="Calibri"/>
                <a:cs typeface="Calibri"/>
              </a:rPr>
              <a:t>code </a:t>
            </a:r>
            <a:r>
              <a:rPr sz="3000" spc="-5" dirty="0">
                <a:latin typeface="Calibri"/>
                <a:cs typeface="Calibri"/>
              </a:rPr>
              <a:t>that will be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executed </a:t>
            </a:r>
            <a:r>
              <a:rPr sz="3000" spc="-15" dirty="0">
                <a:latin typeface="Calibri"/>
                <a:cs typeface="Calibri"/>
              </a:rPr>
              <a:t>after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b="1" dirty="0">
                <a:latin typeface="Calibri"/>
                <a:cs typeface="Calibri"/>
              </a:rPr>
              <a:t>try </a:t>
            </a:r>
            <a:r>
              <a:rPr sz="3000" b="1" spc="-35" dirty="0">
                <a:latin typeface="Calibri"/>
                <a:cs typeface="Calibri"/>
              </a:rPr>
              <a:t>/catch </a:t>
            </a:r>
            <a:r>
              <a:rPr sz="3000" dirty="0">
                <a:latin typeface="Calibri"/>
                <a:cs typeface="Calibri"/>
              </a:rPr>
              <a:t>block has </a:t>
            </a:r>
            <a:r>
              <a:rPr sz="3000" spc="-10" dirty="0">
                <a:latin typeface="Calibri"/>
                <a:cs typeface="Calibri"/>
              </a:rPr>
              <a:t>completed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before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code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following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try/catch</a:t>
            </a:r>
            <a:r>
              <a:rPr sz="3000" b="1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block</a:t>
            </a:r>
            <a:endParaRPr sz="3000">
              <a:latin typeface="Calibri"/>
              <a:cs typeface="Calibri"/>
            </a:endParaRPr>
          </a:p>
          <a:p>
            <a:pPr marL="756285" marR="86995" lvl="1" indent="-287020">
              <a:lnSpc>
                <a:spcPts val="281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b="1" spc="-5" dirty="0">
                <a:latin typeface="Calibri"/>
                <a:cs typeface="Calibri"/>
              </a:rPr>
              <a:t>finally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block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will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execute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whether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exception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thrown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exception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thrown,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finally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block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will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execute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even</a:t>
            </a:r>
            <a:r>
              <a:rPr sz="2600" spc="-5" dirty="0">
                <a:latin typeface="Calibri"/>
                <a:cs typeface="Calibri"/>
              </a:rPr>
              <a:t> if </a:t>
            </a:r>
            <a:r>
              <a:rPr sz="2600" spc="-10" dirty="0">
                <a:latin typeface="Calibri"/>
                <a:cs typeface="Calibri"/>
              </a:rPr>
              <a:t>no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30" dirty="0">
                <a:latin typeface="Calibri"/>
                <a:cs typeface="Calibri"/>
              </a:rPr>
              <a:t>catch</a:t>
            </a:r>
            <a:r>
              <a:rPr sz="2600" b="1" spc="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statement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matches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exception</a:t>
            </a:r>
            <a:endParaRPr sz="2600">
              <a:latin typeface="Calibri"/>
              <a:cs typeface="Calibri"/>
            </a:endParaRPr>
          </a:p>
          <a:p>
            <a:pPr marL="756285" marR="17780" lvl="1" indent="-287020">
              <a:lnSpc>
                <a:spcPts val="281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useful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closing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file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handles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freeing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up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any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other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resources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b="1" spc="-5" dirty="0">
                <a:latin typeface="Calibri"/>
                <a:cs typeface="Calibri"/>
              </a:rPr>
              <a:t>finally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optional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551" y="0"/>
            <a:ext cx="37680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finally</a:t>
            </a:r>
            <a:r>
              <a:rPr spc="-35" dirty="0"/>
              <a:t> </a:t>
            </a:r>
            <a:r>
              <a:rPr spc="-25" dirty="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746505"/>
            <a:ext cx="7999730" cy="517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0000"/>
                </a:solidFill>
                <a:latin typeface="Courier New"/>
                <a:cs typeface="Courier New"/>
              </a:rPr>
              <a:t>class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FinallyDemo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 {</a:t>
            </a:r>
            <a:endParaRPr sz="13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static </a:t>
            </a:r>
            <a:r>
              <a:rPr sz="1300" spc="-15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procA()</a:t>
            </a:r>
            <a:r>
              <a:rPr sz="13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60071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3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994410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System.out.println("inside</a:t>
            </a:r>
            <a:r>
              <a:rPr sz="13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procA");</a:t>
            </a:r>
            <a:r>
              <a:rPr sz="13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throw</a:t>
            </a:r>
            <a:r>
              <a:rPr sz="13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sz="13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RuntimeException("demo");</a:t>
            </a:r>
            <a:endParaRPr sz="1300">
              <a:latin typeface="Courier New"/>
              <a:cs typeface="Courier New"/>
            </a:endParaRPr>
          </a:p>
          <a:p>
            <a:pPr marL="60071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3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</a:t>
            </a:r>
            <a:r>
              <a:rPr sz="13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System.out.println("procA's</a:t>
            </a:r>
            <a:r>
              <a:rPr sz="13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finally");}</a:t>
            </a:r>
            <a:endParaRPr sz="13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698500" marR="5520055" indent="-29591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sz="13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3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procB()</a:t>
            </a:r>
            <a:r>
              <a:rPr sz="13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300" spc="-7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094740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System.out.println("inside procB");</a:t>
            </a:r>
            <a:r>
              <a:rPr sz="13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sz="13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  <a:tabLst>
                <a:tab pos="1978660" algn="l"/>
              </a:tabLst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3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 {	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System.out.println("procB's</a:t>
            </a:r>
            <a:r>
              <a:rPr sz="13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finally");</a:t>
            </a:r>
            <a:r>
              <a:rPr sz="13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sz="13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3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procC()</a:t>
            </a:r>
            <a:r>
              <a:rPr sz="13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798830">
              <a:lnSpc>
                <a:spcPct val="100000"/>
              </a:lnSpc>
            </a:pPr>
            <a:r>
              <a:rPr sz="1300" spc="-1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3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192530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System.out.println("inside</a:t>
            </a:r>
            <a:r>
              <a:rPr sz="13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procC");</a:t>
            </a:r>
            <a:endParaRPr sz="1300">
              <a:latin typeface="Courier New"/>
              <a:cs typeface="Courier New"/>
            </a:endParaRPr>
          </a:p>
          <a:p>
            <a:pPr marL="798830">
              <a:lnSpc>
                <a:spcPct val="100000"/>
              </a:lnSpc>
              <a:tabLst>
                <a:tab pos="2076450" algn="l"/>
              </a:tabLst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3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</a:t>
            </a:r>
            <a:r>
              <a:rPr sz="13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	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System.out.println("procC's</a:t>
            </a:r>
            <a:r>
              <a:rPr sz="13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finally");</a:t>
            </a:r>
            <a:r>
              <a:rPr sz="13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60071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600710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public static</a:t>
            </a:r>
            <a:r>
              <a:rPr sz="13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3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5" dirty="0">
                <a:solidFill>
                  <a:srgbClr val="FF0000"/>
                </a:solidFill>
                <a:latin typeface="Courier New"/>
                <a:cs typeface="Courier New"/>
              </a:rPr>
              <a:t>main(String</a:t>
            </a:r>
            <a:r>
              <a:rPr sz="1300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args[])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99441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3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192530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procA();</a:t>
            </a:r>
            <a:endParaRPr sz="1300">
              <a:latin typeface="Courier New"/>
              <a:cs typeface="Courier New"/>
            </a:endParaRPr>
          </a:p>
          <a:p>
            <a:pPr marL="1488440" marR="2663825" indent="-494665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catch</a:t>
            </a:r>
            <a:r>
              <a:rPr sz="13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(Exception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r>
              <a:rPr sz="13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3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System.out.println("Exception</a:t>
            </a:r>
            <a:r>
              <a:rPr sz="13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caught");</a:t>
            </a:r>
            <a:endParaRPr sz="1300">
              <a:latin typeface="Courier New"/>
              <a:cs typeface="Courier New"/>
            </a:endParaRPr>
          </a:p>
          <a:p>
            <a:pPr marL="99441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994410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procB();</a:t>
            </a:r>
            <a:endParaRPr sz="1300">
              <a:latin typeface="Courier New"/>
              <a:cs typeface="Courier New"/>
            </a:endParaRPr>
          </a:p>
          <a:p>
            <a:pPr marL="994410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procC();</a:t>
            </a:r>
            <a:endParaRPr sz="1300">
              <a:latin typeface="Courier New"/>
              <a:cs typeface="Courier New"/>
            </a:endParaRPr>
          </a:p>
          <a:p>
            <a:pPr marL="60071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551" y="0"/>
            <a:ext cx="37680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finally</a:t>
            </a:r>
            <a:r>
              <a:rPr spc="-35" dirty="0"/>
              <a:t> </a:t>
            </a:r>
            <a:r>
              <a:rPr spc="-25" dirty="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746505"/>
            <a:ext cx="7999730" cy="1809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0000"/>
                </a:solidFill>
                <a:latin typeface="Courier New"/>
                <a:cs typeface="Courier New"/>
              </a:rPr>
              <a:t>class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FinallyDemo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 {</a:t>
            </a:r>
            <a:endParaRPr sz="13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static </a:t>
            </a:r>
            <a:r>
              <a:rPr sz="1300" spc="-15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procA()</a:t>
            </a:r>
            <a:r>
              <a:rPr sz="13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60071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3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994410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System.out.println("inside</a:t>
            </a:r>
            <a:r>
              <a:rPr sz="13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procA");</a:t>
            </a:r>
            <a:r>
              <a:rPr sz="13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throw</a:t>
            </a:r>
            <a:r>
              <a:rPr sz="13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sz="13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RuntimeException("demo");</a:t>
            </a:r>
            <a:endParaRPr sz="1300">
              <a:latin typeface="Courier New"/>
              <a:cs typeface="Courier New"/>
            </a:endParaRPr>
          </a:p>
          <a:p>
            <a:pPr marL="60071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3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</a:t>
            </a:r>
            <a:r>
              <a:rPr sz="13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3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System.out.println("procA's</a:t>
            </a:r>
            <a:r>
              <a:rPr sz="13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finally");}</a:t>
            </a:r>
            <a:endParaRPr sz="13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698500" marR="5520055" indent="-29591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sz="13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3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procB()</a:t>
            </a:r>
            <a:r>
              <a:rPr sz="13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300" spc="-7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094740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System.out.println("inside procB");</a:t>
            </a:r>
            <a:r>
              <a:rPr sz="13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172" y="2530601"/>
            <a:ext cx="553910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95"/>
              </a:spcBef>
              <a:tabLst>
                <a:tab pos="1487805" algn="l"/>
              </a:tabLst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3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 {	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System.out.println("procB's</a:t>
            </a:r>
            <a:r>
              <a:rPr sz="13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finally");</a:t>
            </a:r>
            <a:r>
              <a:rPr sz="13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sz="13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3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procC()</a:t>
            </a:r>
            <a:r>
              <a:rPr sz="13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</a:pPr>
            <a:r>
              <a:rPr sz="1300" spc="-1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3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System.out.println("inside</a:t>
            </a:r>
            <a:r>
              <a:rPr sz="13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procC");</a:t>
            </a:r>
            <a:endParaRPr sz="130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  <a:tabLst>
                <a:tab pos="1585595" algn="l"/>
              </a:tabLst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3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</a:t>
            </a:r>
            <a:r>
              <a:rPr sz="13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	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System.out.println("procC's</a:t>
            </a:r>
            <a:r>
              <a:rPr sz="13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finally");</a:t>
            </a:r>
            <a:r>
              <a:rPr sz="13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08" y="3719576"/>
            <a:ext cx="1244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08" y="3917645"/>
            <a:ext cx="4752340" cy="1809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public static</a:t>
            </a:r>
            <a:r>
              <a:rPr sz="13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3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5" dirty="0">
                <a:solidFill>
                  <a:srgbClr val="FF0000"/>
                </a:solidFill>
                <a:latin typeface="Courier New"/>
                <a:cs typeface="Courier New"/>
              </a:rPr>
              <a:t>main(String</a:t>
            </a:r>
            <a:r>
              <a:rPr sz="1300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args[])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05765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3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procA();</a:t>
            </a:r>
            <a:endParaRPr sz="1300">
              <a:latin typeface="Courier New"/>
              <a:cs typeface="Courier New"/>
            </a:endParaRPr>
          </a:p>
          <a:p>
            <a:pPr marL="899794" marR="5080" indent="-494665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catch</a:t>
            </a:r>
            <a:r>
              <a:rPr sz="13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(Exception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r>
              <a:rPr sz="13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3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System.out.println("Exception</a:t>
            </a:r>
            <a:r>
              <a:rPr sz="13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caught");</a:t>
            </a:r>
            <a:endParaRPr sz="1300">
              <a:latin typeface="Courier New"/>
              <a:cs typeface="Courier New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405765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procB();</a:t>
            </a:r>
            <a:endParaRPr sz="1300">
              <a:latin typeface="Courier New"/>
              <a:cs typeface="Courier New"/>
            </a:endParaRPr>
          </a:p>
          <a:p>
            <a:pPr marL="405765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procC();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5701690"/>
            <a:ext cx="1244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2833" y="2590800"/>
            <a:ext cx="1785620" cy="23088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0"/>
              </a:spcBef>
            </a:pPr>
            <a:r>
              <a:rPr sz="1800" b="1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93345" marR="1054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inside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procA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procA's finally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Exception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caught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inside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procB </a:t>
            </a:r>
            <a:r>
              <a:rPr sz="1800" spc="-5" dirty="0">
                <a:latin typeface="Calibri"/>
                <a:cs typeface="Calibri"/>
              </a:rPr>
              <a:t> procB's </a:t>
            </a:r>
            <a:r>
              <a:rPr sz="1800" spc="-10" dirty="0">
                <a:latin typeface="Calibri"/>
                <a:cs typeface="Calibri"/>
              </a:rPr>
              <a:t>finally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inside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procC </a:t>
            </a:r>
            <a:r>
              <a:rPr sz="1800" spc="-5" dirty="0">
                <a:latin typeface="Calibri"/>
                <a:cs typeface="Calibri"/>
              </a:rPr>
              <a:t> procC's</a:t>
            </a:r>
            <a:r>
              <a:rPr sz="1800" spc="-10" dirty="0">
                <a:latin typeface="Calibri"/>
                <a:cs typeface="Calibri"/>
              </a:rPr>
              <a:t> finally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4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-70" dirty="0"/>
              <a:t>Java’s</a:t>
            </a:r>
            <a:r>
              <a:rPr spc="-5" dirty="0"/>
              <a:t> Built-in</a:t>
            </a:r>
            <a:r>
              <a:rPr spc="10" dirty="0"/>
              <a:t> </a:t>
            </a:r>
            <a:r>
              <a:rPr spc="-20" dirty="0"/>
              <a:t>Exceptions</a:t>
            </a: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200" spc="-35" dirty="0"/>
              <a:t>Java’s</a:t>
            </a:r>
            <a:r>
              <a:rPr sz="2200" spc="-20" dirty="0"/>
              <a:t> </a:t>
            </a:r>
            <a:r>
              <a:rPr sz="2200" spc="-10" dirty="0"/>
              <a:t>Unchecked</a:t>
            </a:r>
            <a:r>
              <a:rPr sz="2200" spc="-50" dirty="0"/>
              <a:t> </a:t>
            </a:r>
            <a:r>
              <a:rPr sz="2200" b="1" spc="-5" dirty="0">
                <a:latin typeface="Calibri"/>
                <a:cs typeface="Calibri"/>
              </a:rPr>
              <a:t>RuntimeException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dirty="0"/>
              <a:t>Subclasses</a:t>
            </a:r>
            <a:r>
              <a:rPr sz="2200" spc="-15" dirty="0"/>
              <a:t> </a:t>
            </a:r>
            <a:r>
              <a:rPr sz="2200" spc="-5" dirty="0"/>
              <a:t>Defined</a:t>
            </a:r>
            <a:r>
              <a:rPr sz="2200" spc="-25" dirty="0"/>
              <a:t> </a:t>
            </a:r>
            <a:r>
              <a:rPr sz="2200" dirty="0"/>
              <a:t>in</a:t>
            </a:r>
            <a:r>
              <a:rPr sz="2200" spc="-30" dirty="0"/>
              <a:t> </a:t>
            </a:r>
            <a:r>
              <a:rPr sz="2200" b="1" spc="-5" dirty="0">
                <a:latin typeface="Calibri"/>
                <a:cs typeface="Calibri"/>
              </a:rPr>
              <a:t>java.lang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830" y="1473117"/>
            <a:ext cx="6378773" cy="49209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354" y="282067"/>
            <a:ext cx="5767070" cy="1077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pc="-70" dirty="0"/>
              <a:t>Java’s</a:t>
            </a:r>
            <a:r>
              <a:rPr spc="-10" dirty="0"/>
              <a:t> </a:t>
            </a:r>
            <a:r>
              <a:rPr spc="-5" dirty="0"/>
              <a:t>Built-in</a:t>
            </a:r>
            <a:r>
              <a:rPr spc="5" dirty="0"/>
              <a:t> </a:t>
            </a:r>
            <a:r>
              <a:rPr spc="-20" dirty="0"/>
              <a:t>Exceptions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40" dirty="0"/>
              <a:t>Java’s</a:t>
            </a:r>
            <a:r>
              <a:rPr sz="2400" spc="-25" dirty="0"/>
              <a:t> </a:t>
            </a:r>
            <a:r>
              <a:rPr sz="2400" spc="-15" dirty="0"/>
              <a:t>Checked</a:t>
            </a:r>
            <a:r>
              <a:rPr sz="2400" spc="-10" dirty="0"/>
              <a:t> </a:t>
            </a:r>
            <a:r>
              <a:rPr sz="2400" spc="-5" dirty="0"/>
              <a:t>Exceptions</a:t>
            </a:r>
            <a:r>
              <a:rPr sz="2400" spc="-75" dirty="0"/>
              <a:t> </a:t>
            </a:r>
            <a:r>
              <a:rPr sz="2400" dirty="0"/>
              <a:t>Defined</a:t>
            </a:r>
            <a:r>
              <a:rPr sz="2400" spc="-30" dirty="0"/>
              <a:t> </a:t>
            </a:r>
            <a:r>
              <a:rPr sz="2400" dirty="0"/>
              <a:t>in</a:t>
            </a:r>
            <a:r>
              <a:rPr sz="2400" spc="10" dirty="0"/>
              <a:t> </a:t>
            </a:r>
            <a:r>
              <a:rPr sz="2400" b="1" spc="-10" dirty="0">
                <a:latin typeface="Calibri"/>
                <a:cs typeface="Calibri"/>
              </a:rPr>
              <a:t>java.lang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4674" y="1989509"/>
            <a:ext cx="8234045" cy="3079115"/>
            <a:chOff x="704674" y="1989509"/>
            <a:chExt cx="8234045" cy="307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674" y="1989509"/>
              <a:ext cx="7996802" cy="28733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2057399"/>
              <a:ext cx="8176386" cy="301066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990" y="464642"/>
            <a:ext cx="74174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Keywords</a:t>
            </a:r>
            <a:r>
              <a:rPr dirty="0"/>
              <a:t> </a:t>
            </a:r>
            <a:r>
              <a:rPr spc="-40" dirty="0"/>
              <a:t>for</a:t>
            </a:r>
            <a:r>
              <a:rPr dirty="0"/>
              <a:t> </a:t>
            </a:r>
            <a:r>
              <a:rPr spc="-30" dirty="0"/>
              <a:t>exception</a:t>
            </a:r>
            <a:r>
              <a:rPr spc="50" dirty="0"/>
              <a:t> </a:t>
            </a:r>
            <a:r>
              <a:rPr spc="-10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65047"/>
            <a:ext cx="7940675" cy="48666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marR="168275" indent="-344805">
              <a:lnSpc>
                <a:spcPts val="2910"/>
              </a:lnSpc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  <a:tab pos="1737995" algn="l"/>
              </a:tabLst>
            </a:pPr>
            <a:r>
              <a:rPr sz="2700" b="1" spc="5" dirty="0">
                <a:latin typeface="Calibri"/>
                <a:cs typeface="Calibri"/>
              </a:rPr>
              <a:t>try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block	</a:t>
            </a:r>
            <a:r>
              <a:rPr sz="2700" spc="-10" dirty="0">
                <a:latin typeface="Calibri"/>
                <a:cs typeface="Calibri"/>
              </a:rPr>
              <a:t>contains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program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statements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that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monitored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exceptions</a:t>
            </a:r>
            <a:endParaRPr sz="2700">
              <a:latin typeface="Calibri"/>
              <a:cs typeface="Calibri"/>
            </a:endParaRPr>
          </a:p>
          <a:p>
            <a:pPr marL="823594" lvl="1" indent="-354330">
              <a:lnSpc>
                <a:spcPct val="100000"/>
              </a:lnSpc>
              <a:spcBef>
                <a:spcPts val="275"/>
              </a:spcBef>
              <a:buFont typeface="Arial MT"/>
              <a:buChar char="–"/>
              <a:tabLst>
                <a:tab pos="823594" algn="l"/>
                <a:tab pos="82423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exception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try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thrown</a:t>
            </a:r>
            <a:endParaRPr sz="2400">
              <a:latin typeface="Calibri"/>
              <a:cs typeface="Calibri"/>
            </a:endParaRPr>
          </a:p>
          <a:p>
            <a:pPr marL="356870" marR="832485" indent="-344805">
              <a:lnSpc>
                <a:spcPts val="2900"/>
              </a:lnSpc>
              <a:spcBef>
                <a:spcPts val="685"/>
              </a:spcBef>
              <a:buFont typeface="Arial MT"/>
              <a:buChar char="•"/>
              <a:tabLst>
                <a:tab pos="356870" algn="l"/>
                <a:tab pos="357505" algn="l"/>
                <a:tab pos="4816475" algn="l"/>
              </a:tabLst>
            </a:pPr>
            <a:r>
              <a:rPr sz="2700" b="1" spc="-15" dirty="0">
                <a:latin typeface="Calibri"/>
                <a:cs typeface="Calibri"/>
              </a:rPr>
              <a:t>catch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block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contain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statements	</a:t>
            </a:r>
            <a:r>
              <a:rPr sz="2700" spc="-5" dirty="0">
                <a:latin typeface="Calibri"/>
                <a:cs typeface="Calibri"/>
              </a:rPr>
              <a:t>that </a:t>
            </a:r>
            <a:r>
              <a:rPr sz="2700" spc="-10" dirty="0">
                <a:latin typeface="Calibri"/>
                <a:cs typeface="Calibri"/>
              </a:rPr>
              <a:t>catch </a:t>
            </a:r>
            <a:r>
              <a:rPr sz="2700" spc="5" dirty="0">
                <a:latin typeface="Calibri"/>
                <a:cs typeface="Calibri"/>
              </a:rPr>
              <a:t>this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exception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handle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some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rational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manner</a:t>
            </a:r>
            <a:endParaRPr sz="2700">
              <a:latin typeface="Calibri"/>
              <a:cs typeface="Calibri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System-generated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exceptions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automatically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thrown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Java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runtime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b="1" dirty="0">
                <a:latin typeface="Calibri"/>
                <a:cs typeface="Calibri"/>
              </a:rPr>
              <a:t>throw</a:t>
            </a:r>
            <a:r>
              <a:rPr sz="2700" b="1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manually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throw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exception</a:t>
            </a:r>
            <a:endParaRPr sz="2700">
              <a:latin typeface="Calibri"/>
              <a:cs typeface="Calibri"/>
            </a:endParaRPr>
          </a:p>
          <a:p>
            <a:pPr marL="356870" marR="168275" indent="-344805">
              <a:lnSpc>
                <a:spcPts val="293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  <a:tab pos="2457450" algn="l"/>
              </a:tabLst>
            </a:pPr>
            <a:r>
              <a:rPr sz="2700" b="1" spc="-5" dirty="0">
                <a:latin typeface="Calibri"/>
                <a:cs typeface="Calibri"/>
              </a:rPr>
              <a:t>throws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clause	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specify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any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exception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that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thrown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out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method</a:t>
            </a:r>
            <a:endParaRPr sz="2700">
              <a:latin typeface="Calibri"/>
              <a:cs typeface="Calibri"/>
            </a:endParaRPr>
          </a:p>
          <a:p>
            <a:pPr marL="356870" marR="451484" indent="-344805">
              <a:lnSpc>
                <a:spcPts val="2930"/>
              </a:lnSpc>
              <a:spcBef>
                <a:spcPts val="620"/>
              </a:spcBef>
              <a:buFont typeface="Arial MT"/>
              <a:buChar char="•"/>
              <a:tabLst>
                <a:tab pos="356870" algn="l"/>
                <a:tab pos="357505" algn="l"/>
                <a:tab pos="2207260" algn="l"/>
              </a:tabLst>
            </a:pPr>
            <a:r>
              <a:rPr sz="2700" b="1" spc="5" dirty="0">
                <a:latin typeface="Calibri"/>
                <a:cs typeface="Calibri"/>
              </a:rPr>
              <a:t>finally</a:t>
            </a:r>
            <a:r>
              <a:rPr sz="2700" b="1" spc="-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block	</a:t>
            </a:r>
            <a:r>
              <a:rPr sz="2700" spc="-10" dirty="0">
                <a:latin typeface="Calibri"/>
                <a:cs typeface="Calibri"/>
              </a:rPr>
              <a:t>contains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that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absolutely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must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executed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after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b="1" spc="5" dirty="0">
                <a:latin typeface="Calibri"/>
                <a:cs typeface="Calibri"/>
              </a:rPr>
              <a:t>try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block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completes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42335" marR="5080" indent="-343027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General</a:t>
            </a:r>
            <a:r>
              <a:rPr sz="4000" spc="-65" dirty="0"/>
              <a:t> </a:t>
            </a:r>
            <a:r>
              <a:rPr sz="4000" spc="-25" dirty="0"/>
              <a:t>form</a:t>
            </a:r>
            <a:r>
              <a:rPr sz="4000" spc="-10" dirty="0"/>
              <a:t> </a:t>
            </a:r>
            <a:r>
              <a:rPr sz="4000" dirty="0"/>
              <a:t>of</a:t>
            </a:r>
            <a:r>
              <a:rPr sz="4000" spc="-20" dirty="0"/>
              <a:t> </a:t>
            </a:r>
            <a:r>
              <a:rPr sz="4000" spc="5" dirty="0"/>
              <a:t>an</a:t>
            </a:r>
            <a:r>
              <a:rPr sz="4000" spc="-45" dirty="0"/>
              <a:t> </a:t>
            </a:r>
            <a:r>
              <a:rPr sz="4000" spc="-10" dirty="0"/>
              <a:t>exception-handling </a:t>
            </a:r>
            <a:r>
              <a:rPr sz="4000" spc="-890" dirty="0"/>
              <a:t> </a:t>
            </a:r>
            <a:r>
              <a:rPr sz="4000" spc="-5" dirty="0"/>
              <a:t>block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244" y="1560398"/>
            <a:ext cx="7949565" cy="3989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try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block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of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code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monitor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for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errors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catch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i="1" spc="-5" dirty="0">
                <a:latin typeface="Courier New"/>
                <a:cs typeface="Courier New"/>
              </a:rPr>
              <a:t>ExceptionType1 exOb</a:t>
            </a:r>
            <a:r>
              <a:rPr sz="2000" spc="-5" dirty="0">
                <a:latin typeface="Courier New"/>
                <a:cs typeface="Courier New"/>
              </a:rPr>
              <a:t>)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exception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handler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for </a:t>
            </a:r>
            <a:r>
              <a:rPr sz="2000" i="1" spc="-5" dirty="0">
                <a:latin typeface="Courier New"/>
                <a:cs typeface="Courier New"/>
              </a:rPr>
              <a:t>ExceptionType1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catch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i="1" spc="-5" dirty="0">
                <a:latin typeface="Courier New"/>
                <a:cs typeface="Courier New"/>
              </a:rPr>
              <a:t>ExceptionType2</a:t>
            </a:r>
            <a:r>
              <a:rPr sz="2000" i="1" spc="-1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exOb</a:t>
            </a:r>
            <a:r>
              <a:rPr sz="2000" spc="-5" dirty="0">
                <a:latin typeface="Courier New"/>
                <a:cs typeface="Courier New"/>
              </a:rPr>
              <a:t>)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exception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handler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for </a:t>
            </a:r>
            <a:r>
              <a:rPr sz="2000" i="1" spc="-5" dirty="0">
                <a:latin typeface="Courier New"/>
                <a:cs typeface="Courier New"/>
              </a:rPr>
              <a:t>ExceptionType2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finally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block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of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code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 be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executed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after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try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block ends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264" y="464642"/>
            <a:ext cx="36525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Exception</a:t>
            </a:r>
            <a:r>
              <a:rPr spc="5" dirty="0"/>
              <a:t> </a:t>
            </a:r>
            <a:r>
              <a:rPr spc="-4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40662"/>
            <a:ext cx="4709160" cy="49085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5080" indent="-344805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All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exception</a:t>
            </a:r>
            <a:r>
              <a:rPr sz="2500" spc="-5" dirty="0">
                <a:latin typeface="Calibri"/>
                <a:cs typeface="Calibri"/>
              </a:rPr>
              <a:t> types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subclasses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built-in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class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Throwable</a:t>
            </a:r>
            <a:endParaRPr sz="2500">
              <a:latin typeface="Calibri"/>
              <a:cs typeface="Calibri"/>
            </a:endParaRPr>
          </a:p>
          <a:p>
            <a:pPr marL="356870" marR="568325" indent="-344805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Below </a:t>
            </a:r>
            <a:r>
              <a:rPr sz="2500" b="1" spc="-5" dirty="0">
                <a:latin typeface="Calibri"/>
                <a:cs typeface="Calibri"/>
              </a:rPr>
              <a:t>Throwable </a:t>
            </a:r>
            <a:r>
              <a:rPr sz="2500" spc="-15" dirty="0">
                <a:latin typeface="Calibri"/>
                <a:cs typeface="Calibri"/>
              </a:rPr>
              <a:t>are two 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subclasses </a:t>
            </a:r>
            <a:r>
              <a:rPr sz="2500" spc="-5" dirty="0">
                <a:latin typeface="Calibri"/>
                <a:cs typeface="Calibri"/>
              </a:rPr>
              <a:t>that partition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exceptions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into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two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branches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756285" marR="318135" lvl="1" indent="-287020">
              <a:lnSpc>
                <a:spcPts val="211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Calibri"/>
                <a:cs typeface="Calibri"/>
              </a:rPr>
              <a:t>Exception </a:t>
            </a:r>
            <a:r>
              <a:rPr sz="2200" dirty="0">
                <a:latin typeface="Calibri"/>
                <a:cs typeface="Calibri"/>
              </a:rPr>
              <a:t>class: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exceptional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conditions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catch</a:t>
            </a:r>
            <a:endParaRPr sz="2200">
              <a:latin typeface="Calibri"/>
              <a:cs typeface="Calibri"/>
            </a:endParaRPr>
          </a:p>
          <a:p>
            <a:pPr marL="227965" marR="104139" lvl="2" indent="-227965">
              <a:lnSpc>
                <a:spcPts val="2050"/>
              </a:lnSpc>
              <a:spcBef>
                <a:spcPts val="35"/>
              </a:spcBef>
              <a:buFont typeface="Arial MT"/>
              <a:buChar char="•"/>
              <a:tabLst>
                <a:tab pos="227965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RuntimeException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etc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</a:t>
            </a:r>
            <a:endParaRPr sz="1900">
              <a:latin typeface="Calibri"/>
              <a:cs typeface="Calibri"/>
            </a:endParaRPr>
          </a:p>
          <a:p>
            <a:pPr marR="107950" algn="ctr">
              <a:lnSpc>
                <a:spcPts val="2050"/>
              </a:lnSpc>
            </a:pPr>
            <a:r>
              <a:rPr sz="1900" spc="-5" dirty="0">
                <a:latin typeface="Calibri"/>
                <a:cs typeface="Calibri"/>
              </a:rPr>
              <a:t>subclasses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Exception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libri"/>
              <a:cs typeface="Calibri"/>
            </a:endParaRPr>
          </a:p>
          <a:p>
            <a:pPr marL="756285" marR="229870" lvl="1" indent="-287020">
              <a:lnSpc>
                <a:spcPct val="8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Calibri"/>
                <a:cs typeface="Calibri"/>
              </a:rPr>
              <a:t>Error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Java </a:t>
            </a:r>
            <a:r>
              <a:rPr sz="2200" spc="-5" dirty="0">
                <a:latin typeface="Calibri"/>
                <a:cs typeface="Calibri"/>
              </a:rPr>
              <a:t>run-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time </a:t>
            </a:r>
            <a:r>
              <a:rPr sz="2200" spc="-15" dirty="0">
                <a:latin typeface="Calibri"/>
                <a:cs typeface="Calibri"/>
              </a:rPr>
              <a:t>system </a:t>
            </a:r>
            <a:r>
              <a:rPr sz="2200" spc="-10" dirty="0">
                <a:latin typeface="Calibri"/>
                <a:cs typeface="Calibri"/>
              </a:rPr>
              <a:t>to indicate errors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having to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dirty="0">
                <a:latin typeface="Calibri"/>
                <a:cs typeface="Calibri"/>
              </a:rPr>
              <a:t>with the run-time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environment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(eg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Stack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overflow)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6766" y="2386712"/>
            <a:ext cx="3696163" cy="261852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527" y="464642"/>
            <a:ext cx="47612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Uncaught</a:t>
            </a:r>
            <a:r>
              <a:rPr spc="45" dirty="0"/>
              <a:t> </a:t>
            </a:r>
            <a:r>
              <a:rPr spc="-20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58951"/>
            <a:ext cx="7658100" cy="44138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6870" marR="5080" indent="-344805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Uncaught </a:t>
            </a:r>
            <a:r>
              <a:rPr sz="3000" spc="-20" dirty="0">
                <a:latin typeface="Calibri"/>
                <a:cs typeface="Calibri"/>
              </a:rPr>
              <a:t>exception </a:t>
            </a:r>
            <a:r>
              <a:rPr sz="3000" spc="-5" dirty="0">
                <a:latin typeface="Calibri"/>
                <a:cs typeface="Calibri"/>
              </a:rPr>
              <a:t>:caught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default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handler </a:t>
            </a:r>
            <a:r>
              <a:rPr sz="3000" spc="-10" dirty="0">
                <a:latin typeface="Calibri"/>
                <a:cs typeface="Calibri"/>
              </a:rPr>
              <a:t>(provided by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30" dirty="0">
                <a:latin typeface="Calibri"/>
                <a:cs typeface="Calibri"/>
              </a:rPr>
              <a:t>Java </a:t>
            </a:r>
            <a:r>
              <a:rPr sz="3000" dirty="0">
                <a:latin typeface="Calibri"/>
                <a:cs typeface="Calibri"/>
              </a:rPr>
              <a:t>run-time </a:t>
            </a:r>
            <a:r>
              <a:rPr sz="3000" spc="-20" dirty="0">
                <a:latin typeface="Calibri"/>
                <a:cs typeface="Calibri"/>
              </a:rPr>
              <a:t>system)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that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displays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describing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exception</a:t>
            </a:r>
            <a:endParaRPr sz="2600">
              <a:latin typeface="Calibri"/>
              <a:cs typeface="Calibri"/>
            </a:endParaRPr>
          </a:p>
          <a:p>
            <a:pPr marL="756285" marR="614680" lvl="1" indent="-287020">
              <a:lnSpc>
                <a:spcPts val="281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prints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stack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trace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from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point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exception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occurred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terminates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2088514" marR="545465" indent="-1122045">
              <a:lnSpc>
                <a:spcPct val="110100"/>
              </a:lnSpc>
            </a:pP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java.lang.ArithmeticException: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/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zero </a:t>
            </a:r>
            <a:r>
              <a:rPr sz="3000" spc="-6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Exc0.main(Exc0.java:4)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448" y="211074"/>
            <a:ext cx="43649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Using</a:t>
            </a:r>
            <a:r>
              <a:rPr spc="5" dirty="0"/>
              <a:t> </a:t>
            </a:r>
            <a:r>
              <a:rPr dirty="0"/>
              <a:t>try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40" dirty="0"/>
              <a:t>catch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44" y="1176654"/>
            <a:ext cx="7537450" cy="4827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100" spc="-5" dirty="0">
                <a:latin typeface="Calibri"/>
                <a:cs typeface="Calibri"/>
              </a:rPr>
              <a:t>Exception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handling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benefits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100" spc="-5" dirty="0">
                <a:latin typeface="Calibri"/>
                <a:cs typeface="Calibri"/>
              </a:rPr>
              <a:t>allows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you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fix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error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ts val="2515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100" spc="-10" dirty="0">
                <a:latin typeface="Calibri"/>
                <a:cs typeface="Calibri"/>
              </a:rPr>
              <a:t>prevents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program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from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automatically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terminating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Exc2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public static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main(String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args[])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8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d,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endParaRPr sz="1800">
              <a:latin typeface="Courier New"/>
              <a:cs typeface="Courier New"/>
            </a:endParaRPr>
          </a:p>
          <a:p>
            <a:pPr marL="969644" marR="2462530" indent="-40894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monitor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block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of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code. </a:t>
            </a:r>
            <a:r>
              <a:rPr sz="1800" spc="-10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42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d;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System.out.println("This will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not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be</a:t>
            </a:r>
            <a:r>
              <a:rPr sz="1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printed.");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(ArithmeticException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e)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4396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divide-by-zero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endParaRPr sz="1800">
              <a:latin typeface="Courier New"/>
              <a:cs typeface="Courier New"/>
            </a:endParaRPr>
          </a:p>
          <a:p>
            <a:pPr marL="16522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System.out.println("Division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by</a:t>
            </a:r>
            <a:r>
              <a:rPr sz="18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zero.");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System.out.println("After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statement.");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448" y="211074"/>
            <a:ext cx="43649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Using</a:t>
            </a:r>
            <a:r>
              <a:rPr spc="5" dirty="0"/>
              <a:t> </a:t>
            </a:r>
            <a:r>
              <a:rPr dirty="0"/>
              <a:t>try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40" dirty="0"/>
              <a:t>catch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44" y="1170558"/>
            <a:ext cx="7537450" cy="39776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835025" algn="l"/>
              </a:tabLst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class	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Exc2</a:t>
            </a:r>
            <a:r>
              <a:rPr sz="18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 marR="1778635" indent="-274320">
              <a:lnSpc>
                <a:spcPts val="2590"/>
              </a:lnSpc>
              <a:spcBef>
                <a:spcPts val="160"/>
              </a:spcBef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public static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main(String args[])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d,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monitor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block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of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code.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42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d;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System.out.println("This will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not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be</a:t>
            </a:r>
            <a:r>
              <a:rPr sz="1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printed.");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(ArithmeticException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e)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4396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divide-by-zero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endParaRPr sz="1800">
              <a:latin typeface="Courier New"/>
              <a:cs typeface="Courier New"/>
            </a:endParaRPr>
          </a:p>
          <a:p>
            <a:pPr marL="165227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System.out.println("Division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by</a:t>
            </a:r>
            <a:r>
              <a:rPr sz="18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zero.");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System.out.println("After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statement.");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364" y="5177154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044" y="5506618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5257800"/>
            <a:ext cx="2276475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4"/>
              </a:spcBef>
            </a:pPr>
            <a:r>
              <a:rPr sz="1800" b="1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Division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5" dirty="0">
                <a:latin typeface="Calibri"/>
                <a:cs typeface="Calibri"/>
              </a:rPr>
              <a:t>zero.</a:t>
            </a:r>
            <a:endParaRPr sz="1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After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catch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statement.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055" y="266141"/>
            <a:ext cx="3936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Another</a:t>
            </a:r>
            <a:r>
              <a:rPr spc="-25" dirty="0"/>
              <a:t> </a:t>
            </a: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33398"/>
            <a:ext cx="7400290" cy="524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996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Handle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an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exception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and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move on. </a:t>
            </a:r>
            <a:r>
              <a:rPr sz="1800" spc="-10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java.util.Random;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HandleError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69644" marR="1504950" indent="-5461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public static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main(String args[])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a=0,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b=0,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c=0;</a:t>
            </a:r>
            <a:endParaRPr sz="1800">
              <a:latin typeface="Courier New"/>
              <a:cs typeface="Courier New"/>
            </a:endParaRPr>
          </a:p>
          <a:p>
            <a:pPr marL="969644" marR="2599055">
              <a:lnSpc>
                <a:spcPct val="100000"/>
              </a:lnSpc>
              <a:spcBef>
                <a:spcPts val="5"/>
              </a:spcBef>
              <a:tabLst>
                <a:tab pos="1518285" algn="l"/>
              </a:tabLst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Random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r =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Random();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for(int i=0; i&lt;32000;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i++)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try	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81125" marR="35534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spc="5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5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r.nextInt(); </a:t>
            </a:r>
            <a:r>
              <a:rPr sz="1800" spc="-10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spc="5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5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r.nextInt(); </a:t>
            </a:r>
            <a:r>
              <a:rPr sz="1800" spc="-10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12345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8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(b/c);</a:t>
            </a:r>
            <a:endParaRPr sz="1800">
              <a:latin typeface="Courier New"/>
              <a:cs typeface="Courier New"/>
            </a:endParaRPr>
          </a:p>
          <a:p>
            <a:pPr marL="1927225" marR="5080" indent="-9575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catch (ArithmeticException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e)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8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System.out.println("Division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by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zero."); </a:t>
            </a:r>
            <a:r>
              <a:rPr sz="1800" spc="-10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0;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set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 a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zero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and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continue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System.out.println("a: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a);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2219</Words>
  <Application>Microsoft Office PowerPoint</Application>
  <PresentationFormat>On-screen Show (4:3)</PresentationFormat>
  <Paragraphs>330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 MT</vt:lpstr>
      <vt:lpstr>Calibri</vt:lpstr>
      <vt:lpstr>Courier New</vt:lpstr>
      <vt:lpstr>Office Theme</vt:lpstr>
      <vt:lpstr>Java Exception Handling</vt:lpstr>
      <vt:lpstr>Exception-Handling Fundamentals</vt:lpstr>
      <vt:lpstr>Keywords for exception handling</vt:lpstr>
      <vt:lpstr>General form of an exception-handling  block</vt:lpstr>
      <vt:lpstr>Exception Types</vt:lpstr>
      <vt:lpstr>Uncaught Exceptions</vt:lpstr>
      <vt:lpstr>Using try and catch</vt:lpstr>
      <vt:lpstr>Using try and catch</vt:lpstr>
      <vt:lpstr>Another Example</vt:lpstr>
      <vt:lpstr>Displaying a Description of an  Exception</vt:lpstr>
      <vt:lpstr>Multiple catch Clauses</vt:lpstr>
      <vt:lpstr>Multiple catch Clauses (Example)</vt:lpstr>
      <vt:lpstr>Multiple catch Clauses (Example)</vt:lpstr>
      <vt:lpstr>Nested try Statements</vt:lpstr>
      <vt:lpstr>Nested try Statements (Example)</vt:lpstr>
      <vt:lpstr>Nested try Statements (Example)</vt:lpstr>
      <vt:lpstr>throw</vt:lpstr>
      <vt:lpstr>throw (example)</vt:lpstr>
      <vt:lpstr>throw (example)</vt:lpstr>
      <vt:lpstr>throws</vt:lpstr>
      <vt:lpstr>throws (example)</vt:lpstr>
      <vt:lpstr>throws (example)</vt:lpstr>
      <vt:lpstr>finally</vt:lpstr>
      <vt:lpstr>finally (example)</vt:lpstr>
      <vt:lpstr>finally (example)</vt:lpstr>
      <vt:lpstr>Java’s Built-in Exceptions Java’s Unchecked RuntimeException Subclasses Defined in java.lang</vt:lpstr>
      <vt:lpstr>Java’s Built-in Exceptions Java’s Checked Exceptions Defined in java.lang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Yogesh Kumar</cp:lastModifiedBy>
  <cp:revision>2</cp:revision>
  <dcterms:created xsi:type="dcterms:W3CDTF">2023-10-14T12:02:32Z</dcterms:created>
  <dcterms:modified xsi:type="dcterms:W3CDTF">2023-10-14T12:04:55Z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2023-10-14T00:00:00Z</vt:filetime>
  </property>
</Properties>
</file>