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E105-AE2E-439B-84E2-FFBC8EC18F9B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9A783-9662-43BD-881F-9DDB49054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I/O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6019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programs perform I/O through streams.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stream is an abstraction that either produces or consumes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the same I/O classes and methods can be applied to any type of device. This means that an input stream can abstract many different kinds of input: from a disk file, a keyboard, or a network socket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Likewise, an output stream may refer to the console, a disk file, or a network connection.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r>
              <a:rPr lang="en-US" sz="2400" dirty="0"/>
              <a:t>Putting it all together, the following line of code creates a </a:t>
            </a:r>
            <a:r>
              <a:rPr lang="en-US" sz="2400" b="1" dirty="0" err="1">
                <a:solidFill>
                  <a:srgbClr val="FF0000"/>
                </a:solidFill>
              </a:rPr>
              <a:t>BufferedReader</a:t>
            </a:r>
            <a:r>
              <a:rPr lang="en-US" sz="2400" b="1" dirty="0"/>
              <a:t> </a:t>
            </a:r>
            <a:r>
              <a:rPr lang="en-US" sz="2400" dirty="0"/>
              <a:t>that is connected to the keyboard: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(new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(System.in));</a:t>
            </a:r>
          </a:p>
          <a:p>
            <a:r>
              <a:rPr lang="en-US" sz="2400" dirty="0"/>
              <a:t>After this statement executes, </a:t>
            </a:r>
            <a:r>
              <a:rPr lang="en-US" sz="2400" b="1" dirty="0" err="1"/>
              <a:t>br</a:t>
            </a:r>
            <a:r>
              <a:rPr lang="en-US" sz="2400" b="1" dirty="0"/>
              <a:t> is a character-based stream that is linked to the </a:t>
            </a:r>
            <a:r>
              <a:rPr lang="en-US" sz="2400" dirty="0"/>
              <a:t>console through </a:t>
            </a:r>
            <a:r>
              <a:rPr lang="en-US" sz="2400" b="1" dirty="0"/>
              <a:t>System.in.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Reading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read a character from a </a:t>
            </a:r>
            <a:r>
              <a:rPr lang="en-US" sz="2400" b="1" dirty="0" err="1"/>
              <a:t>BufferedReader</a:t>
            </a:r>
            <a:r>
              <a:rPr lang="en-US" sz="2400" b="1" dirty="0"/>
              <a:t>, use read( ). The version of read( ) that we </a:t>
            </a:r>
            <a:r>
              <a:rPr lang="en-US" sz="2400" dirty="0"/>
              <a:t>will be using is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read( ) throws </a:t>
            </a:r>
            <a:r>
              <a:rPr lang="en-US" sz="2400" b="1" dirty="0" err="1">
                <a:solidFill>
                  <a:srgbClr val="FF0000"/>
                </a:solidFill>
              </a:rPr>
              <a:t>IOException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Each time that </a:t>
            </a:r>
            <a:r>
              <a:rPr lang="en-US" sz="2400" b="1" dirty="0"/>
              <a:t>read( ) is called, it reads a character from the input stream and returns it </a:t>
            </a:r>
            <a:r>
              <a:rPr lang="en-US" sz="2400" dirty="0"/>
              <a:t>as an integer value.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returns –1 when the end of the stream is encountered.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following program demonstrates </a:t>
            </a:r>
            <a:r>
              <a:rPr lang="en-US" sz="2400" b="1" dirty="0"/>
              <a:t>read( ) by reading characters from the console </a:t>
            </a:r>
            <a:r>
              <a:rPr lang="en-US" sz="2400" dirty="0"/>
              <a:t>until the user types a </a:t>
            </a:r>
            <a:r>
              <a:rPr lang="en-US" sz="2400" i="1" dirty="0"/>
              <a:t>“q”: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// Use a </a:t>
            </a:r>
            <a:r>
              <a:rPr lang="en-US" sz="2400" b="1" dirty="0" err="1"/>
              <a:t>BufferedReader</a:t>
            </a:r>
            <a:r>
              <a:rPr lang="en-US" sz="2400" b="1" dirty="0"/>
              <a:t> to read characters from the console.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import  java.io.*;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dirty="0" err="1"/>
              <a:t>BRRead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char c;</a:t>
            </a:r>
          </a:p>
          <a:p>
            <a:pPr>
              <a:buNone/>
            </a:pP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 = new </a:t>
            </a:r>
            <a:r>
              <a:rPr lang="en-US" sz="2400" dirty="0" err="1"/>
              <a:t>BufferedReader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(new </a:t>
            </a: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System.in</a:t>
            </a:r>
            <a:r>
              <a:rPr lang="en-US" sz="2400" dirty="0"/>
              <a:t>));</a:t>
            </a:r>
          </a:p>
          <a:p>
            <a:pPr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("Enter characters, 'q' to quit.");</a:t>
            </a:r>
          </a:p>
          <a:p>
            <a:pPr>
              <a:buNone/>
            </a:pPr>
            <a:r>
              <a:rPr lang="en-US" sz="2400" dirty="0"/>
              <a:t>// read characters</a:t>
            </a:r>
          </a:p>
          <a:p>
            <a:pPr>
              <a:buNone/>
            </a:pPr>
            <a:r>
              <a:rPr lang="en-US" sz="2400" dirty="0"/>
              <a:t>do {</a:t>
            </a:r>
          </a:p>
          <a:p>
            <a:pPr>
              <a:buNone/>
            </a:pPr>
            <a:r>
              <a:rPr lang="en-US" sz="2400" dirty="0"/>
              <a:t>c = (char) </a:t>
            </a:r>
            <a:r>
              <a:rPr lang="en-US" sz="2400" dirty="0" err="1"/>
              <a:t>br.read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(c);</a:t>
            </a:r>
          </a:p>
          <a:p>
            <a:pPr>
              <a:buNone/>
            </a:pPr>
            <a:r>
              <a:rPr lang="en-US" sz="2400" dirty="0"/>
              <a:t>} while(c != 'q');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Enter characters, 'q' to quit.</a:t>
            </a:r>
          </a:p>
          <a:p>
            <a:pPr>
              <a:buNone/>
            </a:pPr>
            <a:r>
              <a:rPr lang="en-US" dirty="0"/>
              <a:t>123abcq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3</a:t>
            </a:r>
          </a:p>
          <a:p>
            <a:pPr>
              <a:buNone/>
            </a:pPr>
            <a:r>
              <a:rPr lang="en-US" dirty="0"/>
              <a:t>a</a:t>
            </a:r>
          </a:p>
          <a:p>
            <a:pPr>
              <a:buNone/>
            </a:pPr>
            <a:r>
              <a:rPr lang="en-US" dirty="0"/>
              <a:t>b</a:t>
            </a:r>
          </a:p>
          <a:p>
            <a:pPr>
              <a:buNone/>
            </a:pPr>
            <a:r>
              <a:rPr lang="en-US" dirty="0"/>
              <a:t>c</a:t>
            </a:r>
          </a:p>
          <a:p>
            <a:pPr>
              <a:buNone/>
            </a:pPr>
            <a:r>
              <a:rPr lang="en-US" dirty="0"/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read a string from the keyboard, use the version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) that is a member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class. Its general form is shown here: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String </a:t>
            </a:r>
            <a:r>
              <a:rPr lang="en-US" sz="2400" b="1" dirty="0" err="1">
                <a:solidFill>
                  <a:srgbClr val="FF0000"/>
                </a:solidFill>
              </a:rPr>
              <a:t>readLine</a:t>
            </a:r>
            <a:r>
              <a:rPr lang="en-US" sz="2400" b="1" dirty="0">
                <a:solidFill>
                  <a:srgbClr val="FF0000"/>
                </a:solidFill>
              </a:rPr>
              <a:t>( ) throws </a:t>
            </a:r>
            <a:r>
              <a:rPr lang="en-US" sz="2400" b="1" dirty="0" err="1">
                <a:solidFill>
                  <a:srgbClr val="FF0000"/>
                </a:solidFill>
              </a:rPr>
              <a:t>IOException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// Read a string from console using a </a:t>
            </a:r>
            <a:r>
              <a:rPr lang="en-US" sz="2400" dirty="0" err="1"/>
              <a:t>BufferedReader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import java.io.*;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dirty="0" err="1"/>
              <a:t>BRReadLines</a:t>
            </a:r>
            <a:r>
              <a:rPr lang="en-US" sz="2400" dirty="0"/>
              <a:t> {</a:t>
            </a:r>
          </a:p>
          <a:p>
            <a:pPr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>
              <a:buNone/>
            </a:pPr>
            <a:r>
              <a:rPr lang="en-US" sz="2400" dirty="0"/>
              <a:t>throws </a:t>
            </a:r>
            <a:r>
              <a:rPr lang="en-US" sz="2400" dirty="0" err="1"/>
              <a:t>IOException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// create a </a:t>
            </a:r>
            <a:r>
              <a:rPr lang="en-US" sz="2400" dirty="0" err="1"/>
              <a:t>BufferedReader</a:t>
            </a:r>
            <a:r>
              <a:rPr lang="en-US" sz="2400" dirty="0"/>
              <a:t> using </a:t>
            </a:r>
            <a:r>
              <a:rPr lang="en-US" sz="2400" dirty="0" err="1"/>
              <a:t>System.in</a:t>
            </a:r>
            <a:endParaRPr lang="en-US" sz="2400" dirty="0"/>
          </a:p>
          <a:p>
            <a:pPr>
              <a:buNone/>
            </a:pP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 = new </a:t>
            </a:r>
            <a:r>
              <a:rPr lang="en-US" sz="2400" dirty="0" err="1"/>
              <a:t>BufferedReader</a:t>
            </a:r>
            <a:r>
              <a:rPr lang="en-US" sz="2400" dirty="0"/>
              <a:t>(new</a:t>
            </a:r>
          </a:p>
          <a:p>
            <a:pPr>
              <a:buNone/>
            </a:pP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System.in</a:t>
            </a:r>
            <a:r>
              <a:rPr lang="en-US" sz="2400" dirty="0"/>
              <a:t>));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("Enter lines of text.");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("Enter 'stop' to quit.");</a:t>
            </a:r>
          </a:p>
          <a:p>
            <a:pPr>
              <a:buNone/>
            </a:pPr>
            <a:r>
              <a:rPr lang="en-US" dirty="0"/>
              <a:t>do {</a:t>
            </a:r>
          </a:p>
          <a:p>
            <a:pPr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 while(!</a:t>
            </a:r>
            <a:r>
              <a:rPr lang="en-US" dirty="0" err="1"/>
              <a:t>str.equals</a:t>
            </a:r>
            <a:r>
              <a:rPr lang="en-US" dirty="0"/>
              <a:t>("stop"));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/>
              <a:t>Writing Console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Console output is most easily accomplished with </a:t>
            </a:r>
            <a:r>
              <a:rPr lang="en-US" sz="2400" b="1" dirty="0"/>
              <a:t>print( ) and </a:t>
            </a:r>
            <a:r>
              <a:rPr lang="en-US" sz="2400" b="1" dirty="0" err="1"/>
              <a:t>println</a:t>
            </a:r>
            <a:r>
              <a:rPr lang="en-US" sz="2400" b="1" dirty="0"/>
              <a:t>( ) </a:t>
            </a:r>
            <a:r>
              <a:rPr lang="en-US" sz="2400" dirty="0"/>
              <a:t>These methods are defined by the class </a:t>
            </a:r>
            <a:r>
              <a:rPr lang="en-US" sz="2400" b="1" dirty="0" err="1"/>
              <a:t>PrintStream</a:t>
            </a:r>
            <a:r>
              <a:rPr lang="en-US" sz="2400" b="1" dirty="0"/>
              <a:t> (which is the type of the object referenced by </a:t>
            </a:r>
            <a:r>
              <a:rPr lang="en-US" sz="2400" b="1" dirty="0" err="1"/>
              <a:t>System.out</a:t>
            </a:r>
            <a:r>
              <a:rPr lang="en-US" sz="2400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Even though </a:t>
            </a:r>
            <a:r>
              <a:rPr lang="en-US" sz="2400" b="1" dirty="0" err="1"/>
              <a:t>System.out</a:t>
            </a:r>
            <a:r>
              <a:rPr lang="en-US" sz="2400" b="1" dirty="0"/>
              <a:t> is a byte stream, using it for simple program output is still </a:t>
            </a:r>
            <a:r>
              <a:rPr lang="en-US" sz="2400" dirty="0"/>
              <a:t>acceptable.</a:t>
            </a:r>
          </a:p>
          <a:p>
            <a:r>
              <a:rPr lang="en-US" sz="2400" dirty="0"/>
              <a:t>Because </a:t>
            </a:r>
            <a:r>
              <a:rPr lang="en-US" sz="2400" b="1" dirty="0" err="1"/>
              <a:t>PrintStream</a:t>
            </a:r>
            <a:r>
              <a:rPr lang="en-US" sz="2400" b="1" dirty="0"/>
              <a:t> is an output stream derived from </a:t>
            </a:r>
            <a:r>
              <a:rPr lang="en-US" sz="2400" b="1" dirty="0" err="1"/>
              <a:t>OutputStream</a:t>
            </a:r>
            <a:r>
              <a:rPr lang="en-US" sz="2400" b="1" dirty="0"/>
              <a:t>, it also </a:t>
            </a:r>
            <a:r>
              <a:rPr lang="en-US" sz="2400" dirty="0"/>
              <a:t>implements the low-level method </a:t>
            </a:r>
            <a:r>
              <a:rPr lang="en-US" sz="2400" b="1" dirty="0"/>
              <a:t>write( ).</a:t>
            </a:r>
          </a:p>
          <a:p>
            <a:r>
              <a:rPr lang="en-US" sz="2400" b="1" dirty="0"/>
              <a:t>write( ) can be used to write to the </a:t>
            </a:r>
            <a:r>
              <a:rPr lang="en-US" sz="2400" dirty="0"/>
              <a:t>console. The simplest form of </a:t>
            </a:r>
            <a:r>
              <a:rPr lang="en-US" sz="2400" b="1" dirty="0"/>
              <a:t>write( ) defined by </a:t>
            </a:r>
            <a:r>
              <a:rPr lang="en-US" sz="2400" b="1" dirty="0" err="1"/>
              <a:t>PrintStream</a:t>
            </a:r>
            <a:r>
              <a:rPr lang="en-US" sz="2400" b="1" dirty="0"/>
              <a:t> is shown here: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b="1" dirty="0">
                <a:solidFill>
                  <a:srgbClr val="FF0000"/>
                </a:solidFill>
              </a:rPr>
              <a:t>void write(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byteval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// Demonstrate </a:t>
            </a:r>
            <a:r>
              <a:rPr lang="en-US" dirty="0" err="1"/>
              <a:t>System.out.write</a:t>
            </a:r>
            <a:r>
              <a:rPr lang="en-US" dirty="0"/>
              <a:t>().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WriteDemo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/>
              <a:t>      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b = 'A';</a:t>
            </a:r>
          </a:p>
          <a:p>
            <a:pPr>
              <a:buNone/>
            </a:pPr>
            <a:r>
              <a:rPr lang="en-US" dirty="0" err="1"/>
              <a:t>System.out.write</a:t>
            </a:r>
            <a:r>
              <a:rPr lang="en-US" dirty="0"/>
              <a:t>(b);</a:t>
            </a:r>
          </a:p>
          <a:p>
            <a:pPr>
              <a:buNone/>
            </a:pPr>
            <a:r>
              <a:rPr lang="en-US" dirty="0" err="1"/>
              <a:t>System.out.write</a:t>
            </a:r>
            <a:r>
              <a:rPr lang="en-US" dirty="0"/>
              <a:t>('\n');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PrintWriter</a:t>
            </a:r>
            <a:r>
              <a:rPr lang="en-US" sz="28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Although using </a:t>
            </a:r>
            <a:r>
              <a:rPr lang="en-US" sz="2800" b="1" dirty="0" err="1"/>
              <a:t>System.out</a:t>
            </a:r>
            <a:r>
              <a:rPr lang="en-US" sz="2800" b="1" dirty="0"/>
              <a:t> to write to the console is still permissible under Java, </a:t>
            </a:r>
            <a:r>
              <a:rPr lang="en-US" sz="2800" dirty="0"/>
              <a:t>its use is recommended mostly for debugging purposes or for sample programs. For real-world programs, the recommended method of writing to the console when using Java is through a </a:t>
            </a:r>
            <a:r>
              <a:rPr lang="en-US" sz="2800" b="1" dirty="0" err="1"/>
              <a:t>PrintWriter</a:t>
            </a:r>
            <a:r>
              <a:rPr lang="en-US" sz="2800" b="1" dirty="0"/>
              <a:t> stream.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err="1"/>
              <a:t>PrintWriter</a:t>
            </a:r>
            <a:r>
              <a:rPr lang="en-US" sz="2800" b="1" dirty="0"/>
              <a:t> defines several constructors. The one we will use is shown here: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dirty="0"/>
              <a:t>    </a:t>
            </a:r>
            <a:r>
              <a:rPr lang="en-US" sz="2800" b="1" dirty="0" err="1">
                <a:solidFill>
                  <a:srgbClr val="FF0000"/>
                </a:solidFill>
              </a:rPr>
              <a:t>PrintWriter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OutputStream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outputStream</a:t>
            </a:r>
            <a:r>
              <a:rPr lang="en-US" sz="2800" b="1" i="1" dirty="0">
                <a:solidFill>
                  <a:srgbClr val="FF0000"/>
                </a:solidFill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</a:rPr>
              <a:t>boolean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flushOnNewline</a:t>
            </a:r>
            <a:r>
              <a:rPr lang="en-US" sz="2800" b="1" i="1" dirty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/>
              <a:t>Contd</a:t>
            </a:r>
            <a:r>
              <a:rPr lang="en-US" sz="2400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6096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Here, </a:t>
            </a:r>
            <a:r>
              <a:rPr lang="en-US" sz="2400" i="1" dirty="0" err="1"/>
              <a:t>outputStream</a:t>
            </a:r>
            <a:r>
              <a:rPr lang="en-US" sz="2400" i="1" dirty="0"/>
              <a:t> is an object of type </a:t>
            </a:r>
            <a:r>
              <a:rPr lang="en-US" sz="2400" b="1" i="1" dirty="0" err="1"/>
              <a:t>OutputStream</a:t>
            </a:r>
            <a:r>
              <a:rPr lang="en-US" sz="2400" b="1" i="1" dirty="0"/>
              <a:t>, and </a:t>
            </a:r>
            <a:r>
              <a:rPr lang="en-US" sz="2400" b="1" i="1" dirty="0" err="1"/>
              <a:t>flushOnNewline</a:t>
            </a:r>
            <a:r>
              <a:rPr lang="en-US" sz="2400" b="1" i="1" dirty="0"/>
              <a:t> controls </a:t>
            </a:r>
            <a:r>
              <a:rPr lang="en-US" sz="2400" dirty="0"/>
              <a:t>whether Java flushes the output stream every time a </a:t>
            </a:r>
            <a:r>
              <a:rPr lang="en-US" sz="2400" b="1" dirty="0" err="1"/>
              <a:t>println</a:t>
            </a:r>
            <a:r>
              <a:rPr lang="en-US" sz="2400" b="1" dirty="0"/>
              <a:t>( ) method is called.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 If </a:t>
            </a:r>
            <a:r>
              <a:rPr lang="en-US" sz="2400" i="1" dirty="0" err="1"/>
              <a:t>flushOnNewline</a:t>
            </a:r>
            <a:r>
              <a:rPr lang="en-US" sz="2400" i="1" dirty="0"/>
              <a:t> is </a:t>
            </a:r>
            <a:r>
              <a:rPr lang="en-US" sz="2400" b="1" i="1" dirty="0"/>
              <a:t>true, flushing automatically takes place. If false, flushing is not </a:t>
            </a:r>
            <a:r>
              <a:rPr lang="en-US" sz="2400" dirty="0"/>
              <a:t>automatic.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 write to the console by using a </a:t>
            </a:r>
            <a:r>
              <a:rPr lang="en-US" sz="2400" b="1" dirty="0" err="1"/>
              <a:t>PrintWriter</a:t>
            </a:r>
            <a:r>
              <a:rPr lang="en-US" sz="2400" b="1" dirty="0"/>
              <a:t>, specify </a:t>
            </a:r>
            <a:r>
              <a:rPr lang="en-US" sz="2400" b="1" dirty="0" err="1"/>
              <a:t>System.out</a:t>
            </a:r>
            <a:r>
              <a:rPr lang="en-US" sz="2400" b="1" dirty="0"/>
              <a:t> for the output </a:t>
            </a:r>
            <a:r>
              <a:rPr lang="en-US" sz="2400" dirty="0"/>
              <a:t>stream and flush the stream after each newline.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 example, this line of code creates a </a:t>
            </a:r>
            <a:r>
              <a:rPr lang="en-US" sz="2400" b="1" dirty="0" err="1"/>
              <a:t>PrintWriter</a:t>
            </a:r>
            <a:r>
              <a:rPr lang="en-US" sz="2400" b="1" dirty="0"/>
              <a:t> that is connected to console output: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PrintWriter</a:t>
            </a:r>
            <a:r>
              <a:rPr lang="en-US" sz="2400" b="1" dirty="0">
                <a:solidFill>
                  <a:srgbClr val="FF0000"/>
                </a:solidFill>
              </a:rPr>
              <a:t> pw = new </a:t>
            </a:r>
            <a:r>
              <a:rPr lang="en-US" sz="2400" b="1" dirty="0" err="1">
                <a:solidFill>
                  <a:srgbClr val="FF0000"/>
                </a:solidFill>
              </a:rPr>
              <a:t>PrintWriter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System.out</a:t>
            </a:r>
            <a:r>
              <a:rPr lang="en-US" sz="2400" b="1" dirty="0">
                <a:solidFill>
                  <a:srgbClr val="FF0000"/>
                </a:solidFill>
              </a:rPr>
              <a:t>, true);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Byte Streams and Character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791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Java 2 defines two types of streams: byte and character.</a:t>
            </a:r>
          </a:p>
          <a:p>
            <a:pPr algn="just"/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Byte streams:-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provide a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convenient means for handling input and output of bytes. Byte streams are used, for example, when reading or writing binary data.</a:t>
            </a:r>
          </a:p>
          <a:p>
            <a:pPr algn="just"/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Character streams:-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provide a convenient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means for handling input and output of characters. They use Unicode and, therefore, can be internationalized. Also, in some cases, character streams are more efficient than byte streams.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The following example illustrates using a </a:t>
            </a:r>
            <a:r>
              <a:rPr lang="en-US" sz="2400" b="1" dirty="0" err="1"/>
              <a:t>PrintWriter</a:t>
            </a:r>
            <a:r>
              <a:rPr lang="en-US" sz="2400" b="1" dirty="0"/>
              <a:t> to handle console output: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// Demonstrate </a:t>
            </a:r>
            <a:r>
              <a:rPr lang="en-US" dirty="0" err="1"/>
              <a:t>PrintWriter</a:t>
            </a:r>
            <a:endParaRPr lang="en-US" dirty="0"/>
          </a:p>
          <a:p>
            <a:pPr>
              <a:buNone/>
            </a:pPr>
            <a:r>
              <a:rPr lang="en-US" dirty="0"/>
              <a:t>import java.io.*;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PrintWriterDemo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>
              <a:buNone/>
            </a:pPr>
            <a:r>
              <a:rPr lang="en-US" dirty="0" err="1"/>
              <a:t>pw.println</a:t>
            </a:r>
            <a:r>
              <a:rPr lang="en-US" dirty="0"/>
              <a:t>("This is a string");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-7;</a:t>
            </a:r>
          </a:p>
          <a:p>
            <a:pPr>
              <a:buNone/>
            </a:pP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double d = 4.5e-7;</a:t>
            </a:r>
          </a:p>
          <a:p>
            <a:pPr>
              <a:buNone/>
            </a:pPr>
            <a:r>
              <a:rPr lang="en-US" dirty="0" err="1"/>
              <a:t>pw.println</a:t>
            </a:r>
            <a:r>
              <a:rPr lang="en-US" dirty="0"/>
              <a:t>(d);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output from this program is shown here:</a:t>
            </a:r>
          </a:p>
          <a:p>
            <a:pPr>
              <a:buNone/>
            </a:pPr>
            <a:r>
              <a:rPr lang="en-US" dirty="0"/>
              <a:t>This is a string</a:t>
            </a:r>
          </a:p>
          <a:p>
            <a:pPr>
              <a:buNone/>
            </a:pPr>
            <a:r>
              <a:rPr lang="en-US" dirty="0"/>
              <a:t>-7</a:t>
            </a:r>
          </a:p>
          <a:p>
            <a:pPr>
              <a:buNone/>
            </a:pPr>
            <a:r>
              <a:rPr lang="en-US" dirty="0"/>
              <a:t>4.5E-7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provides a number of classes and methods that allow you to read and write files.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Java, all files are byte-oriented, and Java provides methods to read and write bytes from and to a file. However, Java allows you to wrap a byte-oriented file stream within a character-based object.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of the most often-used stream classes are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which create byte streams linked to files.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open a file, you simply create an object of one of these classes, specifying the name of the file as an argument to the constructor.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 algn="just"/>
            <a:r>
              <a:rPr lang="en-US" sz="2400" dirty="0"/>
              <a:t>While both classes support additional, overridden constructors, the following are the forms that we will be using: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FileInputStream</a:t>
            </a:r>
            <a:r>
              <a:rPr lang="en-US" sz="2400" b="1" dirty="0">
                <a:solidFill>
                  <a:srgbClr val="FF0000"/>
                </a:solidFill>
              </a:rPr>
              <a:t>(String </a:t>
            </a:r>
            <a:r>
              <a:rPr lang="en-US" sz="2400" b="1" i="1" dirty="0" err="1">
                <a:solidFill>
                  <a:srgbClr val="FF0000"/>
                </a:solidFill>
              </a:rPr>
              <a:t>fileName</a:t>
            </a:r>
            <a:r>
              <a:rPr lang="en-US" sz="2400" b="1" i="1" dirty="0">
                <a:solidFill>
                  <a:srgbClr val="FF0000"/>
                </a:solidFill>
              </a:rPr>
              <a:t>) throws </a:t>
            </a:r>
            <a:r>
              <a:rPr lang="en-US" sz="2400" b="1" i="1" dirty="0" err="1">
                <a:solidFill>
                  <a:srgbClr val="FF0000"/>
                </a:solidFill>
              </a:rPr>
              <a:t>FileNotFoundException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FileOutputStream</a:t>
            </a:r>
            <a:r>
              <a:rPr lang="en-US" sz="2400" b="1" dirty="0">
                <a:solidFill>
                  <a:srgbClr val="FF0000"/>
                </a:solidFill>
              </a:rPr>
              <a:t>(String </a:t>
            </a:r>
            <a:r>
              <a:rPr lang="en-US" sz="2400" b="1" i="1" dirty="0" err="1">
                <a:solidFill>
                  <a:srgbClr val="FF0000"/>
                </a:solidFill>
              </a:rPr>
              <a:t>fileName</a:t>
            </a:r>
            <a:r>
              <a:rPr lang="en-US" sz="2400" b="1" i="1" dirty="0">
                <a:solidFill>
                  <a:srgbClr val="FF0000"/>
                </a:solidFill>
              </a:rPr>
              <a:t>) throws </a:t>
            </a:r>
            <a:r>
              <a:rPr lang="en-US" sz="2400" b="1" i="1" dirty="0" err="1">
                <a:solidFill>
                  <a:srgbClr val="FF0000"/>
                </a:solidFill>
              </a:rPr>
              <a:t>FileNotFoundException</a:t>
            </a:r>
            <a:endParaRPr lang="en-US" sz="2400" b="1" i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Here, </a:t>
            </a:r>
            <a:r>
              <a:rPr lang="en-US" sz="2400" i="1" dirty="0" err="1"/>
              <a:t>fileName</a:t>
            </a:r>
            <a:r>
              <a:rPr lang="en-US" sz="2400" i="1" dirty="0"/>
              <a:t> specifies the name of the file that you want to open. When you create </a:t>
            </a:r>
            <a:r>
              <a:rPr lang="en-US" sz="2400" dirty="0"/>
              <a:t>an input stream, if the file does not exist, then </a:t>
            </a:r>
            <a:r>
              <a:rPr lang="en-US" sz="2400" b="1" dirty="0" err="1"/>
              <a:t>FileNotFoundException</a:t>
            </a:r>
            <a:r>
              <a:rPr lang="en-US" sz="2400" b="1" dirty="0"/>
              <a:t> is thrown.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For </a:t>
            </a:r>
            <a:r>
              <a:rPr lang="en-US" sz="2400" dirty="0"/>
              <a:t>output streams, if the file cannot be created, then </a:t>
            </a:r>
            <a:r>
              <a:rPr lang="en-US" sz="2400" b="1" dirty="0" err="1"/>
              <a:t>FileNotFoundException</a:t>
            </a:r>
            <a:r>
              <a:rPr lang="en-US" sz="2400" b="1" dirty="0"/>
              <a:t> is thrown.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pPr algn="just"/>
            <a:r>
              <a:rPr lang="en-US" sz="2400" dirty="0"/>
              <a:t>When you are done with a file, you should close it by calling </a:t>
            </a:r>
            <a:r>
              <a:rPr lang="en-US" sz="2400" b="1" dirty="0"/>
              <a:t>close( ). It is defined </a:t>
            </a:r>
            <a:r>
              <a:rPr lang="en-US" sz="2400" dirty="0"/>
              <a:t>by both </a:t>
            </a:r>
            <a:r>
              <a:rPr lang="en-US" sz="2400" b="1" dirty="0" err="1"/>
              <a:t>FileInputStream</a:t>
            </a:r>
            <a:r>
              <a:rPr lang="en-US" sz="2400" b="1" dirty="0"/>
              <a:t> and </a:t>
            </a:r>
            <a:r>
              <a:rPr lang="en-US" sz="2400" b="1" dirty="0" err="1"/>
              <a:t>FileOutputStream</a:t>
            </a:r>
            <a:r>
              <a:rPr lang="en-US" sz="2400" b="1" dirty="0"/>
              <a:t>, as shown here: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800" b="1" dirty="0">
                <a:solidFill>
                  <a:srgbClr val="FF0000"/>
                </a:solidFill>
              </a:rPr>
              <a:t>void close( ) throws </a:t>
            </a:r>
            <a:r>
              <a:rPr lang="en-US" sz="2800" b="1" dirty="0" err="1">
                <a:solidFill>
                  <a:srgbClr val="FF0000"/>
                </a:solidFill>
              </a:rPr>
              <a:t>IOException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To read from a file, you can use a version of </a:t>
            </a:r>
            <a:r>
              <a:rPr lang="en-US" sz="2400" b="1" dirty="0"/>
              <a:t>read( ) that is defined </a:t>
            </a:r>
            <a:r>
              <a:rPr lang="en-US" sz="2400" b="1" dirty="0" err="1"/>
              <a:t>withinFileInputStream</a:t>
            </a:r>
            <a:r>
              <a:rPr lang="en-US" sz="2400" b="1" dirty="0"/>
              <a:t>. The one that we will use is shown here: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read( ) throws </a:t>
            </a:r>
            <a:r>
              <a:rPr lang="en-US" sz="2800" b="1" dirty="0" err="1">
                <a:solidFill>
                  <a:srgbClr val="FF0000"/>
                </a:solidFill>
              </a:rPr>
              <a:t>IOException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/* Display a text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ShowFile</a:t>
            </a: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pPr>
              <a:buNone/>
            </a:pPr>
            <a:r>
              <a:rPr lang="en-US" b="1" dirty="0"/>
              <a:t>throws </a:t>
            </a:r>
            <a:r>
              <a:rPr lang="en-US" b="1" dirty="0" err="1"/>
              <a:t>IOException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 err="1"/>
              <a:t>FileInputStream</a:t>
            </a:r>
            <a:r>
              <a:rPr lang="en-US" b="1" dirty="0"/>
              <a:t> fin;</a:t>
            </a:r>
          </a:p>
          <a:p>
            <a:pPr>
              <a:buNone/>
            </a:pPr>
            <a:r>
              <a:rPr lang="en-US" b="1" dirty="0"/>
              <a:t>try {</a:t>
            </a:r>
          </a:p>
          <a:p>
            <a:pPr>
              <a:buNone/>
            </a:pPr>
            <a:r>
              <a:rPr lang="en-US" b="1" dirty="0"/>
              <a:t>fin = new </a:t>
            </a:r>
            <a:r>
              <a:rPr lang="en-US" b="1" dirty="0" err="1"/>
              <a:t>FileInputStream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[0]);</a:t>
            </a:r>
          </a:p>
          <a:p>
            <a:pPr>
              <a:buNone/>
            </a:pPr>
            <a:r>
              <a:rPr lang="en-US" b="1" dirty="0"/>
              <a:t>} </a:t>
            </a:r>
          </a:p>
          <a:p>
            <a:pPr>
              <a:buNone/>
            </a:pPr>
            <a:r>
              <a:rPr lang="en-US" b="1" dirty="0"/>
              <a:t>catch(</a:t>
            </a:r>
            <a:r>
              <a:rPr lang="en-US" b="1" dirty="0" err="1"/>
              <a:t>FileNotFoundException</a:t>
            </a:r>
            <a:r>
              <a:rPr lang="en-US" b="1" dirty="0"/>
              <a:t> e) 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("File Not Found");</a:t>
            </a:r>
          </a:p>
          <a:p>
            <a:pPr>
              <a:buNone/>
            </a:pPr>
            <a:r>
              <a:rPr lang="en-US" b="1" dirty="0"/>
              <a:t>return;</a:t>
            </a:r>
          </a:p>
          <a:p>
            <a:pPr>
              <a:buNone/>
            </a:pPr>
            <a:r>
              <a:rPr lang="en-US" b="1" dirty="0"/>
              <a:t>} catch(</a:t>
            </a:r>
            <a:r>
              <a:rPr lang="en-US" b="1" dirty="0" err="1"/>
              <a:t>ArrayIndexOutOfBoundsException</a:t>
            </a:r>
            <a:r>
              <a:rPr lang="en-US" b="1" dirty="0"/>
              <a:t> e) {</a:t>
            </a:r>
          </a:p>
          <a:p>
            <a:pPr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("Usage: </a:t>
            </a:r>
            <a:r>
              <a:rPr lang="en-US" b="1" dirty="0" err="1"/>
              <a:t>ShowFile</a:t>
            </a:r>
            <a:r>
              <a:rPr lang="en-US" b="1" dirty="0"/>
              <a:t> File");</a:t>
            </a:r>
          </a:p>
          <a:p>
            <a:pPr>
              <a:buNone/>
            </a:pPr>
            <a:r>
              <a:rPr lang="en-US" b="1" dirty="0"/>
              <a:t>return;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/>
              <a:t>// read characters until EOF is encountered</a:t>
            </a:r>
          </a:p>
          <a:p>
            <a:pPr>
              <a:buNone/>
            </a:pPr>
            <a:r>
              <a:rPr lang="en-US" sz="2800" dirty="0"/>
              <a:t>do {</a:t>
            </a:r>
          </a:p>
          <a:p>
            <a:pPr>
              <a:buNone/>
            </a:pP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fin.read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if(</a:t>
            </a:r>
            <a:r>
              <a:rPr lang="en-US" sz="2800" dirty="0" err="1"/>
              <a:t>i</a:t>
            </a:r>
            <a:r>
              <a:rPr lang="en-US" sz="2800" dirty="0"/>
              <a:t> != -1) </a:t>
            </a:r>
          </a:p>
          <a:p>
            <a:pPr>
              <a:buNone/>
            </a:pPr>
            <a:r>
              <a:rPr lang="en-US" sz="2800" dirty="0" err="1"/>
              <a:t>System.out.print</a:t>
            </a:r>
            <a:r>
              <a:rPr lang="en-US" sz="2800" dirty="0"/>
              <a:t>((char)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>
              <a:buNone/>
            </a:pPr>
            <a:r>
              <a:rPr lang="en-US" sz="2800" dirty="0"/>
              <a:t>} while(</a:t>
            </a:r>
            <a:r>
              <a:rPr lang="en-US" sz="2800" dirty="0" err="1"/>
              <a:t>i</a:t>
            </a:r>
            <a:r>
              <a:rPr lang="en-US" sz="2800" dirty="0"/>
              <a:t> != -1);</a:t>
            </a:r>
          </a:p>
          <a:p>
            <a:pPr>
              <a:buNone/>
            </a:pPr>
            <a:r>
              <a:rPr lang="en-US" sz="2800" dirty="0" err="1"/>
              <a:t>fin.close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use this program, specify the name of the file that you want to see.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For example, to see a file called TEST.TXT,  use the following command line.</a:t>
            </a:r>
          </a:p>
          <a:p>
            <a:pPr algn="ctr">
              <a:buNone/>
            </a:pPr>
            <a:r>
              <a:rPr lang="en-US" sz="2800" b="1" dirty="0"/>
              <a:t>java </a:t>
            </a:r>
            <a:r>
              <a:rPr lang="en-US" sz="2800" b="1" dirty="0" err="1"/>
              <a:t>ShowFile</a:t>
            </a:r>
            <a:r>
              <a:rPr lang="en-US" sz="2800" b="1" dirty="0"/>
              <a:t> TEST.TXT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The Byte Stream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Byte streams are defined by using two class hierarchies. At the top are two abstract classes: </a:t>
            </a:r>
            <a:r>
              <a:rPr lang="en-US" sz="2800" b="1" dirty="0" err="1"/>
              <a:t>InputStream</a:t>
            </a:r>
            <a:r>
              <a:rPr lang="en-US" sz="2800" b="1" dirty="0"/>
              <a:t> and </a:t>
            </a:r>
            <a:r>
              <a:rPr lang="en-US" sz="2800" b="1" dirty="0" err="1"/>
              <a:t>OutputStream</a:t>
            </a:r>
            <a:r>
              <a:rPr lang="en-US" sz="2800" b="1" dirty="0"/>
              <a:t>.</a:t>
            </a:r>
          </a:p>
          <a:p>
            <a:pPr algn="just"/>
            <a:r>
              <a:rPr lang="en-US" sz="2800" dirty="0"/>
              <a:t>Each of these abstract classes has several concrete subclasses, that handle the differences between various devices, such as disk files, network connections, and even memory buffers.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b="1" dirty="0"/>
              <a:t>Byte Stream classes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01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Character Stream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Character streams are defined by using two class hierarchies. At the top are two abstract classes, </a:t>
            </a:r>
            <a:r>
              <a:rPr lang="en-US" sz="2800" b="1" dirty="0"/>
              <a:t>Reader and Writer.</a:t>
            </a:r>
          </a:p>
          <a:p>
            <a:pPr algn="just"/>
            <a:r>
              <a:rPr lang="en-US" sz="2800" dirty="0"/>
              <a:t>These abstract classes handle Unicode character streams. </a:t>
            </a:r>
          </a:p>
          <a:p>
            <a:pPr algn="just"/>
            <a:r>
              <a:rPr lang="en-US" sz="2800" dirty="0"/>
              <a:t>Java has several concrete subclasses of each of these.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Character Stream Classes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Reading Console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In Java 1.0, the only way to perform console input was to use a byte stream, and older code that uses this approach persists. Today, using a byte stream to read console input is still technically possible, but doing so may require the use of a deprecated method, and this approach is not recommended. The preferred method of reading console input for Java 2 is to use a character-oriented stream, which makes your program easier to internationalize and maintain.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/>
              <a:t>Contd</a:t>
            </a:r>
            <a:r>
              <a:rPr lang="en-US" sz="2400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Java, console input is accomplished by reading from </a:t>
            </a:r>
            <a:r>
              <a:rPr lang="en-US" sz="2400" b="1" u="sng" dirty="0" err="1"/>
              <a:t>System.in</a:t>
            </a:r>
            <a:r>
              <a:rPr lang="en-US" sz="2400" b="1" u="sng" dirty="0"/>
              <a:t>.</a:t>
            </a:r>
            <a:r>
              <a:rPr lang="en-US" sz="2400" b="1" dirty="0"/>
              <a:t> To obtain </a:t>
            </a:r>
            <a:r>
              <a:rPr lang="en-US" sz="2400" dirty="0"/>
              <a:t>a character-based stream that is attached to the console, you wrap </a:t>
            </a:r>
            <a:r>
              <a:rPr lang="en-US" sz="2400" b="1" dirty="0" err="1"/>
              <a:t>System.in</a:t>
            </a:r>
            <a:r>
              <a:rPr lang="en-US" sz="2400" b="1" dirty="0"/>
              <a:t> in a </a:t>
            </a:r>
            <a:r>
              <a:rPr lang="en-US" sz="2400" b="1" dirty="0" err="1"/>
              <a:t>BufferedReader</a:t>
            </a:r>
            <a:r>
              <a:rPr lang="en-US" sz="2400" b="1" dirty="0"/>
              <a:t> object, to create a character stream.</a:t>
            </a:r>
          </a:p>
          <a:p>
            <a:r>
              <a:rPr lang="en-US" b="1" dirty="0" err="1"/>
              <a:t>BuffereredReader</a:t>
            </a:r>
            <a:r>
              <a:rPr lang="en-US" b="1" dirty="0"/>
              <a:t> supports a </a:t>
            </a:r>
            <a:r>
              <a:rPr lang="en-US" dirty="0"/>
              <a:t>buffered input stream.</a:t>
            </a:r>
          </a:p>
          <a:p>
            <a:pPr>
              <a:buNone/>
            </a:pPr>
            <a:r>
              <a:rPr lang="en-US" dirty="0"/>
              <a:t>Its most commonly used constructor is shown here:</a:t>
            </a:r>
          </a:p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BufferedReader</a:t>
            </a:r>
            <a:r>
              <a:rPr lang="en-US" b="1" dirty="0">
                <a:solidFill>
                  <a:srgbClr val="FF0000"/>
                </a:solidFill>
              </a:rPr>
              <a:t>(Reader </a:t>
            </a:r>
            <a:r>
              <a:rPr lang="en-US" b="1" i="1" dirty="0" err="1">
                <a:solidFill>
                  <a:srgbClr val="FF0000"/>
                </a:solidFill>
              </a:rPr>
              <a:t>inputReader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inputReader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is the stream that is linked to the instance of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is being created.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Reader is an abstract class. One of its concrete subclasses is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converts bytes to characters. To obtain 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 that is linked 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use the following constructor: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InputStreamReader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InputStream</a:t>
            </a:r>
            <a:r>
              <a:rPr lang="en-US" sz="2800" b="1">
                <a:solidFill>
                  <a:srgbClr val="FF0000"/>
                </a:solidFill>
              </a:rPr>
              <a:t>  </a:t>
            </a:r>
            <a:r>
              <a:rPr lang="en-US" sz="2800" b="1" i="1">
                <a:solidFill>
                  <a:srgbClr val="FF0000"/>
                </a:solidFill>
              </a:rPr>
              <a:t>inputStream1)</a:t>
            </a:r>
            <a:endParaRPr lang="en-US" sz="2800" b="1" i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800" dirty="0"/>
              <a:t>    Because </a:t>
            </a:r>
            <a:r>
              <a:rPr lang="en-US" sz="2800" b="1" dirty="0" err="1"/>
              <a:t>System.in</a:t>
            </a:r>
            <a:r>
              <a:rPr lang="en-US" sz="2800" b="1" dirty="0"/>
              <a:t> </a:t>
            </a:r>
            <a:r>
              <a:rPr lang="en-US" sz="2800" dirty="0"/>
              <a:t>refers to an object of type </a:t>
            </a:r>
            <a:r>
              <a:rPr lang="en-US" sz="2800" dirty="0" err="1"/>
              <a:t>InputStream</a:t>
            </a:r>
            <a:r>
              <a:rPr lang="en-US" sz="2800" dirty="0"/>
              <a:t>, it can be used for </a:t>
            </a:r>
            <a:r>
              <a:rPr lang="en-US" sz="2800" b="1" i="1" dirty="0" err="1"/>
              <a:t>inputStream</a:t>
            </a:r>
            <a:r>
              <a:rPr lang="en-US" sz="2800" b="1" i="1" dirty="0"/>
              <a:t>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1832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I/O Basics</vt:lpstr>
      <vt:lpstr>Byte Streams and Character Streams</vt:lpstr>
      <vt:lpstr>The Byte Stream Classes</vt:lpstr>
      <vt:lpstr>Byte Stream classes</vt:lpstr>
      <vt:lpstr>Character Stream Classes</vt:lpstr>
      <vt:lpstr>Character Stream Classes</vt:lpstr>
      <vt:lpstr>Reading Console Input</vt:lpstr>
      <vt:lpstr>Contd…</vt:lpstr>
      <vt:lpstr>PowerPoint Presentation</vt:lpstr>
      <vt:lpstr>PowerPoint Presentation</vt:lpstr>
      <vt:lpstr>Reading Characters</vt:lpstr>
      <vt:lpstr>// Use a BufferedReader to read characters from the console.</vt:lpstr>
      <vt:lpstr>output</vt:lpstr>
      <vt:lpstr>Reading Strings</vt:lpstr>
      <vt:lpstr>PowerPoint Presentation</vt:lpstr>
      <vt:lpstr>Writing Console Output</vt:lpstr>
      <vt:lpstr>PowerPoint Presentation</vt:lpstr>
      <vt:lpstr>The PrintWriter Class</vt:lpstr>
      <vt:lpstr>Contd…</vt:lpstr>
      <vt:lpstr>The following example illustrates using a PrintWriter to handle console output:</vt:lpstr>
      <vt:lpstr>output</vt:lpstr>
      <vt:lpstr>Reading and Writing Files</vt:lpstr>
      <vt:lpstr>Contd..</vt:lpstr>
      <vt:lpstr>Contd…</vt:lpstr>
      <vt:lpstr>/* Display a text file.</vt:lpstr>
      <vt:lpstr>Contd..</vt:lpstr>
    </vt:vector>
  </TitlesOfParts>
  <Company>CHD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Basics</dc:title>
  <dc:creator>Yogesh</dc:creator>
  <cp:lastModifiedBy>Yogesh Kumar</cp:lastModifiedBy>
  <cp:revision>34</cp:revision>
  <dcterms:created xsi:type="dcterms:W3CDTF">2013-09-20T08:14:10Z</dcterms:created>
  <dcterms:modified xsi:type="dcterms:W3CDTF">2024-10-08T11:14:31Z</dcterms:modified>
</cp:coreProperties>
</file>