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slideLayouts/slideLayout6.xml" ContentType="application/vnd.openxmlformats-officedocument.presentationml.slideLayout+xml"/>
  <Override PartName="/ppt/theme/theme3.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4"/>
    <p:sldMasterId id="2147484063" r:id="rId5"/>
    <p:sldMasterId id="2147483939" r:id="rId6"/>
  </p:sldMasterIdLst>
  <p:notesMasterIdLst>
    <p:notesMasterId r:id="rId17"/>
  </p:notesMasterIdLst>
  <p:handoutMasterIdLst>
    <p:handoutMasterId r:id="rId18"/>
  </p:handoutMasterIdLst>
  <p:sldIdLst>
    <p:sldId id="277" r:id="rId7"/>
    <p:sldId id="278" r:id="rId8"/>
    <p:sldId id="279" r:id="rId9"/>
    <p:sldId id="281" r:id="rId10"/>
    <p:sldId id="282" r:id="rId11"/>
    <p:sldId id="284" r:id="rId12"/>
    <p:sldId id="287" r:id="rId13"/>
    <p:sldId id="288" r:id="rId14"/>
    <p:sldId id="283" r:id="rId15"/>
    <p:sldId id="258" r:id="rId16"/>
  </p:sldIdLst>
  <p:sldSz cx="9906000" cy="6858000" type="A4"/>
  <p:notesSz cx="7099300" cy="10234613"/>
  <p:custDataLst>
    <p:tags r:id="rId1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19">
          <p15:clr>
            <a:srgbClr val="A4A3A4"/>
          </p15:clr>
        </p15:guide>
        <p15:guide id="2" pos="408" userDrawn="1">
          <p15:clr>
            <a:srgbClr val="A4A3A4"/>
          </p15:clr>
        </p15:guide>
        <p15:guide id="3" pos="6026">
          <p15:clr>
            <a:srgbClr val="A4A3A4"/>
          </p15:clr>
        </p15:guide>
      </p15:sldGuideLst>
    </p:ext>
    <p:ext uri="{2D200454-40CA-4A62-9FC3-DE9A4176ACB9}">
      <p15:notesGuideLst xmlns=""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LÉ Nicolas (nicple)" initials="NPL" lastIdx="108" clrIdx="0"/>
  <p:cmAuthor id="1" name="KABBAJ Youssef (ykabbaj)" initials="YKA" lastIdx="10" clrIdx="1"/>
  <p:cmAuthor id="2" name="srivastavaankita53@gmail.com" initials="s" lastIdx="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2B37"/>
    <a:srgbClr val="FFBC1D"/>
    <a:srgbClr val="E47E1A"/>
    <a:srgbClr val="FFFFFF"/>
    <a:srgbClr val="020202"/>
    <a:srgbClr val="8356DC"/>
    <a:srgbClr val="0039AC"/>
    <a:srgbClr val="008CB8"/>
    <a:srgbClr val="ECECEC"/>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23" autoAdjust="0"/>
    <p:restoredTop sz="80980" autoAdjust="0"/>
  </p:normalViewPr>
  <p:slideViewPr>
    <p:cSldViewPr snapToGrid="0">
      <p:cViewPr varScale="1">
        <p:scale>
          <a:sx n="88" d="100"/>
          <a:sy n="88" d="100"/>
        </p:scale>
        <p:origin x="-1254" y="-108"/>
      </p:cViewPr>
      <p:guideLst>
        <p:guide orient="horz" pos="4319"/>
        <p:guide pos="408"/>
        <p:guide pos="60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34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dPt>
          <c:dPt>
            <c:idx val="1"/>
            <c:bubble3D val="0"/>
          </c:dPt>
          <c:dPt>
            <c:idx val="2"/>
            <c:bubble3D val="0"/>
          </c:dPt>
          <c:dPt>
            <c:idx val="3"/>
            <c:bubble3D val="0"/>
          </c:dPt>
          <c:dPt>
            <c:idx val="4"/>
            <c:bubble3D val="0"/>
            <c:spPr>
              <a:solidFill>
                <a:schemeClr val="accent5"/>
              </a:solidFill>
            </c:spPr>
          </c:dPt>
          <c:dLbls>
            <c:dLbl>
              <c:idx val="0"/>
              <c:layout>
                <c:manualLayout>
                  <c:x val="3.4701302391794099E-3"/>
                  <c:y val="-5.2052384779674644E-2"/>
                </c:manualLayout>
              </c:layout>
              <c:showLegendKey val="0"/>
              <c:showVal val="0"/>
              <c:showCatName val="0"/>
              <c:showSerName val="0"/>
              <c:showPercent val="1"/>
              <c:showBubbleSize val="0"/>
            </c:dLbl>
            <c:dLbl>
              <c:idx val="1"/>
              <c:layout>
                <c:manualLayout>
                  <c:x val="3.8171432630973508E-2"/>
                  <c:y val="-4.164157993728352E-2"/>
                </c:manualLayout>
              </c:layout>
              <c:showLegendKey val="0"/>
              <c:showVal val="0"/>
              <c:showCatName val="0"/>
              <c:showSerName val="0"/>
              <c:showPercent val="1"/>
              <c:showBubbleSize val="0"/>
            </c:dLbl>
            <c:dLbl>
              <c:idx val="2"/>
              <c:layout>
                <c:manualLayout>
                  <c:x val="3.8171432630973508E-2"/>
                  <c:y val="3.6436382445123081E-2"/>
                </c:manualLayout>
              </c:layout>
              <c:showLegendKey val="0"/>
              <c:showVal val="0"/>
              <c:showCatName val="0"/>
              <c:showSerName val="0"/>
              <c:showPercent val="1"/>
              <c:showBubbleSize val="0"/>
            </c:dLbl>
            <c:dLbl>
              <c:idx val="3"/>
              <c:layout>
                <c:manualLayout>
                  <c:x val="2.6737134806527427E-3"/>
                  <c:y val="1.6042280883917008E-2"/>
                </c:manualLayout>
              </c:layout>
              <c:showLegendKey val="0"/>
              <c:showVal val="0"/>
              <c:showCatName val="0"/>
              <c:showSerName val="0"/>
              <c:showPercent val="1"/>
              <c:showBubbleSize val="0"/>
              <c:extLst>
                <c:ext xmlns:c15="http://schemas.microsoft.com/office/drawing/2012/chart" uri="{CE6537A1-D6FC-4f65-9D91-7224C49458BB}"/>
              </c:extLst>
            </c:dLbl>
            <c:dLbl>
              <c:idx val="4"/>
              <c:layout>
                <c:manualLayout>
                  <c:x val="5.3474269613056815E-3"/>
                  <c:y val="-3.6095131988813367E-2"/>
                </c:manualLayout>
              </c:layou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Geothermal</c:v>
                </c:pt>
                <c:pt idx="1">
                  <c:v>Natural Gas</c:v>
                </c:pt>
                <c:pt idx="2">
                  <c:v>Wind</c:v>
                </c:pt>
                <c:pt idx="3">
                  <c:v>Solar</c:v>
                </c:pt>
              </c:strCache>
            </c:strRef>
          </c:cat>
          <c:val>
            <c:numRef>
              <c:f>Sheet1!$B$2:$B$5</c:f>
              <c:numCache>
                <c:formatCode>0%</c:formatCode>
                <c:ptCount val="4"/>
                <c:pt idx="0">
                  <c:v>0.01</c:v>
                </c:pt>
                <c:pt idx="1">
                  <c:v>0.04</c:v>
                </c:pt>
                <c:pt idx="2">
                  <c:v>0.2</c:v>
                </c:pt>
                <c:pt idx="3">
                  <c:v>0.74</c:v>
                </c:pt>
              </c:numCache>
            </c:numRef>
          </c:val>
        </c:ser>
        <c:dLbls>
          <c:showLegendKey val="0"/>
          <c:showVal val="0"/>
          <c:showCatName val="0"/>
          <c:showSerName val="0"/>
          <c:showPercent val="1"/>
          <c:showBubbleSize val="0"/>
          <c:showLeaderLines val="1"/>
        </c:dLbls>
        <c:firstSliceAng val="0"/>
        <c:holeSize val="49"/>
      </c:doughnutChart>
      <c:spPr>
        <a:noFill/>
        <a:ln>
          <a:noFill/>
        </a:ln>
        <a:effectLst/>
      </c:spPr>
    </c:plotArea>
    <c:legend>
      <c:legendPos val="b"/>
      <c:layout>
        <c:manualLayout>
          <c:xMode val="edge"/>
          <c:yMode val="edge"/>
          <c:x val="0.15688540782910565"/>
          <c:y val="0.77434444226308874"/>
          <c:w val="0.66181449558104877"/>
          <c:h val="7.1528840277900171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solidFill>
                <a:latin typeface="+mn-lt"/>
                <a:ea typeface="+mn-ea"/>
                <a:cs typeface="+mn-cs"/>
              </a:defRPr>
            </a:pPr>
            <a:r>
              <a:rPr lang="en-US" sz="900" b="1" dirty="0" smtClean="0">
                <a:solidFill>
                  <a:schemeClr val="tx1"/>
                </a:solidFill>
              </a:rPr>
              <a:t>CAGR% (2016-2022) 24.9%</a:t>
            </a:r>
            <a:endParaRPr lang="en-US" sz="900" b="1" dirty="0">
              <a:solidFill>
                <a:schemeClr val="tx1"/>
              </a:solidFill>
            </a:endParaRPr>
          </a:p>
        </c:rich>
      </c:tx>
      <c:layout>
        <c:manualLayout>
          <c:xMode val="edge"/>
          <c:yMode val="edge"/>
          <c:x val="0.2193978494623656"/>
          <c:y val="8.7231862648322264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Series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2">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2014</c:v>
                </c:pt>
                <c:pt idx="1">
                  <c:v>2015</c:v>
                </c:pt>
                <c:pt idx="2">
                  <c:v>2016</c:v>
                </c:pt>
                <c:pt idx="3">
                  <c:v>2017</c:v>
                </c:pt>
                <c:pt idx="4">
                  <c:v>2018</c:v>
                </c:pt>
                <c:pt idx="5">
                  <c:v>2019</c:v>
                </c:pt>
                <c:pt idx="6">
                  <c:v>2020</c:v>
                </c:pt>
                <c:pt idx="7">
                  <c:v>2021</c:v>
                </c:pt>
                <c:pt idx="8">
                  <c:v>2022</c:v>
                </c:pt>
              </c:numCache>
            </c:numRef>
          </c:cat>
          <c:val>
            <c:numRef>
              <c:f>Sheet1!$B$2:$B$10</c:f>
              <c:numCache>
                <c:formatCode>General</c:formatCode>
                <c:ptCount val="9"/>
                <c:pt idx="0">
                  <c:v>291</c:v>
                </c:pt>
                <c:pt idx="1">
                  <c:v>367</c:v>
                </c:pt>
                <c:pt idx="2">
                  <c:v>491</c:v>
                </c:pt>
                <c:pt idx="3">
                  <c:v>610</c:v>
                </c:pt>
                <c:pt idx="4">
                  <c:v>759</c:v>
                </c:pt>
                <c:pt idx="5">
                  <c:v>947</c:v>
                </c:pt>
                <c:pt idx="6" formatCode="#,##0">
                  <c:v>1183</c:v>
                </c:pt>
                <c:pt idx="7" formatCode="#,##0">
                  <c:v>1482</c:v>
                </c:pt>
                <c:pt idx="8" formatCode="#,##0">
                  <c:v>1859</c:v>
                </c:pt>
              </c:numCache>
            </c:numRef>
          </c:val>
        </c:ser>
        <c:ser>
          <c:idx val="1"/>
          <c:order val="1"/>
          <c:tx>
            <c:strRef>
              <c:f>Sheet1!$C$1</c:f>
              <c:strCache>
                <c:ptCount val="1"/>
                <c:pt idx="0">
                  <c:v>Column2</c:v>
                </c:pt>
              </c:strCache>
            </c:strRef>
          </c:tx>
          <c:spPr>
            <a:solidFill>
              <a:schemeClr val="accent2"/>
            </a:solidFill>
            <a:ln>
              <a:noFill/>
            </a:ln>
            <a:effectLst/>
          </c:spPr>
          <c:invertIfNegative val="0"/>
          <c:cat>
            <c:numRef>
              <c:f>Sheet1!$A$2:$A$10</c:f>
              <c:numCache>
                <c:formatCode>General</c:formatCode>
                <c:ptCount val="9"/>
                <c:pt idx="0">
                  <c:v>2014</c:v>
                </c:pt>
                <c:pt idx="1">
                  <c:v>2015</c:v>
                </c:pt>
                <c:pt idx="2">
                  <c:v>2016</c:v>
                </c:pt>
                <c:pt idx="3">
                  <c:v>2017</c:v>
                </c:pt>
                <c:pt idx="4">
                  <c:v>2018</c:v>
                </c:pt>
                <c:pt idx="5">
                  <c:v>2019</c:v>
                </c:pt>
                <c:pt idx="6">
                  <c:v>2020</c:v>
                </c:pt>
                <c:pt idx="7">
                  <c:v>2021</c:v>
                </c:pt>
                <c:pt idx="8">
                  <c:v>2022</c:v>
                </c:pt>
              </c:numCache>
            </c:numRef>
          </c:cat>
          <c:val>
            <c:numRef>
              <c:f>Sheet1!$C$2:$C$10</c:f>
              <c:numCache>
                <c:formatCode>General</c:formatCode>
                <c:ptCount val="9"/>
              </c:numCache>
            </c:numRef>
          </c:val>
        </c:ser>
        <c:ser>
          <c:idx val="2"/>
          <c:order val="2"/>
          <c:tx>
            <c:strRef>
              <c:f>Sheet1!$D$1</c:f>
              <c:strCache>
                <c:ptCount val="1"/>
                <c:pt idx="0">
                  <c:v>Column1</c:v>
                </c:pt>
              </c:strCache>
            </c:strRef>
          </c:tx>
          <c:spPr>
            <a:solidFill>
              <a:schemeClr val="accent3"/>
            </a:solidFill>
            <a:ln>
              <a:noFill/>
            </a:ln>
            <a:effectLst/>
          </c:spPr>
          <c:invertIfNegative val="0"/>
          <c:cat>
            <c:numRef>
              <c:f>Sheet1!$A$2:$A$10</c:f>
              <c:numCache>
                <c:formatCode>General</c:formatCode>
                <c:ptCount val="9"/>
                <c:pt idx="0">
                  <c:v>2014</c:v>
                </c:pt>
                <c:pt idx="1">
                  <c:v>2015</c:v>
                </c:pt>
                <c:pt idx="2">
                  <c:v>2016</c:v>
                </c:pt>
                <c:pt idx="3">
                  <c:v>2017</c:v>
                </c:pt>
                <c:pt idx="4">
                  <c:v>2018</c:v>
                </c:pt>
                <c:pt idx="5">
                  <c:v>2019</c:v>
                </c:pt>
                <c:pt idx="6">
                  <c:v>2020</c:v>
                </c:pt>
                <c:pt idx="7">
                  <c:v>2021</c:v>
                </c:pt>
                <c:pt idx="8">
                  <c:v>2022</c:v>
                </c:pt>
              </c:numCache>
            </c:numRef>
          </c:cat>
          <c:val>
            <c:numRef>
              <c:f>Sheet1!$D$2:$D$10</c:f>
              <c:numCache>
                <c:formatCode>General</c:formatCode>
                <c:ptCount val="9"/>
              </c:numCache>
            </c:numRef>
          </c:val>
        </c:ser>
        <c:dLbls>
          <c:showLegendKey val="0"/>
          <c:showVal val="0"/>
          <c:showCatName val="0"/>
          <c:showSerName val="0"/>
          <c:showPercent val="0"/>
          <c:showBubbleSize val="0"/>
        </c:dLbls>
        <c:gapWidth val="69"/>
        <c:overlap val="2"/>
        <c:axId val="257338368"/>
        <c:axId val="257340160"/>
      </c:barChart>
      <c:catAx>
        <c:axId val="25733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257340160"/>
        <c:crosses val="autoZero"/>
        <c:auto val="1"/>
        <c:lblAlgn val="ctr"/>
        <c:lblOffset val="100"/>
        <c:noMultiLvlLbl val="0"/>
      </c:catAx>
      <c:valAx>
        <c:axId val="257340160"/>
        <c:scaling>
          <c:orientation val="minMax"/>
        </c:scaling>
        <c:delete val="0"/>
        <c:axPos val="l"/>
        <c:majorGridlines>
          <c:spPr>
            <a:ln w="3175" cap="flat" cmpd="sng" algn="ctr">
              <a:solidFill>
                <a:schemeClr val="tx1">
                  <a:lumMod val="15000"/>
                  <a:lumOff val="85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crossAx val="257338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7099300" cy="511175"/>
          </a:xfrm>
          <a:prstGeom prst="rect">
            <a:avLst/>
          </a:prstGeom>
        </p:spPr>
        <p:txBody>
          <a:bodyPr vert="horz" lIns="36000" tIns="36000" rIns="251996" bIns="36000" rtlCol="0" anchor="ctr"/>
          <a:lstStyle>
            <a:lvl1pPr algn="l">
              <a:defRPr sz="1200"/>
            </a:lvl1pPr>
          </a:lstStyle>
          <a:p>
            <a:pPr algn="r"/>
            <a:endParaRPr lang="de-DE" sz="1600" dirty="0">
              <a:latin typeface="Arial" pitchFamily="34" charset="0"/>
              <a:cs typeface="Arial" pitchFamily="34" charset="0"/>
            </a:endParaRPr>
          </a:p>
        </p:txBody>
      </p:sp>
      <p:sp>
        <p:nvSpPr>
          <p:cNvPr id="4" name="Footer Placeholder 3"/>
          <p:cNvSpPr>
            <a:spLocks noGrp="1"/>
          </p:cNvSpPr>
          <p:nvPr>
            <p:ph type="ftr" sz="quarter" idx="2"/>
          </p:nvPr>
        </p:nvSpPr>
        <p:spPr>
          <a:xfrm>
            <a:off x="0" y="9721850"/>
            <a:ext cx="3076575" cy="511175"/>
          </a:xfrm>
          <a:prstGeom prst="rect">
            <a:avLst/>
          </a:prstGeom>
        </p:spPr>
        <p:txBody>
          <a:bodyPr vert="horz" lIns="91438" tIns="45719" rIns="91438" bIns="45719"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4021139" y="9721850"/>
            <a:ext cx="3076575" cy="511175"/>
          </a:xfrm>
          <a:prstGeom prst="rect">
            <a:avLst/>
          </a:prstGeom>
        </p:spPr>
        <p:txBody>
          <a:bodyPr vert="horz" lIns="91438" tIns="45719" rIns="91438" bIns="45719"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859971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6" tIns="49523" rIns="99046" bIns="49523" rtlCol="0"/>
          <a:lstStyle>
            <a:lvl1pPr algn="l">
              <a:defRPr sz="1400"/>
            </a:lvl1pPr>
          </a:lstStyle>
          <a:p>
            <a:endParaRPr lang="en-US" dirty="0"/>
          </a:p>
        </p:txBody>
      </p:sp>
      <p:sp>
        <p:nvSpPr>
          <p:cNvPr id="3" name="Date Placeholder 2"/>
          <p:cNvSpPr>
            <a:spLocks noGrp="1"/>
          </p:cNvSpPr>
          <p:nvPr>
            <p:ph type="dt" idx="1"/>
          </p:nvPr>
        </p:nvSpPr>
        <p:spPr>
          <a:xfrm>
            <a:off x="4021295" y="1"/>
            <a:ext cx="3076363" cy="511731"/>
          </a:xfrm>
          <a:prstGeom prst="rect">
            <a:avLst/>
          </a:prstGeom>
        </p:spPr>
        <p:txBody>
          <a:bodyPr vert="horz" lIns="99046" tIns="49523" rIns="99046" bIns="49523" rtlCol="0"/>
          <a:lstStyle>
            <a:lvl1pPr algn="r">
              <a:defRPr sz="1400"/>
            </a:lvl1pPr>
          </a:lstStyle>
          <a:p>
            <a:fld id="{2FB4FF29-EE9A-4D47-9F1A-289A80693C0F}" type="datetimeFigureOut">
              <a:rPr lang="en-US" smtClean="0"/>
              <a:pPr/>
              <a:t>10/9/2017</a:t>
            </a:fld>
            <a:endParaRPr lang="en-US" dirty="0"/>
          </a:p>
        </p:txBody>
      </p:sp>
      <p:sp>
        <p:nvSpPr>
          <p:cNvPr id="4" name="Slide Image Placeholder 3"/>
          <p:cNvSpPr>
            <a:spLocks noGrp="1" noRot="1" noChangeAspect="1"/>
          </p:cNvSpPr>
          <p:nvPr>
            <p:ph type="sldImg" idx="2"/>
          </p:nvPr>
        </p:nvSpPr>
        <p:spPr>
          <a:xfrm>
            <a:off x="777875" y="768350"/>
            <a:ext cx="5543550" cy="3836988"/>
          </a:xfrm>
          <a:prstGeom prst="rect">
            <a:avLst/>
          </a:prstGeom>
          <a:noFill/>
          <a:ln w="12700">
            <a:solidFill>
              <a:prstClr val="black"/>
            </a:solidFill>
          </a:ln>
        </p:spPr>
        <p:txBody>
          <a:bodyPr vert="horz" lIns="99046" tIns="49523" rIns="99046" bIns="49523" rtlCol="0" anchor="ctr"/>
          <a:lstStyle/>
          <a:p>
            <a:r>
              <a:rPr lang="de-DE" dirty="0" smtClean="0"/>
              <a:t>s</a:t>
            </a:r>
            <a:endParaRPr lang="de-DE" dirty="0"/>
          </a:p>
        </p:txBody>
      </p:sp>
      <p:sp>
        <p:nvSpPr>
          <p:cNvPr id="5" name="Notes Placeholder 4"/>
          <p:cNvSpPr>
            <a:spLocks noGrp="1"/>
          </p:cNvSpPr>
          <p:nvPr>
            <p:ph type="body" sz="quarter" idx="3"/>
          </p:nvPr>
        </p:nvSpPr>
        <p:spPr>
          <a:xfrm>
            <a:off x="709931" y="4861441"/>
            <a:ext cx="5679440" cy="4605576"/>
          </a:xfrm>
          <a:prstGeom prst="rect">
            <a:avLst/>
          </a:prstGeom>
        </p:spPr>
        <p:txBody>
          <a:bodyPr vert="horz" lIns="99046" tIns="49523" rIns="99046" bIns="495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7"/>
            <a:ext cx="3076363" cy="511731"/>
          </a:xfrm>
          <a:prstGeom prst="rect">
            <a:avLst/>
          </a:prstGeom>
        </p:spPr>
        <p:txBody>
          <a:bodyPr vert="horz" lIns="99046" tIns="49523" rIns="99046" bIns="49523" rtlCol="0" anchor="b"/>
          <a:lstStyle>
            <a:lvl1pPr algn="l">
              <a:defRPr sz="1400"/>
            </a:lvl1pPr>
          </a:lstStyle>
          <a:p>
            <a:endParaRPr lang="en-US" dirty="0"/>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46" tIns="49523" rIns="99046" bIns="49523" rtlCol="0" anchor="b"/>
          <a:lstStyle>
            <a:lvl1pPr algn="r">
              <a:defRPr sz="14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1697461887"/>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IN" dirty="0" smtClean="0"/>
              <a:t>Src</a:t>
            </a:r>
            <a:r>
              <a:rPr lang="en-IN" baseline="0" dirty="0" smtClean="0"/>
              <a:t> : http://www.sciencedirect.com/science/article/pii/S0301421508004126</a:t>
            </a:r>
          </a:p>
          <a:p>
            <a:endParaRPr lang="en-IN"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40324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http://solarbyempire.com/commercial/business-benefits</a:t>
            </a:r>
          </a:p>
          <a:p>
            <a:endParaRPr lang="en-US" dirty="0" smtClean="0"/>
          </a:p>
          <a:p>
            <a:r>
              <a:rPr lang="en-US" dirty="0" smtClean="0"/>
              <a:t>https://www.ge.com/digital/sites/default/files/APM-asset-performance-management-from-ge-digital.pdf</a:t>
            </a:r>
          </a:p>
          <a:p>
            <a:endParaRPr lang="en-US" dirty="0" smtClean="0"/>
          </a:p>
          <a:p>
            <a:r>
              <a:rPr lang="en-US" dirty="0" smtClean="0"/>
              <a:t>https://www.gepowerconversion.com/inspire/unmanned-power-plant%E2%80%94-science-fiction-industrial-reality</a:t>
            </a:r>
          </a:p>
          <a:p>
            <a:endParaRPr lang="en-IN"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289884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val="331402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extLst>
      <p:ext uri="{BB962C8B-B14F-4D97-AF65-F5344CB8AC3E}">
        <p14:creationId xmlns:p14="http://schemas.microsoft.com/office/powerpoint/2010/main" val="16364352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image" Target="../media/image7.jpeg"/><Relationship Id="rId12"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2.xml"/><Relationship Id="rId11" Type="http://schemas.microsoft.com/office/2007/relationships/hdphoto" Target="../media/hdphoto2.wdp"/><Relationship Id="rId5" Type="http://schemas.openxmlformats.org/officeDocument/2006/relationships/tags" Target="../tags/tag24.xml"/><Relationship Id="rId10" Type="http://schemas.openxmlformats.org/officeDocument/2006/relationships/image" Target="../media/image8.png"/><Relationship Id="rId4" Type="http://schemas.openxmlformats.org/officeDocument/2006/relationships/tags" Target="../tags/tag23.xml"/><Relationship Id="rId9" Type="http://schemas.openxmlformats.org/officeDocument/2006/relationships/image" Target="../media/image4.png"/><Relationship Id="rId1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xml"/><Relationship Id="rId7" Type="http://schemas.openxmlformats.org/officeDocument/2006/relationships/image" Target="../media/image3.png"/><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slideMaster" Target="../slideMasters/slideMaster2.xml"/><Relationship Id="rId11" Type="http://schemas.openxmlformats.org/officeDocument/2006/relationships/image" Target="../media/image5.emf"/><Relationship Id="rId5" Type="http://schemas.openxmlformats.org/officeDocument/2006/relationships/tags" Target="../tags/tag28.xml"/><Relationship Id="rId10" Type="http://schemas.openxmlformats.org/officeDocument/2006/relationships/image" Target="../media/image1.emf"/><Relationship Id="rId4" Type="http://schemas.openxmlformats.org/officeDocument/2006/relationships/tags" Target="../tags/tag27.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40.xml"/><Relationship Id="rId7" Type="http://schemas.openxmlformats.org/officeDocument/2006/relationships/image" Target="../media/image1.emf"/><Relationship Id="rId2" Type="http://schemas.openxmlformats.org/officeDocument/2006/relationships/tags" Target="../tags/tag39.xml"/><Relationship Id="rId1" Type="http://schemas.openxmlformats.org/officeDocument/2006/relationships/vmlDrawing" Target="../drawings/vmlDrawing7.vml"/><Relationship Id="rId6" Type="http://schemas.openxmlformats.org/officeDocument/2006/relationships/oleObject" Target="../embeddings/oleObject7.bin"/><Relationship Id="rId11" Type="http://schemas.openxmlformats.org/officeDocument/2006/relationships/hyperlink" Target="http://www.capgemini.com/" TargetMode="External"/><Relationship Id="rId5" Type="http://schemas.openxmlformats.org/officeDocument/2006/relationships/slideMaster" Target="../slideMasters/slideMaster3.xml"/><Relationship Id="rId10" Type="http://schemas.openxmlformats.org/officeDocument/2006/relationships/hyperlink" Target="http://www.capgemini.com/about/how-we-work/rightshorer" TargetMode="External"/><Relationship Id="rId4" Type="http://schemas.openxmlformats.org/officeDocument/2006/relationships/tags" Target="../tags/tag41.xml"/><Relationship Id="rId9" Type="http://schemas.openxmlformats.org/officeDocument/2006/relationships/hyperlink" Target="http://www.capgemini.com/about/how-we-work/the-collaborative-business-experiencet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gital Seer">
    <p:spTree>
      <p:nvGrpSpPr>
        <p:cNvPr id="1" name=""/>
        <p:cNvGrpSpPr/>
        <p:nvPr/>
      </p:nvGrpSpPr>
      <p:grpSpPr>
        <a:xfrm>
          <a:off x="0" y="0"/>
          <a:ext cx="0" cy="0"/>
          <a:chOff x="0" y="0"/>
          <a:chExt cx="0" cy="0"/>
        </a:xfrm>
      </p:grpSpPr>
      <p:pic>
        <p:nvPicPr>
          <p:cNvPr id="10" name="Picture 9"/>
          <p:cNvPicPr>
            <a:picLocks noChangeAspect="1" noChangeArrowheads="1"/>
          </p:cNvPicPr>
          <p:nvPr userDrawn="1"/>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7979"/>
          <a:stretch/>
        </p:blipFill>
        <p:spPr bwMode="auto">
          <a:xfrm>
            <a:off x="0" y="1284991"/>
            <a:ext cx="9903948" cy="5573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pic>
        <p:nvPicPr>
          <p:cNvPr id="19" name="Picture 6" descr="D:\My Work\Template\Logos\Capgemini\Capgemini_logo_300dpi.png"/>
          <p:cNvPicPr>
            <a:picLocks noChangeAspect="1" noChangeArrowheads="1"/>
          </p:cNvPicPr>
          <p:nvPr userDrawn="1"/>
        </p:nvPicPr>
        <p:blipFill>
          <a:blip r:embed="rId8"/>
          <a:srcRect/>
          <a:stretch>
            <a:fillRect/>
          </a:stretch>
        </p:blipFill>
        <p:spPr bwMode="auto">
          <a:xfrm>
            <a:off x="654050" y="692916"/>
            <a:ext cx="2560320" cy="592074"/>
          </a:xfrm>
          <a:prstGeom prst="rect">
            <a:avLst/>
          </a:prstGeom>
          <a:noFill/>
        </p:spPr>
      </p:pic>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469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342899" y="3218687"/>
            <a:ext cx="9567863" cy="1485393"/>
          </a:xfrm>
          <a:prstGeom prst="rect">
            <a:avLst/>
          </a:prstGeom>
          <a:noFill/>
        </p:spPr>
        <p:txBody>
          <a:bodyPr vert="horz" lIns="91440" tIns="0" rIns="91440" bIns="0" rtlCol="0" anchor="ctr">
            <a:noAutofit/>
          </a:bodyPr>
          <a:lstStyle>
            <a:lvl1pPr algn="l">
              <a:defRPr lang="fr-FR" sz="2800" b="1" noProof="0" dirty="0"/>
            </a:lvl1pPr>
          </a:lstStyle>
          <a:p>
            <a:pPr marL="0"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3" name="Subtitle 2"/>
          <p:cNvSpPr>
            <a:spLocks noGrp="1"/>
          </p:cNvSpPr>
          <p:nvPr>
            <p:ph type="subTitle" idx="1" hasCustomPrompt="1"/>
            <p:custDataLst>
              <p:tags r:id="rId5"/>
            </p:custDataLst>
          </p:nvPr>
        </p:nvSpPr>
        <p:spPr>
          <a:xfrm>
            <a:off x="342734" y="5873705"/>
            <a:ext cx="9563266" cy="408451"/>
          </a:xfrm>
          <a:noFill/>
        </p:spPr>
        <p:txBody>
          <a:bodyPr lIns="91440" tIns="0" rIns="91440" bIns="0" anchor="ctr"/>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noProof="0" dirty="0"/>
              <a:t>Click to </a:t>
            </a:r>
            <a:r>
              <a:rPr lang="fr-FR" noProof="0" dirty="0" err="1"/>
              <a:t>edit</a:t>
            </a:r>
            <a:r>
              <a:rPr lang="fr-FR" noProof="0" dirty="0"/>
              <a:t> Master </a:t>
            </a:r>
            <a:r>
              <a:rPr lang="fr-FR" noProof="0" dirty="0" err="1"/>
              <a:t>text</a:t>
            </a:r>
            <a:r>
              <a:rPr lang="fr-FR" noProof="0" dirty="0"/>
              <a:t> style</a:t>
            </a:r>
          </a:p>
        </p:txBody>
      </p:sp>
      <p:pic>
        <p:nvPicPr>
          <p:cNvPr id="14" name="Picture 10"/>
          <p:cNvPicPr>
            <a:picLocks noChangeAspect="1" noChangeArrowheads="1"/>
          </p:cNvPicPr>
          <p:nvPr userDrawn="1"/>
        </p:nvPicPr>
        <p:blipFill>
          <a:blip r:embed="rId11"/>
          <a:srcRect/>
          <a:stretch>
            <a:fillRect/>
          </a:stretch>
        </p:blipFill>
        <p:spPr bwMode="auto">
          <a:xfrm>
            <a:off x="6677343" y="861627"/>
            <a:ext cx="2560320" cy="207716"/>
          </a:xfrm>
          <a:prstGeom prst="rect">
            <a:avLst/>
          </a:prstGeom>
          <a:noFill/>
          <a:ln w="9525">
            <a:noFill/>
            <a:miter lim="800000"/>
            <a:headEnd/>
            <a:tailEnd/>
          </a:ln>
          <a:effectLst/>
        </p:spPr>
      </p:pic>
    </p:spTree>
    <p:extLst>
      <p:ext uri="{BB962C8B-B14F-4D97-AF65-F5344CB8AC3E}">
        <p14:creationId xmlns:p14="http://schemas.microsoft.com/office/powerpoint/2010/main" val="168674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252722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Connected Container">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7">
            <a:duotone>
              <a:schemeClr val="accent5">
                <a:shade val="45000"/>
                <a:satMod val="135000"/>
              </a:schemeClr>
              <a:prstClr val="white"/>
            </a:duotone>
            <a:extLst>
              <a:ext uri="{BEBA8EAE-BF5A-486C-A8C5-ECC9F3942E4B}">
                <a14:imgProps xmlns:a14="http://schemas.microsoft.com/office/drawing/2010/main">
                  <a14:imgLayer r:embed="rId8">
                    <a14:imgEffect>
                      <a14:sharpenSoften amount="7000"/>
                    </a14:imgEffect>
                    <a14:imgEffect>
                      <a14:brightnessContrast bright="20000" contrast="40000"/>
                    </a14:imgEffect>
                  </a14:imgLayer>
                </a14:imgProps>
              </a:ext>
              <a:ext uri="{28A0092B-C50C-407E-A947-70E740481C1C}">
                <a14:useLocalDpi xmlns:a14="http://schemas.microsoft.com/office/drawing/2010/main" val="0"/>
              </a:ext>
            </a:extLst>
          </a:blip>
          <a:srcRect l="7743" r="4774" b="186"/>
          <a:stretch/>
        </p:blipFill>
        <p:spPr>
          <a:xfrm>
            <a:off x="-2051" y="1300480"/>
            <a:ext cx="9908052" cy="5560155"/>
          </a:xfrm>
          <a:prstGeom prst="rect">
            <a:avLst/>
          </a:prstGeom>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pic>
        <p:nvPicPr>
          <p:cNvPr id="19" name="Picture 6" descr="D:\My Work\Template\Logos\Capgemini\Capgemini_logo_300dpi.png"/>
          <p:cNvPicPr>
            <a:picLocks noChangeAspect="1" noChangeArrowheads="1"/>
          </p:cNvPicPr>
          <p:nvPr userDrawn="1"/>
        </p:nvPicPr>
        <p:blipFill>
          <a:blip r:embed="rId9"/>
          <a:srcRect/>
          <a:stretch>
            <a:fillRect/>
          </a:stretch>
        </p:blipFill>
        <p:spPr bwMode="auto">
          <a:xfrm>
            <a:off x="654050" y="692916"/>
            <a:ext cx="2560320" cy="592074"/>
          </a:xfrm>
          <a:prstGeom prst="rect">
            <a:avLst/>
          </a:prstGeom>
          <a:noFill/>
        </p:spPr>
      </p:pic>
      <p:pic>
        <p:nvPicPr>
          <p:cNvPr id="16" name="Picture 15"/>
          <p:cNvPicPr>
            <a:picLocks noChangeAspect="1"/>
          </p:cNvPicPr>
          <p:nvPr userDrawn="1"/>
        </p:nvPicPr>
        <p:blipFill>
          <a:blip r:embed="rId10">
            <a:extLst>
              <a:ext uri="{BEBA8EAE-BF5A-486C-A8C5-ECC9F3942E4B}">
                <a14:imgProps xmlns:a14="http://schemas.microsoft.com/office/drawing/2010/main">
                  <a14:imgLayer r:embed="rId11">
                    <a14:imgEffect>
                      <a14:backgroundRemoval t="6700" b="90000" l="6467" r="52867"/>
                    </a14:imgEffect>
                  </a14:imgLayer>
                </a14:imgProps>
              </a:ext>
              <a:ext uri="{28A0092B-C50C-407E-A947-70E740481C1C}">
                <a14:useLocalDpi xmlns:a14="http://schemas.microsoft.com/office/drawing/2010/main" val="0"/>
              </a:ext>
            </a:extLst>
          </a:blip>
          <a:stretch>
            <a:fillRect/>
          </a:stretch>
        </p:blipFill>
        <p:spPr>
          <a:xfrm>
            <a:off x="6403878" y="3467839"/>
            <a:ext cx="5667570" cy="4035097"/>
          </a:xfrm>
          <a:prstGeom prst="rect">
            <a:avLst/>
          </a:prstGeom>
          <a:noFill/>
          <a:ln>
            <a:noFill/>
          </a:ln>
        </p:spPr>
      </p:pic>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824"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342899" y="3218687"/>
            <a:ext cx="9567863" cy="1485393"/>
          </a:xfrm>
          <a:prstGeom prst="rect">
            <a:avLst/>
          </a:prstGeom>
          <a:noFill/>
        </p:spPr>
        <p:txBody>
          <a:bodyPr vert="horz" lIns="91440" tIns="0" rIns="91440" bIns="0" rtlCol="0" anchor="ctr">
            <a:noAutofit/>
          </a:bodyPr>
          <a:lstStyle>
            <a:lvl1pPr algn="l">
              <a:defRPr lang="fr-FR" sz="2800" b="1" noProof="0" dirty="0"/>
            </a:lvl1pPr>
          </a:lstStyle>
          <a:p>
            <a:pPr marL="0"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3" name="Subtitle 2"/>
          <p:cNvSpPr>
            <a:spLocks noGrp="1"/>
          </p:cNvSpPr>
          <p:nvPr>
            <p:ph type="subTitle" idx="1" hasCustomPrompt="1"/>
            <p:custDataLst>
              <p:tags r:id="rId5"/>
            </p:custDataLst>
          </p:nvPr>
        </p:nvSpPr>
        <p:spPr>
          <a:xfrm>
            <a:off x="342734" y="5873705"/>
            <a:ext cx="9563266" cy="408451"/>
          </a:xfrm>
          <a:prstGeom prst="rect">
            <a:avLst/>
          </a:prstGeom>
          <a:noFill/>
        </p:spPr>
        <p:txBody>
          <a:bodyPr lIns="91440" tIns="0" rIns="91440" bIns="0" anchor="ctr"/>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noProof="0" dirty="0"/>
              <a:t>Click to </a:t>
            </a:r>
            <a:r>
              <a:rPr lang="fr-FR" noProof="0" dirty="0" err="1"/>
              <a:t>edit</a:t>
            </a:r>
            <a:r>
              <a:rPr lang="fr-FR" noProof="0" dirty="0"/>
              <a:t> Master </a:t>
            </a:r>
            <a:r>
              <a:rPr lang="fr-FR" noProof="0" dirty="0" err="1"/>
              <a:t>text</a:t>
            </a:r>
            <a:r>
              <a:rPr lang="fr-FR" noProof="0" dirty="0"/>
              <a:t> style</a:t>
            </a:r>
          </a:p>
        </p:txBody>
      </p:sp>
      <p:pic>
        <p:nvPicPr>
          <p:cNvPr id="14" name="Picture 10"/>
          <p:cNvPicPr>
            <a:picLocks noChangeAspect="1" noChangeArrowheads="1"/>
          </p:cNvPicPr>
          <p:nvPr userDrawn="1"/>
        </p:nvPicPr>
        <p:blipFill>
          <a:blip r:embed="rId14"/>
          <a:srcRect/>
          <a:stretch>
            <a:fillRect/>
          </a:stretch>
        </p:blipFill>
        <p:spPr bwMode="auto">
          <a:xfrm>
            <a:off x="6677343" y="861627"/>
            <a:ext cx="2560320" cy="207716"/>
          </a:xfrm>
          <a:prstGeom prst="rect">
            <a:avLst/>
          </a:prstGeom>
          <a:noFill/>
          <a:ln w="9525">
            <a:noFill/>
            <a:miter lim="800000"/>
            <a:headEnd/>
            <a:tailEnd/>
          </a:ln>
          <a:effectLst/>
        </p:spPr>
      </p:pic>
    </p:spTree>
    <p:extLst>
      <p:ext uri="{BB962C8B-B14F-4D97-AF65-F5344CB8AC3E}">
        <p14:creationId xmlns:p14="http://schemas.microsoft.com/office/powerpoint/2010/main" val="29692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Digital Seer">
    <p:spTree>
      <p:nvGrpSpPr>
        <p:cNvPr id="1" name=""/>
        <p:cNvGrpSpPr/>
        <p:nvPr/>
      </p:nvGrpSpPr>
      <p:grpSpPr>
        <a:xfrm>
          <a:off x="0" y="0"/>
          <a:ext cx="0" cy="0"/>
          <a:chOff x="0" y="0"/>
          <a:chExt cx="0" cy="0"/>
        </a:xfrm>
      </p:grpSpPr>
      <p:pic>
        <p:nvPicPr>
          <p:cNvPr id="10" name="Picture 9"/>
          <p:cNvPicPr>
            <a:picLocks noChangeAspect="1" noChangeArrowheads="1"/>
          </p:cNvPicPr>
          <p:nvPr userDrawn="1"/>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7979"/>
          <a:stretch/>
        </p:blipFill>
        <p:spPr bwMode="auto">
          <a:xfrm>
            <a:off x="0" y="1284991"/>
            <a:ext cx="9903948" cy="5573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pic>
        <p:nvPicPr>
          <p:cNvPr id="19" name="Picture 6" descr="D:\My Work\Template\Logos\Capgemini\Capgemini_logo_300dpi.png"/>
          <p:cNvPicPr>
            <a:picLocks noChangeAspect="1" noChangeArrowheads="1"/>
          </p:cNvPicPr>
          <p:nvPr userDrawn="1"/>
        </p:nvPicPr>
        <p:blipFill>
          <a:blip r:embed="rId8"/>
          <a:srcRect/>
          <a:stretch>
            <a:fillRect/>
          </a:stretch>
        </p:blipFill>
        <p:spPr bwMode="auto">
          <a:xfrm>
            <a:off x="654050" y="692916"/>
            <a:ext cx="2560320" cy="592074"/>
          </a:xfrm>
          <a:prstGeom prst="rect">
            <a:avLst/>
          </a:prstGeom>
          <a:noFill/>
        </p:spPr>
      </p:pic>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18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342899" y="3218687"/>
            <a:ext cx="9567863" cy="1485393"/>
          </a:xfrm>
          <a:prstGeom prst="rect">
            <a:avLst/>
          </a:prstGeom>
          <a:noFill/>
        </p:spPr>
        <p:txBody>
          <a:bodyPr vert="horz" lIns="91440" tIns="0" rIns="91440" bIns="0" rtlCol="0" anchor="ctr">
            <a:noAutofit/>
          </a:bodyPr>
          <a:lstStyle>
            <a:lvl1pPr algn="l">
              <a:defRPr lang="fr-FR" sz="2800" b="1" noProof="0" dirty="0"/>
            </a:lvl1pPr>
          </a:lstStyle>
          <a:p>
            <a:pPr marL="0"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3" name="Subtitle 2"/>
          <p:cNvSpPr>
            <a:spLocks noGrp="1"/>
          </p:cNvSpPr>
          <p:nvPr>
            <p:ph type="subTitle" idx="1" hasCustomPrompt="1"/>
            <p:custDataLst>
              <p:tags r:id="rId5"/>
            </p:custDataLst>
          </p:nvPr>
        </p:nvSpPr>
        <p:spPr>
          <a:xfrm>
            <a:off x="342734" y="5873705"/>
            <a:ext cx="9563266" cy="408451"/>
          </a:xfrm>
          <a:prstGeom prst="rect">
            <a:avLst/>
          </a:prstGeom>
          <a:noFill/>
        </p:spPr>
        <p:txBody>
          <a:bodyPr lIns="91440" tIns="0" rIns="91440" bIns="0" anchor="ctr"/>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noProof="0" dirty="0"/>
              <a:t>Click to </a:t>
            </a:r>
            <a:r>
              <a:rPr lang="fr-FR" noProof="0" dirty="0" err="1"/>
              <a:t>edit</a:t>
            </a:r>
            <a:r>
              <a:rPr lang="fr-FR" noProof="0" dirty="0"/>
              <a:t> Master </a:t>
            </a:r>
            <a:r>
              <a:rPr lang="fr-FR" noProof="0" dirty="0" err="1"/>
              <a:t>text</a:t>
            </a:r>
            <a:r>
              <a:rPr lang="fr-FR" noProof="0" dirty="0"/>
              <a:t> style</a:t>
            </a:r>
          </a:p>
        </p:txBody>
      </p:sp>
      <p:pic>
        <p:nvPicPr>
          <p:cNvPr id="14" name="Picture 10"/>
          <p:cNvPicPr>
            <a:picLocks noChangeAspect="1" noChangeArrowheads="1"/>
          </p:cNvPicPr>
          <p:nvPr userDrawn="1"/>
        </p:nvPicPr>
        <p:blipFill>
          <a:blip r:embed="rId11"/>
          <a:srcRect/>
          <a:stretch>
            <a:fillRect/>
          </a:stretch>
        </p:blipFill>
        <p:spPr bwMode="auto">
          <a:xfrm>
            <a:off x="6677343" y="861627"/>
            <a:ext cx="2560320" cy="207716"/>
          </a:xfrm>
          <a:prstGeom prst="rect">
            <a:avLst/>
          </a:prstGeom>
          <a:noFill/>
          <a:ln w="9525">
            <a:noFill/>
            <a:miter lim="800000"/>
            <a:headEnd/>
            <a:tailEnd/>
          </a:ln>
          <a:effectLst/>
        </p:spPr>
      </p:pic>
    </p:spTree>
    <p:extLst>
      <p:ext uri="{BB962C8B-B14F-4D97-AF65-F5344CB8AC3E}">
        <p14:creationId xmlns:p14="http://schemas.microsoft.com/office/powerpoint/2010/main" val="72066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57189" y="1371601"/>
            <a:ext cx="9205912" cy="4876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825504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5775" name="think-cell Slide" r:id="rId6" imgW="360" imgH="360" progId="">
                  <p:embed/>
                </p:oleObj>
              </mc:Choice>
              <mc:Fallback>
                <p:oleObj name="think-cell Slide" r:id="rId6" imgW="360" imgH="360" progId="">
                  <p:embed/>
                  <p:pic>
                    <p:nvPicPr>
                      <p:cNvPr id="337" name="Object 336"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grpSp>
        <p:nvGrpSpPr>
          <p:cNvPr id="9" name="Group 8"/>
          <p:cNvGrpSpPr/>
          <p:nvPr userDrawn="1"/>
        </p:nvGrpSpPr>
        <p:grpSpPr>
          <a:xfrm>
            <a:off x="5663952" y="3377706"/>
            <a:ext cx="3568947" cy="1705288"/>
            <a:chOff x="5412817" y="3376222"/>
            <a:chExt cx="3820083" cy="1825284"/>
          </a:xfrm>
        </p:grpSpPr>
        <p:grpSp>
          <p:nvGrpSpPr>
            <p:cNvPr id="10" name="Groupe 73"/>
            <p:cNvGrpSpPr/>
            <p:nvPr userDrawn="1"/>
          </p:nvGrpSpPr>
          <p:grpSpPr>
            <a:xfrm>
              <a:off x="5412817" y="3376222"/>
              <a:ext cx="3820083" cy="1825284"/>
              <a:chOff x="431810" y="1759566"/>
              <a:chExt cx="8937153" cy="4270262"/>
            </a:xfrm>
          </p:grpSpPr>
          <p:sp>
            <p:nvSpPr>
              <p:cNvPr id="57" name="Freeform 5"/>
              <p:cNvSpPr>
                <a:spLocks/>
              </p:cNvSpPr>
              <p:nvPr/>
            </p:nvSpPr>
            <p:spPr bwMode="auto">
              <a:xfrm>
                <a:off x="2829898" y="1815602"/>
                <a:ext cx="1086252" cy="875027"/>
              </a:xfrm>
              <a:custGeom>
                <a:avLst/>
                <a:gdLst/>
                <a:ahLst/>
                <a:cxnLst>
                  <a:cxn ang="0">
                    <a:pos x="57" y="167"/>
                  </a:cxn>
                  <a:cxn ang="0">
                    <a:pos x="0" y="115"/>
                  </a:cxn>
                  <a:cxn ang="0">
                    <a:pos x="98" y="26"/>
                  </a:cxn>
                  <a:cxn ang="0">
                    <a:pos x="272" y="26"/>
                  </a:cxn>
                  <a:cxn ang="0">
                    <a:pos x="296" y="0"/>
                  </a:cxn>
                  <a:cxn ang="0">
                    <a:pos x="617" y="0"/>
                  </a:cxn>
                  <a:cxn ang="0">
                    <a:pos x="650" y="37"/>
                  </a:cxn>
                  <a:cxn ang="0">
                    <a:pos x="756" y="32"/>
                  </a:cxn>
                  <a:cxn ang="0">
                    <a:pos x="719" y="65"/>
                  </a:cxn>
                  <a:cxn ang="0">
                    <a:pos x="658" y="74"/>
                  </a:cxn>
                  <a:cxn ang="0">
                    <a:pos x="658" y="326"/>
                  </a:cxn>
                  <a:cxn ang="0">
                    <a:pos x="532" y="441"/>
                  </a:cxn>
                  <a:cxn ang="0">
                    <a:pos x="406" y="441"/>
                  </a:cxn>
                  <a:cxn ang="0">
                    <a:pos x="317" y="513"/>
                  </a:cxn>
                  <a:cxn ang="0">
                    <a:pos x="313" y="582"/>
                  </a:cxn>
                  <a:cxn ang="0">
                    <a:pos x="272" y="609"/>
                  </a:cxn>
                  <a:cxn ang="0">
                    <a:pos x="198" y="543"/>
                  </a:cxn>
                  <a:cxn ang="0">
                    <a:pos x="198" y="413"/>
                  </a:cxn>
                  <a:cxn ang="0">
                    <a:pos x="268" y="354"/>
                  </a:cxn>
                  <a:cxn ang="0">
                    <a:pos x="207" y="293"/>
                  </a:cxn>
                  <a:cxn ang="0">
                    <a:pos x="202" y="176"/>
                  </a:cxn>
                  <a:cxn ang="0">
                    <a:pos x="150" y="124"/>
                  </a:cxn>
                  <a:cxn ang="0">
                    <a:pos x="113" y="124"/>
                  </a:cxn>
                  <a:cxn ang="0">
                    <a:pos x="57" y="167"/>
                  </a:cxn>
                </a:cxnLst>
                <a:rect l="0" t="0" r="r" b="b"/>
                <a:pathLst>
                  <a:path w="756" h="609">
                    <a:moveTo>
                      <a:pt x="57" y="167"/>
                    </a:moveTo>
                    <a:lnTo>
                      <a:pt x="0" y="115"/>
                    </a:lnTo>
                    <a:lnTo>
                      <a:pt x="98" y="26"/>
                    </a:lnTo>
                    <a:lnTo>
                      <a:pt x="272" y="26"/>
                    </a:lnTo>
                    <a:lnTo>
                      <a:pt x="296" y="0"/>
                    </a:lnTo>
                    <a:lnTo>
                      <a:pt x="617" y="0"/>
                    </a:lnTo>
                    <a:lnTo>
                      <a:pt x="650" y="37"/>
                    </a:lnTo>
                    <a:lnTo>
                      <a:pt x="756" y="32"/>
                    </a:lnTo>
                    <a:lnTo>
                      <a:pt x="719" y="65"/>
                    </a:lnTo>
                    <a:lnTo>
                      <a:pt x="658" y="74"/>
                    </a:lnTo>
                    <a:lnTo>
                      <a:pt x="658" y="326"/>
                    </a:lnTo>
                    <a:lnTo>
                      <a:pt x="532" y="441"/>
                    </a:lnTo>
                    <a:lnTo>
                      <a:pt x="406" y="441"/>
                    </a:lnTo>
                    <a:lnTo>
                      <a:pt x="317" y="513"/>
                    </a:lnTo>
                    <a:lnTo>
                      <a:pt x="313" y="582"/>
                    </a:lnTo>
                    <a:lnTo>
                      <a:pt x="272" y="609"/>
                    </a:lnTo>
                    <a:lnTo>
                      <a:pt x="198" y="543"/>
                    </a:lnTo>
                    <a:lnTo>
                      <a:pt x="198" y="413"/>
                    </a:lnTo>
                    <a:lnTo>
                      <a:pt x="268" y="354"/>
                    </a:lnTo>
                    <a:lnTo>
                      <a:pt x="207" y="293"/>
                    </a:lnTo>
                    <a:lnTo>
                      <a:pt x="202" y="176"/>
                    </a:lnTo>
                    <a:lnTo>
                      <a:pt x="150" y="124"/>
                    </a:lnTo>
                    <a:lnTo>
                      <a:pt x="113" y="124"/>
                    </a:lnTo>
                    <a:lnTo>
                      <a:pt x="57" y="167"/>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58" name="Freeform 6"/>
              <p:cNvSpPr>
                <a:spLocks/>
              </p:cNvSpPr>
              <p:nvPr/>
            </p:nvSpPr>
            <p:spPr bwMode="auto">
              <a:xfrm>
                <a:off x="2462067" y="2102968"/>
                <a:ext cx="402315" cy="433920"/>
              </a:xfrm>
              <a:custGeom>
                <a:avLst/>
                <a:gdLst/>
                <a:ahLst/>
                <a:cxnLst>
                  <a:cxn ang="0">
                    <a:pos x="150" y="172"/>
                  </a:cxn>
                  <a:cxn ang="0">
                    <a:pos x="85" y="232"/>
                  </a:cxn>
                  <a:cxn ang="0">
                    <a:pos x="159" y="302"/>
                  </a:cxn>
                  <a:cxn ang="0">
                    <a:pos x="215" y="252"/>
                  </a:cxn>
                  <a:cxn ang="0">
                    <a:pos x="235" y="252"/>
                  </a:cxn>
                  <a:cxn ang="0">
                    <a:pos x="280" y="213"/>
                  </a:cxn>
                  <a:cxn ang="0">
                    <a:pos x="183" y="130"/>
                  </a:cxn>
                  <a:cxn ang="0">
                    <a:pos x="174" y="54"/>
                  </a:cxn>
                  <a:cxn ang="0">
                    <a:pos x="98" y="45"/>
                  </a:cxn>
                  <a:cxn ang="0">
                    <a:pos x="94" y="0"/>
                  </a:cxn>
                  <a:cxn ang="0">
                    <a:pos x="0" y="4"/>
                  </a:cxn>
                  <a:cxn ang="0">
                    <a:pos x="0" y="17"/>
                  </a:cxn>
                  <a:cxn ang="0">
                    <a:pos x="57" y="74"/>
                  </a:cxn>
                  <a:cxn ang="0">
                    <a:pos x="150" y="139"/>
                  </a:cxn>
                  <a:cxn ang="0">
                    <a:pos x="150" y="172"/>
                  </a:cxn>
                </a:cxnLst>
                <a:rect l="0" t="0" r="r" b="b"/>
                <a:pathLst>
                  <a:path w="280" h="302">
                    <a:moveTo>
                      <a:pt x="150" y="172"/>
                    </a:moveTo>
                    <a:lnTo>
                      <a:pt x="85" y="232"/>
                    </a:lnTo>
                    <a:lnTo>
                      <a:pt x="159" y="302"/>
                    </a:lnTo>
                    <a:lnTo>
                      <a:pt x="215" y="252"/>
                    </a:lnTo>
                    <a:lnTo>
                      <a:pt x="235" y="252"/>
                    </a:lnTo>
                    <a:lnTo>
                      <a:pt x="280" y="213"/>
                    </a:lnTo>
                    <a:lnTo>
                      <a:pt x="183" y="130"/>
                    </a:lnTo>
                    <a:lnTo>
                      <a:pt x="174" y="54"/>
                    </a:lnTo>
                    <a:lnTo>
                      <a:pt x="98" y="45"/>
                    </a:lnTo>
                    <a:lnTo>
                      <a:pt x="94" y="0"/>
                    </a:lnTo>
                    <a:lnTo>
                      <a:pt x="0" y="4"/>
                    </a:lnTo>
                    <a:lnTo>
                      <a:pt x="0" y="17"/>
                    </a:lnTo>
                    <a:lnTo>
                      <a:pt x="57" y="74"/>
                    </a:lnTo>
                    <a:lnTo>
                      <a:pt x="150" y="139"/>
                    </a:lnTo>
                    <a:lnTo>
                      <a:pt x="150" y="172"/>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59" name="Freeform 7"/>
              <p:cNvSpPr>
                <a:spLocks/>
              </p:cNvSpPr>
              <p:nvPr/>
            </p:nvSpPr>
            <p:spPr bwMode="auto">
              <a:xfrm>
                <a:off x="1691919" y="1903249"/>
                <a:ext cx="380764" cy="264376"/>
              </a:xfrm>
              <a:custGeom>
                <a:avLst/>
                <a:gdLst/>
                <a:ahLst/>
                <a:cxnLst>
                  <a:cxn ang="0">
                    <a:pos x="0" y="45"/>
                  </a:cxn>
                  <a:cxn ang="0">
                    <a:pos x="4" y="0"/>
                  </a:cxn>
                  <a:cxn ang="0">
                    <a:pos x="69" y="4"/>
                  </a:cxn>
                  <a:cxn ang="0">
                    <a:pos x="78" y="17"/>
                  </a:cxn>
                  <a:cxn ang="0">
                    <a:pos x="106" y="41"/>
                  </a:cxn>
                  <a:cxn ang="0">
                    <a:pos x="135" y="37"/>
                  </a:cxn>
                  <a:cxn ang="0">
                    <a:pos x="187" y="87"/>
                  </a:cxn>
                  <a:cxn ang="0">
                    <a:pos x="211" y="65"/>
                  </a:cxn>
                  <a:cxn ang="0">
                    <a:pos x="265" y="63"/>
                  </a:cxn>
                  <a:cxn ang="0">
                    <a:pos x="265" y="161"/>
                  </a:cxn>
                  <a:cxn ang="0">
                    <a:pos x="243" y="161"/>
                  </a:cxn>
                  <a:cxn ang="0">
                    <a:pos x="219" y="180"/>
                  </a:cxn>
                  <a:cxn ang="0">
                    <a:pos x="139" y="184"/>
                  </a:cxn>
                  <a:cxn ang="0">
                    <a:pos x="102" y="148"/>
                  </a:cxn>
                  <a:cxn ang="0">
                    <a:pos x="41" y="148"/>
                  </a:cxn>
                  <a:cxn ang="0">
                    <a:pos x="37" y="69"/>
                  </a:cxn>
                  <a:cxn ang="0">
                    <a:pos x="0" y="45"/>
                  </a:cxn>
                </a:cxnLst>
                <a:rect l="0" t="0" r="r" b="b"/>
                <a:pathLst>
                  <a:path w="265" h="184">
                    <a:moveTo>
                      <a:pt x="0" y="45"/>
                    </a:moveTo>
                    <a:lnTo>
                      <a:pt x="4" y="0"/>
                    </a:lnTo>
                    <a:lnTo>
                      <a:pt x="69" y="4"/>
                    </a:lnTo>
                    <a:lnTo>
                      <a:pt x="78" y="17"/>
                    </a:lnTo>
                    <a:lnTo>
                      <a:pt x="106" y="41"/>
                    </a:lnTo>
                    <a:lnTo>
                      <a:pt x="135" y="37"/>
                    </a:lnTo>
                    <a:lnTo>
                      <a:pt x="187" y="87"/>
                    </a:lnTo>
                    <a:lnTo>
                      <a:pt x="211" y="65"/>
                    </a:lnTo>
                    <a:lnTo>
                      <a:pt x="265" y="63"/>
                    </a:lnTo>
                    <a:lnTo>
                      <a:pt x="265" y="161"/>
                    </a:lnTo>
                    <a:lnTo>
                      <a:pt x="243" y="161"/>
                    </a:lnTo>
                    <a:lnTo>
                      <a:pt x="219" y="180"/>
                    </a:lnTo>
                    <a:lnTo>
                      <a:pt x="139" y="184"/>
                    </a:lnTo>
                    <a:lnTo>
                      <a:pt x="102" y="148"/>
                    </a:lnTo>
                    <a:lnTo>
                      <a:pt x="41" y="148"/>
                    </a:lnTo>
                    <a:lnTo>
                      <a:pt x="37" y="69"/>
                    </a:lnTo>
                    <a:lnTo>
                      <a:pt x="0" y="45"/>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0" name="Freeform 8"/>
              <p:cNvSpPr>
                <a:spLocks/>
              </p:cNvSpPr>
              <p:nvPr/>
            </p:nvSpPr>
            <p:spPr bwMode="auto">
              <a:xfrm>
                <a:off x="431810" y="1759566"/>
                <a:ext cx="2754425" cy="4076273"/>
              </a:xfrm>
              <a:custGeom>
                <a:avLst/>
                <a:gdLst/>
                <a:ahLst/>
                <a:cxnLst>
                  <a:cxn ang="0">
                    <a:pos x="1474" y="2795"/>
                  </a:cxn>
                  <a:cxn ang="0">
                    <a:pos x="1474" y="2700"/>
                  </a:cxn>
                  <a:cxn ang="0">
                    <a:pos x="1422" y="2519"/>
                  </a:cxn>
                  <a:cxn ang="0">
                    <a:pos x="1498" y="2389"/>
                  </a:cxn>
                  <a:cxn ang="0">
                    <a:pos x="1735" y="2189"/>
                  </a:cxn>
                  <a:cxn ang="0">
                    <a:pos x="1867" y="2002"/>
                  </a:cxn>
                  <a:cxn ang="0">
                    <a:pos x="1758" y="1880"/>
                  </a:cxn>
                  <a:cxn ang="0">
                    <a:pos x="1520" y="1735"/>
                  </a:cxn>
                  <a:cxn ang="0">
                    <a:pos x="1385" y="1637"/>
                  </a:cxn>
                  <a:cxn ang="0">
                    <a:pos x="1214" y="1576"/>
                  </a:cxn>
                  <a:cxn ang="0">
                    <a:pos x="1083" y="1628"/>
                  </a:cxn>
                  <a:cxn ang="0">
                    <a:pos x="970" y="1615"/>
                  </a:cxn>
                  <a:cxn ang="0">
                    <a:pos x="918" y="1485"/>
                  </a:cxn>
                  <a:cxn ang="0">
                    <a:pos x="910" y="1400"/>
                  </a:cxn>
                  <a:cxn ang="0">
                    <a:pos x="703" y="1400"/>
                  </a:cxn>
                  <a:cxn ang="0">
                    <a:pos x="784" y="1232"/>
                  </a:cxn>
                  <a:cxn ang="0">
                    <a:pos x="1109" y="1319"/>
                  </a:cxn>
                  <a:cxn ang="0">
                    <a:pos x="1320" y="969"/>
                  </a:cxn>
                  <a:cxn ang="0">
                    <a:pos x="1520" y="928"/>
                  </a:cxn>
                  <a:cxn ang="0">
                    <a:pos x="1409" y="871"/>
                  </a:cxn>
                  <a:cxn ang="0">
                    <a:pos x="1665" y="817"/>
                  </a:cxn>
                  <a:cxn ang="0">
                    <a:pos x="1613" y="617"/>
                  </a:cxn>
                  <a:cxn ang="0">
                    <a:pos x="1348" y="615"/>
                  </a:cxn>
                  <a:cxn ang="0">
                    <a:pos x="1170" y="658"/>
                  </a:cxn>
                  <a:cxn ang="0">
                    <a:pos x="1170" y="484"/>
                  </a:cxn>
                  <a:cxn ang="0">
                    <a:pos x="1394" y="387"/>
                  </a:cxn>
                  <a:cxn ang="0">
                    <a:pos x="1296" y="263"/>
                  </a:cxn>
                  <a:cxn ang="0">
                    <a:pos x="1218" y="378"/>
                  </a:cxn>
                  <a:cxn ang="0">
                    <a:pos x="797" y="154"/>
                  </a:cxn>
                  <a:cxn ang="0">
                    <a:pos x="438" y="39"/>
                  </a:cxn>
                  <a:cxn ang="0">
                    <a:pos x="326" y="0"/>
                  </a:cxn>
                  <a:cxn ang="0">
                    <a:pos x="150" y="121"/>
                  </a:cxn>
                  <a:cxn ang="0">
                    <a:pos x="65" y="378"/>
                  </a:cxn>
                  <a:cxn ang="0">
                    <a:pos x="126" y="365"/>
                  </a:cxn>
                  <a:cxn ang="0">
                    <a:pos x="406" y="406"/>
                  </a:cxn>
                  <a:cxn ang="0">
                    <a:pos x="458" y="808"/>
                  </a:cxn>
                  <a:cxn ang="0">
                    <a:pos x="419" y="1082"/>
                  </a:cxn>
                  <a:cxn ang="0">
                    <a:pos x="475" y="1176"/>
                  </a:cxn>
                  <a:cxn ang="0">
                    <a:pos x="645" y="1450"/>
                  </a:cxn>
                  <a:cxn ang="0">
                    <a:pos x="779" y="1511"/>
                  </a:cxn>
                  <a:cxn ang="0">
                    <a:pos x="918" y="1615"/>
                  </a:cxn>
                  <a:cxn ang="0">
                    <a:pos x="1109" y="1758"/>
                  </a:cxn>
                  <a:cxn ang="0">
                    <a:pos x="1116" y="1922"/>
                  </a:cxn>
                  <a:cxn ang="0">
                    <a:pos x="1198" y="2080"/>
                  </a:cxn>
                  <a:cxn ang="0">
                    <a:pos x="1311" y="2248"/>
                  </a:cxn>
                  <a:cxn ang="0">
                    <a:pos x="1478" y="2837"/>
                  </a:cxn>
                </a:cxnLst>
                <a:rect l="0" t="0" r="r" b="b"/>
                <a:pathLst>
                  <a:path w="1917" h="2837">
                    <a:moveTo>
                      <a:pt x="1478" y="2837"/>
                    </a:moveTo>
                    <a:lnTo>
                      <a:pt x="1511" y="2837"/>
                    </a:lnTo>
                    <a:lnTo>
                      <a:pt x="1474" y="2795"/>
                    </a:lnTo>
                    <a:lnTo>
                      <a:pt x="1422" y="2772"/>
                    </a:lnTo>
                    <a:lnTo>
                      <a:pt x="1428" y="2735"/>
                    </a:lnTo>
                    <a:lnTo>
                      <a:pt x="1474" y="2700"/>
                    </a:lnTo>
                    <a:lnTo>
                      <a:pt x="1483" y="2669"/>
                    </a:lnTo>
                    <a:lnTo>
                      <a:pt x="1422" y="2645"/>
                    </a:lnTo>
                    <a:lnTo>
                      <a:pt x="1422" y="2519"/>
                    </a:lnTo>
                    <a:lnTo>
                      <a:pt x="1507" y="2439"/>
                    </a:lnTo>
                    <a:lnTo>
                      <a:pt x="1535" y="2435"/>
                    </a:lnTo>
                    <a:lnTo>
                      <a:pt x="1498" y="2389"/>
                    </a:lnTo>
                    <a:lnTo>
                      <a:pt x="1596" y="2380"/>
                    </a:lnTo>
                    <a:lnTo>
                      <a:pt x="1735" y="2272"/>
                    </a:lnTo>
                    <a:lnTo>
                      <a:pt x="1735" y="2189"/>
                    </a:lnTo>
                    <a:lnTo>
                      <a:pt x="1824" y="2187"/>
                    </a:lnTo>
                    <a:lnTo>
                      <a:pt x="1819" y="2024"/>
                    </a:lnTo>
                    <a:lnTo>
                      <a:pt x="1867" y="2002"/>
                    </a:lnTo>
                    <a:lnTo>
                      <a:pt x="1917" y="1950"/>
                    </a:lnTo>
                    <a:lnTo>
                      <a:pt x="1917" y="1889"/>
                    </a:lnTo>
                    <a:lnTo>
                      <a:pt x="1758" y="1880"/>
                    </a:lnTo>
                    <a:lnTo>
                      <a:pt x="1633" y="1763"/>
                    </a:lnTo>
                    <a:lnTo>
                      <a:pt x="1567" y="1737"/>
                    </a:lnTo>
                    <a:lnTo>
                      <a:pt x="1520" y="1735"/>
                    </a:lnTo>
                    <a:lnTo>
                      <a:pt x="1450" y="1674"/>
                    </a:lnTo>
                    <a:lnTo>
                      <a:pt x="1428" y="1676"/>
                    </a:lnTo>
                    <a:lnTo>
                      <a:pt x="1385" y="1637"/>
                    </a:lnTo>
                    <a:lnTo>
                      <a:pt x="1283" y="1632"/>
                    </a:lnTo>
                    <a:lnTo>
                      <a:pt x="1283" y="1582"/>
                    </a:lnTo>
                    <a:lnTo>
                      <a:pt x="1214" y="1576"/>
                    </a:lnTo>
                    <a:lnTo>
                      <a:pt x="1170" y="1595"/>
                    </a:lnTo>
                    <a:lnTo>
                      <a:pt x="1142" y="1632"/>
                    </a:lnTo>
                    <a:lnTo>
                      <a:pt x="1083" y="1628"/>
                    </a:lnTo>
                    <a:lnTo>
                      <a:pt x="1016" y="1628"/>
                    </a:lnTo>
                    <a:lnTo>
                      <a:pt x="994" y="1637"/>
                    </a:lnTo>
                    <a:lnTo>
                      <a:pt x="970" y="1615"/>
                    </a:lnTo>
                    <a:lnTo>
                      <a:pt x="966" y="1513"/>
                    </a:lnTo>
                    <a:lnTo>
                      <a:pt x="923" y="1511"/>
                    </a:lnTo>
                    <a:lnTo>
                      <a:pt x="918" y="1485"/>
                    </a:lnTo>
                    <a:lnTo>
                      <a:pt x="970" y="1445"/>
                    </a:lnTo>
                    <a:lnTo>
                      <a:pt x="970" y="1404"/>
                    </a:lnTo>
                    <a:lnTo>
                      <a:pt x="910" y="1400"/>
                    </a:lnTo>
                    <a:lnTo>
                      <a:pt x="853" y="1445"/>
                    </a:lnTo>
                    <a:lnTo>
                      <a:pt x="760" y="1445"/>
                    </a:lnTo>
                    <a:lnTo>
                      <a:pt x="703" y="1400"/>
                    </a:lnTo>
                    <a:lnTo>
                      <a:pt x="699" y="1298"/>
                    </a:lnTo>
                    <a:lnTo>
                      <a:pt x="779" y="1298"/>
                    </a:lnTo>
                    <a:lnTo>
                      <a:pt x="784" y="1232"/>
                    </a:lnTo>
                    <a:lnTo>
                      <a:pt x="1068" y="1228"/>
                    </a:lnTo>
                    <a:lnTo>
                      <a:pt x="1077" y="1321"/>
                    </a:lnTo>
                    <a:lnTo>
                      <a:pt x="1109" y="1319"/>
                    </a:lnTo>
                    <a:lnTo>
                      <a:pt x="1109" y="1185"/>
                    </a:lnTo>
                    <a:lnTo>
                      <a:pt x="1316" y="1013"/>
                    </a:lnTo>
                    <a:lnTo>
                      <a:pt x="1320" y="969"/>
                    </a:lnTo>
                    <a:lnTo>
                      <a:pt x="1450" y="965"/>
                    </a:lnTo>
                    <a:lnTo>
                      <a:pt x="1461" y="985"/>
                    </a:lnTo>
                    <a:lnTo>
                      <a:pt x="1520" y="928"/>
                    </a:lnTo>
                    <a:lnTo>
                      <a:pt x="1515" y="891"/>
                    </a:lnTo>
                    <a:lnTo>
                      <a:pt x="1409" y="895"/>
                    </a:lnTo>
                    <a:lnTo>
                      <a:pt x="1409" y="871"/>
                    </a:lnTo>
                    <a:lnTo>
                      <a:pt x="1461" y="841"/>
                    </a:lnTo>
                    <a:lnTo>
                      <a:pt x="1489" y="813"/>
                    </a:lnTo>
                    <a:lnTo>
                      <a:pt x="1665" y="817"/>
                    </a:lnTo>
                    <a:lnTo>
                      <a:pt x="1665" y="765"/>
                    </a:lnTo>
                    <a:lnTo>
                      <a:pt x="1620" y="724"/>
                    </a:lnTo>
                    <a:lnTo>
                      <a:pt x="1613" y="617"/>
                    </a:lnTo>
                    <a:lnTo>
                      <a:pt x="1483" y="617"/>
                    </a:lnTo>
                    <a:lnTo>
                      <a:pt x="1409" y="556"/>
                    </a:lnTo>
                    <a:lnTo>
                      <a:pt x="1348" y="615"/>
                    </a:lnTo>
                    <a:lnTo>
                      <a:pt x="1339" y="691"/>
                    </a:lnTo>
                    <a:lnTo>
                      <a:pt x="1214" y="695"/>
                    </a:lnTo>
                    <a:lnTo>
                      <a:pt x="1170" y="658"/>
                    </a:lnTo>
                    <a:lnTo>
                      <a:pt x="1101" y="663"/>
                    </a:lnTo>
                    <a:lnTo>
                      <a:pt x="1096" y="556"/>
                    </a:lnTo>
                    <a:lnTo>
                      <a:pt x="1170" y="484"/>
                    </a:lnTo>
                    <a:lnTo>
                      <a:pt x="1268" y="480"/>
                    </a:lnTo>
                    <a:lnTo>
                      <a:pt x="1296" y="467"/>
                    </a:lnTo>
                    <a:lnTo>
                      <a:pt x="1394" y="387"/>
                    </a:lnTo>
                    <a:lnTo>
                      <a:pt x="1394" y="337"/>
                    </a:lnTo>
                    <a:lnTo>
                      <a:pt x="1303" y="332"/>
                    </a:lnTo>
                    <a:lnTo>
                      <a:pt x="1296" y="263"/>
                    </a:lnTo>
                    <a:lnTo>
                      <a:pt x="1246" y="263"/>
                    </a:lnTo>
                    <a:lnTo>
                      <a:pt x="1255" y="354"/>
                    </a:lnTo>
                    <a:lnTo>
                      <a:pt x="1218" y="378"/>
                    </a:lnTo>
                    <a:lnTo>
                      <a:pt x="1016" y="387"/>
                    </a:lnTo>
                    <a:lnTo>
                      <a:pt x="797" y="198"/>
                    </a:lnTo>
                    <a:lnTo>
                      <a:pt x="797" y="154"/>
                    </a:lnTo>
                    <a:lnTo>
                      <a:pt x="649" y="145"/>
                    </a:lnTo>
                    <a:lnTo>
                      <a:pt x="597" y="178"/>
                    </a:lnTo>
                    <a:lnTo>
                      <a:pt x="438" y="39"/>
                    </a:lnTo>
                    <a:lnTo>
                      <a:pt x="410" y="37"/>
                    </a:lnTo>
                    <a:lnTo>
                      <a:pt x="378" y="0"/>
                    </a:lnTo>
                    <a:lnTo>
                      <a:pt x="326" y="0"/>
                    </a:lnTo>
                    <a:lnTo>
                      <a:pt x="280" y="37"/>
                    </a:lnTo>
                    <a:lnTo>
                      <a:pt x="150" y="39"/>
                    </a:lnTo>
                    <a:lnTo>
                      <a:pt x="150" y="121"/>
                    </a:lnTo>
                    <a:lnTo>
                      <a:pt x="19" y="234"/>
                    </a:lnTo>
                    <a:lnTo>
                      <a:pt x="19" y="337"/>
                    </a:lnTo>
                    <a:lnTo>
                      <a:pt x="65" y="378"/>
                    </a:lnTo>
                    <a:lnTo>
                      <a:pt x="0" y="443"/>
                    </a:lnTo>
                    <a:lnTo>
                      <a:pt x="19" y="454"/>
                    </a:lnTo>
                    <a:lnTo>
                      <a:pt x="126" y="365"/>
                    </a:lnTo>
                    <a:lnTo>
                      <a:pt x="304" y="361"/>
                    </a:lnTo>
                    <a:lnTo>
                      <a:pt x="313" y="406"/>
                    </a:lnTo>
                    <a:lnTo>
                      <a:pt x="406" y="406"/>
                    </a:lnTo>
                    <a:lnTo>
                      <a:pt x="406" y="552"/>
                    </a:lnTo>
                    <a:lnTo>
                      <a:pt x="462" y="602"/>
                    </a:lnTo>
                    <a:lnTo>
                      <a:pt x="458" y="808"/>
                    </a:lnTo>
                    <a:lnTo>
                      <a:pt x="378" y="878"/>
                    </a:lnTo>
                    <a:lnTo>
                      <a:pt x="386" y="1045"/>
                    </a:lnTo>
                    <a:lnTo>
                      <a:pt x="419" y="1082"/>
                    </a:lnTo>
                    <a:lnTo>
                      <a:pt x="419" y="1232"/>
                    </a:lnTo>
                    <a:lnTo>
                      <a:pt x="471" y="1274"/>
                    </a:lnTo>
                    <a:lnTo>
                      <a:pt x="475" y="1176"/>
                    </a:lnTo>
                    <a:lnTo>
                      <a:pt x="532" y="1221"/>
                    </a:lnTo>
                    <a:lnTo>
                      <a:pt x="536" y="1343"/>
                    </a:lnTo>
                    <a:lnTo>
                      <a:pt x="645" y="1450"/>
                    </a:lnTo>
                    <a:lnTo>
                      <a:pt x="662" y="1445"/>
                    </a:lnTo>
                    <a:lnTo>
                      <a:pt x="723" y="1504"/>
                    </a:lnTo>
                    <a:lnTo>
                      <a:pt x="779" y="1511"/>
                    </a:lnTo>
                    <a:lnTo>
                      <a:pt x="803" y="1526"/>
                    </a:lnTo>
                    <a:lnTo>
                      <a:pt x="914" y="1539"/>
                    </a:lnTo>
                    <a:lnTo>
                      <a:pt x="918" y="1615"/>
                    </a:lnTo>
                    <a:lnTo>
                      <a:pt x="970" y="1648"/>
                    </a:lnTo>
                    <a:lnTo>
                      <a:pt x="1105" y="1661"/>
                    </a:lnTo>
                    <a:lnTo>
                      <a:pt x="1109" y="1758"/>
                    </a:lnTo>
                    <a:lnTo>
                      <a:pt x="1072" y="1778"/>
                    </a:lnTo>
                    <a:lnTo>
                      <a:pt x="1012" y="1832"/>
                    </a:lnTo>
                    <a:lnTo>
                      <a:pt x="1116" y="1922"/>
                    </a:lnTo>
                    <a:lnTo>
                      <a:pt x="1148" y="1926"/>
                    </a:lnTo>
                    <a:lnTo>
                      <a:pt x="1142" y="2039"/>
                    </a:lnTo>
                    <a:lnTo>
                      <a:pt x="1198" y="2080"/>
                    </a:lnTo>
                    <a:lnTo>
                      <a:pt x="1250" y="2122"/>
                    </a:lnTo>
                    <a:lnTo>
                      <a:pt x="1255" y="2198"/>
                    </a:lnTo>
                    <a:lnTo>
                      <a:pt x="1311" y="2248"/>
                    </a:lnTo>
                    <a:lnTo>
                      <a:pt x="1316" y="2706"/>
                    </a:lnTo>
                    <a:lnTo>
                      <a:pt x="1400" y="2780"/>
                    </a:lnTo>
                    <a:lnTo>
                      <a:pt x="1478" y="2837"/>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1" name="Freeform 9"/>
              <p:cNvSpPr>
                <a:spLocks/>
              </p:cNvSpPr>
              <p:nvPr/>
            </p:nvSpPr>
            <p:spPr bwMode="auto">
              <a:xfrm>
                <a:off x="3993740" y="1765314"/>
                <a:ext cx="4704219" cy="3479989"/>
              </a:xfrm>
              <a:custGeom>
                <a:avLst/>
                <a:gdLst/>
                <a:ahLst/>
                <a:cxnLst>
                  <a:cxn ang="0">
                    <a:pos x="2682" y="1124"/>
                  </a:cxn>
                  <a:cxn ang="0">
                    <a:pos x="2729" y="911"/>
                  </a:cxn>
                  <a:cxn ang="0">
                    <a:pos x="2649" y="622"/>
                  </a:cxn>
                  <a:cxn ang="0">
                    <a:pos x="2840" y="415"/>
                  </a:cxn>
                  <a:cxn ang="0">
                    <a:pos x="2949" y="257"/>
                  </a:cxn>
                  <a:cxn ang="0">
                    <a:pos x="2949" y="524"/>
                  </a:cxn>
                  <a:cxn ang="0">
                    <a:pos x="3018" y="483"/>
                  </a:cxn>
                  <a:cxn ang="0">
                    <a:pos x="3153" y="194"/>
                  </a:cxn>
                  <a:cxn ang="0">
                    <a:pos x="3079" y="113"/>
                  </a:cxn>
                  <a:cxn ang="0">
                    <a:pos x="3196" y="98"/>
                  </a:cxn>
                  <a:cxn ang="0">
                    <a:pos x="3205" y="0"/>
                  </a:cxn>
                  <a:cxn ang="0">
                    <a:pos x="2892" y="85"/>
                  </a:cxn>
                  <a:cxn ang="0">
                    <a:pos x="2645" y="35"/>
                  </a:cxn>
                  <a:cxn ang="0">
                    <a:pos x="2169" y="154"/>
                  </a:cxn>
                  <a:cxn ang="0">
                    <a:pos x="2061" y="117"/>
                  </a:cxn>
                  <a:cxn ang="0">
                    <a:pos x="1748" y="194"/>
                  </a:cxn>
                  <a:cxn ang="0">
                    <a:pos x="1787" y="98"/>
                  </a:cxn>
                  <a:cxn ang="0">
                    <a:pos x="1507" y="259"/>
                  </a:cxn>
                  <a:cxn ang="0">
                    <a:pos x="1349" y="411"/>
                  </a:cxn>
                  <a:cxn ang="0">
                    <a:pos x="1086" y="487"/>
                  </a:cxn>
                  <a:cxn ang="0">
                    <a:pos x="895" y="602"/>
                  </a:cxn>
                  <a:cxn ang="0">
                    <a:pos x="899" y="487"/>
                  </a:cxn>
                  <a:cxn ang="0">
                    <a:pos x="550" y="541"/>
                  </a:cxn>
                  <a:cxn ang="0">
                    <a:pos x="439" y="654"/>
                  </a:cxn>
                  <a:cxn ang="0">
                    <a:pos x="558" y="802"/>
                  </a:cxn>
                  <a:cxn ang="0">
                    <a:pos x="712" y="570"/>
                  </a:cxn>
                  <a:cxn ang="0">
                    <a:pos x="615" y="826"/>
                  </a:cxn>
                  <a:cxn ang="0">
                    <a:pos x="524" y="831"/>
                  </a:cxn>
                  <a:cxn ang="0">
                    <a:pos x="285" y="963"/>
                  </a:cxn>
                  <a:cxn ang="0">
                    <a:pos x="196" y="1074"/>
                  </a:cxn>
                  <a:cxn ang="0">
                    <a:pos x="330" y="1167"/>
                  </a:cxn>
                  <a:cxn ang="0">
                    <a:pos x="517" y="1131"/>
                  </a:cxn>
                  <a:cxn ang="0">
                    <a:pos x="623" y="1172"/>
                  </a:cxn>
                  <a:cxn ang="0">
                    <a:pos x="541" y="1054"/>
                  </a:cxn>
                  <a:cxn ang="0">
                    <a:pos x="825" y="1094"/>
                  </a:cxn>
                  <a:cxn ang="0">
                    <a:pos x="1029" y="1046"/>
                  </a:cxn>
                  <a:cxn ang="0">
                    <a:pos x="849" y="1148"/>
                  </a:cxn>
                  <a:cxn ang="0">
                    <a:pos x="1029" y="1246"/>
                  </a:cxn>
                  <a:cxn ang="0">
                    <a:pos x="712" y="1274"/>
                  </a:cxn>
                  <a:cxn ang="0">
                    <a:pos x="196" y="1241"/>
                  </a:cxn>
                  <a:cxn ang="0">
                    <a:pos x="50" y="1424"/>
                  </a:cxn>
                  <a:cxn ang="0">
                    <a:pos x="261" y="1763"/>
                  </a:cxn>
                  <a:cxn ang="0">
                    <a:pos x="517" y="1802"/>
                  </a:cxn>
                  <a:cxn ang="0">
                    <a:pos x="658" y="2381"/>
                  </a:cxn>
                  <a:cxn ang="0">
                    <a:pos x="904" y="2324"/>
                  </a:cxn>
                  <a:cxn ang="0">
                    <a:pos x="1016" y="2157"/>
                  </a:cxn>
                  <a:cxn ang="0">
                    <a:pos x="1064" y="1974"/>
                  </a:cxn>
                  <a:cxn ang="0">
                    <a:pos x="1138" y="1522"/>
                  </a:cxn>
                  <a:cxn ang="0">
                    <a:pos x="1008" y="1344"/>
                  </a:cxn>
                  <a:cxn ang="0">
                    <a:pos x="1362" y="1568"/>
                  </a:cxn>
                  <a:cxn ang="0">
                    <a:pos x="1342" y="1400"/>
                  </a:cxn>
                  <a:cxn ang="0">
                    <a:pos x="1320" y="1285"/>
                  </a:cxn>
                  <a:cxn ang="0">
                    <a:pos x="1722" y="1554"/>
                  </a:cxn>
                  <a:cxn ang="0">
                    <a:pos x="2006" y="1433"/>
                  </a:cxn>
                  <a:cxn ang="0">
                    <a:pos x="2243" y="1676"/>
                  </a:cxn>
                  <a:cxn ang="0">
                    <a:pos x="2380" y="1741"/>
                  </a:cxn>
                  <a:cxn ang="0">
                    <a:pos x="2373" y="1657"/>
                  </a:cxn>
                  <a:cxn ang="0">
                    <a:pos x="2449" y="1550"/>
                  </a:cxn>
                  <a:cxn ang="0">
                    <a:pos x="2336" y="1437"/>
                  </a:cxn>
                  <a:cxn ang="0">
                    <a:pos x="2621" y="1181"/>
                  </a:cxn>
                  <a:cxn ang="0">
                    <a:pos x="2532" y="1059"/>
                  </a:cxn>
                  <a:cxn ang="0">
                    <a:pos x="2454" y="1009"/>
                  </a:cxn>
                </a:cxnLst>
                <a:rect l="0" t="0" r="r" b="b"/>
                <a:pathLst>
                  <a:path w="3274" h="2422">
                    <a:moveTo>
                      <a:pt x="2543" y="948"/>
                    </a:moveTo>
                    <a:lnTo>
                      <a:pt x="2682" y="1074"/>
                    </a:lnTo>
                    <a:lnTo>
                      <a:pt x="2653" y="1111"/>
                    </a:lnTo>
                    <a:lnTo>
                      <a:pt x="2682" y="1124"/>
                    </a:lnTo>
                    <a:lnTo>
                      <a:pt x="2734" y="1074"/>
                    </a:lnTo>
                    <a:lnTo>
                      <a:pt x="2669" y="1013"/>
                    </a:lnTo>
                    <a:lnTo>
                      <a:pt x="2664" y="915"/>
                    </a:lnTo>
                    <a:lnTo>
                      <a:pt x="2729" y="911"/>
                    </a:lnTo>
                    <a:lnTo>
                      <a:pt x="2734" y="831"/>
                    </a:lnTo>
                    <a:lnTo>
                      <a:pt x="2693" y="798"/>
                    </a:lnTo>
                    <a:lnTo>
                      <a:pt x="2693" y="659"/>
                    </a:lnTo>
                    <a:lnTo>
                      <a:pt x="2649" y="622"/>
                    </a:lnTo>
                    <a:lnTo>
                      <a:pt x="2649" y="480"/>
                    </a:lnTo>
                    <a:lnTo>
                      <a:pt x="2729" y="430"/>
                    </a:lnTo>
                    <a:lnTo>
                      <a:pt x="2786" y="450"/>
                    </a:lnTo>
                    <a:lnTo>
                      <a:pt x="2840" y="415"/>
                    </a:lnTo>
                    <a:lnTo>
                      <a:pt x="2836" y="361"/>
                    </a:lnTo>
                    <a:lnTo>
                      <a:pt x="2873" y="354"/>
                    </a:lnTo>
                    <a:lnTo>
                      <a:pt x="2884" y="259"/>
                    </a:lnTo>
                    <a:lnTo>
                      <a:pt x="2949" y="257"/>
                    </a:lnTo>
                    <a:lnTo>
                      <a:pt x="2949" y="402"/>
                    </a:lnTo>
                    <a:lnTo>
                      <a:pt x="2916" y="411"/>
                    </a:lnTo>
                    <a:lnTo>
                      <a:pt x="2912" y="483"/>
                    </a:lnTo>
                    <a:lnTo>
                      <a:pt x="2949" y="524"/>
                    </a:lnTo>
                    <a:lnTo>
                      <a:pt x="2981" y="524"/>
                    </a:lnTo>
                    <a:lnTo>
                      <a:pt x="2981" y="589"/>
                    </a:lnTo>
                    <a:lnTo>
                      <a:pt x="3018" y="611"/>
                    </a:lnTo>
                    <a:lnTo>
                      <a:pt x="3018" y="483"/>
                    </a:lnTo>
                    <a:lnTo>
                      <a:pt x="2981" y="454"/>
                    </a:lnTo>
                    <a:lnTo>
                      <a:pt x="2977" y="337"/>
                    </a:lnTo>
                    <a:lnTo>
                      <a:pt x="3018" y="304"/>
                    </a:lnTo>
                    <a:lnTo>
                      <a:pt x="3153" y="194"/>
                    </a:lnTo>
                    <a:lnTo>
                      <a:pt x="3088" y="187"/>
                    </a:lnTo>
                    <a:lnTo>
                      <a:pt x="3079" y="159"/>
                    </a:lnTo>
                    <a:lnTo>
                      <a:pt x="3112" y="141"/>
                    </a:lnTo>
                    <a:lnTo>
                      <a:pt x="3079" y="113"/>
                    </a:lnTo>
                    <a:lnTo>
                      <a:pt x="3088" y="94"/>
                    </a:lnTo>
                    <a:lnTo>
                      <a:pt x="3116" y="61"/>
                    </a:lnTo>
                    <a:lnTo>
                      <a:pt x="3153" y="57"/>
                    </a:lnTo>
                    <a:lnTo>
                      <a:pt x="3196" y="98"/>
                    </a:lnTo>
                    <a:lnTo>
                      <a:pt x="3224" y="80"/>
                    </a:lnTo>
                    <a:lnTo>
                      <a:pt x="3242" y="89"/>
                    </a:lnTo>
                    <a:lnTo>
                      <a:pt x="3274" y="57"/>
                    </a:lnTo>
                    <a:lnTo>
                      <a:pt x="3205" y="0"/>
                    </a:lnTo>
                    <a:lnTo>
                      <a:pt x="2897" y="0"/>
                    </a:lnTo>
                    <a:lnTo>
                      <a:pt x="2873" y="33"/>
                    </a:lnTo>
                    <a:lnTo>
                      <a:pt x="2901" y="67"/>
                    </a:lnTo>
                    <a:lnTo>
                      <a:pt x="2892" y="85"/>
                    </a:lnTo>
                    <a:lnTo>
                      <a:pt x="2734" y="89"/>
                    </a:lnTo>
                    <a:lnTo>
                      <a:pt x="2693" y="52"/>
                    </a:lnTo>
                    <a:lnTo>
                      <a:pt x="2669" y="52"/>
                    </a:lnTo>
                    <a:lnTo>
                      <a:pt x="2645" y="35"/>
                    </a:lnTo>
                    <a:lnTo>
                      <a:pt x="2612" y="72"/>
                    </a:lnTo>
                    <a:lnTo>
                      <a:pt x="2373" y="76"/>
                    </a:lnTo>
                    <a:lnTo>
                      <a:pt x="2280" y="161"/>
                    </a:lnTo>
                    <a:lnTo>
                      <a:pt x="2169" y="154"/>
                    </a:lnTo>
                    <a:lnTo>
                      <a:pt x="2165" y="104"/>
                    </a:lnTo>
                    <a:lnTo>
                      <a:pt x="2104" y="100"/>
                    </a:lnTo>
                    <a:lnTo>
                      <a:pt x="2085" y="122"/>
                    </a:lnTo>
                    <a:lnTo>
                      <a:pt x="2061" y="117"/>
                    </a:lnTo>
                    <a:lnTo>
                      <a:pt x="2056" y="133"/>
                    </a:lnTo>
                    <a:lnTo>
                      <a:pt x="1950" y="133"/>
                    </a:lnTo>
                    <a:lnTo>
                      <a:pt x="1824" y="248"/>
                    </a:lnTo>
                    <a:lnTo>
                      <a:pt x="1748" y="194"/>
                    </a:lnTo>
                    <a:lnTo>
                      <a:pt x="1792" y="159"/>
                    </a:lnTo>
                    <a:lnTo>
                      <a:pt x="1809" y="159"/>
                    </a:lnTo>
                    <a:lnTo>
                      <a:pt x="1870" y="98"/>
                    </a:lnTo>
                    <a:lnTo>
                      <a:pt x="1787" y="98"/>
                    </a:lnTo>
                    <a:lnTo>
                      <a:pt x="1739" y="72"/>
                    </a:lnTo>
                    <a:lnTo>
                      <a:pt x="1585" y="207"/>
                    </a:lnTo>
                    <a:lnTo>
                      <a:pt x="1561" y="198"/>
                    </a:lnTo>
                    <a:lnTo>
                      <a:pt x="1507" y="259"/>
                    </a:lnTo>
                    <a:lnTo>
                      <a:pt x="1503" y="341"/>
                    </a:lnTo>
                    <a:lnTo>
                      <a:pt x="1357" y="346"/>
                    </a:lnTo>
                    <a:lnTo>
                      <a:pt x="1320" y="383"/>
                    </a:lnTo>
                    <a:lnTo>
                      <a:pt x="1349" y="411"/>
                    </a:lnTo>
                    <a:lnTo>
                      <a:pt x="1342" y="426"/>
                    </a:lnTo>
                    <a:lnTo>
                      <a:pt x="1260" y="430"/>
                    </a:lnTo>
                    <a:lnTo>
                      <a:pt x="1194" y="476"/>
                    </a:lnTo>
                    <a:lnTo>
                      <a:pt x="1086" y="487"/>
                    </a:lnTo>
                    <a:lnTo>
                      <a:pt x="1077" y="541"/>
                    </a:lnTo>
                    <a:lnTo>
                      <a:pt x="1003" y="541"/>
                    </a:lnTo>
                    <a:lnTo>
                      <a:pt x="927" y="607"/>
                    </a:lnTo>
                    <a:lnTo>
                      <a:pt x="895" y="602"/>
                    </a:lnTo>
                    <a:lnTo>
                      <a:pt x="830" y="546"/>
                    </a:lnTo>
                    <a:lnTo>
                      <a:pt x="886" y="537"/>
                    </a:lnTo>
                    <a:lnTo>
                      <a:pt x="919" y="513"/>
                    </a:lnTo>
                    <a:lnTo>
                      <a:pt x="899" y="487"/>
                    </a:lnTo>
                    <a:lnTo>
                      <a:pt x="817" y="496"/>
                    </a:lnTo>
                    <a:lnTo>
                      <a:pt x="778" y="454"/>
                    </a:lnTo>
                    <a:lnTo>
                      <a:pt x="643" y="454"/>
                    </a:lnTo>
                    <a:lnTo>
                      <a:pt x="550" y="541"/>
                    </a:lnTo>
                    <a:lnTo>
                      <a:pt x="545" y="548"/>
                    </a:lnTo>
                    <a:lnTo>
                      <a:pt x="484" y="602"/>
                    </a:lnTo>
                    <a:lnTo>
                      <a:pt x="484" y="650"/>
                    </a:lnTo>
                    <a:lnTo>
                      <a:pt x="439" y="654"/>
                    </a:lnTo>
                    <a:lnTo>
                      <a:pt x="428" y="748"/>
                    </a:lnTo>
                    <a:lnTo>
                      <a:pt x="493" y="757"/>
                    </a:lnTo>
                    <a:lnTo>
                      <a:pt x="517" y="761"/>
                    </a:lnTo>
                    <a:lnTo>
                      <a:pt x="558" y="802"/>
                    </a:lnTo>
                    <a:lnTo>
                      <a:pt x="597" y="772"/>
                    </a:lnTo>
                    <a:lnTo>
                      <a:pt x="591" y="646"/>
                    </a:lnTo>
                    <a:lnTo>
                      <a:pt x="695" y="570"/>
                    </a:lnTo>
                    <a:lnTo>
                      <a:pt x="712" y="570"/>
                    </a:lnTo>
                    <a:lnTo>
                      <a:pt x="756" y="598"/>
                    </a:lnTo>
                    <a:lnTo>
                      <a:pt x="699" y="650"/>
                    </a:lnTo>
                    <a:lnTo>
                      <a:pt x="699" y="826"/>
                    </a:lnTo>
                    <a:lnTo>
                      <a:pt x="615" y="826"/>
                    </a:lnTo>
                    <a:lnTo>
                      <a:pt x="565" y="883"/>
                    </a:lnTo>
                    <a:lnTo>
                      <a:pt x="539" y="883"/>
                    </a:lnTo>
                    <a:lnTo>
                      <a:pt x="532" y="831"/>
                    </a:lnTo>
                    <a:lnTo>
                      <a:pt x="524" y="831"/>
                    </a:lnTo>
                    <a:lnTo>
                      <a:pt x="515" y="885"/>
                    </a:lnTo>
                    <a:lnTo>
                      <a:pt x="443" y="887"/>
                    </a:lnTo>
                    <a:lnTo>
                      <a:pt x="363" y="957"/>
                    </a:lnTo>
                    <a:lnTo>
                      <a:pt x="285" y="963"/>
                    </a:lnTo>
                    <a:lnTo>
                      <a:pt x="322" y="996"/>
                    </a:lnTo>
                    <a:lnTo>
                      <a:pt x="306" y="1026"/>
                    </a:lnTo>
                    <a:lnTo>
                      <a:pt x="317" y="1070"/>
                    </a:lnTo>
                    <a:lnTo>
                      <a:pt x="196" y="1074"/>
                    </a:lnTo>
                    <a:lnTo>
                      <a:pt x="185" y="1152"/>
                    </a:lnTo>
                    <a:lnTo>
                      <a:pt x="220" y="1176"/>
                    </a:lnTo>
                    <a:lnTo>
                      <a:pt x="257" y="1181"/>
                    </a:lnTo>
                    <a:lnTo>
                      <a:pt x="330" y="1167"/>
                    </a:lnTo>
                    <a:lnTo>
                      <a:pt x="326" y="1131"/>
                    </a:lnTo>
                    <a:lnTo>
                      <a:pt x="391" y="1078"/>
                    </a:lnTo>
                    <a:lnTo>
                      <a:pt x="480" y="1078"/>
                    </a:lnTo>
                    <a:lnTo>
                      <a:pt x="517" y="1131"/>
                    </a:lnTo>
                    <a:lnTo>
                      <a:pt x="565" y="1131"/>
                    </a:lnTo>
                    <a:lnTo>
                      <a:pt x="597" y="1163"/>
                    </a:lnTo>
                    <a:lnTo>
                      <a:pt x="587" y="1196"/>
                    </a:lnTo>
                    <a:lnTo>
                      <a:pt x="623" y="1172"/>
                    </a:lnTo>
                    <a:lnTo>
                      <a:pt x="617" y="1146"/>
                    </a:lnTo>
                    <a:lnTo>
                      <a:pt x="641" y="1148"/>
                    </a:lnTo>
                    <a:lnTo>
                      <a:pt x="569" y="1083"/>
                    </a:lnTo>
                    <a:lnTo>
                      <a:pt x="541" y="1054"/>
                    </a:lnTo>
                    <a:lnTo>
                      <a:pt x="550" y="1026"/>
                    </a:lnTo>
                    <a:lnTo>
                      <a:pt x="574" y="1026"/>
                    </a:lnTo>
                    <a:lnTo>
                      <a:pt x="736" y="1159"/>
                    </a:lnTo>
                    <a:lnTo>
                      <a:pt x="825" y="1094"/>
                    </a:lnTo>
                    <a:lnTo>
                      <a:pt x="821" y="1059"/>
                    </a:lnTo>
                    <a:lnTo>
                      <a:pt x="910" y="981"/>
                    </a:lnTo>
                    <a:lnTo>
                      <a:pt x="923" y="1041"/>
                    </a:lnTo>
                    <a:lnTo>
                      <a:pt x="1029" y="1046"/>
                    </a:lnTo>
                    <a:lnTo>
                      <a:pt x="1082" y="1091"/>
                    </a:lnTo>
                    <a:lnTo>
                      <a:pt x="1082" y="1111"/>
                    </a:lnTo>
                    <a:lnTo>
                      <a:pt x="886" y="1120"/>
                    </a:lnTo>
                    <a:lnTo>
                      <a:pt x="849" y="1148"/>
                    </a:lnTo>
                    <a:lnTo>
                      <a:pt x="882" y="1187"/>
                    </a:lnTo>
                    <a:lnTo>
                      <a:pt x="1003" y="1185"/>
                    </a:lnTo>
                    <a:lnTo>
                      <a:pt x="1053" y="1233"/>
                    </a:lnTo>
                    <a:lnTo>
                      <a:pt x="1029" y="1246"/>
                    </a:lnTo>
                    <a:lnTo>
                      <a:pt x="980" y="1302"/>
                    </a:lnTo>
                    <a:lnTo>
                      <a:pt x="825" y="1298"/>
                    </a:lnTo>
                    <a:lnTo>
                      <a:pt x="806" y="1274"/>
                    </a:lnTo>
                    <a:lnTo>
                      <a:pt x="712" y="1274"/>
                    </a:lnTo>
                    <a:lnTo>
                      <a:pt x="699" y="1298"/>
                    </a:lnTo>
                    <a:lnTo>
                      <a:pt x="574" y="1302"/>
                    </a:lnTo>
                    <a:lnTo>
                      <a:pt x="504" y="1237"/>
                    </a:lnTo>
                    <a:lnTo>
                      <a:pt x="196" y="1241"/>
                    </a:lnTo>
                    <a:lnTo>
                      <a:pt x="131" y="1298"/>
                    </a:lnTo>
                    <a:lnTo>
                      <a:pt x="131" y="1396"/>
                    </a:lnTo>
                    <a:lnTo>
                      <a:pt x="65" y="1441"/>
                    </a:lnTo>
                    <a:lnTo>
                      <a:pt x="50" y="1424"/>
                    </a:lnTo>
                    <a:lnTo>
                      <a:pt x="18" y="1476"/>
                    </a:lnTo>
                    <a:lnTo>
                      <a:pt x="0" y="1604"/>
                    </a:lnTo>
                    <a:lnTo>
                      <a:pt x="196" y="1759"/>
                    </a:lnTo>
                    <a:lnTo>
                      <a:pt x="261" y="1763"/>
                    </a:lnTo>
                    <a:lnTo>
                      <a:pt x="313" y="1731"/>
                    </a:lnTo>
                    <a:lnTo>
                      <a:pt x="493" y="1731"/>
                    </a:lnTo>
                    <a:lnTo>
                      <a:pt x="521" y="1746"/>
                    </a:lnTo>
                    <a:lnTo>
                      <a:pt x="517" y="1802"/>
                    </a:lnTo>
                    <a:lnTo>
                      <a:pt x="582" y="1876"/>
                    </a:lnTo>
                    <a:lnTo>
                      <a:pt x="587" y="2120"/>
                    </a:lnTo>
                    <a:lnTo>
                      <a:pt x="658" y="2185"/>
                    </a:lnTo>
                    <a:lnTo>
                      <a:pt x="658" y="2381"/>
                    </a:lnTo>
                    <a:lnTo>
                      <a:pt x="712" y="2422"/>
                    </a:lnTo>
                    <a:lnTo>
                      <a:pt x="745" y="2398"/>
                    </a:lnTo>
                    <a:lnTo>
                      <a:pt x="821" y="2398"/>
                    </a:lnTo>
                    <a:lnTo>
                      <a:pt x="904" y="2324"/>
                    </a:lnTo>
                    <a:lnTo>
                      <a:pt x="947" y="2320"/>
                    </a:lnTo>
                    <a:lnTo>
                      <a:pt x="951" y="2250"/>
                    </a:lnTo>
                    <a:lnTo>
                      <a:pt x="1021" y="2244"/>
                    </a:lnTo>
                    <a:lnTo>
                      <a:pt x="1016" y="2157"/>
                    </a:lnTo>
                    <a:lnTo>
                      <a:pt x="1045" y="2161"/>
                    </a:lnTo>
                    <a:lnTo>
                      <a:pt x="1105" y="2104"/>
                    </a:lnTo>
                    <a:lnTo>
                      <a:pt x="1110" y="2011"/>
                    </a:lnTo>
                    <a:lnTo>
                      <a:pt x="1064" y="1974"/>
                    </a:lnTo>
                    <a:lnTo>
                      <a:pt x="1069" y="1885"/>
                    </a:lnTo>
                    <a:lnTo>
                      <a:pt x="1329" y="1644"/>
                    </a:lnTo>
                    <a:lnTo>
                      <a:pt x="1147" y="1644"/>
                    </a:lnTo>
                    <a:lnTo>
                      <a:pt x="1138" y="1522"/>
                    </a:lnTo>
                    <a:lnTo>
                      <a:pt x="1114" y="1494"/>
                    </a:lnTo>
                    <a:lnTo>
                      <a:pt x="1090" y="1502"/>
                    </a:lnTo>
                    <a:lnTo>
                      <a:pt x="932" y="1350"/>
                    </a:lnTo>
                    <a:lnTo>
                      <a:pt x="1008" y="1344"/>
                    </a:lnTo>
                    <a:lnTo>
                      <a:pt x="1105" y="1428"/>
                    </a:lnTo>
                    <a:lnTo>
                      <a:pt x="1223" y="1522"/>
                    </a:lnTo>
                    <a:lnTo>
                      <a:pt x="1227" y="1568"/>
                    </a:lnTo>
                    <a:lnTo>
                      <a:pt x="1362" y="1568"/>
                    </a:lnTo>
                    <a:lnTo>
                      <a:pt x="1357" y="1531"/>
                    </a:lnTo>
                    <a:lnTo>
                      <a:pt x="1479" y="1424"/>
                    </a:lnTo>
                    <a:lnTo>
                      <a:pt x="1370" y="1415"/>
                    </a:lnTo>
                    <a:lnTo>
                      <a:pt x="1342" y="1400"/>
                    </a:lnTo>
                    <a:lnTo>
                      <a:pt x="1320" y="1400"/>
                    </a:lnTo>
                    <a:lnTo>
                      <a:pt x="1227" y="1315"/>
                    </a:lnTo>
                    <a:lnTo>
                      <a:pt x="1268" y="1270"/>
                    </a:lnTo>
                    <a:lnTo>
                      <a:pt x="1320" y="1285"/>
                    </a:lnTo>
                    <a:lnTo>
                      <a:pt x="1394" y="1354"/>
                    </a:lnTo>
                    <a:lnTo>
                      <a:pt x="1642" y="1354"/>
                    </a:lnTo>
                    <a:lnTo>
                      <a:pt x="1711" y="1420"/>
                    </a:lnTo>
                    <a:lnTo>
                      <a:pt x="1722" y="1554"/>
                    </a:lnTo>
                    <a:lnTo>
                      <a:pt x="1833" y="1639"/>
                    </a:lnTo>
                    <a:lnTo>
                      <a:pt x="1917" y="1578"/>
                    </a:lnTo>
                    <a:lnTo>
                      <a:pt x="1913" y="1513"/>
                    </a:lnTo>
                    <a:lnTo>
                      <a:pt x="2006" y="1433"/>
                    </a:lnTo>
                    <a:lnTo>
                      <a:pt x="2080" y="1433"/>
                    </a:lnTo>
                    <a:lnTo>
                      <a:pt x="2165" y="1502"/>
                    </a:lnTo>
                    <a:lnTo>
                      <a:pt x="2243" y="1507"/>
                    </a:lnTo>
                    <a:lnTo>
                      <a:pt x="2243" y="1676"/>
                    </a:lnTo>
                    <a:lnTo>
                      <a:pt x="2319" y="1737"/>
                    </a:lnTo>
                    <a:lnTo>
                      <a:pt x="2336" y="1733"/>
                    </a:lnTo>
                    <a:lnTo>
                      <a:pt x="2365" y="1754"/>
                    </a:lnTo>
                    <a:lnTo>
                      <a:pt x="2380" y="1741"/>
                    </a:lnTo>
                    <a:lnTo>
                      <a:pt x="2276" y="1652"/>
                    </a:lnTo>
                    <a:lnTo>
                      <a:pt x="2276" y="1583"/>
                    </a:lnTo>
                    <a:lnTo>
                      <a:pt x="2291" y="1583"/>
                    </a:lnTo>
                    <a:lnTo>
                      <a:pt x="2373" y="1657"/>
                    </a:lnTo>
                    <a:lnTo>
                      <a:pt x="2397" y="1652"/>
                    </a:lnTo>
                    <a:lnTo>
                      <a:pt x="2425" y="1633"/>
                    </a:lnTo>
                    <a:lnTo>
                      <a:pt x="2454" y="1633"/>
                    </a:lnTo>
                    <a:lnTo>
                      <a:pt x="2449" y="1550"/>
                    </a:lnTo>
                    <a:lnTo>
                      <a:pt x="2393" y="1494"/>
                    </a:lnTo>
                    <a:lnTo>
                      <a:pt x="2380" y="1494"/>
                    </a:lnTo>
                    <a:lnTo>
                      <a:pt x="2347" y="1461"/>
                    </a:lnTo>
                    <a:lnTo>
                      <a:pt x="2336" y="1437"/>
                    </a:lnTo>
                    <a:lnTo>
                      <a:pt x="2402" y="1383"/>
                    </a:lnTo>
                    <a:lnTo>
                      <a:pt x="2510" y="1381"/>
                    </a:lnTo>
                    <a:lnTo>
                      <a:pt x="2621" y="1265"/>
                    </a:lnTo>
                    <a:lnTo>
                      <a:pt x="2621" y="1181"/>
                    </a:lnTo>
                    <a:lnTo>
                      <a:pt x="2588" y="1148"/>
                    </a:lnTo>
                    <a:lnTo>
                      <a:pt x="2523" y="1098"/>
                    </a:lnTo>
                    <a:lnTo>
                      <a:pt x="2547" y="1070"/>
                    </a:lnTo>
                    <a:lnTo>
                      <a:pt x="2532" y="1059"/>
                    </a:lnTo>
                    <a:lnTo>
                      <a:pt x="2515" y="1074"/>
                    </a:lnTo>
                    <a:lnTo>
                      <a:pt x="2473" y="1037"/>
                    </a:lnTo>
                    <a:lnTo>
                      <a:pt x="2458" y="1037"/>
                    </a:lnTo>
                    <a:lnTo>
                      <a:pt x="2454" y="1009"/>
                    </a:lnTo>
                    <a:lnTo>
                      <a:pt x="2543" y="948"/>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2" name="Freeform 10"/>
              <p:cNvSpPr>
                <a:spLocks/>
              </p:cNvSpPr>
              <p:nvPr/>
            </p:nvSpPr>
            <p:spPr bwMode="auto">
              <a:xfrm>
                <a:off x="5684902" y="4710803"/>
                <a:ext cx="205468" cy="316100"/>
              </a:xfrm>
              <a:custGeom>
                <a:avLst/>
                <a:gdLst/>
                <a:ahLst/>
                <a:cxnLst>
                  <a:cxn ang="0">
                    <a:pos x="4" y="220"/>
                  </a:cxn>
                  <a:cxn ang="0">
                    <a:pos x="0" y="168"/>
                  </a:cxn>
                  <a:cxn ang="0">
                    <a:pos x="28" y="146"/>
                  </a:cxn>
                  <a:cxn ang="0">
                    <a:pos x="33" y="52"/>
                  </a:cxn>
                  <a:cxn ang="0">
                    <a:pos x="70" y="54"/>
                  </a:cxn>
                  <a:cxn ang="0">
                    <a:pos x="137" y="0"/>
                  </a:cxn>
                  <a:cxn ang="0">
                    <a:pos x="143" y="41"/>
                  </a:cxn>
                  <a:cxn ang="0">
                    <a:pos x="96" y="94"/>
                  </a:cxn>
                  <a:cxn ang="0">
                    <a:pos x="87" y="152"/>
                  </a:cxn>
                  <a:cxn ang="0">
                    <a:pos x="63" y="159"/>
                  </a:cxn>
                  <a:cxn ang="0">
                    <a:pos x="41" y="176"/>
                  </a:cxn>
                  <a:cxn ang="0">
                    <a:pos x="39" y="215"/>
                  </a:cxn>
                  <a:cxn ang="0">
                    <a:pos x="4" y="220"/>
                  </a:cxn>
                </a:cxnLst>
                <a:rect l="0" t="0" r="r" b="b"/>
                <a:pathLst>
                  <a:path w="143" h="220">
                    <a:moveTo>
                      <a:pt x="4" y="220"/>
                    </a:moveTo>
                    <a:lnTo>
                      <a:pt x="0" y="168"/>
                    </a:lnTo>
                    <a:lnTo>
                      <a:pt x="28" y="146"/>
                    </a:lnTo>
                    <a:lnTo>
                      <a:pt x="33" y="52"/>
                    </a:lnTo>
                    <a:lnTo>
                      <a:pt x="70" y="54"/>
                    </a:lnTo>
                    <a:lnTo>
                      <a:pt x="137" y="0"/>
                    </a:lnTo>
                    <a:lnTo>
                      <a:pt x="143" y="41"/>
                    </a:lnTo>
                    <a:lnTo>
                      <a:pt x="96" y="94"/>
                    </a:lnTo>
                    <a:lnTo>
                      <a:pt x="87" y="152"/>
                    </a:lnTo>
                    <a:lnTo>
                      <a:pt x="63" y="159"/>
                    </a:lnTo>
                    <a:lnTo>
                      <a:pt x="41" y="176"/>
                    </a:lnTo>
                    <a:lnTo>
                      <a:pt x="39" y="215"/>
                    </a:lnTo>
                    <a:lnTo>
                      <a:pt x="4" y="220"/>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3" name="Freeform 11"/>
              <p:cNvSpPr>
                <a:spLocks/>
              </p:cNvSpPr>
              <p:nvPr/>
            </p:nvSpPr>
            <p:spPr bwMode="auto">
              <a:xfrm>
                <a:off x="7607397" y="4180615"/>
                <a:ext cx="221274" cy="280182"/>
              </a:xfrm>
              <a:custGeom>
                <a:avLst/>
                <a:gdLst/>
                <a:ahLst/>
                <a:cxnLst>
                  <a:cxn ang="0">
                    <a:pos x="0" y="108"/>
                  </a:cxn>
                  <a:cxn ang="0">
                    <a:pos x="65" y="106"/>
                  </a:cxn>
                  <a:cxn ang="0">
                    <a:pos x="73" y="0"/>
                  </a:cxn>
                  <a:cxn ang="0">
                    <a:pos x="149" y="2"/>
                  </a:cxn>
                  <a:cxn ang="0">
                    <a:pos x="154" y="67"/>
                  </a:cxn>
                  <a:cxn ang="0">
                    <a:pos x="121" y="91"/>
                  </a:cxn>
                  <a:cxn ang="0">
                    <a:pos x="125" y="113"/>
                  </a:cxn>
                  <a:cxn ang="0">
                    <a:pos x="143" y="113"/>
                  </a:cxn>
                  <a:cxn ang="0">
                    <a:pos x="65" y="191"/>
                  </a:cxn>
                  <a:cxn ang="0">
                    <a:pos x="0" y="195"/>
                  </a:cxn>
                  <a:cxn ang="0">
                    <a:pos x="0" y="108"/>
                  </a:cxn>
                </a:cxnLst>
                <a:rect l="0" t="0" r="r" b="b"/>
                <a:pathLst>
                  <a:path w="154" h="195">
                    <a:moveTo>
                      <a:pt x="0" y="108"/>
                    </a:moveTo>
                    <a:lnTo>
                      <a:pt x="65" y="106"/>
                    </a:lnTo>
                    <a:lnTo>
                      <a:pt x="73" y="0"/>
                    </a:lnTo>
                    <a:lnTo>
                      <a:pt x="149" y="2"/>
                    </a:lnTo>
                    <a:lnTo>
                      <a:pt x="154" y="67"/>
                    </a:lnTo>
                    <a:lnTo>
                      <a:pt x="121" y="91"/>
                    </a:lnTo>
                    <a:lnTo>
                      <a:pt x="125" y="113"/>
                    </a:lnTo>
                    <a:lnTo>
                      <a:pt x="143" y="113"/>
                    </a:lnTo>
                    <a:lnTo>
                      <a:pt x="65" y="191"/>
                    </a:lnTo>
                    <a:lnTo>
                      <a:pt x="0" y="195"/>
                    </a:lnTo>
                    <a:lnTo>
                      <a:pt x="0" y="108"/>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4" name="Freeform 12"/>
              <p:cNvSpPr>
                <a:spLocks/>
              </p:cNvSpPr>
              <p:nvPr/>
            </p:nvSpPr>
            <p:spPr bwMode="auto">
              <a:xfrm>
                <a:off x="7157664" y="4266826"/>
                <a:ext cx="474157" cy="443980"/>
              </a:xfrm>
              <a:custGeom>
                <a:avLst/>
                <a:gdLst/>
                <a:ahLst/>
                <a:cxnLst>
                  <a:cxn ang="0">
                    <a:pos x="0" y="0"/>
                  </a:cxn>
                  <a:cxn ang="0">
                    <a:pos x="165" y="150"/>
                  </a:cxn>
                  <a:cxn ang="0">
                    <a:pos x="163" y="216"/>
                  </a:cxn>
                  <a:cxn ang="0">
                    <a:pos x="263" y="220"/>
                  </a:cxn>
                  <a:cxn ang="0">
                    <a:pos x="330" y="283"/>
                  </a:cxn>
                  <a:cxn ang="0">
                    <a:pos x="319" y="309"/>
                  </a:cxn>
                  <a:cxn ang="0">
                    <a:pos x="263" y="263"/>
                  </a:cxn>
                  <a:cxn ang="0">
                    <a:pos x="163" y="259"/>
                  </a:cxn>
                  <a:cxn ang="0">
                    <a:pos x="61" y="166"/>
                  </a:cxn>
                  <a:cxn ang="0">
                    <a:pos x="56" y="113"/>
                  </a:cxn>
                  <a:cxn ang="0">
                    <a:pos x="0" y="57"/>
                  </a:cxn>
                  <a:cxn ang="0">
                    <a:pos x="0" y="0"/>
                  </a:cxn>
                </a:cxnLst>
                <a:rect l="0" t="0" r="r" b="b"/>
                <a:pathLst>
                  <a:path w="330" h="309">
                    <a:moveTo>
                      <a:pt x="0" y="0"/>
                    </a:moveTo>
                    <a:lnTo>
                      <a:pt x="165" y="150"/>
                    </a:lnTo>
                    <a:lnTo>
                      <a:pt x="163" y="216"/>
                    </a:lnTo>
                    <a:lnTo>
                      <a:pt x="263" y="220"/>
                    </a:lnTo>
                    <a:lnTo>
                      <a:pt x="330" y="283"/>
                    </a:lnTo>
                    <a:lnTo>
                      <a:pt x="319" y="309"/>
                    </a:lnTo>
                    <a:lnTo>
                      <a:pt x="263" y="263"/>
                    </a:lnTo>
                    <a:lnTo>
                      <a:pt x="163" y="259"/>
                    </a:lnTo>
                    <a:lnTo>
                      <a:pt x="61" y="166"/>
                    </a:lnTo>
                    <a:lnTo>
                      <a:pt x="56" y="113"/>
                    </a:lnTo>
                    <a:lnTo>
                      <a:pt x="0" y="57"/>
                    </a:lnTo>
                    <a:lnTo>
                      <a:pt x="0" y="0"/>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5" name="Freeform 13"/>
              <p:cNvSpPr>
                <a:spLocks/>
              </p:cNvSpPr>
              <p:nvPr/>
            </p:nvSpPr>
            <p:spPr bwMode="auto">
              <a:xfrm>
                <a:off x="8215180" y="4410509"/>
                <a:ext cx="426742" cy="281618"/>
              </a:xfrm>
              <a:custGeom>
                <a:avLst/>
                <a:gdLst/>
                <a:ahLst/>
                <a:cxnLst>
                  <a:cxn ang="0">
                    <a:pos x="4" y="5"/>
                  </a:cxn>
                  <a:cxn ang="0">
                    <a:pos x="50" y="0"/>
                  </a:cxn>
                  <a:cxn ang="0">
                    <a:pos x="52" y="46"/>
                  </a:cxn>
                  <a:cxn ang="0">
                    <a:pos x="139" y="46"/>
                  </a:cxn>
                  <a:cxn ang="0">
                    <a:pos x="165" y="29"/>
                  </a:cxn>
                  <a:cxn ang="0">
                    <a:pos x="297" y="144"/>
                  </a:cxn>
                  <a:cxn ang="0">
                    <a:pos x="280" y="196"/>
                  </a:cxn>
                  <a:cxn ang="0">
                    <a:pos x="219" y="135"/>
                  </a:cxn>
                  <a:cxn ang="0">
                    <a:pos x="178" y="172"/>
                  </a:cxn>
                  <a:cxn ang="0">
                    <a:pos x="119" y="116"/>
                  </a:cxn>
                  <a:cxn ang="0">
                    <a:pos x="121" y="83"/>
                  </a:cxn>
                  <a:cxn ang="0">
                    <a:pos x="87" y="90"/>
                  </a:cxn>
                  <a:cxn ang="0">
                    <a:pos x="0" y="31"/>
                  </a:cxn>
                  <a:cxn ang="0">
                    <a:pos x="4" y="5"/>
                  </a:cxn>
                </a:cxnLst>
                <a:rect l="0" t="0" r="r" b="b"/>
                <a:pathLst>
                  <a:path w="297" h="196">
                    <a:moveTo>
                      <a:pt x="4" y="5"/>
                    </a:moveTo>
                    <a:lnTo>
                      <a:pt x="50" y="0"/>
                    </a:lnTo>
                    <a:lnTo>
                      <a:pt x="52" y="46"/>
                    </a:lnTo>
                    <a:lnTo>
                      <a:pt x="139" y="46"/>
                    </a:lnTo>
                    <a:lnTo>
                      <a:pt x="165" y="29"/>
                    </a:lnTo>
                    <a:lnTo>
                      <a:pt x="297" y="144"/>
                    </a:lnTo>
                    <a:lnTo>
                      <a:pt x="280" y="196"/>
                    </a:lnTo>
                    <a:lnTo>
                      <a:pt x="219" y="135"/>
                    </a:lnTo>
                    <a:lnTo>
                      <a:pt x="178" y="172"/>
                    </a:lnTo>
                    <a:lnTo>
                      <a:pt x="119" y="116"/>
                    </a:lnTo>
                    <a:lnTo>
                      <a:pt x="121" y="83"/>
                    </a:lnTo>
                    <a:lnTo>
                      <a:pt x="87" y="90"/>
                    </a:lnTo>
                    <a:lnTo>
                      <a:pt x="0" y="31"/>
                    </a:lnTo>
                    <a:lnTo>
                      <a:pt x="4" y="5"/>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6" name="Freeform 14"/>
              <p:cNvSpPr>
                <a:spLocks/>
              </p:cNvSpPr>
              <p:nvPr/>
            </p:nvSpPr>
            <p:spPr bwMode="auto">
              <a:xfrm>
                <a:off x="7482389" y="4769714"/>
                <a:ext cx="1201200" cy="824737"/>
              </a:xfrm>
              <a:custGeom>
                <a:avLst/>
                <a:gdLst/>
                <a:ahLst/>
                <a:cxnLst>
                  <a:cxn ang="0">
                    <a:pos x="117" y="144"/>
                  </a:cxn>
                  <a:cxn ang="0">
                    <a:pos x="223" y="144"/>
                  </a:cxn>
                  <a:cxn ang="0">
                    <a:pos x="360" y="29"/>
                  </a:cxn>
                  <a:cxn ang="0">
                    <a:pos x="414" y="72"/>
                  </a:cxn>
                  <a:cxn ang="0">
                    <a:pos x="503" y="0"/>
                  </a:cxn>
                  <a:cxn ang="0">
                    <a:pos x="562" y="0"/>
                  </a:cxn>
                  <a:cxn ang="0">
                    <a:pos x="532" y="42"/>
                  </a:cxn>
                  <a:cxn ang="0">
                    <a:pos x="629" y="109"/>
                  </a:cxn>
                  <a:cxn ang="0">
                    <a:pos x="716" y="50"/>
                  </a:cxn>
                  <a:cxn ang="0">
                    <a:pos x="720" y="155"/>
                  </a:cxn>
                  <a:cxn ang="0">
                    <a:pos x="775" y="203"/>
                  </a:cxn>
                  <a:cxn ang="0">
                    <a:pos x="775" y="246"/>
                  </a:cxn>
                  <a:cxn ang="0">
                    <a:pos x="831" y="285"/>
                  </a:cxn>
                  <a:cxn ang="0">
                    <a:pos x="836" y="398"/>
                  </a:cxn>
                  <a:cxn ang="0">
                    <a:pos x="677" y="535"/>
                  </a:cxn>
                  <a:cxn ang="0">
                    <a:pos x="649" y="540"/>
                  </a:cxn>
                  <a:cxn ang="0">
                    <a:pos x="614" y="572"/>
                  </a:cxn>
                  <a:cxn ang="0">
                    <a:pos x="555" y="574"/>
                  </a:cxn>
                  <a:cxn ang="0">
                    <a:pos x="549" y="563"/>
                  </a:cxn>
                  <a:cxn ang="0">
                    <a:pos x="425" y="559"/>
                  </a:cxn>
                  <a:cxn ang="0">
                    <a:pos x="430" y="529"/>
                  </a:cxn>
                  <a:cxn ang="0">
                    <a:pos x="343" y="466"/>
                  </a:cxn>
                  <a:cxn ang="0">
                    <a:pos x="362" y="431"/>
                  </a:cxn>
                  <a:cxn ang="0">
                    <a:pos x="362" y="411"/>
                  </a:cxn>
                  <a:cxn ang="0">
                    <a:pos x="328" y="392"/>
                  </a:cxn>
                  <a:cxn ang="0">
                    <a:pos x="297" y="392"/>
                  </a:cxn>
                  <a:cxn ang="0">
                    <a:pos x="252" y="437"/>
                  </a:cxn>
                  <a:cxn ang="0">
                    <a:pos x="41" y="444"/>
                  </a:cxn>
                  <a:cxn ang="0">
                    <a:pos x="0" y="396"/>
                  </a:cxn>
                  <a:cxn ang="0">
                    <a:pos x="19" y="368"/>
                  </a:cxn>
                  <a:cxn ang="0">
                    <a:pos x="30" y="224"/>
                  </a:cxn>
                  <a:cxn ang="0">
                    <a:pos x="117" y="144"/>
                  </a:cxn>
                </a:cxnLst>
                <a:rect l="0" t="0" r="r" b="b"/>
                <a:pathLst>
                  <a:path w="836" h="574">
                    <a:moveTo>
                      <a:pt x="117" y="144"/>
                    </a:moveTo>
                    <a:lnTo>
                      <a:pt x="223" y="144"/>
                    </a:lnTo>
                    <a:lnTo>
                      <a:pt x="360" y="29"/>
                    </a:lnTo>
                    <a:lnTo>
                      <a:pt x="414" y="72"/>
                    </a:lnTo>
                    <a:lnTo>
                      <a:pt x="503" y="0"/>
                    </a:lnTo>
                    <a:lnTo>
                      <a:pt x="562" y="0"/>
                    </a:lnTo>
                    <a:lnTo>
                      <a:pt x="532" y="42"/>
                    </a:lnTo>
                    <a:lnTo>
                      <a:pt x="629" y="109"/>
                    </a:lnTo>
                    <a:lnTo>
                      <a:pt x="716" y="50"/>
                    </a:lnTo>
                    <a:lnTo>
                      <a:pt x="720" y="155"/>
                    </a:lnTo>
                    <a:lnTo>
                      <a:pt x="775" y="203"/>
                    </a:lnTo>
                    <a:lnTo>
                      <a:pt x="775" y="246"/>
                    </a:lnTo>
                    <a:lnTo>
                      <a:pt x="831" y="285"/>
                    </a:lnTo>
                    <a:lnTo>
                      <a:pt x="836" y="398"/>
                    </a:lnTo>
                    <a:lnTo>
                      <a:pt x="677" y="535"/>
                    </a:lnTo>
                    <a:lnTo>
                      <a:pt x="649" y="540"/>
                    </a:lnTo>
                    <a:lnTo>
                      <a:pt x="614" y="572"/>
                    </a:lnTo>
                    <a:lnTo>
                      <a:pt x="555" y="574"/>
                    </a:lnTo>
                    <a:lnTo>
                      <a:pt x="549" y="563"/>
                    </a:lnTo>
                    <a:lnTo>
                      <a:pt x="425" y="559"/>
                    </a:lnTo>
                    <a:lnTo>
                      <a:pt x="430" y="529"/>
                    </a:lnTo>
                    <a:lnTo>
                      <a:pt x="343" y="466"/>
                    </a:lnTo>
                    <a:lnTo>
                      <a:pt x="362" y="431"/>
                    </a:lnTo>
                    <a:lnTo>
                      <a:pt x="362" y="411"/>
                    </a:lnTo>
                    <a:lnTo>
                      <a:pt x="328" y="392"/>
                    </a:lnTo>
                    <a:lnTo>
                      <a:pt x="297" y="392"/>
                    </a:lnTo>
                    <a:lnTo>
                      <a:pt x="252" y="437"/>
                    </a:lnTo>
                    <a:lnTo>
                      <a:pt x="41" y="444"/>
                    </a:lnTo>
                    <a:lnTo>
                      <a:pt x="0" y="396"/>
                    </a:lnTo>
                    <a:lnTo>
                      <a:pt x="19" y="368"/>
                    </a:lnTo>
                    <a:lnTo>
                      <a:pt x="30" y="224"/>
                    </a:lnTo>
                    <a:lnTo>
                      <a:pt x="117" y="144"/>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7" name="Freeform 19"/>
              <p:cNvSpPr>
                <a:spLocks/>
              </p:cNvSpPr>
              <p:nvPr/>
            </p:nvSpPr>
            <p:spPr bwMode="auto">
              <a:xfrm>
                <a:off x="8058564" y="2920520"/>
                <a:ext cx="265816" cy="337654"/>
              </a:xfrm>
              <a:custGeom>
                <a:avLst/>
                <a:gdLst/>
                <a:ahLst/>
                <a:cxnLst>
                  <a:cxn ang="0">
                    <a:pos x="0" y="218"/>
                  </a:cxn>
                  <a:cxn ang="0">
                    <a:pos x="9" y="235"/>
                  </a:cxn>
                  <a:cxn ang="0">
                    <a:pos x="68" y="200"/>
                  </a:cxn>
                  <a:cxn ang="0">
                    <a:pos x="74" y="229"/>
                  </a:cxn>
                  <a:cxn ang="0">
                    <a:pos x="165" y="161"/>
                  </a:cxn>
                  <a:cxn ang="0">
                    <a:pos x="168" y="96"/>
                  </a:cxn>
                  <a:cxn ang="0">
                    <a:pos x="185" y="46"/>
                  </a:cxn>
                  <a:cxn ang="0">
                    <a:pos x="161" y="0"/>
                  </a:cxn>
                  <a:cxn ang="0">
                    <a:pos x="141" y="3"/>
                  </a:cxn>
                  <a:cxn ang="0">
                    <a:pos x="133" y="87"/>
                  </a:cxn>
                  <a:cxn ang="0">
                    <a:pos x="96" y="113"/>
                  </a:cxn>
                  <a:cxn ang="0">
                    <a:pos x="76" y="161"/>
                  </a:cxn>
                  <a:cxn ang="0">
                    <a:pos x="26" y="179"/>
                  </a:cxn>
                  <a:cxn ang="0">
                    <a:pos x="3" y="207"/>
                  </a:cxn>
                </a:cxnLst>
                <a:rect l="0" t="0" r="r" b="b"/>
                <a:pathLst>
                  <a:path w="185" h="235">
                    <a:moveTo>
                      <a:pt x="0" y="218"/>
                    </a:moveTo>
                    <a:lnTo>
                      <a:pt x="9" y="235"/>
                    </a:lnTo>
                    <a:lnTo>
                      <a:pt x="68" y="200"/>
                    </a:lnTo>
                    <a:lnTo>
                      <a:pt x="74" y="229"/>
                    </a:lnTo>
                    <a:lnTo>
                      <a:pt x="165" y="161"/>
                    </a:lnTo>
                    <a:lnTo>
                      <a:pt x="168" y="96"/>
                    </a:lnTo>
                    <a:lnTo>
                      <a:pt x="185" y="46"/>
                    </a:lnTo>
                    <a:lnTo>
                      <a:pt x="161" y="0"/>
                    </a:lnTo>
                    <a:lnTo>
                      <a:pt x="141" y="3"/>
                    </a:lnTo>
                    <a:lnTo>
                      <a:pt x="133" y="87"/>
                    </a:lnTo>
                    <a:lnTo>
                      <a:pt x="96" y="113"/>
                    </a:lnTo>
                    <a:lnTo>
                      <a:pt x="76" y="161"/>
                    </a:lnTo>
                    <a:lnTo>
                      <a:pt x="26" y="179"/>
                    </a:lnTo>
                    <a:lnTo>
                      <a:pt x="3" y="207"/>
                    </a:lnTo>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8" name="Freeform 21"/>
              <p:cNvSpPr>
                <a:spLocks/>
              </p:cNvSpPr>
              <p:nvPr/>
            </p:nvSpPr>
            <p:spPr bwMode="auto">
              <a:xfrm>
                <a:off x="8242480" y="2720801"/>
                <a:ext cx="156614" cy="172419"/>
              </a:xfrm>
              <a:custGeom>
                <a:avLst/>
                <a:gdLst/>
                <a:ahLst/>
                <a:cxnLst>
                  <a:cxn ang="0">
                    <a:pos x="11" y="120"/>
                  </a:cxn>
                  <a:cxn ang="0">
                    <a:pos x="29" y="113"/>
                  </a:cxn>
                  <a:cxn ang="0">
                    <a:pos x="40" y="87"/>
                  </a:cxn>
                  <a:cxn ang="0">
                    <a:pos x="68" y="109"/>
                  </a:cxn>
                  <a:cxn ang="0">
                    <a:pos x="79" y="81"/>
                  </a:cxn>
                  <a:cxn ang="0">
                    <a:pos x="109" y="72"/>
                  </a:cxn>
                  <a:cxn ang="0">
                    <a:pos x="100" y="37"/>
                  </a:cxn>
                  <a:cxn ang="0">
                    <a:pos x="79" y="39"/>
                  </a:cxn>
                  <a:cxn ang="0">
                    <a:pos x="31" y="0"/>
                  </a:cxn>
                  <a:cxn ang="0">
                    <a:pos x="31" y="63"/>
                  </a:cxn>
                  <a:cxn ang="0">
                    <a:pos x="16" y="83"/>
                  </a:cxn>
                  <a:cxn ang="0">
                    <a:pos x="0" y="102"/>
                  </a:cxn>
                  <a:cxn ang="0">
                    <a:pos x="11" y="120"/>
                  </a:cxn>
                </a:cxnLst>
                <a:rect l="0" t="0" r="r" b="b"/>
                <a:pathLst>
                  <a:path w="109" h="120">
                    <a:moveTo>
                      <a:pt x="11" y="120"/>
                    </a:moveTo>
                    <a:lnTo>
                      <a:pt x="29" y="113"/>
                    </a:lnTo>
                    <a:lnTo>
                      <a:pt x="40" y="87"/>
                    </a:lnTo>
                    <a:lnTo>
                      <a:pt x="68" y="109"/>
                    </a:lnTo>
                    <a:lnTo>
                      <a:pt x="79" y="81"/>
                    </a:lnTo>
                    <a:lnTo>
                      <a:pt x="109" y="72"/>
                    </a:lnTo>
                    <a:lnTo>
                      <a:pt x="100" y="37"/>
                    </a:lnTo>
                    <a:lnTo>
                      <a:pt x="79" y="39"/>
                    </a:lnTo>
                    <a:lnTo>
                      <a:pt x="31" y="0"/>
                    </a:lnTo>
                    <a:lnTo>
                      <a:pt x="31" y="63"/>
                    </a:lnTo>
                    <a:lnTo>
                      <a:pt x="16" y="83"/>
                    </a:lnTo>
                    <a:lnTo>
                      <a:pt x="0" y="102"/>
                    </a:lnTo>
                    <a:lnTo>
                      <a:pt x="11" y="120"/>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69" name="Freeform 23"/>
              <p:cNvSpPr>
                <a:spLocks/>
              </p:cNvSpPr>
              <p:nvPr/>
            </p:nvSpPr>
            <p:spPr bwMode="auto">
              <a:xfrm>
                <a:off x="8982454" y="5689283"/>
                <a:ext cx="250010" cy="264376"/>
              </a:xfrm>
              <a:custGeom>
                <a:avLst/>
                <a:gdLst/>
                <a:ahLst/>
                <a:cxnLst>
                  <a:cxn ang="0">
                    <a:pos x="0" y="176"/>
                  </a:cxn>
                  <a:cxn ang="0">
                    <a:pos x="56" y="184"/>
                  </a:cxn>
                  <a:cxn ang="0">
                    <a:pos x="74" y="167"/>
                  </a:cxn>
                  <a:cxn ang="0">
                    <a:pos x="115" y="97"/>
                  </a:cxn>
                  <a:cxn ang="0">
                    <a:pos x="145" y="97"/>
                  </a:cxn>
                  <a:cxn ang="0">
                    <a:pos x="145" y="80"/>
                  </a:cxn>
                  <a:cxn ang="0">
                    <a:pos x="174" y="47"/>
                  </a:cxn>
                  <a:cxn ang="0">
                    <a:pos x="167" y="19"/>
                  </a:cxn>
                  <a:cxn ang="0">
                    <a:pos x="148" y="17"/>
                  </a:cxn>
                  <a:cxn ang="0">
                    <a:pos x="139" y="0"/>
                  </a:cxn>
                  <a:cxn ang="0">
                    <a:pos x="128" y="4"/>
                  </a:cxn>
                  <a:cxn ang="0">
                    <a:pos x="119" y="39"/>
                  </a:cxn>
                  <a:cxn ang="0">
                    <a:pos x="80" y="84"/>
                  </a:cxn>
                  <a:cxn ang="0">
                    <a:pos x="50" y="93"/>
                  </a:cxn>
                  <a:cxn ang="0">
                    <a:pos x="2" y="137"/>
                  </a:cxn>
                  <a:cxn ang="0">
                    <a:pos x="0" y="176"/>
                  </a:cxn>
                </a:cxnLst>
                <a:rect l="0" t="0" r="r" b="b"/>
                <a:pathLst>
                  <a:path w="174" h="184">
                    <a:moveTo>
                      <a:pt x="0" y="176"/>
                    </a:moveTo>
                    <a:lnTo>
                      <a:pt x="56" y="184"/>
                    </a:lnTo>
                    <a:lnTo>
                      <a:pt x="74" y="167"/>
                    </a:lnTo>
                    <a:lnTo>
                      <a:pt x="115" y="97"/>
                    </a:lnTo>
                    <a:lnTo>
                      <a:pt x="145" y="97"/>
                    </a:lnTo>
                    <a:lnTo>
                      <a:pt x="145" y="80"/>
                    </a:lnTo>
                    <a:lnTo>
                      <a:pt x="174" y="47"/>
                    </a:lnTo>
                    <a:lnTo>
                      <a:pt x="167" y="19"/>
                    </a:lnTo>
                    <a:lnTo>
                      <a:pt x="148" y="17"/>
                    </a:lnTo>
                    <a:lnTo>
                      <a:pt x="139" y="0"/>
                    </a:lnTo>
                    <a:lnTo>
                      <a:pt x="128" y="4"/>
                    </a:lnTo>
                    <a:lnTo>
                      <a:pt x="119" y="39"/>
                    </a:lnTo>
                    <a:lnTo>
                      <a:pt x="80" y="84"/>
                    </a:lnTo>
                    <a:lnTo>
                      <a:pt x="50" y="93"/>
                    </a:lnTo>
                    <a:lnTo>
                      <a:pt x="2" y="137"/>
                    </a:lnTo>
                    <a:lnTo>
                      <a:pt x="0" y="176"/>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70" name="Freeform 24"/>
              <p:cNvSpPr>
                <a:spLocks/>
              </p:cNvSpPr>
              <p:nvPr/>
            </p:nvSpPr>
            <p:spPr bwMode="auto">
              <a:xfrm>
                <a:off x="9209473" y="5482379"/>
                <a:ext cx="159490" cy="260064"/>
              </a:xfrm>
              <a:custGeom>
                <a:avLst/>
                <a:gdLst/>
                <a:ahLst/>
                <a:cxnLst>
                  <a:cxn ang="0">
                    <a:pos x="9" y="135"/>
                  </a:cxn>
                  <a:cxn ang="0">
                    <a:pos x="31" y="139"/>
                  </a:cxn>
                  <a:cxn ang="0">
                    <a:pos x="33" y="172"/>
                  </a:cxn>
                  <a:cxn ang="0">
                    <a:pos x="44" y="181"/>
                  </a:cxn>
                  <a:cxn ang="0">
                    <a:pos x="111" y="109"/>
                  </a:cxn>
                  <a:cxn ang="0">
                    <a:pos x="98" y="76"/>
                  </a:cxn>
                  <a:cxn ang="0">
                    <a:pos x="79" y="85"/>
                  </a:cxn>
                  <a:cxn ang="0">
                    <a:pos x="57" y="52"/>
                  </a:cxn>
                  <a:cxn ang="0">
                    <a:pos x="42" y="52"/>
                  </a:cxn>
                  <a:cxn ang="0">
                    <a:pos x="35" y="26"/>
                  </a:cxn>
                  <a:cxn ang="0">
                    <a:pos x="7" y="0"/>
                  </a:cxn>
                  <a:cxn ang="0">
                    <a:pos x="0" y="28"/>
                  </a:cxn>
                  <a:cxn ang="0">
                    <a:pos x="22" y="54"/>
                  </a:cxn>
                  <a:cxn ang="0">
                    <a:pos x="35" y="87"/>
                  </a:cxn>
                  <a:cxn ang="0">
                    <a:pos x="31" y="104"/>
                  </a:cxn>
                  <a:cxn ang="0">
                    <a:pos x="9" y="109"/>
                  </a:cxn>
                  <a:cxn ang="0">
                    <a:pos x="9" y="135"/>
                  </a:cxn>
                </a:cxnLst>
                <a:rect l="0" t="0" r="r" b="b"/>
                <a:pathLst>
                  <a:path w="111" h="181">
                    <a:moveTo>
                      <a:pt x="9" y="135"/>
                    </a:moveTo>
                    <a:lnTo>
                      <a:pt x="31" y="139"/>
                    </a:lnTo>
                    <a:lnTo>
                      <a:pt x="33" y="172"/>
                    </a:lnTo>
                    <a:lnTo>
                      <a:pt x="44" y="181"/>
                    </a:lnTo>
                    <a:lnTo>
                      <a:pt x="111" y="109"/>
                    </a:lnTo>
                    <a:lnTo>
                      <a:pt x="98" y="76"/>
                    </a:lnTo>
                    <a:lnTo>
                      <a:pt x="79" y="85"/>
                    </a:lnTo>
                    <a:lnTo>
                      <a:pt x="57" y="52"/>
                    </a:lnTo>
                    <a:lnTo>
                      <a:pt x="42" y="52"/>
                    </a:lnTo>
                    <a:lnTo>
                      <a:pt x="35" y="26"/>
                    </a:lnTo>
                    <a:lnTo>
                      <a:pt x="7" y="0"/>
                    </a:lnTo>
                    <a:lnTo>
                      <a:pt x="0" y="28"/>
                    </a:lnTo>
                    <a:lnTo>
                      <a:pt x="22" y="54"/>
                    </a:lnTo>
                    <a:lnTo>
                      <a:pt x="35" y="87"/>
                    </a:lnTo>
                    <a:lnTo>
                      <a:pt x="31" y="104"/>
                    </a:lnTo>
                    <a:lnTo>
                      <a:pt x="9" y="109"/>
                    </a:lnTo>
                    <a:lnTo>
                      <a:pt x="9" y="135"/>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71" name="Freeform 15"/>
              <p:cNvSpPr>
                <a:spLocks/>
              </p:cNvSpPr>
              <p:nvPr/>
            </p:nvSpPr>
            <p:spPr bwMode="auto">
              <a:xfrm>
                <a:off x="4393182" y="2855863"/>
                <a:ext cx="130753" cy="247134"/>
              </a:xfrm>
              <a:custGeom>
                <a:avLst/>
                <a:gdLst/>
                <a:ahLst/>
                <a:cxnLst>
                  <a:cxn ang="0">
                    <a:pos x="35" y="172"/>
                  </a:cxn>
                  <a:cxn ang="0">
                    <a:pos x="91" y="154"/>
                  </a:cxn>
                  <a:cxn ang="0">
                    <a:pos x="55" y="50"/>
                  </a:cxn>
                  <a:cxn ang="0">
                    <a:pos x="72" y="17"/>
                  </a:cxn>
                  <a:cxn ang="0">
                    <a:pos x="46" y="24"/>
                  </a:cxn>
                  <a:cxn ang="0">
                    <a:pos x="55" y="2"/>
                  </a:cxn>
                  <a:cxn ang="0">
                    <a:pos x="22" y="0"/>
                  </a:cxn>
                  <a:cxn ang="0">
                    <a:pos x="22" y="58"/>
                  </a:cxn>
                  <a:cxn ang="0">
                    <a:pos x="35" y="85"/>
                  </a:cxn>
                  <a:cxn ang="0">
                    <a:pos x="11" y="128"/>
                  </a:cxn>
                  <a:cxn ang="0">
                    <a:pos x="31" y="137"/>
                  </a:cxn>
                  <a:cxn ang="0">
                    <a:pos x="0" y="172"/>
                  </a:cxn>
                  <a:cxn ang="0">
                    <a:pos x="35" y="172"/>
                  </a:cxn>
                </a:cxnLst>
                <a:rect l="0" t="0" r="r" b="b"/>
                <a:pathLst>
                  <a:path w="91" h="172">
                    <a:moveTo>
                      <a:pt x="35" y="172"/>
                    </a:moveTo>
                    <a:lnTo>
                      <a:pt x="91" y="154"/>
                    </a:lnTo>
                    <a:lnTo>
                      <a:pt x="55" y="50"/>
                    </a:lnTo>
                    <a:lnTo>
                      <a:pt x="72" y="17"/>
                    </a:lnTo>
                    <a:lnTo>
                      <a:pt x="46" y="24"/>
                    </a:lnTo>
                    <a:lnTo>
                      <a:pt x="55" y="2"/>
                    </a:lnTo>
                    <a:lnTo>
                      <a:pt x="22" y="0"/>
                    </a:lnTo>
                    <a:lnTo>
                      <a:pt x="22" y="58"/>
                    </a:lnTo>
                    <a:lnTo>
                      <a:pt x="35" y="85"/>
                    </a:lnTo>
                    <a:lnTo>
                      <a:pt x="11" y="128"/>
                    </a:lnTo>
                    <a:lnTo>
                      <a:pt x="31" y="137"/>
                    </a:lnTo>
                    <a:lnTo>
                      <a:pt x="0" y="172"/>
                    </a:lnTo>
                    <a:lnTo>
                      <a:pt x="35" y="172"/>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72" name="Freeform 16"/>
              <p:cNvSpPr>
                <a:spLocks/>
              </p:cNvSpPr>
              <p:nvPr/>
            </p:nvSpPr>
            <p:spPr bwMode="auto">
              <a:xfrm>
                <a:off x="4299786" y="2977995"/>
                <a:ext cx="93394" cy="90520"/>
              </a:xfrm>
              <a:custGeom>
                <a:avLst/>
                <a:gdLst/>
                <a:ahLst/>
                <a:cxnLst>
                  <a:cxn ang="0">
                    <a:pos x="48" y="8"/>
                  </a:cxn>
                  <a:cxn ang="0">
                    <a:pos x="65" y="21"/>
                  </a:cxn>
                  <a:cxn ang="0">
                    <a:pos x="52" y="56"/>
                  </a:cxn>
                  <a:cxn ang="0">
                    <a:pos x="7" y="63"/>
                  </a:cxn>
                  <a:cxn ang="0">
                    <a:pos x="2" y="45"/>
                  </a:cxn>
                  <a:cxn ang="0">
                    <a:pos x="11" y="39"/>
                  </a:cxn>
                  <a:cxn ang="0">
                    <a:pos x="0" y="32"/>
                  </a:cxn>
                  <a:cxn ang="0">
                    <a:pos x="2" y="15"/>
                  </a:cxn>
                  <a:cxn ang="0">
                    <a:pos x="17" y="15"/>
                  </a:cxn>
                  <a:cxn ang="0">
                    <a:pos x="26" y="2"/>
                  </a:cxn>
                  <a:cxn ang="0">
                    <a:pos x="41" y="0"/>
                  </a:cxn>
                  <a:cxn ang="0">
                    <a:pos x="48" y="8"/>
                  </a:cxn>
                </a:cxnLst>
                <a:rect l="0" t="0" r="r" b="b"/>
                <a:pathLst>
                  <a:path w="65" h="63">
                    <a:moveTo>
                      <a:pt x="48" y="8"/>
                    </a:moveTo>
                    <a:lnTo>
                      <a:pt x="65" y="21"/>
                    </a:lnTo>
                    <a:lnTo>
                      <a:pt x="52" y="56"/>
                    </a:lnTo>
                    <a:lnTo>
                      <a:pt x="7" y="63"/>
                    </a:lnTo>
                    <a:lnTo>
                      <a:pt x="2" y="45"/>
                    </a:lnTo>
                    <a:lnTo>
                      <a:pt x="11" y="39"/>
                    </a:lnTo>
                    <a:lnTo>
                      <a:pt x="0" y="32"/>
                    </a:lnTo>
                    <a:lnTo>
                      <a:pt x="2" y="15"/>
                    </a:lnTo>
                    <a:lnTo>
                      <a:pt x="17" y="15"/>
                    </a:lnTo>
                    <a:lnTo>
                      <a:pt x="26" y="2"/>
                    </a:lnTo>
                    <a:lnTo>
                      <a:pt x="41" y="0"/>
                    </a:lnTo>
                    <a:lnTo>
                      <a:pt x="48" y="8"/>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73" name="Freeform 18"/>
              <p:cNvSpPr>
                <a:spLocks/>
              </p:cNvSpPr>
              <p:nvPr/>
            </p:nvSpPr>
            <p:spPr bwMode="auto">
              <a:xfrm>
                <a:off x="7794186" y="3870261"/>
                <a:ext cx="117820" cy="175292"/>
              </a:xfrm>
              <a:custGeom>
                <a:avLst/>
                <a:gdLst/>
                <a:ahLst/>
                <a:cxnLst>
                  <a:cxn ang="0">
                    <a:pos x="0" y="0"/>
                  </a:cxn>
                  <a:cxn ang="0">
                    <a:pos x="39" y="0"/>
                  </a:cxn>
                  <a:cxn ang="0">
                    <a:pos x="41" y="33"/>
                  </a:cxn>
                  <a:cxn ang="0">
                    <a:pos x="43" y="59"/>
                  </a:cxn>
                  <a:cxn ang="0">
                    <a:pos x="71" y="74"/>
                  </a:cxn>
                  <a:cxn ang="0">
                    <a:pos x="82" y="96"/>
                  </a:cxn>
                  <a:cxn ang="0">
                    <a:pos x="69" y="122"/>
                  </a:cxn>
                  <a:cxn ang="0">
                    <a:pos x="35" y="118"/>
                  </a:cxn>
                  <a:cxn ang="0">
                    <a:pos x="13" y="96"/>
                  </a:cxn>
                  <a:cxn ang="0">
                    <a:pos x="35" y="87"/>
                  </a:cxn>
                  <a:cxn ang="0">
                    <a:pos x="32" y="63"/>
                  </a:cxn>
                  <a:cxn ang="0">
                    <a:pos x="11" y="48"/>
                  </a:cxn>
                  <a:cxn ang="0">
                    <a:pos x="0" y="0"/>
                  </a:cxn>
                </a:cxnLst>
                <a:rect l="0" t="0" r="r" b="b"/>
                <a:pathLst>
                  <a:path w="82" h="122">
                    <a:moveTo>
                      <a:pt x="0" y="0"/>
                    </a:moveTo>
                    <a:lnTo>
                      <a:pt x="39" y="0"/>
                    </a:lnTo>
                    <a:lnTo>
                      <a:pt x="41" y="33"/>
                    </a:lnTo>
                    <a:lnTo>
                      <a:pt x="43" y="59"/>
                    </a:lnTo>
                    <a:lnTo>
                      <a:pt x="71" y="74"/>
                    </a:lnTo>
                    <a:lnTo>
                      <a:pt x="82" y="96"/>
                    </a:lnTo>
                    <a:lnTo>
                      <a:pt x="69" y="122"/>
                    </a:lnTo>
                    <a:lnTo>
                      <a:pt x="35" y="118"/>
                    </a:lnTo>
                    <a:lnTo>
                      <a:pt x="13" y="96"/>
                    </a:lnTo>
                    <a:lnTo>
                      <a:pt x="35" y="87"/>
                    </a:lnTo>
                    <a:lnTo>
                      <a:pt x="32" y="63"/>
                    </a:lnTo>
                    <a:lnTo>
                      <a:pt x="11" y="48"/>
                    </a:lnTo>
                    <a:lnTo>
                      <a:pt x="0" y="0"/>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74" name="Freeform 17"/>
              <p:cNvSpPr>
                <a:spLocks/>
              </p:cNvSpPr>
              <p:nvPr/>
            </p:nvSpPr>
            <p:spPr bwMode="auto">
              <a:xfrm>
                <a:off x="7719469" y="3670545"/>
                <a:ext cx="74717" cy="66093"/>
              </a:xfrm>
              <a:custGeom>
                <a:avLst/>
                <a:gdLst/>
                <a:ahLst/>
                <a:cxnLst>
                  <a:cxn ang="0">
                    <a:pos x="21" y="0"/>
                  </a:cxn>
                  <a:cxn ang="0">
                    <a:pos x="0" y="37"/>
                  </a:cxn>
                  <a:cxn ang="0">
                    <a:pos x="26" y="46"/>
                  </a:cxn>
                  <a:cxn ang="0">
                    <a:pos x="52" y="41"/>
                  </a:cxn>
                  <a:cxn ang="0">
                    <a:pos x="21" y="0"/>
                  </a:cxn>
                </a:cxnLst>
                <a:rect l="0" t="0" r="r" b="b"/>
                <a:pathLst>
                  <a:path w="52" h="46">
                    <a:moveTo>
                      <a:pt x="21" y="0"/>
                    </a:moveTo>
                    <a:lnTo>
                      <a:pt x="0" y="37"/>
                    </a:lnTo>
                    <a:lnTo>
                      <a:pt x="26" y="46"/>
                    </a:lnTo>
                    <a:lnTo>
                      <a:pt x="52" y="41"/>
                    </a:lnTo>
                    <a:lnTo>
                      <a:pt x="21" y="0"/>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75" name="Freeform 20"/>
              <p:cNvSpPr>
                <a:spLocks/>
              </p:cNvSpPr>
              <p:nvPr/>
            </p:nvSpPr>
            <p:spPr bwMode="auto">
              <a:xfrm>
                <a:off x="8009712" y="3258174"/>
                <a:ext cx="58909" cy="103451"/>
              </a:xfrm>
              <a:custGeom>
                <a:avLst/>
                <a:gdLst/>
                <a:ahLst/>
                <a:cxnLst>
                  <a:cxn ang="0">
                    <a:pos x="34" y="72"/>
                  </a:cxn>
                  <a:cxn ang="0">
                    <a:pos x="13" y="39"/>
                  </a:cxn>
                  <a:cxn ang="0">
                    <a:pos x="0" y="18"/>
                  </a:cxn>
                  <a:cxn ang="0">
                    <a:pos x="17" y="0"/>
                  </a:cxn>
                  <a:cxn ang="0">
                    <a:pos x="41" y="20"/>
                  </a:cxn>
                  <a:cxn ang="0">
                    <a:pos x="34" y="72"/>
                  </a:cxn>
                </a:cxnLst>
                <a:rect l="0" t="0" r="r" b="b"/>
                <a:pathLst>
                  <a:path w="41" h="72">
                    <a:moveTo>
                      <a:pt x="34" y="72"/>
                    </a:moveTo>
                    <a:lnTo>
                      <a:pt x="13" y="39"/>
                    </a:lnTo>
                    <a:lnTo>
                      <a:pt x="0" y="18"/>
                    </a:lnTo>
                    <a:lnTo>
                      <a:pt x="17" y="0"/>
                    </a:lnTo>
                    <a:lnTo>
                      <a:pt x="41" y="20"/>
                    </a:lnTo>
                    <a:lnTo>
                      <a:pt x="34" y="72"/>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76" name="Freeform 22"/>
              <p:cNvSpPr>
                <a:spLocks/>
              </p:cNvSpPr>
              <p:nvPr/>
            </p:nvSpPr>
            <p:spPr bwMode="auto">
              <a:xfrm>
                <a:off x="9001113" y="5979538"/>
                <a:ext cx="47415" cy="50290"/>
              </a:xfrm>
              <a:custGeom>
                <a:avLst/>
                <a:gdLst/>
                <a:ahLst/>
                <a:cxnLst>
                  <a:cxn ang="0">
                    <a:pos x="17" y="35"/>
                  </a:cxn>
                  <a:cxn ang="0">
                    <a:pos x="33" y="24"/>
                  </a:cxn>
                  <a:cxn ang="0">
                    <a:pos x="24" y="4"/>
                  </a:cxn>
                  <a:cxn ang="0">
                    <a:pos x="0" y="0"/>
                  </a:cxn>
                  <a:cxn ang="0">
                    <a:pos x="7" y="21"/>
                  </a:cxn>
                  <a:cxn ang="0">
                    <a:pos x="2" y="32"/>
                  </a:cxn>
                  <a:cxn ang="0">
                    <a:pos x="17" y="35"/>
                  </a:cxn>
                </a:cxnLst>
                <a:rect l="0" t="0" r="r" b="b"/>
                <a:pathLst>
                  <a:path w="33" h="35">
                    <a:moveTo>
                      <a:pt x="17" y="35"/>
                    </a:moveTo>
                    <a:lnTo>
                      <a:pt x="33" y="24"/>
                    </a:lnTo>
                    <a:lnTo>
                      <a:pt x="24" y="4"/>
                    </a:lnTo>
                    <a:lnTo>
                      <a:pt x="0" y="0"/>
                    </a:lnTo>
                    <a:lnTo>
                      <a:pt x="7" y="21"/>
                    </a:lnTo>
                    <a:lnTo>
                      <a:pt x="2" y="32"/>
                    </a:lnTo>
                    <a:lnTo>
                      <a:pt x="17" y="35"/>
                    </a:lnTo>
                    <a:close/>
                  </a:path>
                </a:pathLst>
              </a:custGeom>
              <a:noFill/>
              <a:ln w="4763" cap="rnd">
                <a:solidFill>
                  <a:schemeClr val="bg1">
                    <a:lumMod val="75000"/>
                    <a:alpha val="45098"/>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grpSp>
        <p:grpSp>
          <p:nvGrpSpPr>
            <p:cNvPr id="11" name="Groupe 72"/>
            <p:cNvGrpSpPr/>
            <p:nvPr userDrawn="1"/>
          </p:nvGrpSpPr>
          <p:grpSpPr>
            <a:xfrm>
              <a:off x="5778243" y="3783409"/>
              <a:ext cx="3420264" cy="1285431"/>
              <a:chOff x="1286729" y="2712190"/>
              <a:chExt cx="8001752" cy="3007283"/>
            </a:xfrm>
            <a:solidFill>
              <a:schemeClr val="accent6">
                <a:lumMod val="60000"/>
                <a:lumOff val="40000"/>
              </a:schemeClr>
            </a:solidFill>
          </p:grpSpPr>
          <p:sp>
            <p:nvSpPr>
              <p:cNvPr id="12" name="Oval 38"/>
              <p:cNvSpPr>
                <a:spLocks noChangeArrowheads="1"/>
              </p:cNvSpPr>
              <p:nvPr/>
            </p:nvSpPr>
            <p:spPr bwMode="auto">
              <a:xfrm>
                <a:off x="4296905" y="2992372"/>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Oval 25"/>
              <p:cNvSpPr>
                <a:spLocks noChangeArrowheads="1"/>
              </p:cNvSpPr>
              <p:nvPr/>
            </p:nvSpPr>
            <p:spPr bwMode="auto">
              <a:xfrm>
                <a:off x="2240789" y="4713693"/>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Oval 26"/>
              <p:cNvSpPr>
                <a:spLocks noChangeArrowheads="1"/>
              </p:cNvSpPr>
              <p:nvPr/>
            </p:nvSpPr>
            <p:spPr bwMode="auto">
              <a:xfrm>
                <a:off x="2104290" y="4157640"/>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Oval 27"/>
              <p:cNvSpPr>
                <a:spLocks noChangeArrowheads="1"/>
              </p:cNvSpPr>
              <p:nvPr/>
            </p:nvSpPr>
            <p:spPr bwMode="auto">
              <a:xfrm>
                <a:off x="8355973" y="5176352"/>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Oval 28"/>
              <p:cNvSpPr>
                <a:spLocks noChangeArrowheads="1"/>
              </p:cNvSpPr>
              <p:nvPr/>
            </p:nvSpPr>
            <p:spPr bwMode="auto">
              <a:xfrm>
                <a:off x="9216639" y="5647632"/>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Oval 29"/>
              <p:cNvSpPr>
                <a:spLocks noChangeArrowheads="1"/>
              </p:cNvSpPr>
              <p:nvPr/>
            </p:nvSpPr>
            <p:spPr bwMode="auto">
              <a:xfrm>
                <a:off x="7659106" y="4295576"/>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Oval 30"/>
              <p:cNvSpPr>
                <a:spLocks noChangeArrowheads="1"/>
              </p:cNvSpPr>
              <p:nvPr/>
            </p:nvSpPr>
            <p:spPr bwMode="auto">
              <a:xfrm>
                <a:off x="7253918" y="3337211"/>
                <a:ext cx="71842"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Oval 31"/>
              <p:cNvSpPr>
                <a:spLocks noChangeArrowheads="1"/>
              </p:cNvSpPr>
              <p:nvPr/>
            </p:nvSpPr>
            <p:spPr bwMode="auto">
              <a:xfrm>
                <a:off x="7840148" y="391769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Oval 32"/>
              <p:cNvSpPr>
                <a:spLocks noChangeArrowheads="1"/>
              </p:cNvSpPr>
              <p:nvPr/>
            </p:nvSpPr>
            <p:spPr bwMode="auto">
              <a:xfrm>
                <a:off x="8230968" y="3114502"/>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Oval 33"/>
              <p:cNvSpPr>
                <a:spLocks noChangeArrowheads="1"/>
              </p:cNvSpPr>
              <p:nvPr/>
            </p:nvSpPr>
            <p:spPr bwMode="auto">
              <a:xfrm>
                <a:off x="6574293" y="3774007"/>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Oval 34"/>
              <p:cNvSpPr>
                <a:spLocks noChangeArrowheads="1"/>
              </p:cNvSpPr>
              <p:nvPr/>
            </p:nvSpPr>
            <p:spPr bwMode="auto">
              <a:xfrm>
                <a:off x="5953579" y="3805617"/>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Oval 35"/>
              <p:cNvSpPr>
                <a:spLocks noChangeArrowheads="1"/>
              </p:cNvSpPr>
              <p:nvPr/>
            </p:nvSpPr>
            <p:spPr bwMode="auto">
              <a:xfrm>
                <a:off x="4973656" y="5163420"/>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Oval 36"/>
              <p:cNvSpPr>
                <a:spLocks noChangeArrowheads="1"/>
              </p:cNvSpPr>
              <p:nvPr/>
            </p:nvSpPr>
            <p:spPr bwMode="auto">
              <a:xfrm>
                <a:off x="5272518" y="3480894"/>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Oval 37"/>
              <p:cNvSpPr>
                <a:spLocks noChangeArrowheads="1"/>
              </p:cNvSpPr>
              <p:nvPr/>
            </p:nvSpPr>
            <p:spPr bwMode="auto">
              <a:xfrm>
                <a:off x="4437715" y="3026856"/>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Oval 39"/>
              <p:cNvSpPr>
                <a:spLocks noChangeArrowheads="1"/>
              </p:cNvSpPr>
              <p:nvPr/>
            </p:nvSpPr>
            <p:spPr bwMode="auto">
              <a:xfrm>
                <a:off x="4717898" y="2930588"/>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Oval 40"/>
              <p:cNvSpPr>
                <a:spLocks noChangeArrowheads="1"/>
              </p:cNvSpPr>
              <p:nvPr/>
            </p:nvSpPr>
            <p:spPr bwMode="auto">
              <a:xfrm>
                <a:off x="4483694" y="3161917"/>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41"/>
              <p:cNvSpPr>
                <a:spLocks noChangeArrowheads="1"/>
              </p:cNvSpPr>
              <p:nvPr/>
            </p:nvSpPr>
            <p:spPr bwMode="auto">
              <a:xfrm>
                <a:off x="4699219" y="3146112"/>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Oval 42"/>
              <p:cNvSpPr>
                <a:spLocks noChangeArrowheads="1"/>
              </p:cNvSpPr>
              <p:nvPr/>
            </p:nvSpPr>
            <p:spPr bwMode="auto">
              <a:xfrm>
                <a:off x="4742325" y="3068524"/>
                <a:ext cx="68968"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Oval 43"/>
              <p:cNvSpPr>
                <a:spLocks noChangeArrowheads="1"/>
              </p:cNvSpPr>
              <p:nvPr/>
            </p:nvSpPr>
            <p:spPr bwMode="auto">
              <a:xfrm>
                <a:off x="4365873" y="3327153"/>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Oval 44"/>
              <p:cNvSpPr>
                <a:spLocks noChangeArrowheads="1"/>
              </p:cNvSpPr>
              <p:nvPr/>
            </p:nvSpPr>
            <p:spPr bwMode="auto">
              <a:xfrm>
                <a:off x="4237994" y="3585782"/>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Oval 45"/>
              <p:cNvSpPr>
                <a:spLocks noChangeArrowheads="1"/>
              </p:cNvSpPr>
              <p:nvPr/>
            </p:nvSpPr>
            <p:spPr bwMode="auto">
              <a:xfrm>
                <a:off x="4727956" y="3295543"/>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Oval 46"/>
              <p:cNvSpPr>
                <a:spLocks noChangeArrowheads="1"/>
              </p:cNvSpPr>
              <p:nvPr/>
            </p:nvSpPr>
            <p:spPr bwMode="auto">
              <a:xfrm>
                <a:off x="4798361" y="314898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Oval 47"/>
              <p:cNvSpPr>
                <a:spLocks noChangeArrowheads="1"/>
              </p:cNvSpPr>
              <p:nvPr/>
            </p:nvSpPr>
            <p:spPr bwMode="auto">
              <a:xfrm>
                <a:off x="4883135" y="3105881"/>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Oval 48"/>
              <p:cNvSpPr>
                <a:spLocks noChangeArrowheads="1"/>
              </p:cNvSpPr>
              <p:nvPr/>
            </p:nvSpPr>
            <p:spPr bwMode="auto">
              <a:xfrm>
                <a:off x="4883135" y="3196401"/>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Oval 49"/>
              <p:cNvSpPr>
                <a:spLocks noChangeArrowheads="1"/>
              </p:cNvSpPr>
              <p:nvPr/>
            </p:nvSpPr>
            <p:spPr bwMode="auto">
              <a:xfrm>
                <a:off x="5069924" y="3292669"/>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Oval 50"/>
              <p:cNvSpPr>
                <a:spLocks noChangeArrowheads="1"/>
              </p:cNvSpPr>
              <p:nvPr/>
            </p:nvSpPr>
            <p:spPr bwMode="auto">
              <a:xfrm>
                <a:off x="4979403" y="323950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Oval 51"/>
              <p:cNvSpPr>
                <a:spLocks noChangeArrowheads="1"/>
              </p:cNvSpPr>
              <p:nvPr/>
            </p:nvSpPr>
            <p:spPr bwMode="auto">
              <a:xfrm>
                <a:off x="4957850" y="301105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Oval 52"/>
              <p:cNvSpPr>
                <a:spLocks noChangeArrowheads="1"/>
              </p:cNvSpPr>
              <p:nvPr/>
            </p:nvSpPr>
            <p:spPr bwMode="auto">
              <a:xfrm>
                <a:off x="5069924" y="3199275"/>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Oval 53"/>
              <p:cNvSpPr>
                <a:spLocks noChangeArrowheads="1"/>
              </p:cNvSpPr>
              <p:nvPr/>
            </p:nvSpPr>
            <p:spPr bwMode="auto">
              <a:xfrm>
                <a:off x="4970782" y="3117376"/>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Oval 54"/>
              <p:cNvSpPr>
                <a:spLocks noChangeArrowheads="1"/>
              </p:cNvSpPr>
              <p:nvPr/>
            </p:nvSpPr>
            <p:spPr bwMode="auto">
              <a:xfrm>
                <a:off x="4259547" y="3342958"/>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Oval 55"/>
              <p:cNvSpPr>
                <a:spLocks noChangeArrowheads="1"/>
              </p:cNvSpPr>
              <p:nvPr/>
            </p:nvSpPr>
            <p:spPr bwMode="auto">
              <a:xfrm>
                <a:off x="2477868" y="271219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Oval 56"/>
              <p:cNvSpPr>
                <a:spLocks noChangeArrowheads="1"/>
              </p:cNvSpPr>
              <p:nvPr/>
            </p:nvSpPr>
            <p:spPr bwMode="auto">
              <a:xfrm>
                <a:off x="1414608" y="2911909"/>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Oval 57"/>
              <p:cNvSpPr>
                <a:spLocks noChangeArrowheads="1"/>
              </p:cNvSpPr>
              <p:nvPr/>
            </p:nvSpPr>
            <p:spPr bwMode="auto">
              <a:xfrm>
                <a:off x="1286729" y="3590093"/>
                <a:ext cx="68968"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Oval 58"/>
              <p:cNvSpPr>
                <a:spLocks noChangeArrowheads="1"/>
              </p:cNvSpPr>
              <p:nvPr/>
            </p:nvSpPr>
            <p:spPr bwMode="auto">
              <a:xfrm>
                <a:off x="1667491" y="3842974"/>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Oval 59"/>
              <p:cNvSpPr>
                <a:spLocks noChangeArrowheads="1"/>
              </p:cNvSpPr>
              <p:nvPr/>
            </p:nvSpPr>
            <p:spPr bwMode="auto">
              <a:xfrm>
                <a:off x="2736499" y="4492421"/>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Oval 60"/>
              <p:cNvSpPr>
                <a:spLocks noChangeArrowheads="1"/>
              </p:cNvSpPr>
              <p:nvPr/>
            </p:nvSpPr>
            <p:spPr bwMode="auto">
              <a:xfrm>
                <a:off x="2403152" y="5088705"/>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Oval 61"/>
              <p:cNvSpPr>
                <a:spLocks noChangeArrowheads="1"/>
              </p:cNvSpPr>
              <p:nvPr/>
            </p:nvSpPr>
            <p:spPr bwMode="auto">
              <a:xfrm>
                <a:off x="4674793" y="3049845"/>
                <a:ext cx="71842"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Oval 62"/>
              <p:cNvSpPr>
                <a:spLocks noChangeArrowheads="1"/>
              </p:cNvSpPr>
              <p:nvPr/>
            </p:nvSpPr>
            <p:spPr bwMode="auto">
              <a:xfrm>
                <a:off x="4630251" y="2720811"/>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Oval 63"/>
              <p:cNvSpPr>
                <a:spLocks noChangeArrowheads="1"/>
              </p:cNvSpPr>
              <p:nvPr/>
            </p:nvSpPr>
            <p:spPr bwMode="auto">
              <a:xfrm>
                <a:off x="4758130" y="2755295"/>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Oval 64"/>
              <p:cNvSpPr>
                <a:spLocks noChangeArrowheads="1"/>
              </p:cNvSpPr>
              <p:nvPr/>
            </p:nvSpPr>
            <p:spPr bwMode="auto">
              <a:xfrm>
                <a:off x="5026819" y="2727995"/>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Oval 65"/>
              <p:cNvSpPr>
                <a:spLocks noChangeArrowheads="1"/>
              </p:cNvSpPr>
              <p:nvPr/>
            </p:nvSpPr>
            <p:spPr bwMode="auto">
              <a:xfrm>
                <a:off x="4805546" y="302685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Oval 66"/>
              <p:cNvSpPr>
                <a:spLocks noChangeArrowheads="1"/>
              </p:cNvSpPr>
              <p:nvPr/>
            </p:nvSpPr>
            <p:spPr bwMode="auto">
              <a:xfrm>
                <a:off x="7370302" y="4239539"/>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Oval 67"/>
              <p:cNvSpPr>
                <a:spLocks noChangeArrowheads="1"/>
              </p:cNvSpPr>
              <p:nvPr/>
            </p:nvSpPr>
            <p:spPr bwMode="auto">
              <a:xfrm>
                <a:off x="7445017" y="3979473"/>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Oval 68"/>
              <p:cNvSpPr>
                <a:spLocks noChangeArrowheads="1"/>
              </p:cNvSpPr>
              <p:nvPr/>
            </p:nvSpPr>
            <p:spPr bwMode="auto">
              <a:xfrm>
                <a:off x="7735258" y="3680613"/>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Oval 64"/>
              <p:cNvSpPr>
                <a:spLocks noChangeArrowheads="1"/>
              </p:cNvSpPr>
              <p:nvPr/>
            </p:nvSpPr>
            <p:spPr bwMode="auto">
              <a:xfrm>
                <a:off x="5625545" y="2815079"/>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7" name="Rectangle 9"/>
          <p:cNvSpPr>
            <a:spLocks noChangeArrowheads="1"/>
          </p:cNvSpPr>
          <p:nvPr userDrawn="1">
            <p:custDataLst>
              <p:tags r:id="rId4"/>
            </p:custDataLst>
          </p:nvPr>
        </p:nvSpPr>
        <p:spPr bwMode="gray">
          <a:xfrm>
            <a:off x="1112226" y="2862243"/>
            <a:ext cx="3975418" cy="250075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3957389 w 3957389"/>
              <a:gd name="connsiteY0" fmla="*/ 2132777 h 2132777"/>
              <a:gd name="connsiteX1" fmla="*/ 164137 w 3957389"/>
              <a:gd name="connsiteY1" fmla="*/ 2132777 h 2132777"/>
              <a:gd name="connsiteX2" fmla="*/ 48075 w 3957389"/>
              <a:gd name="connsiteY2" fmla="*/ 2084702 h 2132777"/>
              <a:gd name="connsiteX3" fmla="*/ 0 w 3957389"/>
              <a:gd name="connsiteY3" fmla="*/ 1968640 h 2132777"/>
              <a:gd name="connsiteX4" fmla="*/ 0 w 3957389"/>
              <a:gd name="connsiteY4" fmla="*/ 0 h 2132777"/>
              <a:gd name="connsiteX0" fmla="*/ 3957389 w 3957389"/>
              <a:gd name="connsiteY0" fmla="*/ 2276177 h 2276177"/>
              <a:gd name="connsiteX1" fmla="*/ 164137 w 3957389"/>
              <a:gd name="connsiteY1" fmla="*/ 2276177 h 2276177"/>
              <a:gd name="connsiteX2" fmla="*/ 48075 w 3957389"/>
              <a:gd name="connsiteY2" fmla="*/ 2228102 h 2276177"/>
              <a:gd name="connsiteX3" fmla="*/ 0 w 3957389"/>
              <a:gd name="connsiteY3" fmla="*/ 2112040 h 2276177"/>
              <a:gd name="connsiteX4" fmla="*/ 0 w 3957389"/>
              <a:gd name="connsiteY4" fmla="*/ 0 h 2276177"/>
              <a:gd name="connsiteX0" fmla="*/ 3957389 w 3957389"/>
              <a:gd name="connsiteY0" fmla="*/ 2371777 h 2371777"/>
              <a:gd name="connsiteX1" fmla="*/ 164137 w 3957389"/>
              <a:gd name="connsiteY1" fmla="*/ 2371777 h 2371777"/>
              <a:gd name="connsiteX2" fmla="*/ 48075 w 3957389"/>
              <a:gd name="connsiteY2" fmla="*/ 2323702 h 2371777"/>
              <a:gd name="connsiteX3" fmla="*/ 0 w 3957389"/>
              <a:gd name="connsiteY3" fmla="*/ 2207640 h 2371777"/>
              <a:gd name="connsiteX4" fmla="*/ 0 w 3957389"/>
              <a:gd name="connsiteY4" fmla="*/ 0 h 2371777"/>
              <a:gd name="connsiteX0" fmla="*/ 3957389 w 3957389"/>
              <a:gd name="connsiteY0" fmla="*/ 2276177 h 2276177"/>
              <a:gd name="connsiteX1" fmla="*/ 164137 w 3957389"/>
              <a:gd name="connsiteY1" fmla="*/ 2276177 h 2276177"/>
              <a:gd name="connsiteX2" fmla="*/ 48075 w 3957389"/>
              <a:gd name="connsiteY2" fmla="*/ 2228102 h 2276177"/>
              <a:gd name="connsiteX3" fmla="*/ 0 w 3957389"/>
              <a:gd name="connsiteY3" fmla="*/ 2112040 h 2276177"/>
              <a:gd name="connsiteX4" fmla="*/ 0 w 3957389"/>
              <a:gd name="connsiteY4" fmla="*/ 0 h 2276177"/>
              <a:gd name="connsiteX0" fmla="*/ 4151312 w 4151312"/>
              <a:gd name="connsiteY0" fmla="*/ 2276177 h 2276177"/>
              <a:gd name="connsiteX1" fmla="*/ 164137 w 4151312"/>
              <a:gd name="connsiteY1" fmla="*/ 2276177 h 2276177"/>
              <a:gd name="connsiteX2" fmla="*/ 48075 w 4151312"/>
              <a:gd name="connsiteY2" fmla="*/ 2228102 h 2276177"/>
              <a:gd name="connsiteX3" fmla="*/ 0 w 4151312"/>
              <a:gd name="connsiteY3" fmla="*/ 2112040 h 2276177"/>
              <a:gd name="connsiteX4" fmla="*/ 0 w 4151312"/>
              <a:gd name="connsiteY4" fmla="*/ 0 h 2276177"/>
              <a:gd name="connsiteX0" fmla="*/ 4151313 w 4151313"/>
              <a:gd name="connsiteY0" fmla="*/ 2148533 h 2148533"/>
              <a:gd name="connsiteX1" fmla="*/ 164138 w 4151313"/>
              <a:gd name="connsiteY1" fmla="*/ 2148533 h 2148533"/>
              <a:gd name="connsiteX2" fmla="*/ 48076 w 4151313"/>
              <a:gd name="connsiteY2" fmla="*/ 2100458 h 2148533"/>
              <a:gd name="connsiteX3" fmla="*/ 1 w 4151313"/>
              <a:gd name="connsiteY3" fmla="*/ 1984396 h 2148533"/>
              <a:gd name="connsiteX4" fmla="*/ 0 w 4151313"/>
              <a:gd name="connsiteY4" fmla="*/ 0 h 2148533"/>
              <a:gd name="connsiteX0" fmla="*/ 4275138 w 4275138"/>
              <a:gd name="connsiteY0" fmla="*/ 2148533 h 2148533"/>
              <a:gd name="connsiteX1" fmla="*/ 164138 w 4275138"/>
              <a:gd name="connsiteY1" fmla="*/ 2148533 h 2148533"/>
              <a:gd name="connsiteX2" fmla="*/ 48076 w 4275138"/>
              <a:gd name="connsiteY2" fmla="*/ 2100458 h 2148533"/>
              <a:gd name="connsiteX3" fmla="*/ 1 w 4275138"/>
              <a:gd name="connsiteY3" fmla="*/ 1984396 h 2148533"/>
              <a:gd name="connsiteX4" fmla="*/ 0 w 4275138"/>
              <a:gd name="connsiteY4" fmla="*/ 0 h 2148533"/>
              <a:gd name="connsiteX0" fmla="*/ 3975418 w 3975418"/>
              <a:gd name="connsiteY0" fmla="*/ 2148533 h 2148533"/>
              <a:gd name="connsiteX1" fmla="*/ 164138 w 3975418"/>
              <a:gd name="connsiteY1" fmla="*/ 2148533 h 2148533"/>
              <a:gd name="connsiteX2" fmla="*/ 48076 w 3975418"/>
              <a:gd name="connsiteY2" fmla="*/ 2100458 h 2148533"/>
              <a:gd name="connsiteX3" fmla="*/ 1 w 3975418"/>
              <a:gd name="connsiteY3" fmla="*/ 1984396 h 2148533"/>
              <a:gd name="connsiteX4" fmla="*/ 0 w 3975418"/>
              <a:gd name="connsiteY4" fmla="*/ 0 h 2148533"/>
              <a:gd name="connsiteX0" fmla="*/ 3975418 w 3975418"/>
              <a:gd name="connsiteY0" fmla="*/ 2212266 h 2212266"/>
              <a:gd name="connsiteX1" fmla="*/ 164138 w 3975418"/>
              <a:gd name="connsiteY1" fmla="*/ 2212266 h 2212266"/>
              <a:gd name="connsiteX2" fmla="*/ 48076 w 3975418"/>
              <a:gd name="connsiteY2" fmla="*/ 2164191 h 2212266"/>
              <a:gd name="connsiteX3" fmla="*/ 1 w 3975418"/>
              <a:gd name="connsiteY3" fmla="*/ 2048129 h 2212266"/>
              <a:gd name="connsiteX4" fmla="*/ 0 w 3975418"/>
              <a:gd name="connsiteY4" fmla="*/ 0 h 2212266"/>
              <a:gd name="connsiteX0" fmla="*/ 3975418 w 3975418"/>
              <a:gd name="connsiteY0" fmla="*/ 2244133 h 2244133"/>
              <a:gd name="connsiteX1" fmla="*/ 164138 w 3975418"/>
              <a:gd name="connsiteY1" fmla="*/ 2244133 h 2244133"/>
              <a:gd name="connsiteX2" fmla="*/ 48076 w 3975418"/>
              <a:gd name="connsiteY2" fmla="*/ 2196058 h 2244133"/>
              <a:gd name="connsiteX3" fmla="*/ 1 w 3975418"/>
              <a:gd name="connsiteY3" fmla="*/ 2079996 h 2244133"/>
              <a:gd name="connsiteX4" fmla="*/ 0 w 3975418"/>
              <a:gd name="connsiteY4" fmla="*/ 0 h 224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5418" h="2244133">
                <a:moveTo>
                  <a:pt x="3975418" y="2244133"/>
                </a:moveTo>
                <a:lnTo>
                  <a:pt x="164138" y="2244133"/>
                </a:lnTo>
                <a:cubicBezTo>
                  <a:pt x="120606" y="2244133"/>
                  <a:pt x="78857" y="2226840"/>
                  <a:pt x="48076" y="2196058"/>
                </a:cubicBezTo>
                <a:cubicBezTo>
                  <a:pt x="17294" y="2165276"/>
                  <a:pt x="1" y="2123527"/>
                  <a:pt x="1" y="2079996"/>
                </a:cubicBezTo>
                <a:cubicBezTo>
                  <a:pt x="1" y="1418531"/>
                  <a:pt x="0" y="661465"/>
                  <a:pt x="0" y="0"/>
                </a:cubicBezTo>
              </a:path>
            </a:pathLst>
          </a:custGeom>
          <a:noFill/>
          <a:ln w="19050" cap="rnd" cmpd="sng" algn="ctr">
            <a:solidFill>
              <a:schemeClr val="accent5">
                <a:lumMod val="40000"/>
                <a:lumOff val="60000"/>
              </a:schemeClr>
            </a:solidFill>
            <a:prstDash val="solid"/>
            <a:round/>
          </a:ln>
          <a:effectLst/>
        </p:spPr>
        <p:txBody>
          <a:bodyPr wrap="square" lIns="360000" tIns="50951" rIns="0" bIns="144000" rtlCol="0" anchor="t"/>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892803" rtl="0" eaLnBrk="1" fontAlgn="auto" latinLnBrk="0" hangingPunct="1">
              <a:lnSpc>
                <a:spcPct val="100000"/>
              </a:lnSpc>
              <a:spcBef>
                <a:spcPts val="600"/>
              </a:spcBef>
              <a:spcAft>
                <a:spcPts val="0"/>
              </a:spcAft>
              <a:buClrTx/>
              <a:buSzTx/>
              <a:buFontTx/>
              <a:buNone/>
              <a:tabLst/>
              <a:defRPr/>
            </a:pPr>
            <a:r>
              <a:rPr lang="en-US" sz="1000" dirty="0" smtClean="0">
                <a:solidFill>
                  <a:schemeClr val="bg1"/>
                </a:solidFill>
                <a:latin typeface="Arial" pitchFamily="34" charset="0"/>
                <a:cs typeface="Arial" pitchFamily="34" charset="0"/>
              </a:rPr>
              <a:t>With more than 190,000 people, Capgemini is present in over 40 countries and celebrates its 50</a:t>
            </a:r>
            <a:r>
              <a:rPr lang="en-US" sz="1000" baseline="30000" dirty="0" smtClean="0">
                <a:solidFill>
                  <a:schemeClr val="bg1"/>
                </a:solidFill>
                <a:latin typeface="Arial" pitchFamily="34" charset="0"/>
                <a:cs typeface="Arial" pitchFamily="34" charset="0"/>
              </a:rPr>
              <a:t>th </a:t>
            </a:r>
            <a:r>
              <a:rPr lang="en-US" sz="1000" dirty="0" smtClean="0">
                <a:solidFill>
                  <a:schemeClr val="bg1"/>
                </a:solidFill>
                <a:latin typeface="Arial" pitchFamily="34" charset="0"/>
                <a:cs typeface="Arial" pitchFamily="34" charset="0"/>
              </a:rPr>
              <a:t>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dirty="0" smtClean="0">
                <a:solidFill>
                  <a:schemeClr val="accent5">
                    <a:lumMod val="40000"/>
                    <a:lumOff val="60000"/>
                  </a:schemeClr>
                </a:solidFill>
                <a:latin typeface="Arial" pitchFamily="34" charset="0"/>
                <a:cs typeface="Arial" pitchFamily="34" charset="0"/>
              </a:rPr>
              <a:t>the Collaborative Business Experience</a:t>
            </a:r>
            <a:r>
              <a:rPr lang="en-US" sz="1000" u="sng" baseline="0" dirty="0" smtClean="0">
                <a:solidFill>
                  <a:schemeClr val="accent5">
                    <a:lumMod val="40000"/>
                    <a:lumOff val="60000"/>
                  </a:schemeClr>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and draws on </a:t>
            </a:r>
            <a:r>
              <a:rPr lang="en-US" sz="1000" u="sng" dirty="0" smtClean="0">
                <a:solidFill>
                  <a:schemeClr val="accent5">
                    <a:lumMod val="40000"/>
                    <a:lumOff val="60000"/>
                  </a:schemeClr>
                </a:solidFill>
                <a:latin typeface="Arial" pitchFamily="34" charset="0"/>
                <a:cs typeface="Arial" pitchFamily="34" charset="0"/>
              </a:rPr>
              <a:t>Rightshore</a:t>
            </a:r>
            <a:r>
              <a:rPr lang="en-US" sz="1000" u="sng" baseline="30000" dirty="0" smtClean="0">
                <a:solidFill>
                  <a:schemeClr val="accent5">
                    <a:lumMod val="40000"/>
                    <a:lumOff val="60000"/>
                  </a:schemeClr>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marR="0" indent="0" algn="just" defTabSz="892803" rtl="0" eaLnBrk="1" fontAlgn="auto" latinLnBrk="0" hangingPunct="1">
              <a:lnSpc>
                <a:spcPct val="100000"/>
              </a:lnSpc>
              <a:spcBef>
                <a:spcPts val="600"/>
              </a:spcBef>
              <a:spcAft>
                <a:spcPts val="0"/>
              </a:spcAft>
              <a:buClrTx/>
              <a:buSzTx/>
              <a:buFontTx/>
              <a:buNone/>
              <a:tabLst/>
              <a:defRPr/>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accent5">
                    <a:lumMod val="40000"/>
                    <a:lumOff val="60000"/>
                  </a:schemeClr>
                </a:solidFill>
                <a:latin typeface="Arial" pitchFamily="34" charset="0"/>
                <a:cs typeface="Arial" pitchFamily="34" charset="0"/>
              </a:rPr>
              <a:t>www.capgemini.com</a:t>
            </a:r>
            <a:r>
              <a:rPr lang="en-US" sz="1000" b="1" u="sng" dirty="0" smtClean="0">
                <a:solidFill>
                  <a:schemeClr val="bg1"/>
                </a:solidFill>
                <a:latin typeface="Arial" pitchFamily="34" charset="0"/>
                <a:cs typeface="Arial" pitchFamily="34" charset="0"/>
              </a:rPr>
              <a:t>.</a:t>
            </a:r>
          </a:p>
        </p:txBody>
      </p:sp>
      <p:pic>
        <p:nvPicPr>
          <p:cNvPr id="78" name="Image 337" descr="CBE_Label_ppt.png"/>
          <p:cNvPicPr>
            <a:picLocks noChangeAspect="1"/>
          </p:cNvPicPr>
          <p:nvPr userDrawn="1"/>
        </p:nvPicPr>
        <p:blipFill>
          <a:blip r:embed="rId8" cstate="screen"/>
          <a:stretch>
            <a:fillRect/>
          </a:stretch>
        </p:blipFill>
        <p:spPr>
          <a:xfrm>
            <a:off x="849537" y="2786111"/>
            <a:ext cx="519572" cy="522508"/>
          </a:xfrm>
          <a:prstGeom prst="rect">
            <a:avLst/>
          </a:prstGeom>
        </p:spPr>
      </p:pic>
      <p:sp>
        <p:nvSpPr>
          <p:cNvPr id="79" name="Rectangle 78">
            <a:hlinkClick r:id="rId9"/>
          </p:cNvPr>
          <p:cNvSpPr/>
          <p:nvPr userDrawn="1"/>
        </p:nvSpPr>
        <p:spPr>
          <a:xfrm>
            <a:off x="2681196" y="4559682"/>
            <a:ext cx="2389302"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tangle 79">
            <a:hlinkClick r:id="rId10"/>
          </p:cNvPr>
          <p:cNvSpPr/>
          <p:nvPr userDrawn="1"/>
        </p:nvSpPr>
        <p:spPr>
          <a:xfrm>
            <a:off x="2238765" y="4693883"/>
            <a:ext cx="708025" cy="16436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80">
            <a:hlinkClick r:id="rId11"/>
          </p:cNvPr>
          <p:cNvSpPr/>
          <p:nvPr userDrawn="1"/>
        </p:nvSpPr>
        <p:spPr>
          <a:xfrm>
            <a:off x="2790404" y="4929534"/>
            <a:ext cx="126682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oleObject" Target="../embeddings/oleObject1.bin"/><Relationship Id="rId3" Type="http://schemas.openxmlformats.org/officeDocument/2006/relationships/theme" Target="../theme/theme1.xml"/><Relationship Id="rId7" Type="http://schemas.openxmlformats.org/officeDocument/2006/relationships/tags" Target="../tags/tag4.xml"/><Relationship Id="rId12" Type="http://schemas.openxmlformats.org/officeDocument/2006/relationships/tags" Target="../tags/tag9.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5" Type="http://schemas.openxmlformats.org/officeDocument/2006/relationships/image" Target="../media/image2.png"/><Relationship Id="rId10" Type="http://schemas.openxmlformats.org/officeDocument/2006/relationships/tags" Target="../tags/tag7.xml"/><Relationship Id="rId4" Type="http://schemas.openxmlformats.org/officeDocument/2006/relationships/vmlDrawing" Target="../drawings/vmlDrawing1.vml"/><Relationship Id="rId9" Type="http://schemas.openxmlformats.org/officeDocument/2006/relationships/tags" Target="../tags/tag6.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6.jpg"/><Relationship Id="rId3" Type="http://schemas.openxmlformats.org/officeDocument/2006/relationships/slideLayout" Target="../slideLayouts/slideLayout5.xml"/><Relationship Id="rId7" Type="http://schemas.openxmlformats.org/officeDocument/2006/relationships/tags" Target="../tags/tag15.xml"/><Relationship Id="rId12" Type="http://schemas.openxmlformats.org/officeDocument/2006/relationships/tags" Target="../tags/tag20.xml"/><Relationship Id="rId2" Type="http://schemas.openxmlformats.org/officeDocument/2006/relationships/slideLayout" Target="../slideLayouts/slideLayout4.xml"/><Relationship Id="rId16"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vmlDrawing" Target="../drawings/vmlDrawing3.vml"/><Relationship Id="rId15" Type="http://schemas.openxmlformats.org/officeDocument/2006/relationships/image" Target="../media/image1.emf"/><Relationship Id="rId10" Type="http://schemas.openxmlformats.org/officeDocument/2006/relationships/tags" Target="../tags/tag18.xml"/><Relationship Id="rId4" Type="http://schemas.openxmlformats.org/officeDocument/2006/relationships/theme" Target="../theme/theme2.xml"/><Relationship Id="rId9" Type="http://schemas.openxmlformats.org/officeDocument/2006/relationships/tags" Target="../tags/tag17.xml"/><Relationship Id="rId14" Type="http://schemas.openxmlformats.org/officeDocument/2006/relationships/oleObject" Target="../embeddings/oleObject3.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hyperlink" Target="http://www.capgemini.com/" TargetMode="External"/><Relationship Id="rId26" Type="http://schemas.openxmlformats.org/officeDocument/2006/relationships/image" Target="../media/image12.png"/><Relationship Id="rId3" Type="http://schemas.openxmlformats.org/officeDocument/2006/relationships/vmlDrawing" Target="../drawings/vmlDrawing6.vml"/><Relationship Id="rId21" Type="http://schemas.openxmlformats.org/officeDocument/2006/relationships/hyperlink" Target="http://www.linkedin.com/company/capgemini" TargetMode="Externa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5.emf"/><Relationship Id="rId25" Type="http://schemas.openxmlformats.org/officeDocument/2006/relationships/hyperlink" Target="http://www.youtube.com/capgemini" TargetMode="External"/><Relationship Id="rId2" Type="http://schemas.openxmlformats.org/officeDocument/2006/relationships/theme" Target="../theme/theme3.xml"/><Relationship Id="rId16" Type="http://schemas.openxmlformats.org/officeDocument/2006/relationships/image" Target="../media/image4.png"/><Relationship Id="rId20"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image" Target="../media/image11.png"/><Relationship Id="rId5" Type="http://schemas.openxmlformats.org/officeDocument/2006/relationships/tags" Target="../tags/tag30.xml"/><Relationship Id="rId15" Type="http://schemas.openxmlformats.org/officeDocument/2006/relationships/image" Target="../media/image1.emf"/><Relationship Id="rId23" Type="http://schemas.openxmlformats.org/officeDocument/2006/relationships/hyperlink" Target="http://www.twitter.com/capgemini" TargetMode="External"/><Relationship Id="rId28" Type="http://schemas.openxmlformats.org/officeDocument/2006/relationships/image" Target="../media/image13.gif"/><Relationship Id="rId10" Type="http://schemas.openxmlformats.org/officeDocument/2006/relationships/tags" Target="../tags/tag35.xml"/><Relationship Id="rId19" Type="http://schemas.openxmlformats.org/officeDocument/2006/relationships/hyperlink" Target="http://www.facebook.com/Capgemini" TargetMode="Externa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oleObject" Target="../embeddings/oleObject6.bin"/><Relationship Id="rId22" Type="http://schemas.openxmlformats.org/officeDocument/2006/relationships/image" Target="../media/image10.png"/><Relationship Id="rId27" Type="http://schemas.openxmlformats.org/officeDocument/2006/relationships/hyperlink" Target="http://www.slideshare.net/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10000"/>
                <a:lumOff val="90000"/>
              </a:schemeClr>
            </a:gs>
            <a:gs pos="9000">
              <a:schemeClr val="bg1"/>
            </a:gs>
            <a:gs pos="100000">
              <a:schemeClr val="tx1">
                <a:lumMod val="10000"/>
                <a:lumOff val="90000"/>
              </a:schemeClr>
            </a:gs>
          </a:gsLst>
          <a:lin ang="5400000" scaled="0"/>
          <a:tileRect/>
        </a:gra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5"/>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89" name="think-cell Slide" r:id="rId13" imgW="360" imgH="360" progId="">
                  <p:embed/>
                </p:oleObj>
              </mc:Choice>
              <mc:Fallback>
                <p:oleObj name="think-cell Slide" r:id="rId13" imgW="360" imgH="360" progId="">
                  <p:embed/>
                  <p:pic>
                    <p:nvPicPr>
                      <p:cNvPr id="8" name="Object 7"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2"/>
          <p:cNvSpPr>
            <a:spLocks noGrp="1"/>
          </p:cNvSpPr>
          <p:nvPr>
            <p:ph type="body" idx="1"/>
            <p:custDataLst>
              <p:tags r:id="rId6"/>
            </p:custDataLst>
          </p:nvPr>
        </p:nvSpPr>
        <p:spPr>
          <a:xfrm>
            <a:off x="357189" y="1371601"/>
            <a:ext cx="9205912" cy="4876800"/>
          </a:xfrm>
          <a:prstGeom prst="rect">
            <a:avLst/>
          </a:prstGeom>
        </p:spPr>
        <p:txBody>
          <a:bodyPr vert="horz" lIns="0" tIns="0" rIns="0" bIns="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7"/>
            </p:custDataLst>
          </p:nvPr>
        </p:nvSpPr>
        <p:spPr>
          <a:xfrm>
            <a:off x="9592337" y="6570251"/>
            <a:ext cx="110607" cy="107722"/>
          </a:xfrm>
          <a:prstGeom prst="rect">
            <a:avLst/>
          </a:prstGeom>
          <a:noFill/>
        </p:spPr>
        <p:txBody>
          <a:bodyPr wrap="none" lIns="0" tIns="0" rIns="0" bIns="0" rtlCol="0" anchor="ctr">
            <a:spAutoFit/>
          </a:bodyPr>
          <a:lstStyle/>
          <a:p>
            <a:pPr algn="r"/>
            <a:fld id="{6A895693-0027-4F28-9367-92E39A51F51C}" type="slidenum">
              <a:rPr lang="en-US" sz="700" noProof="0" smtClean="0">
                <a:solidFill>
                  <a:schemeClr val="tx2"/>
                </a:solidFill>
              </a:rPr>
              <a:pPr algn="r"/>
              <a:t>‹#›</a:t>
            </a:fld>
            <a:endParaRPr lang="en-US" sz="700" noProof="0" dirty="0">
              <a:solidFill>
                <a:schemeClr val="tx2"/>
              </a:solidFill>
            </a:endParaRPr>
          </a:p>
        </p:txBody>
      </p:sp>
      <p:sp>
        <p:nvSpPr>
          <p:cNvPr id="12" name="Rectangle 11"/>
          <p:cNvSpPr>
            <a:spLocks noChangeArrowheads="1"/>
          </p:cNvSpPr>
          <p:nvPr>
            <p:custDataLst>
              <p:tags r:id="rId8"/>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a:t>
            </a:r>
            <a:r>
              <a:rPr lang="en-US" altLang="en-US" sz="700" b="0" i="0" baseline="30000" noProof="0" dirty="0">
                <a:solidFill>
                  <a:schemeClr val="tx2"/>
                </a:solidFill>
                <a:latin typeface="+mj-lt"/>
                <a:cs typeface="Helvetica Light"/>
              </a:rPr>
              <a:t>©</a:t>
            </a:r>
            <a:r>
              <a:rPr lang="en-US" altLang="en-US" sz="700" b="0" i="0" noProof="0" dirty="0">
                <a:solidFill>
                  <a:schemeClr val="tx2"/>
                </a:solidFill>
                <a:latin typeface="+mj-lt"/>
                <a:cs typeface="Helvetica Light"/>
              </a:rPr>
              <a:t> Capgemini </a:t>
            </a:r>
            <a:r>
              <a:rPr lang="en-US" altLang="en-US" sz="700" b="0" i="0" noProof="0" dirty="0" smtClean="0">
                <a:solidFill>
                  <a:schemeClr val="tx2"/>
                </a:solidFill>
                <a:latin typeface="+mj-lt"/>
                <a:cs typeface="Helvetica Light"/>
              </a:rPr>
              <a:t>2017. </a:t>
            </a:r>
            <a:r>
              <a:rPr lang="en-US" altLang="en-US" sz="700" b="0" i="0" noProof="0" dirty="0">
                <a:solidFill>
                  <a:schemeClr val="tx2"/>
                </a:solidFill>
                <a:latin typeface="+mj-lt"/>
                <a:cs typeface="Helvetica Light"/>
              </a:rPr>
              <a:t>All Rights </a:t>
            </a:r>
            <a:r>
              <a:rPr lang="en-US" altLang="en-US" sz="700" b="0" i="0" noProof="0" dirty="0" smtClean="0">
                <a:solidFill>
                  <a:schemeClr val="tx2"/>
                </a:solidFill>
                <a:latin typeface="+mj-lt"/>
                <a:cs typeface="Helvetica Light"/>
              </a:rPr>
              <a:t>Reserved.</a:t>
            </a:r>
            <a:endParaRPr lang="en-US" altLang="en-US" sz="700" b="0" i="0" noProof="0" dirty="0">
              <a:solidFill>
                <a:schemeClr val="tx2"/>
              </a:solidFill>
              <a:latin typeface="+mj-lt"/>
              <a:cs typeface="Helvetica Light"/>
            </a:endParaRPr>
          </a:p>
        </p:txBody>
      </p:sp>
      <p:cxnSp>
        <p:nvCxnSpPr>
          <p:cNvPr id="15" name="Straight Connector 5"/>
          <p:cNvCxnSpPr/>
          <p:nvPr>
            <p:custDataLst>
              <p:tags r:id="rId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custDataLst>
              <p:tags r:id="rId10"/>
            </p:custDataLst>
          </p:nvPr>
        </p:nvSpPr>
        <p:spPr>
          <a:xfrm>
            <a:off x="1" y="0"/>
            <a:ext cx="9905999" cy="878889"/>
          </a:xfrm>
          <a:prstGeom prst="rect">
            <a:avLst/>
          </a:prstGeom>
        </p:spPr>
        <p:txBody>
          <a:bodyPr vert="horz" lIns="297529" tIns="33059" rIns="165294" bIns="33059" rtlCol="0" anchor="ctr">
            <a:noAutofit/>
          </a:bodyPr>
          <a:lstStyle/>
          <a:p>
            <a:r>
              <a:rPr lang="en-US" noProof="0" dirty="0" err="1"/>
              <a:t>Cliquez</a:t>
            </a:r>
            <a:r>
              <a:rPr lang="en-US" noProof="0" dirty="0"/>
              <a:t> </a:t>
            </a:r>
            <a:r>
              <a:rPr lang="en-US" noProof="0" dirty="0" smtClean="0"/>
              <a:t>pour modifier </a:t>
            </a:r>
            <a:r>
              <a:rPr lang="en-US" noProof="0" dirty="0"/>
              <a:t>le style du </a:t>
            </a:r>
            <a:r>
              <a:rPr lang="en-US" noProof="0" dirty="0" err="1"/>
              <a:t>titre</a:t>
            </a:r>
            <a:endParaRPr lang="en-US" noProof="0" dirty="0"/>
          </a:p>
        </p:txBody>
      </p:sp>
      <p:sp>
        <p:nvSpPr>
          <p:cNvPr id="16" name="Freeform 4"/>
          <p:cNvSpPr>
            <a:spLocks/>
          </p:cNvSpPr>
          <p:nvPr>
            <p:custDataLst>
              <p:tags r:id="rId11"/>
            </p:custDataLst>
          </p:nvPr>
        </p:nvSpPr>
        <p:spPr bwMode="auto">
          <a:xfrm>
            <a:off x="2" y="580207"/>
            <a:ext cx="9905999" cy="660625"/>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9509 w 10000"/>
              <a:gd name="connsiteY7" fmla="*/ 5463 h 10000"/>
              <a:gd name="connsiteX8" fmla="*/ 10000 w 10000"/>
              <a:gd name="connsiteY8" fmla="*/ 927 h 10000"/>
              <a:gd name="connsiteX9" fmla="*/ 10000 w 10000"/>
              <a:gd name="connsiteY9" fmla="*/ 0 h 10000"/>
              <a:gd name="connsiteX10" fmla="*/ 9509 w 10000"/>
              <a:gd name="connsiteY10" fmla="*/ 4537 h 10000"/>
              <a:gd name="connsiteX0" fmla="*/ 0 w 10000"/>
              <a:gd name="connsiteY0" fmla="*/ 4537 h 10000"/>
              <a:gd name="connsiteX1" fmla="*/ 0 w 10000"/>
              <a:gd name="connsiteY1" fmla="*/ 5463 h 10000"/>
              <a:gd name="connsiteX2" fmla="*/ 484 w 10000"/>
              <a:gd name="connsiteY2" fmla="*/ 10000 h 10000"/>
              <a:gd name="connsiteX3" fmla="*/ 972 w 10000"/>
              <a:gd name="connsiteY3" fmla="*/ 5463 h 10000"/>
              <a:gd name="connsiteX4" fmla="*/ 9509 w 10000"/>
              <a:gd name="connsiteY4" fmla="*/ 5463 h 10000"/>
              <a:gd name="connsiteX5" fmla="*/ 10000 w 10000"/>
              <a:gd name="connsiteY5" fmla="*/ 927 h 10000"/>
              <a:gd name="connsiteX6" fmla="*/ 10000 w 10000"/>
              <a:gd name="connsiteY6" fmla="*/ 0 h 10000"/>
              <a:gd name="connsiteX7" fmla="*/ 9509 w 10000"/>
              <a:gd name="connsiteY7" fmla="*/ 4537 h 10000"/>
              <a:gd name="connsiteX8" fmla="*/ 972 w 10000"/>
              <a:gd name="connsiteY8" fmla="*/ 4537 h 10000"/>
              <a:gd name="connsiteX9" fmla="*/ 484 w 10000"/>
              <a:gd name="connsiteY9" fmla="*/ 9122 h 10000"/>
              <a:gd name="connsiteX10" fmla="*/ 92 w 10000"/>
              <a:gd name="connsiteY10" fmla="*/ 5793 h 10000"/>
              <a:gd name="connsiteX0" fmla="*/ 0 w 10000"/>
              <a:gd name="connsiteY0" fmla="*/ 4537 h 10000"/>
              <a:gd name="connsiteX1" fmla="*/ 0 w 10000"/>
              <a:gd name="connsiteY1" fmla="*/ 5463 h 10000"/>
              <a:gd name="connsiteX2" fmla="*/ 484 w 10000"/>
              <a:gd name="connsiteY2" fmla="*/ 10000 h 10000"/>
              <a:gd name="connsiteX3" fmla="*/ 972 w 10000"/>
              <a:gd name="connsiteY3" fmla="*/ 5463 h 10000"/>
              <a:gd name="connsiteX4" fmla="*/ 9509 w 10000"/>
              <a:gd name="connsiteY4" fmla="*/ 5463 h 10000"/>
              <a:gd name="connsiteX5" fmla="*/ 10000 w 10000"/>
              <a:gd name="connsiteY5" fmla="*/ 927 h 10000"/>
              <a:gd name="connsiteX6" fmla="*/ 10000 w 10000"/>
              <a:gd name="connsiteY6" fmla="*/ 0 h 10000"/>
              <a:gd name="connsiteX7" fmla="*/ 9509 w 10000"/>
              <a:gd name="connsiteY7" fmla="*/ 4537 h 10000"/>
              <a:gd name="connsiteX8" fmla="*/ 972 w 10000"/>
              <a:gd name="connsiteY8" fmla="*/ 4537 h 10000"/>
              <a:gd name="connsiteX9" fmla="*/ 484 w 10000"/>
              <a:gd name="connsiteY9" fmla="*/ 9122 h 10000"/>
              <a:gd name="connsiteX0" fmla="*/ 0 w 10000"/>
              <a:gd name="connsiteY0" fmla="*/ 5463 h 10000"/>
              <a:gd name="connsiteX1" fmla="*/ 484 w 10000"/>
              <a:gd name="connsiteY1" fmla="*/ 10000 h 10000"/>
              <a:gd name="connsiteX2" fmla="*/ 972 w 10000"/>
              <a:gd name="connsiteY2" fmla="*/ 5463 h 10000"/>
              <a:gd name="connsiteX3" fmla="*/ 9509 w 10000"/>
              <a:gd name="connsiteY3" fmla="*/ 5463 h 10000"/>
              <a:gd name="connsiteX4" fmla="*/ 10000 w 10000"/>
              <a:gd name="connsiteY4" fmla="*/ 927 h 10000"/>
              <a:gd name="connsiteX5" fmla="*/ 10000 w 10000"/>
              <a:gd name="connsiteY5" fmla="*/ 0 h 10000"/>
              <a:gd name="connsiteX6" fmla="*/ 9509 w 10000"/>
              <a:gd name="connsiteY6" fmla="*/ 4537 h 10000"/>
              <a:gd name="connsiteX7" fmla="*/ 972 w 10000"/>
              <a:gd name="connsiteY7" fmla="*/ 4537 h 10000"/>
              <a:gd name="connsiteX8" fmla="*/ 484 w 10000"/>
              <a:gd name="connsiteY8" fmla="*/ 9122 h 10000"/>
              <a:gd name="connsiteX0" fmla="*/ 0 w 10000"/>
              <a:gd name="connsiteY0" fmla="*/ 5463 h 10000"/>
              <a:gd name="connsiteX1" fmla="*/ 484 w 10000"/>
              <a:gd name="connsiteY1" fmla="*/ 10000 h 10000"/>
              <a:gd name="connsiteX2" fmla="*/ 972 w 10000"/>
              <a:gd name="connsiteY2" fmla="*/ 5463 h 10000"/>
              <a:gd name="connsiteX3" fmla="*/ 9509 w 10000"/>
              <a:gd name="connsiteY3" fmla="*/ 5463 h 10000"/>
              <a:gd name="connsiteX4" fmla="*/ 10000 w 10000"/>
              <a:gd name="connsiteY4" fmla="*/ 927 h 10000"/>
              <a:gd name="connsiteX5" fmla="*/ 10000 w 10000"/>
              <a:gd name="connsiteY5" fmla="*/ 0 h 10000"/>
              <a:gd name="connsiteX6" fmla="*/ 9509 w 10000"/>
              <a:gd name="connsiteY6" fmla="*/ 4537 h 10000"/>
              <a:gd name="connsiteX7" fmla="*/ 972 w 10000"/>
              <a:gd name="connsiteY7" fmla="*/ 4537 h 10000"/>
              <a:gd name="connsiteX0" fmla="*/ 0 w 10000"/>
              <a:gd name="connsiteY0" fmla="*/ 5463 h 10000"/>
              <a:gd name="connsiteX1" fmla="*/ 484 w 10000"/>
              <a:gd name="connsiteY1" fmla="*/ 10000 h 10000"/>
              <a:gd name="connsiteX2" fmla="*/ 972 w 10000"/>
              <a:gd name="connsiteY2" fmla="*/ 5463 h 10000"/>
              <a:gd name="connsiteX3" fmla="*/ 9509 w 10000"/>
              <a:gd name="connsiteY3" fmla="*/ 5463 h 10000"/>
              <a:gd name="connsiteX4" fmla="*/ 10000 w 10000"/>
              <a:gd name="connsiteY4" fmla="*/ 927 h 10000"/>
              <a:gd name="connsiteX5" fmla="*/ 10000 w 10000"/>
              <a:gd name="connsiteY5" fmla="*/ 0 h 10000"/>
              <a:gd name="connsiteX6" fmla="*/ 9509 w 10000"/>
              <a:gd name="connsiteY6" fmla="*/ 4537 h 10000"/>
              <a:gd name="connsiteX0" fmla="*/ 0 w 10000"/>
              <a:gd name="connsiteY0" fmla="*/ 5463 h 10000"/>
              <a:gd name="connsiteX1" fmla="*/ 484 w 10000"/>
              <a:gd name="connsiteY1" fmla="*/ 10000 h 10000"/>
              <a:gd name="connsiteX2" fmla="*/ 972 w 10000"/>
              <a:gd name="connsiteY2" fmla="*/ 5463 h 10000"/>
              <a:gd name="connsiteX3" fmla="*/ 9509 w 10000"/>
              <a:gd name="connsiteY3" fmla="*/ 5463 h 10000"/>
              <a:gd name="connsiteX4" fmla="*/ 10000 w 10000"/>
              <a:gd name="connsiteY4" fmla="*/ 927 h 10000"/>
              <a:gd name="connsiteX5" fmla="*/ 10000 w 10000"/>
              <a:gd name="connsiteY5" fmla="*/ 0 h 10000"/>
              <a:gd name="connsiteX0" fmla="*/ 0 w 10000"/>
              <a:gd name="connsiteY0" fmla="*/ 4536 h 9073"/>
              <a:gd name="connsiteX1" fmla="*/ 484 w 10000"/>
              <a:gd name="connsiteY1" fmla="*/ 9073 h 9073"/>
              <a:gd name="connsiteX2" fmla="*/ 972 w 10000"/>
              <a:gd name="connsiteY2" fmla="*/ 4536 h 9073"/>
              <a:gd name="connsiteX3" fmla="*/ 9509 w 10000"/>
              <a:gd name="connsiteY3" fmla="*/ 4536 h 9073"/>
              <a:gd name="connsiteX4" fmla="*/ 10000 w 10000"/>
              <a:gd name="connsiteY4" fmla="*/ 0 h 9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073">
                <a:moveTo>
                  <a:pt x="0" y="4536"/>
                </a:moveTo>
                <a:cubicBezTo>
                  <a:pt x="382" y="4536"/>
                  <a:pt x="484" y="9073"/>
                  <a:pt x="484" y="9073"/>
                </a:cubicBezTo>
                <a:cubicBezTo>
                  <a:pt x="484" y="9073"/>
                  <a:pt x="587" y="4536"/>
                  <a:pt x="972" y="4536"/>
                </a:cubicBezTo>
                <a:lnTo>
                  <a:pt x="9509" y="4536"/>
                </a:lnTo>
                <a:cubicBezTo>
                  <a:pt x="9894" y="4536"/>
                  <a:pt x="10000" y="0"/>
                  <a:pt x="10000" y="0"/>
                </a:cubicBezTo>
              </a:path>
            </a:pathLst>
          </a:custGeom>
          <a:noFill/>
          <a:ln w="19050">
            <a:solidFill>
              <a:schemeClr val="accent5"/>
            </a:solidFill>
            <a:round/>
            <a:headEnd/>
            <a:tailEnd/>
          </a:ln>
          <a:effectLst/>
        </p:spPr>
        <p:txBody>
          <a:bodyPr vert="horz" wrap="square" lIns="99563" tIns="49782" rIns="99563" bIns="49782" numCol="1" anchor="t" anchorCtr="0" compatLnSpc="1">
            <a:prstTxWarp prst="textNoShape">
              <a:avLst/>
            </a:prstTxWarp>
          </a:bodyPr>
          <a:lstStyle/>
          <a:p>
            <a:endParaRPr lang="en-US" noProof="0" dirty="0"/>
          </a:p>
        </p:txBody>
      </p:sp>
      <p:pic>
        <p:nvPicPr>
          <p:cNvPr id="13" name="Picture 1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42900" y="6449650"/>
            <a:ext cx="1335024" cy="309603"/>
          </a:xfrm>
          <a:prstGeom prst="rect">
            <a:avLst/>
          </a:prstGeom>
        </p:spPr>
      </p:pic>
      <p:sp>
        <p:nvSpPr>
          <p:cNvPr id="18" name="Rectangle 17"/>
          <p:cNvSpPr>
            <a:spLocks noChangeArrowheads="1"/>
          </p:cNvSpPr>
          <p:nvPr userDrawn="1">
            <p:custDataLst>
              <p:tags r:id="rId12"/>
            </p:custDataLst>
          </p:nvPr>
        </p:nvSpPr>
        <p:spPr bwMode="auto">
          <a:xfrm>
            <a:off x="6741830" y="6459810"/>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1"/>
                </a:solidFill>
                <a:latin typeface="+mj-lt"/>
                <a:cs typeface="Helvetica Light"/>
              </a:rPr>
              <a:t>Digital Seer | August 2017</a:t>
            </a:r>
            <a:endParaRPr lang="en-US" altLang="en-US" sz="700" b="0" i="0" noProof="0" dirty="0">
              <a:solidFill>
                <a:schemeClr val="tx1"/>
              </a:solidFill>
              <a:latin typeface="+mj-lt"/>
              <a:cs typeface="Helvetica Light"/>
            </a:endParaRPr>
          </a:p>
        </p:txBody>
      </p:sp>
    </p:spTree>
  </p:cSld>
  <p:clrMap bg1="lt1" tx1="dk1" bg2="lt2" tx2="dk2" accent1="accent1" accent2="accent2" accent3="accent3" accent4="accent4" accent5="accent5" accent6="accent6" hlink="hlink" folHlink="folHlink"/>
  <p:sldLayoutIdLst>
    <p:sldLayoutId id="2147484062" r:id="rId1"/>
    <p:sldLayoutId id="2147484060" r:id="rId2"/>
  </p:sldLayoutIdLst>
  <p:timing>
    <p:tnLst>
      <p:par>
        <p:cTn id="1" dur="indefinite" restart="never" nodeType="tmRoot"/>
      </p:par>
    </p:tnLst>
  </p:timing>
  <p:hf sldNum="0" hdr="0" dt="0"/>
  <p:txStyles>
    <p:titleStyle>
      <a:lvl1pPr algn="l" defTabSz="914342"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33363" indent="-233363" algn="l" defTabSz="914342" rtl="0" eaLnBrk="1" latinLnBrk="0" hangingPunct="1">
        <a:lnSpc>
          <a:spcPct val="100000"/>
        </a:lnSpc>
        <a:spcBef>
          <a:spcPts val="0"/>
        </a:spcBef>
        <a:spcAft>
          <a:spcPts val="600"/>
        </a:spcAft>
        <a:buClr>
          <a:schemeClr val="accent5"/>
        </a:buClr>
        <a:buFont typeface="Wingdings" panose="05000000000000000000" pitchFamily="2" charset="2"/>
        <a:buChar char="§"/>
        <a:defRPr sz="1800" b="0" kern="1200">
          <a:solidFill>
            <a:schemeClr val="tx1"/>
          </a:solidFill>
          <a:latin typeface="+mn-lt"/>
          <a:ea typeface="+mn-ea"/>
          <a:cs typeface="+mn-cs"/>
        </a:defRPr>
      </a:lvl1pPr>
      <a:lvl2pPr marL="457200" indent="-223838" algn="l" defTabSz="914342" rtl="0" eaLnBrk="1" latinLnBrk="0" hangingPunct="1">
        <a:lnSpc>
          <a:spcPct val="100000"/>
        </a:lnSpc>
        <a:spcBef>
          <a:spcPts val="0"/>
        </a:spcBef>
        <a:spcAft>
          <a:spcPts val="600"/>
        </a:spcAft>
        <a:buClr>
          <a:schemeClr val="accent3"/>
        </a:buClr>
        <a:buFont typeface="Arial" panose="020B0604020202020204" pitchFamily="34" charset="0"/>
        <a:buChar char="•"/>
        <a:defRPr sz="1600" kern="1200">
          <a:solidFill>
            <a:schemeClr val="tx1"/>
          </a:solidFill>
          <a:latin typeface="+mn-lt"/>
          <a:ea typeface="+mn-ea"/>
          <a:cs typeface="+mn-cs"/>
        </a:defRPr>
      </a:lvl2pPr>
      <a:lvl3pPr marL="690563" indent="-233363" algn="l" defTabSz="914342" rtl="0" eaLnBrk="1" latinLnBrk="0" hangingPunct="1">
        <a:lnSpc>
          <a:spcPct val="10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3pPr>
      <a:lvl4pPr marL="914400" indent="-223838" algn="l" defTabSz="914342" rtl="0" eaLnBrk="1" latinLnBrk="0" hangingPunct="1">
        <a:lnSpc>
          <a:spcPct val="100000"/>
        </a:lnSpc>
        <a:spcBef>
          <a:spcPts val="0"/>
        </a:spcBef>
        <a:spcAft>
          <a:spcPts val="600"/>
        </a:spcAft>
        <a:buClr>
          <a:schemeClr val="accent4"/>
        </a:buClr>
        <a:buFont typeface="Arial" panose="020B0604020202020204" pitchFamily="34" charset="0"/>
        <a:buChar char="‒"/>
        <a:defRPr sz="12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864" userDrawn="1">
          <p15:clr>
            <a:srgbClr val="F26B43"/>
          </p15:clr>
        </p15:guide>
        <p15:guide id="2" pos="216" userDrawn="1">
          <p15:clr>
            <a:srgbClr val="F26B43"/>
          </p15:clr>
        </p15:guide>
        <p15:guide id="3" pos="6024" userDrawn="1">
          <p15:clr>
            <a:srgbClr val="F26B43"/>
          </p15:clr>
        </p15:guide>
        <p15:guide id="4" orient="horz" pos="39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10000"/>
                <a:lumOff val="90000"/>
              </a:schemeClr>
            </a:gs>
            <a:gs pos="9000">
              <a:schemeClr val="bg1"/>
            </a:gs>
            <a:gs pos="100000">
              <a:schemeClr val="tx1">
                <a:lumMod val="10000"/>
                <a:lumOff val="90000"/>
              </a:schemeClr>
            </a:gs>
          </a:gsLst>
          <a:lin ang="5400000" scaled="0"/>
          <a:tileRect/>
        </a:gradFill>
        <a:effectLst/>
      </p:bgPr>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13">
            <a:extLst>
              <a:ext uri="{28A0092B-C50C-407E-A947-70E740481C1C}">
                <a14:useLocalDpi xmlns:a14="http://schemas.microsoft.com/office/drawing/2010/main" val="0"/>
              </a:ext>
            </a:extLst>
          </a:blip>
          <a:srcRect t="18768" r="6942"/>
          <a:stretch/>
        </p:blipFill>
        <p:spPr>
          <a:xfrm>
            <a:off x="-1" y="580208"/>
            <a:ext cx="9925051" cy="5775828"/>
          </a:xfrm>
          <a:custGeom>
            <a:avLst/>
            <a:gdLst>
              <a:gd name="connsiteX0" fmla="*/ 0 w 9925051"/>
              <a:gd name="connsiteY0" fmla="*/ 262563 h 5775828"/>
              <a:gd name="connsiteX1" fmla="*/ 8531 w 9925051"/>
              <a:gd name="connsiteY1" fmla="*/ 301561 h 5775828"/>
              <a:gd name="connsiteX2" fmla="*/ 12536 w 9925051"/>
              <a:gd name="connsiteY2" fmla="*/ 324343 h 5775828"/>
              <a:gd name="connsiteX3" fmla="*/ 12860 w 9925051"/>
              <a:gd name="connsiteY3" fmla="*/ 330734 h 5775828"/>
              <a:gd name="connsiteX4" fmla="*/ 6106 w 9925051"/>
              <a:gd name="connsiteY4" fmla="*/ 330364 h 5775828"/>
              <a:gd name="connsiteX5" fmla="*/ 4178 w 9925051"/>
              <a:gd name="connsiteY5" fmla="*/ 328125 h 5775828"/>
              <a:gd name="connsiteX6" fmla="*/ 1217 w 9925051"/>
              <a:gd name="connsiteY6" fmla="*/ 325956 h 5775828"/>
              <a:gd name="connsiteX7" fmla="*/ 0 w 9925051"/>
              <a:gd name="connsiteY7" fmla="*/ 330024 h 5775828"/>
              <a:gd name="connsiteX8" fmla="*/ 9905830 w 9925051"/>
              <a:gd name="connsiteY8" fmla="*/ 0 h 5775828"/>
              <a:gd name="connsiteX9" fmla="*/ 9925051 w 9925051"/>
              <a:gd name="connsiteY9" fmla="*/ 0 h 5775828"/>
              <a:gd name="connsiteX10" fmla="*/ 9925051 w 9925051"/>
              <a:gd name="connsiteY10" fmla="*/ 5775828 h 5775828"/>
              <a:gd name="connsiteX11" fmla="*/ 0 w 9925051"/>
              <a:gd name="connsiteY11" fmla="*/ 5775828 h 5775828"/>
              <a:gd name="connsiteX12" fmla="*/ 0 w 9925051"/>
              <a:gd name="connsiteY12" fmla="*/ 330030 h 5775828"/>
              <a:gd name="connsiteX13" fmla="*/ 6106 w 9925051"/>
              <a:gd name="connsiteY13" fmla="*/ 330364 h 5775828"/>
              <a:gd name="connsiteX14" fmla="*/ 11143 w 9925051"/>
              <a:gd name="connsiteY14" fmla="*/ 336214 h 5775828"/>
              <a:gd name="connsiteX15" fmla="*/ 13058 w 9925051"/>
              <a:gd name="connsiteY15" fmla="*/ 334646 h 5775828"/>
              <a:gd name="connsiteX16" fmla="*/ 12860 w 9925051"/>
              <a:gd name="connsiteY16" fmla="*/ 330734 h 5775828"/>
              <a:gd name="connsiteX17" fmla="*/ 67743 w 9925051"/>
              <a:gd name="connsiteY17" fmla="*/ 333742 h 5775828"/>
              <a:gd name="connsiteX18" fmla="*/ 479449 w 9925051"/>
              <a:gd name="connsiteY18" fmla="*/ 660624 h 5775828"/>
              <a:gd name="connsiteX19" fmla="*/ 962862 w 9925051"/>
              <a:gd name="connsiteY19" fmla="*/ 330030 h 5775828"/>
              <a:gd name="connsiteX20" fmla="*/ 9419614 w 9925051"/>
              <a:gd name="connsiteY20" fmla="*/ 330030 h 5775828"/>
              <a:gd name="connsiteX21" fmla="*/ 9904727 w 9925051"/>
              <a:gd name="connsiteY21" fmla="*/ 3220 h 577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925051" h="5775828">
                <a:moveTo>
                  <a:pt x="0" y="262563"/>
                </a:moveTo>
                <a:lnTo>
                  <a:pt x="8531" y="301561"/>
                </a:lnTo>
                <a:cubicBezTo>
                  <a:pt x="10562" y="311650"/>
                  <a:pt x="11839" y="319036"/>
                  <a:pt x="12536" y="324343"/>
                </a:cubicBezTo>
                <a:lnTo>
                  <a:pt x="12860" y="330734"/>
                </a:lnTo>
                <a:lnTo>
                  <a:pt x="6106" y="330364"/>
                </a:lnTo>
                <a:lnTo>
                  <a:pt x="4178" y="328125"/>
                </a:lnTo>
                <a:cubicBezTo>
                  <a:pt x="3017" y="326777"/>
                  <a:pt x="1972" y="325846"/>
                  <a:pt x="1217" y="325956"/>
                </a:cubicBezTo>
                <a:lnTo>
                  <a:pt x="0" y="330024"/>
                </a:lnTo>
                <a:close/>
                <a:moveTo>
                  <a:pt x="9905830" y="0"/>
                </a:moveTo>
                <a:lnTo>
                  <a:pt x="9925051" y="0"/>
                </a:lnTo>
                <a:lnTo>
                  <a:pt x="9925051" y="5775828"/>
                </a:lnTo>
                <a:lnTo>
                  <a:pt x="0" y="5775828"/>
                </a:lnTo>
                <a:lnTo>
                  <a:pt x="0" y="330030"/>
                </a:lnTo>
                <a:lnTo>
                  <a:pt x="6106" y="330364"/>
                </a:lnTo>
                <a:lnTo>
                  <a:pt x="11143" y="336214"/>
                </a:lnTo>
                <a:cubicBezTo>
                  <a:pt x="12071" y="336731"/>
                  <a:pt x="12768" y="336416"/>
                  <a:pt x="13058" y="334646"/>
                </a:cubicBezTo>
                <a:lnTo>
                  <a:pt x="12860" y="330734"/>
                </a:lnTo>
                <a:lnTo>
                  <a:pt x="67743" y="333742"/>
                </a:lnTo>
                <a:cubicBezTo>
                  <a:pt x="390643" y="370062"/>
                  <a:pt x="479449" y="660624"/>
                  <a:pt x="479449" y="660624"/>
                </a:cubicBezTo>
                <a:cubicBezTo>
                  <a:pt x="479449" y="660624"/>
                  <a:pt x="581481" y="330030"/>
                  <a:pt x="962862" y="330030"/>
                </a:cubicBezTo>
                <a:lnTo>
                  <a:pt x="9419614" y="330030"/>
                </a:lnTo>
                <a:cubicBezTo>
                  <a:pt x="9777159" y="330030"/>
                  <a:pt x="9891794" y="39532"/>
                  <a:pt x="9904727" y="3220"/>
                </a:cubicBezTo>
                <a:close/>
              </a:path>
            </a:pathLst>
          </a:custGeom>
        </p:spPr>
      </p:pic>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9804"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custDataLst>
              <p:tags r:id="rId7"/>
            </p:custDataLst>
          </p:nvPr>
        </p:nvSpPr>
        <p:spPr>
          <a:xfrm>
            <a:off x="9592337" y="6570251"/>
            <a:ext cx="110607" cy="107722"/>
          </a:xfrm>
          <a:prstGeom prst="rect">
            <a:avLst/>
          </a:prstGeom>
          <a:noFill/>
        </p:spPr>
        <p:txBody>
          <a:bodyPr wrap="none" lIns="0" tIns="0" rIns="0" bIns="0" rtlCol="0" anchor="ctr">
            <a:spAutoFit/>
          </a:bodyPr>
          <a:lstStyle/>
          <a:p>
            <a:pPr algn="r"/>
            <a:fld id="{6A895693-0027-4F28-9367-92E39A51F51C}" type="slidenum">
              <a:rPr lang="en-US" sz="700" noProof="0" smtClean="0">
                <a:solidFill>
                  <a:schemeClr val="tx2"/>
                </a:solidFill>
              </a:rPr>
              <a:pPr algn="r"/>
              <a:t>‹#›</a:t>
            </a:fld>
            <a:endParaRPr lang="en-US" sz="700" noProof="0" dirty="0">
              <a:solidFill>
                <a:schemeClr val="tx2"/>
              </a:solidFill>
            </a:endParaRPr>
          </a:p>
        </p:txBody>
      </p:sp>
      <p:sp>
        <p:nvSpPr>
          <p:cNvPr id="12" name="Rectangle 11"/>
          <p:cNvSpPr>
            <a:spLocks noChangeArrowheads="1"/>
          </p:cNvSpPr>
          <p:nvPr>
            <p:custDataLst>
              <p:tags r:id="rId8"/>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a:t>
            </a:r>
            <a:r>
              <a:rPr lang="en-US" altLang="en-US" sz="700" b="0" i="0" baseline="30000" noProof="0" dirty="0">
                <a:solidFill>
                  <a:schemeClr val="tx2"/>
                </a:solidFill>
                <a:latin typeface="+mj-lt"/>
                <a:cs typeface="Helvetica Light"/>
              </a:rPr>
              <a:t>©</a:t>
            </a:r>
            <a:r>
              <a:rPr lang="en-US" altLang="en-US" sz="700" b="0" i="0" noProof="0" dirty="0">
                <a:solidFill>
                  <a:schemeClr val="tx2"/>
                </a:solidFill>
                <a:latin typeface="+mj-lt"/>
                <a:cs typeface="Helvetica Light"/>
              </a:rPr>
              <a:t> Capgemini </a:t>
            </a:r>
            <a:r>
              <a:rPr lang="en-US" altLang="en-US" sz="700" b="0" i="0" noProof="0" dirty="0" smtClean="0">
                <a:solidFill>
                  <a:schemeClr val="tx2"/>
                </a:solidFill>
                <a:latin typeface="+mj-lt"/>
                <a:cs typeface="Helvetica Light"/>
              </a:rPr>
              <a:t>2017. </a:t>
            </a:r>
            <a:r>
              <a:rPr lang="en-US" altLang="en-US" sz="700" b="0" i="0" noProof="0" dirty="0">
                <a:solidFill>
                  <a:schemeClr val="tx2"/>
                </a:solidFill>
                <a:latin typeface="+mj-lt"/>
                <a:cs typeface="Helvetica Light"/>
              </a:rPr>
              <a:t>All Rights </a:t>
            </a:r>
            <a:r>
              <a:rPr lang="en-US" altLang="en-US" sz="700" b="0" i="0" noProof="0" dirty="0" smtClean="0">
                <a:solidFill>
                  <a:schemeClr val="tx2"/>
                </a:solidFill>
                <a:latin typeface="+mj-lt"/>
                <a:cs typeface="Helvetica Light"/>
              </a:rPr>
              <a:t>Reserved.</a:t>
            </a:r>
            <a:endParaRPr lang="en-US" altLang="en-US" sz="700" b="0" i="0" noProof="0" dirty="0">
              <a:solidFill>
                <a:schemeClr val="tx2"/>
              </a:solidFill>
              <a:latin typeface="+mj-lt"/>
              <a:cs typeface="Helvetica Light"/>
            </a:endParaRPr>
          </a:p>
        </p:txBody>
      </p:sp>
      <p:cxnSp>
        <p:nvCxnSpPr>
          <p:cNvPr id="15" name="Straight Connector 5"/>
          <p:cNvCxnSpPr/>
          <p:nvPr>
            <p:custDataLst>
              <p:tags r:id="rId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custDataLst>
              <p:tags r:id="rId10"/>
            </p:custDataLst>
          </p:nvPr>
        </p:nvSpPr>
        <p:spPr>
          <a:xfrm>
            <a:off x="1" y="0"/>
            <a:ext cx="9905999" cy="878889"/>
          </a:xfrm>
          <a:prstGeom prst="rect">
            <a:avLst/>
          </a:prstGeom>
        </p:spPr>
        <p:txBody>
          <a:bodyPr vert="horz" lIns="297529" tIns="33059" rIns="165294" bIns="33059" rtlCol="0" anchor="ctr">
            <a:noAutofit/>
          </a:bodyPr>
          <a:lstStyle/>
          <a:p>
            <a:r>
              <a:rPr lang="en-US" noProof="0" dirty="0" err="1"/>
              <a:t>Cliquez</a:t>
            </a:r>
            <a:r>
              <a:rPr lang="en-US" noProof="0" dirty="0"/>
              <a:t> </a:t>
            </a:r>
            <a:r>
              <a:rPr lang="en-US" noProof="0" dirty="0" smtClean="0"/>
              <a:t>pour modifier </a:t>
            </a:r>
            <a:r>
              <a:rPr lang="en-US" noProof="0" dirty="0"/>
              <a:t>le style du </a:t>
            </a:r>
            <a:r>
              <a:rPr lang="en-US" noProof="0" dirty="0" err="1"/>
              <a:t>titre</a:t>
            </a:r>
            <a:endParaRPr lang="en-US" noProof="0" dirty="0"/>
          </a:p>
        </p:txBody>
      </p:sp>
      <p:sp>
        <p:nvSpPr>
          <p:cNvPr id="16" name="Freeform 4"/>
          <p:cNvSpPr>
            <a:spLocks/>
          </p:cNvSpPr>
          <p:nvPr>
            <p:custDataLst>
              <p:tags r:id="rId11"/>
            </p:custDataLst>
          </p:nvPr>
        </p:nvSpPr>
        <p:spPr bwMode="auto">
          <a:xfrm>
            <a:off x="2" y="580207"/>
            <a:ext cx="9905999" cy="660625"/>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9509 w 10000"/>
              <a:gd name="connsiteY7" fmla="*/ 5463 h 10000"/>
              <a:gd name="connsiteX8" fmla="*/ 10000 w 10000"/>
              <a:gd name="connsiteY8" fmla="*/ 927 h 10000"/>
              <a:gd name="connsiteX9" fmla="*/ 10000 w 10000"/>
              <a:gd name="connsiteY9" fmla="*/ 0 h 10000"/>
              <a:gd name="connsiteX10" fmla="*/ 9509 w 10000"/>
              <a:gd name="connsiteY10" fmla="*/ 4537 h 10000"/>
              <a:gd name="connsiteX0" fmla="*/ 0 w 10000"/>
              <a:gd name="connsiteY0" fmla="*/ 4537 h 10000"/>
              <a:gd name="connsiteX1" fmla="*/ 0 w 10000"/>
              <a:gd name="connsiteY1" fmla="*/ 5463 h 10000"/>
              <a:gd name="connsiteX2" fmla="*/ 484 w 10000"/>
              <a:gd name="connsiteY2" fmla="*/ 10000 h 10000"/>
              <a:gd name="connsiteX3" fmla="*/ 972 w 10000"/>
              <a:gd name="connsiteY3" fmla="*/ 5463 h 10000"/>
              <a:gd name="connsiteX4" fmla="*/ 9509 w 10000"/>
              <a:gd name="connsiteY4" fmla="*/ 5463 h 10000"/>
              <a:gd name="connsiteX5" fmla="*/ 10000 w 10000"/>
              <a:gd name="connsiteY5" fmla="*/ 927 h 10000"/>
              <a:gd name="connsiteX6" fmla="*/ 10000 w 10000"/>
              <a:gd name="connsiteY6" fmla="*/ 0 h 10000"/>
              <a:gd name="connsiteX7" fmla="*/ 9509 w 10000"/>
              <a:gd name="connsiteY7" fmla="*/ 4537 h 10000"/>
              <a:gd name="connsiteX8" fmla="*/ 972 w 10000"/>
              <a:gd name="connsiteY8" fmla="*/ 4537 h 10000"/>
              <a:gd name="connsiteX9" fmla="*/ 484 w 10000"/>
              <a:gd name="connsiteY9" fmla="*/ 9122 h 10000"/>
              <a:gd name="connsiteX10" fmla="*/ 92 w 10000"/>
              <a:gd name="connsiteY10" fmla="*/ 5793 h 10000"/>
              <a:gd name="connsiteX0" fmla="*/ 0 w 10000"/>
              <a:gd name="connsiteY0" fmla="*/ 4537 h 10000"/>
              <a:gd name="connsiteX1" fmla="*/ 0 w 10000"/>
              <a:gd name="connsiteY1" fmla="*/ 5463 h 10000"/>
              <a:gd name="connsiteX2" fmla="*/ 484 w 10000"/>
              <a:gd name="connsiteY2" fmla="*/ 10000 h 10000"/>
              <a:gd name="connsiteX3" fmla="*/ 972 w 10000"/>
              <a:gd name="connsiteY3" fmla="*/ 5463 h 10000"/>
              <a:gd name="connsiteX4" fmla="*/ 9509 w 10000"/>
              <a:gd name="connsiteY4" fmla="*/ 5463 h 10000"/>
              <a:gd name="connsiteX5" fmla="*/ 10000 w 10000"/>
              <a:gd name="connsiteY5" fmla="*/ 927 h 10000"/>
              <a:gd name="connsiteX6" fmla="*/ 10000 w 10000"/>
              <a:gd name="connsiteY6" fmla="*/ 0 h 10000"/>
              <a:gd name="connsiteX7" fmla="*/ 9509 w 10000"/>
              <a:gd name="connsiteY7" fmla="*/ 4537 h 10000"/>
              <a:gd name="connsiteX8" fmla="*/ 972 w 10000"/>
              <a:gd name="connsiteY8" fmla="*/ 4537 h 10000"/>
              <a:gd name="connsiteX9" fmla="*/ 484 w 10000"/>
              <a:gd name="connsiteY9" fmla="*/ 9122 h 10000"/>
              <a:gd name="connsiteX0" fmla="*/ 0 w 10000"/>
              <a:gd name="connsiteY0" fmla="*/ 5463 h 10000"/>
              <a:gd name="connsiteX1" fmla="*/ 484 w 10000"/>
              <a:gd name="connsiteY1" fmla="*/ 10000 h 10000"/>
              <a:gd name="connsiteX2" fmla="*/ 972 w 10000"/>
              <a:gd name="connsiteY2" fmla="*/ 5463 h 10000"/>
              <a:gd name="connsiteX3" fmla="*/ 9509 w 10000"/>
              <a:gd name="connsiteY3" fmla="*/ 5463 h 10000"/>
              <a:gd name="connsiteX4" fmla="*/ 10000 w 10000"/>
              <a:gd name="connsiteY4" fmla="*/ 927 h 10000"/>
              <a:gd name="connsiteX5" fmla="*/ 10000 w 10000"/>
              <a:gd name="connsiteY5" fmla="*/ 0 h 10000"/>
              <a:gd name="connsiteX6" fmla="*/ 9509 w 10000"/>
              <a:gd name="connsiteY6" fmla="*/ 4537 h 10000"/>
              <a:gd name="connsiteX7" fmla="*/ 972 w 10000"/>
              <a:gd name="connsiteY7" fmla="*/ 4537 h 10000"/>
              <a:gd name="connsiteX8" fmla="*/ 484 w 10000"/>
              <a:gd name="connsiteY8" fmla="*/ 9122 h 10000"/>
              <a:gd name="connsiteX0" fmla="*/ 0 w 10000"/>
              <a:gd name="connsiteY0" fmla="*/ 5463 h 10000"/>
              <a:gd name="connsiteX1" fmla="*/ 484 w 10000"/>
              <a:gd name="connsiteY1" fmla="*/ 10000 h 10000"/>
              <a:gd name="connsiteX2" fmla="*/ 972 w 10000"/>
              <a:gd name="connsiteY2" fmla="*/ 5463 h 10000"/>
              <a:gd name="connsiteX3" fmla="*/ 9509 w 10000"/>
              <a:gd name="connsiteY3" fmla="*/ 5463 h 10000"/>
              <a:gd name="connsiteX4" fmla="*/ 10000 w 10000"/>
              <a:gd name="connsiteY4" fmla="*/ 927 h 10000"/>
              <a:gd name="connsiteX5" fmla="*/ 10000 w 10000"/>
              <a:gd name="connsiteY5" fmla="*/ 0 h 10000"/>
              <a:gd name="connsiteX6" fmla="*/ 9509 w 10000"/>
              <a:gd name="connsiteY6" fmla="*/ 4537 h 10000"/>
              <a:gd name="connsiteX7" fmla="*/ 972 w 10000"/>
              <a:gd name="connsiteY7" fmla="*/ 4537 h 10000"/>
              <a:gd name="connsiteX0" fmla="*/ 0 w 10000"/>
              <a:gd name="connsiteY0" fmla="*/ 5463 h 10000"/>
              <a:gd name="connsiteX1" fmla="*/ 484 w 10000"/>
              <a:gd name="connsiteY1" fmla="*/ 10000 h 10000"/>
              <a:gd name="connsiteX2" fmla="*/ 972 w 10000"/>
              <a:gd name="connsiteY2" fmla="*/ 5463 h 10000"/>
              <a:gd name="connsiteX3" fmla="*/ 9509 w 10000"/>
              <a:gd name="connsiteY3" fmla="*/ 5463 h 10000"/>
              <a:gd name="connsiteX4" fmla="*/ 10000 w 10000"/>
              <a:gd name="connsiteY4" fmla="*/ 927 h 10000"/>
              <a:gd name="connsiteX5" fmla="*/ 10000 w 10000"/>
              <a:gd name="connsiteY5" fmla="*/ 0 h 10000"/>
              <a:gd name="connsiteX6" fmla="*/ 9509 w 10000"/>
              <a:gd name="connsiteY6" fmla="*/ 4537 h 10000"/>
              <a:gd name="connsiteX0" fmla="*/ 0 w 10000"/>
              <a:gd name="connsiteY0" fmla="*/ 5463 h 10000"/>
              <a:gd name="connsiteX1" fmla="*/ 484 w 10000"/>
              <a:gd name="connsiteY1" fmla="*/ 10000 h 10000"/>
              <a:gd name="connsiteX2" fmla="*/ 972 w 10000"/>
              <a:gd name="connsiteY2" fmla="*/ 5463 h 10000"/>
              <a:gd name="connsiteX3" fmla="*/ 9509 w 10000"/>
              <a:gd name="connsiteY3" fmla="*/ 5463 h 10000"/>
              <a:gd name="connsiteX4" fmla="*/ 10000 w 10000"/>
              <a:gd name="connsiteY4" fmla="*/ 927 h 10000"/>
              <a:gd name="connsiteX5" fmla="*/ 10000 w 10000"/>
              <a:gd name="connsiteY5" fmla="*/ 0 h 10000"/>
              <a:gd name="connsiteX0" fmla="*/ 0 w 10000"/>
              <a:gd name="connsiteY0" fmla="*/ 4536 h 9073"/>
              <a:gd name="connsiteX1" fmla="*/ 484 w 10000"/>
              <a:gd name="connsiteY1" fmla="*/ 9073 h 9073"/>
              <a:gd name="connsiteX2" fmla="*/ 972 w 10000"/>
              <a:gd name="connsiteY2" fmla="*/ 4536 h 9073"/>
              <a:gd name="connsiteX3" fmla="*/ 9509 w 10000"/>
              <a:gd name="connsiteY3" fmla="*/ 4536 h 9073"/>
              <a:gd name="connsiteX4" fmla="*/ 10000 w 10000"/>
              <a:gd name="connsiteY4" fmla="*/ 0 h 9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073">
                <a:moveTo>
                  <a:pt x="0" y="4536"/>
                </a:moveTo>
                <a:cubicBezTo>
                  <a:pt x="382" y="4536"/>
                  <a:pt x="484" y="9073"/>
                  <a:pt x="484" y="9073"/>
                </a:cubicBezTo>
                <a:cubicBezTo>
                  <a:pt x="484" y="9073"/>
                  <a:pt x="587" y="4536"/>
                  <a:pt x="972" y="4536"/>
                </a:cubicBezTo>
                <a:lnTo>
                  <a:pt x="9509" y="4536"/>
                </a:lnTo>
                <a:cubicBezTo>
                  <a:pt x="9894" y="4536"/>
                  <a:pt x="10000" y="0"/>
                  <a:pt x="10000" y="0"/>
                </a:cubicBezTo>
              </a:path>
            </a:pathLst>
          </a:custGeom>
          <a:noFill/>
          <a:ln w="19050">
            <a:solidFill>
              <a:schemeClr val="accent5"/>
            </a:solidFill>
            <a:round/>
            <a:headEnd/>
            <a:tailEnd/>
          </a:ln>
          <a:effectLst/>
        </p:spPr>
        <p:txBody>
          <a:bodyPr vert="horz" wrap="square" lIns="99563" tIns="49782" rIns="99563" bIns="49782" numCol="1" anchor="t" anchorCtr="0" compatLnSpc="1">
            <a:prstTxWarp prst="textNoShape">
              <a:avLst/>
            </a:prstTxWarp>
          </a:bodyPr>
          <a:lstStyle/>
          <a:p>
            <a:endParaRPr lang="en-US" noProof="0" dirty="0"/>
          </a:p>
        </p:txBody>
      </p:sp>
      <p:pic>
        <p:nvPicPr>
          <p:cNvPr id="13" name="Picture 1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42900" y="6449650"/>
            <a:ext cx="1335024" cy="309603"/>
          </a:xfrm>
          <a:prstGeom prst="rect">
            <a:avLst/>
          </a:prstGeom>
        </p:spPr>
      </p:pic>
      <p:sp>
        <p:nvSpPr>
          <p:cNvPr id="17" name="Rectangle 16"/>
          <p:cNvSpPr>
            <a:spLocks noChangeArrowheads="1"/>
          </p:cNvSpPr>
          <p:nvPr userDrawn="1">
            <p:custDataLst>
              <p:tags r:id="rId12"/>
            </p:custDataLst>
          </p:nvPr>
        </p:nvSpPr>
        <p:spPr bwMode="auto">
          <a:xfrm>
            <a:off x="6741830" y="6459810"/>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1"/>
                </a:solidFill>
                <a:latin typeface="+mj-lt"/>
                <a:cs typeface="Helvetica Light"/>
              </a:rPr>
              <a:t>Digital Seer | August 2017</a:t>
            </a:r>
            <a:endParaRPr lang="en-US" altLang="en-US" sz="700" b="0" i="0" noProof="0" dirty="0">
              <a:solidFill>
                <a:schemeClr val="tx1"/>
              </a:solidFill>
              <a:latin typeface="+mj-lt"/>
              <a:cs typeface="Helvetica Light"/>
            </a:endParaRPr>
          </a:p>
        </p:txBody>
      </p:sp>
    </p:spTree>
    <p:extLst>
      <p:ext uri="{BB962C8B-B14F-4D97-AF65-F5344CB8AC3E}">
        <p14:creationId xmlns:p14="http://schemas.microsoft.com/office/powerpoint/2010/main" val="3782861070"/>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Lst>
  <p:timing>
    <p:tnLst>
      <p:par>
        <p:cTn id="1" dur="indefinite" restart="never" nodeType="tmRoot"/>
      </p:par>
    </p:tnLst>
  </p:timing>
  <p:hf sldNum="0" hdr="0" dt="0"/>
  <p:txStyles>
    <p:titleStyle>
      <a:lvl1pPr algn="l" defTabSz="914342"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33363" indent="-233363" algn="l" defTabSz="914342" rtl="0" eaLnBrk="1" latinLnBrk="0" hangingPunct="1">
        <a:lnSpc>
          <a:spcPct val="100000"/>
        </a:lnSpc>
        <a:spcBef>
          <a:spcPts val="0"/>
        </a:spcBef>
        <a:spcAft>
          <a:spcPts val="600"/>
        </a:spcAft>
        <a:buClr>
          <a:schemeClr val="accent5"/>
        </a:buClr>
        <a:buFont typeface="Wingdings" panose="05000000000000000000" pitchFamily="2" charset="2"/>
        <a:buChar char="§"/>
        <a:defRPr sz="1800" b="0" kern="1200">
          <a:solidFill>
            <a:schemeClr val="tx1"/>
          </a:solidFill>
          <a:latin typeface="+mn-lt"/>
          <a:ea typeface="+mn-ea"/>
          <a:cs typeface="+mn-cs"/>
        </a:defRPr>
      </a:lvl1pPr>
      <a:lvl2pPr marL="457200" indent="-223838" algn="l" defTabSz="914342" rtl="0" eaLnBrk="1" latinLnBrk="0" hangingPunct="1">
        <a:lnSpc>
          <a:spcPct val="100000"/>
        </a:lnSpc>
        <a:spcBef>
          <a:spcPts val="0"/>
        </a:spcBef>
        <a:spcAft>
          <a:spcPts val="600"/>
        </a:spcAft>
        <a:buClr>
          <a:schemeClr val="accent3"/>
        </a:buClr>
        <a:buFont typeface="Arial" panose="020B0604020202020204" pitchFamily="34" charset="0"/>
        <a:buChar char="•"/>
        <a:defRPr sz="1600" kern="1200">
          <a:solidFill>
            <a:schemeClr val="tx1"/>
          </a:solidFill>
          <a:latin typeface="+mn-lt"/>
          <a:ea typeface="+mn-ea"/>
          <a:cs typeface="+mn-cs"/>
        </a:defRPr>
      </a:lvl2pPr>
      <a:lvl3pPr marL="690563" indent="-233363" algn="l" defTabSz="914342" rtl="0" eaLnBrk="1" latinLnBrk="0" hangingPunct="1">
        <a:lnSpc>
          <a:spcPct val="10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3pPr>
      <a:lvl4pPr marL="914400" indent="-223838" algn="l" defTabSz="914342" rtl="0" eaLnBrk="1" latinLnBrk="0" hangingPunct="1">
        <a:lnSpc>
          <a:spcPct val="100000"/>
        </a:lnSpc>
        <a:spcBef>
          <a:spcPts val="0"/>
        </a:spcBef>
        <a:spcAft>
          <a:spcPts val="600"/>
        </a:spcAft>
        <a:buClr>
          <a:schemeClr val="accent4"/>
        </a:buClr>
        <a:buFont typeface="Arial" panose="020B0604020202020204" pitchFamily="34" charset="0"/>
        <a:buChar char="‒"/>
        <a:defRPr sz="12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864">
          <p15:clr>
            <a:srgbClr val="F26B43"/>
          </p15:clr>
        </p15:guide>
        <p15:guide id="2" pos="216">
          <p15:clr>
            <a:srgbClr val="F26B43"/>
          </p15:clr>
        </p15:guide>
        <p15:guide id="3" pos="6024">
          <p15:clr>
            <a:srgbClr val="F26B43"/>
          </p15:clr>
        </p15:guide>
        <p15:guide id="4" orient="horz" pos="3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10000"/>
                <a:lumOff val="90000"/>
              </a:schemeClr>
            </a:gs>
            <a:gs pos="9000">
              <a:schemeClr val="bg1"/>
            </a:gs>
            <a:gs pos="100000">
              <a:schemeClr val="tx1">
                <a:lumMod val="10000"/>
                <a:lumOff val="90000"/>
              </a:schemeClr>
            </a:gs>
          </a:gsLst>
          <a:lin ang="5400000" scaled="0"/>
          <a:tileRect/>
        </a:gradFill>
        <a:effectLst/>
      </p:bgPr>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53" name="think-cell Slide" r:id="rId14" imgW="360" imgH="360" progId="">
                  <p:embed/>
                </p:oleObj>
              </mc:Choice>
              <mc:Fallback>
                <p:oleObj name="think-cell Slide" r:id="rId14" imgW="360" imgH="360" progId="">
                  <p:embed/>
                  <p:pic>
                    <p:nvPicPr>
                      <p:cNvPr id="12" name="Object 1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userDrawn="1">
            <p:custDataLst>
              <p:tags r:id="rId5"/>
            </p:custDataLst>
          </p:nvPr>
        </p:nvSpPr>
        <p:spPr bwMode="auto">
          <a:xfrm flipV="1">
            <a:off x="-1657" y="1209040"/>
            <a:ext cx="9907657" cy="5547360"/>
          </a:xfrm>
          <a:prstGeom prst="rect">
            <a:avLst/>
          </a:pr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13" name="Rectangle 7"/>
          <p:cNvSpPr/>
          <p:nvPr userDrawn="1">
            <p:custDataLst>
              <p:tags r:id="rId6"/>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pic>
        <p:nvPicPr>
          <p:cNvPr id="15" name="Picture 6" descr="D:\My Work\Template\Logos\Capgemini\Capgemini_logo_300dpi.png"/>
          <p:cNvPicPr>
            <a:picLocks noChangeAspect="1" noChangeArrowheads="1"/>
          </p:cNvPicPr>
          <p:nvPr userDrawn="1"/>
        </p:nvPicPr>
        <p:blipFill>
          <a:blip r:embed="rId16"/>
          <a:srcRect/>
          <a:stretch>
            <a:fillRect/>
          </a:stretch>
        </p:blipFill>
        <p:spPr bwMode="auto">
          <a:xfrm>
            <a:off x="654050" y="692916"/>
            <a:ext cx="2560320" cy="592074"/>
          </a:xfrm>
          <a:prstGeom prst="rect">
            <a:avLst/>
          </a:prstGeom>
          <a:noFill/>
        </p:spPr>
      </p:pic>
      <p:pic>
        <p:nvPicPr>
          <p:cNvPr id="16" name="Picture 10"/>
          <p:cNvPicPr>
            <a:picLocks noChangeAspect="1" noChangeArrowheads="1"/>
          </p:cNvPicPr>
          <p:nvPr userDrawn="1"/>
        </p:nvPicPr>
        <p:blipFill>
          <a:blip r:embed="rId17"/>
          <a:srcRect/>
          <a:stretch>
            <a:fillRect/>
          </a:stretch>
        </p:blipFill>
        <p:spPr bwMode="auto">
          <a:xfrm>
            <a:off x="6677343" y="861627"/>
            <a:ext cx="2560320" cy="207716"/>
          </a:xfrm>
          <a:prstGeom prst="rect">
            <a:avLst/>
          </a:prstGeom>
          <a:noFill/>
          <a:ln w="9525">
            <a:noFill/>
            <a:miter lim="800000"/>
            <a:headEnd/>
            <a:tailEnd/>
          </a:ln>
          <a:effectLst/>
        </p:spPr>
      </p:pic>
      <p:sp>
        <p:nvSpPr>
          <p:cNvPr id="17" name="Rectangle 16">
            <a:hlinkClick r:id="rId18"/>
          </p:cNvPr>
          <p:cNvSpPr/>
          <p:nvPr userDrawn="1">
            <p:custDataLst>
              <p:tags r:id="rId7"/>
            </p:custDataLst>
          </p:nvPr>
        </p:nvSpPr>
        <p:spPr>
          <a:xfrm>
            <a:off x="6585724" y="5145515"/>
            <a:ext cx="2651939" cy="380480"/>
          </a:xfrm>
          <a:prstGeom prst="rect">
            <a:avLst/>
          </a:prstGeom>
        </p:spPr>
        <p:txBody>
          <a:bodyPr wrap="none" lIns="3600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8" name="Picture 3" descr="C:\Users\UserSim\Desktop\DS_icons\128x128 shadows\facebook.png">
            <a:hlinkClick r:id="rId19"/>
          </p:cNvPr>
          <p:cNvPicPr>
            <a:picLocks noChangeAspect="1" noChangeArrowheads="1"/>
          </p:cNvPicPr>
          <p:nvPr userDrawn="1">
            <p:custDataLst>
              <p:tags r:id="rId8"/>
            </p:custDataLst>
          </p:nvPr>
        </p:nvPicPr>
        <p:blipFill>
          <a:blip r:embed="rId20" cstate="email"/>
          <a:srcRect/>
          <a:stretch>
            <a:fillRect/>
          </a:stretch>
        </p:blipFill>
        <p:spPr bwMode="auto">
          <a:xfrm>
            <a:off x="7624292" y="5551547"/>
            <a:ext cx="278223" cy="263770"/>
          </a:xfrm>
          <a:prstGeom prst="rect">
            <a:avLst/>
          </a:prstGeom>
          <a:noFill/>
        </p:spPr>
      </p:pic>
      <p:pic>
        <p:nvPicPr>
          <p:cNvPr id="19" name="Picture 4" descr="C:\Users\UserSim\Desktop\DS_icons\128x128 shadows\linkedin.png">
            <a:hlinkClick r:id="rId21"/>
          </p:cNvPr>
          <p:cNvPicPr>
            <a:picLocks noChangeAspect="1" noChangeArrowheads="1"/>
          </p:cNvPicPr>
          <p:nvPr userDrawn="1">
            <p:custDataLst>
              <p:tags r:id="rId9"/>
            </p:custDataLst>
          </p:nvPr>
        </p:nvPicPr>
        <p:blipFill>
          <a:blip r:embed="rId22" cstate="email"/>
          <a:srcRect/>
          <a:stretch>
            <a:fillRect/>
          </a:stretch>
        </p:blipFill>
        <p:spPr bwMode="auto">
          <a:xfrm>
            <a:off x="7966977" y="5551547"/>
            <a:ext cx="281313" cy="266700"/>
          </a:xfrm>
          <a:prstGeom prst="rect">
            <a:avLst/>
          </a:prstGeom>
          <a:noFill/>
        </p:spPr>
      </p:pic>
      <p:pic>
        <p:nvPicPr>
          <p:cNvPr id="20" name="Picture 5" descr="C:\Users\UserSim\Desktop\DS_icons\128x128 shadows\twitter.png">
            <a:hlinkClick r:id="rId23"/>
          </p:cNvPr>
          <p:cNvPicPr>
            <a:picLocks noChangeAspect="1" noChangeArrowheads="1"/>
          </p:cNvPicPr>
          <p:nvPr userDrawn="1">
            <p:custDataLst>
              <p:tags r:id="rId10"/>
            </p:custDataLst>
          </p:nvPr>
        </p:nvPicPr>
        <p:blipFill>
          <a:blip r:embed="rId24" cstate="email"/>
          <a:srcRect/>
          <a:stretch>
            <a:fillRect/>
          </a:stretch>
        </p:blipFill>
        <p:spPr bwMode="auto">
          <a:xfrm>
            <a:off x="8610576" y="5551547"/>
            <a:ext cx="281313" cy="266700"/>
          </a:xfrm>
          <a:prstGeom prst="rect">
            <a:avLst/>
          </a:prstGeom>
          <a:noFill/>
        </p:spPr>
      </p:pic>
      <p:pic>
        <p:nvPicPr>
          <p:cNvPr id="26" name="Picture 6" descr="C:\Users\UserSim\Desktop\DS_icons\128x128 shadows\youtube.png">
            <a:hlinkClick r:id="rId25"/>
          </p:cNvPr>
          <p:cNvPicPr>
            <a:picLocks noChangeAspect="1" noChangeArrowheads="1"/>
          </p:cNvPicPr>
          <p:nvPr userDrawn="1">
            <p:custDataLst>
              <p:tags r:id="rId11"/>
            </p:custDataLst>
          </p:nvPr>
        </p:nvPicPr>
        <p:blipFill>
          <a:blip r:embed="rId26" cstate="email"/>
          <a:srcRect/>
          <a:stretch>
            <a:fillRect/>
          </a:stretch>
        </p:blipFill>
        <p:spPr bwMode="auto">
          <a:xfrm>
            <a:off x="8956350" y="5551547"/>
            <a:ext cx="281313" cy="266700"/>
          </a:xfrm>
          <a:prstGeom prst="rect">
            <a:avLst/>
          </a:prstGeom>
          <a:noFill/>
        </p:spPr>
      </p:pic>
      <p:pic>
        <p:nvPicPr>
          <p:cNvPr id="27" name="Image 22" descr="Picto_Slideshare.gif">
            <a:hlinkClick r:id="rId27"/>
          </p:cNvPr>
          <p:cNvPicPr preferRelativeResize="0">
            <a:picLocks/>
          </p:cNvPicPr>
          <p:nvPr userDrawn="1">
            <p:custDataLst>
              <p:tags r:id="rId12"/>
            </p:custDataLst>
          </p:nvPr>
        </p:nvPicPr>
        <p:blipFill>
          <a:blip r:embed="rId28" cstate="email"/>
          <a:srcRect l="4793" t="6316" r="5718" b="7969"/>
          <a:stretch>
            <a:fillRect/>
          </a:stretch>
        </p:blipFill>
        <p:spPr>
          <a:xfrm>
            <a:off x="8312752" y="5551547"/>
            <a:ext cx="233362" cy="238125"/>
          </a:xfrm>
          <a:prstGeom prst="roundRect">
            <a:avLst/>
          </a:prstGeom>
          <a:effectLst>
            <a:outerShdw blurRad="38100" dist="25400" dir="5400000" sx="98000" sy="98000" algn="t" rotWithShape="0">
              <a:schemeClr val="tx2">
                <a:alpha val="51000"/>
              </a:schemeClr>
            </a:outerShdw>
          </a:effectLst>
        </p:spPr>
      </p:pic>
      <p:sp>
        <p:nvSpPr>
          <p:cNvPr id="28" name="Rectangle 27"/>
          <p:cNvSpPr/>
          <p:nvPr userDrawn="1">
            <p:custDataLst>
              <p:tags r:id="rId13"/>
            </p:custDataLst>
          </p:nvPr>
        </p:nvSpPr>
        <p:spPr>
          <a:xfrm>
            <a:off x="3389004" y="5979558"/>
            <a:ext cx="5848659" cy="682317"/>
          </a:xfrm>
          <a:prstGeom prst="rect">
            <a:avLst/>
          </a:prstGeom>
        </p:spPr>
        <p:txBody>
          <a:bodyPr wrap="square" lIns="33059" tIns="33059" rIns="0" bIns="33059" anchor="b" anchorCtr="0">
            <a:spAutoFit/>
          </a:bodyPr>
          <a:lstStyle/>
          <a:p>
            <a:pPr algn="r"/>
            <a:r>
              <a:rPr lang="en-US" sz="700" dirty="0" smtClean="0">
                <a:solidFill>
                  <a:schemeClr val="bg1"/>
                </a:solidFill>
                <a:latin typeface="Arial"/>
                <a:cs typeface="Arial"/>
              </a:rPr>
              <a:t>This message contains information that may be privileged or confidential and is the property of the Capgemini Group.</a:t>
            </a:r>
          </a:p>
          <a:p>
            <a:pPr algn="r"/>
            <a:r>
              <a:rPr lang="en-US" sz="700" dirty="0" smtClean="0">
                <a:solidFill>
                  <a:schemeClr val="bg1"/>
                </a:solidFill>
                <a:latin typeface="Arial"/>
                <a:cs typeface="Arial"/>
              </a:rPr>
              <a:t>Copyright © 2017 Capgemini. All rights reserved.</a:t>
            </a:r>
          </a:p>
          <a:p>
            <a:pPr marL="0" marR="0" lvl="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a:p>
            <a:pPr algn="r"/>
            <a:endParaRPr lang="en-US" sz="700" dirty="0" smtClean="0">
              <a:solidFill>
                <a:schemeClr val="bg1"/>
              </a:solidFill>
              <a:latin typeface="Arial"/>
              <a:cs typeface="Arial"/>
            </a:endParaRPr>
          </a:p>
          <a:p>
            <a:pPr algn="r"/>
            <a:r>
              <a:rPr lang="en-US" sz="600" dirty="0" smtClean="0">
                <a:solidFill>
                  <a:schemeClr val="bg1"/>
                </a:solidFill>
                <a:latin typeface="Arial"/>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a:t>
            </a:r>
          </a:p>
        </p:txBody>
      </p:sp>
    </p:spTree>
  </p:cSld>
  <p:clrMap bg1="lt1" tx1="dk1" bg2="lt2" tx2="dk2" accent1="accent1" accent2="accent2" accent3="accent3" accent4="accent4" accent5="accent5" accent6="accent6" hlink="hlink" folHlink="folHlink"/>
  <p:sldLayoutIdLst>
    <p:sldLayoutId id="2147483940" r:id="rId1"/>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powerconversion.com/inspire/unmanned-power-plant%E2%80%94-science-fiction-industrial-re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e.com/digital/sites/default/files/APM-asset-performance-management-from-ge-digital.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m-app.run.aws-usw02-pr.ice.predix.io/"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16.png"/><Relationship Id="rId7" Type="http://schemas.openxmlformats.org/officeDocument/2006/relationships/image" Target="../media/image21.jpeg"/><Relationship Id="rId12" Type="http://schemas.openxmlformats.org/officeDocument/2006/relationships/image" Target="../media/image3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jpg"/><Relationship Id="rId11" Type="http://schemas.openxmlformats.org/officeDocument/2006/relationships/image" Target="../media/image31.jpeg"/><Relationship Id="rId5" Type="http://schemas.openxmlformats.org/officeDocument/2006/relationships/image" Target="../media/image18.png"/><Relationship Id="rId10" Type="http://schemas.openxmlformats.org/officeDocument/2006/relationships/image" Target="../media/image30.png"/><Relationship Id="rId4" Type="http://schemas.openxmlformats.org/officeDocument/2006/relationships/image" Target="../media/image17.jp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7700" y="2801436"/>
            <a:ext cx="9567863" cy="1485393"/>
          </a:xfrm>
        </p:spPr>
        <p:txBody>
          <a:bodyPr lIns="0" anchor="b"/>
          <a:lstStyle/>
          <a:p>
            <a:r>
              <a:rPr lang="en-US" dirty="0" smtClean="0"/>
              <a:t>Digital Seer</a:t>
            </a:r>
            <a:endParaRPr lang="en-US" dirty="0"/>
          </a:p>
        </p:txBody>
      </p:sp>
      <p:sp>
        <p:nvSpPr>
          <p:cNvPr id="4" name="Sous-titre 2"/>
          <p:cNvSpPr txBox="1">
            <a:spLocks/>
          </p:cNvSpPr>
          <p:nvPr/>
        </p:nvSpPr>
        <p:spPr>
          <a:xfrm>
            <a:off x="647700" y="4430191"/>
            <a:ext cx="9906000" cy="407054"/>
          </a:xfrm>
          <a:prstGeom prst="rect">
            <a:avLst/>
          </a:prstGeom>
        </p:spPr>
        <p:txBody>
          <a:bodyPr vert="horz" lIns="0" tIns="33059" rIns="33059" bIns="33059" rtlCol="0" anchor="t">
            <a:noAutofit/>
          </a:bodyPr>
          <a:lstStyle>
            <a:lvl1pPr marL="0" indent="0" algn="l" defTabSz="914342" rtl="0" eaLnBrk="1" latinLnBrk="0" hangingPunct="1">
              <a:lnSpc>
                <a:spcPct val="100000"/>
              </a:lnSpc>
              <a:spcBef>
                <a:spcPts val="0"/>
              </a:spcBef>
              <a:spcAft>
                <a:spcPts val="300"/>
              </a:spcAft>
              <a:buClr>
                <a:schemeClr val="accent5"/>
              </a:buClr>
              <a:buFont typeface="Webdings" pitchFamily="18" charset="2"/>
              <a:buNone/>
              <a:defRPr sz="2200" b="0" kern="1200">
                <a:solidFill>
                  <a:schemeClr val="tx1"/>
                </a:solidFill>
                <a:latin typeface="+mn-lt"/>
                <a:ea typeface="+mn-ea"/>
                <a:cs typeface="+mn-cs"/>
              </a:defRPr>
            </a:lvl1pPr>
            <a:lvl2pPr marL="457171" indent="0" algn="ctr" defTabSz="914342" rtl="0" eaLnBrk="1" latinLnBrk="0" hangingPunct="1">
              <a:lnSpc>
                <a:spcPct val="100000"/>
              </a:lnSpc>
              <a:spcBef>
                <a:spcPts val="0"/>
              </a:spcBef>
              <a:spcAft>
                <a:spcPts val="300"/>
              </a:spcAft>
              <a:buClr>
                <a:schemeClr val="accent3"/>
              </a:buClr>
              <a:buFont typeface="Wingdings" pitchFamily="2" charset="2"/>
              <a:buNone/>
              <a:defRPr sz="16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300"/>
              </a:spcAft>
              <a:buClr>
                <a:schemeClr val="accent2"/>
              </a:buClr>
              <a:buFont typeface="Wingdings 3" pitchFamily="18" charset="2"/>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300"/>
              </a:spcAft>
              <a:buClr>
                <a:schemeClr val="accent4"/>
              </a:buClr>
              <a:buFont typeface="Wingdings" pitchFamily="2" charset="2"/>
              <a:buNone/>
              <a:defRPr sz="12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October  </a:t>
            </a:r>
            <a:r>
              <a:rPr lang="en-US" dirty="0"/>
              <a:t>2017</a:t>
            </a:r>
          </a:p>
        </p:txBody>
      </p:sp>
    </p:spTree>
    <p:extLst>
      <p:ext uri="{BB962C8B-B14F-4D97-AF65-F5344CB8AC3E}">
        <p14:creationId xmlns:p14="http://schemas.microsoft.com/office/powerpoint/2010/main" val="312255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22" name="Picture 2" descr="C:\Users\us603159\AppData\Local\Microsoft\Windows\Temporary Internet Files\Content.IE5\PA9W69YW\blockp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93923" name="Picture 3" descr="C:\Users\us603159\AppData\Local\Microsoft\Windows\Temporary Internet Files\Content.IE5\N5OOWI6P\blockpag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3424237"/>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45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 Industry @ Glance</a:t>
            </a:r>
            <a:endParaRPr lang="en-US" dirty="0"/>
          </a:p>
        </p:txBody>
      </p:sp>
      <p:sp>
        <p:nvSpPr>
          <p:cNvPr id="6" name="AutoShape 2" descr="Image result for freight industry 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aphicFrame>
        <p:nvGraphicFramePr>
          <p:cNvPr id="10" name="Chart 9"/>
          <p:cNvGraphicFramePr/>
          <p:nvPr>
            <p:extLst>
              <p:ext uri="{D42A27DB-BD31-4B8C-83A1-F6EECF244321}">
                <p14:modId xmlns:p14="http://schemas.microsoft.com/office/powerpoint/2010/main" val="537200042"/>
              </p:ext>
            </p:extLst>
          </p:nvPr>
        </p:nvGraphicFramePr>
        <p:xfrm>
          <a:off x="-117783" y="1352111"/>
          <a:ext cx="3659805" cy="2439869"/>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 Diagonal Corner Rectangle 10"/>
          <p:cNvSpPr/>
          <p:nvPr/>
        </p:nvSpPr>
        <p:spPr>
          <a:xfrm>
            <a:off x="357188" y="1371600"/>
            <a:ext cx="2795588" cy="2051795"/>
          </a:xfrm>
          <a:prstGeom prst="round2DiagRect">
            <a:avLst/>
          </a:prstGeom>
          <a:no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nvGrpSpPr>
          <p:cNvPr id="7" name="Group 6"/>
          <p:cNvGrpSpPr/>
          <p:nvPr/>
        </p:nvGrpSpPr>
        <p:grpSpPr>
          <a:xfrm>
            <a:off x="3235721" y="1371600"/>
            <a:ext cx="3140941" cy="2061467"/>
            <a:chOff x="3235721" y="1371600"/>
            <a:chExt cx="3140941" cy="2061467"/>
          </a:xfrm>
        </p:grpSpPr>
        <p:sp>
          <p:nvSpPr>
            <p:cNvPr id="60" name="Round Diagonal Corner Rectangle 59"/>
            <p:cNvSpPr/>
            <p:nvPr/>
          </p:nvSpPr>
          <p:spPr>
            <a:xfrm>
              <a:off x="3244637" y="1371600"/>
              <a:ext cx="3132025" cy="2051795"/>
            </a:xfrm>
            <a:prstGeom prst="round2DiagRect">
              <a:avLst/>
            </a:prstGeom>
            <a:no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23" name="Chart 22"/>
            <p:cNvGraphicFramePr/>
            <p:nvPr>
              <p:extLst>
                <p:ext uri="{D42A27DB-BD31-4B8C-83A1-F6EECF244321}">
                  <p14:modId xmlns:p14="http://schemas.microsoft.com/office/powerpoint/2010/main" val="2888627049"/>
                </p:ext>
              </p:extLst>
            </p:nvPr>
          </p:nvGraphicFramePr>
          <p:xfrm>
            <a:off x="3423912" y="1551753"/>
            <a:ext cx="2952750" cy="163509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4659399" y="3186846"/>
              <a:ext cx="453970" cy="246221"/>
            </a:xfrm>
            <a:prstGeom prst="rect">
              <a:avLst/>
            </a:prstGeom>
            <a:noFill/>
          </p:spPr>
          <p:txBody>
            <a:bodyPr wrap="none" rtlCol="0">
              <a:spAutoFit/>
            </a:bodyPr>
            <a:lstStyle/>
            <a:p>
              <a:r>
                <a:rPr lang="en-US" sz="1000" dirty="0" smtClean="0"/>
                <a:t>Year</a:t>
              </a:r>
            </a:p>
          </p:txBody>
        </p:sp>
        <p:cxnSp>
          <p:nvCxnSpPr>
            <p:cNvPr id="5" name="Straight Connector 4"/>
            <p:cNvCxnSpPr/>
            <p:nvPr/>
          </p:nvCxnSpPr>
          <p:spPr>
            <a:xfrm>
              <a:off x="3542022" y="3186846"/>
              <a:ext cx="2727960" cy="0"/>
            </a:xfrm>
            <a:prstGeom prst="line">
              <a:avLst/>
            </a:prstGeom>
            <a:ln w="6350">
              <a:solidFill>
                <a:schemeClr val="tx2"/>
              </a:solidFill>
              <a:prstDash val="solid"/>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01316" y="1380978"/>
              <a:ext cx="1798991" cy="261610"/>
            </a:xfrm>
            <a:prstGeom prst="rect">
              <a:avLst/>
            </a:prstGeom>
            <a:noFill/>
          </p:spPr>
          <p:txBody>
            <a:bodyPr wrap="square" rtlCol="0">
              <a:spAutoFit/>
            </a:bodyPr>
            <a:lstStyle/>
            <a:p>
              <a:pPr algn="ctr"/>
              <a:r>
                <a:rPr lang="en-US" sz="1100" dirty="0" smtClean="0"/>
                <a:t>Solar </a:t>
              </a:r>
              <a:r>
                <a:rPr lang="en-US" sz="1100" dirty="0"/>
                <a:t>Panel </a:t>
              </a:r>
              <a:r>
                <a:rPr lang="en-US" sz="1100" dirty="0" smtClean="0"/>
                <a:t>Usage</a:t>
              </a:r>
            </a:p>
          </p:txBody>
        </p:sp>
        <p:cxnSp>
          <p:nvCxnSpPr>
            <p:cNvPr id="19" name="Straight Connector 18"/>
            <p:cNvCxnSpPr/>
            <p:nvPr/>
          </p:nvCxnSpPr>
          <p:spPr>
            <a:xfrm>
              <a:off x="3542022" y="1643796"/>
              <a:ext cx="2727960" cy="0"/>
            </a:xfrm>
            <a:prstGeom prst="line">
              <a:avLst/>
            </a:prstGeom>
            <a:ln w="6350">
              <a:solidFill>
                <a:schemeClr val="tx2"/>
              </a:solidFill>
              <a:prstDash val="solid"/>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6200000">
              <a:off x="2777903" y="2331265"/>
              <a:ext cx="1146468" cy="230832"/>
            </a:xfrm>
            <a:prstGeom prst="rect">
              <a:avLst/>
            </a:prstGeom>
            <a:noFill/>
          </p:spPr>
          <p:txBody>
            <a:bodyPr wrap="none" rtlCol="0">
              <a:spAutoFit/>
            </a:bodyPr>
            <a:lstStyle/>
            <a:p>
              <a:r>
                <a:rPr lang="en-US" sz="900" dirty="0" smtClean="0"/>
                <a:t>Revenue ($Million)</a:t>
              </a:r>
            </a:p>
          </p:txBody>
        </p:sp>
        <p:cxnSp>
          <p:nvCxnSpPr>
            <p:cNvPr id="31" name="Straight Connector 30"/>
            <p:cNvCxnSpPr/>
            <p:nvPr/>
          </p:nvCxnSpPr>
          <p:spPr>
            <a:xfrm flipV="1">
              <a:off x="3448130" y="1797936"/>
              <a:ext cx="0" cy="1263234"/>
            </a:xfrm>
            <a:prstGeom prst="line">
              <a:avLst/>
            </a:prstGeom>
            <a:ln w="6350">
              <a:solidFill>
                <a:schemeClr val="tx2"/>
              </a:solidFill>
              <a:prstDash val="solid"/>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155" name="Round Diagonal Corner Rectangle 154"/>
          <p:cNvSpPr/>
          <p:nvPr/>
        </p:nvSpPr>
        <p:spPr>
          <a:xfrm>
            <a:off x="6492521" y="4864655"/>
            <a:ext cx="3073754" cy="1391523"/>
          </a:xfrm>
          <a:prstGeom prst="round2DiagRect">
            <a:avLst>
              <a:gd name="adj1" fmla="val 23158"/>
              <a:gd name="adj2" fmla="val 0"/>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Dust accumulation on panels cuts solar energy production by up to </a:t>
            </a:r>
            <a:r>
              <a:rPr lang="en-US" sz="2000" b="1" dirty="0"/>
              <a:t>25% </a:t>
            </a:r>
            <a:r>
              <a:rPr lang="en-US" sz="1600" dirty="0" smtClean="0">
                <a:latin typeface="Arial" panose="020B0604020202020204" pitchFamily="34" charset="0"/>
                <a:cs typeface="Arial" panose="020B0604020202020204" pitchFamily="34" charset="0"/>
              </a:rPr>
              <a:t>‒</a:t>
            </a:r>
            <a:r>
              <a:rPr lang="en-US" sz="1600" dirty="0" smtClean="0"/>
              <a:t> </a:t>
            </a:r>
            <a:r>
              <a:rPr lang="en-US" sz="1600" dirty="0"/>
              <a:t>IITGN &amp; Duke </a:t>
            </a:r>
            <a:r>
              <a:rPr lang="en-US" sz="1600" dirty="0" smtClean="0"/>
              <a:t>university.</a:t>
            </a:r>
            <a:endParaRPr lang="en-IN" sz="1600" dirty="0">
              <a:solidFill>
                <a:schemeClr val="tx2">
                  <a:lumMod val="50000"/>
                </a:schemeClr>
              </a:solidFill>
            </a:endParaRPr>
          </a:p>
        </p:txBody>
      </p:sp>
      <p:grpSp>
        <p:nvGrpSpPr>
          <p:cNvPr id="13" name="Group 12"/>
          <p:cNvGrpSpPr/>
          <p:nvPr/>
        </p:nvGrpSpPr>
        <p:grpSpPr>
          <a:xfrm>
            <a:off x="6495837" y="1380978"/>
            <a:ext cx="3067263" cy="3360293"/>
            <a:chOff x="6495837" y="1380978"/>
            <a:chExt cx="3067263" cy="3360293"/>
          </a:xfrm>
        </p:grpSpPr>
        <p:sp>
          <p:nvSpPr>
            <p:cNvPr id="157" name="Round Diagonal Corner Rectangle 156"/>
            <p:cNvSpPr/>
            <p:nvPr/>
          </p:nvSpPr>
          <p:spPr>
            <a:xfrm>
              <a:off x="6495837" y="1380978"/>
              <a:ext cx="3067263" cy="3360293"/>
            </a:xfrm>
            <a:prstGeom prst="round2DiagRect">
              <a:avLst/>
            </a:prstGeom>
            <a:solidFill>
              <a:srgbClr val="FFFFFF"/>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pic>
          <p:nvPicPr>
            <p:cNvPr id="1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0000" y="1599046"/>
              <a:ext cx="2651083" cy="2960457"/>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 name="Group 8"/>
          <p:cNvGrpSpPr/>
          <p:nvPr/>
        </p:nvGrpSpPr>
        <p:grpSpPr>
          <a:xfrm>
            <a:off x="357180" y="3542515"/>
            <a:ext cx="6019482" cy="2705885"/>
            <a:chOff x="357180" y="3542515"/>
            <a:chExt cx="6019482" cy="2705885"/>
          </a:xfrm>
        </p:grpSpPr>
        <p:sp>
          <p:nvSpPr>
            <p:cNvPr id="73" name="Round Diagonal Corner Rectangle 72"/>
            <p:cNvSpPr/>
            <p:nvPr/>
          </p:nvSpPr>
          <p:spPr>
            <a:xfrm>
              <a:off x="4497733" y="5843538"/>
              <a:ext cx="602205" cy="333220"/>
            </a:xfrm>
            <a:prstGeom prst="round2DiagRect">
              <a:avLst>
                <a:gd name="adj1" fmla="val 42377"/>
                <a:gd name="adj2" fmla="val 0"/>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4" name="Round Diagonal Corner Rectangle 33"/>
            <p:cNvSpPr/>
            <p:nvPr/>
          </p:nvSpPr>
          <p:spPr>
            <a:xfrm>
              <a:off x="357180" y="3542515"/>
              <a:ext cx="6019482" cy="2705885"/>
            </a:xfrm>
            <a:prstGeom prst="round2DiagRect">
              <a:avLst/>
            </a:prstGeom>
            <a:no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8" name="Round Diagonal Corner Rectangle 7"/>
            <p:cNvSpPr/>
            <p:nvPr/>
          </p:nvSpPr>
          <p:spPr>
            <a:xfrm>
              <a:off x="573881" y="4512661"/>
              <a:ext cx="1181100" cy="765592"/>
            </a:xfrm>
            <a:prstGeom prst="round2DiagRect">
              <a:avLst>
                <a:gd name="adj1" fmla="val 22821"/>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39" name="TextBox 38"/>
            <p:cNvSpPr txBox="1"/>
            <p:nvPr/>
          </p:nvSpPr>
          <p:spPr>
            <a:xfrm>
              <a:off x="660405" y="4933557"/>
              <a:ext cx="1178785" cy="261610"/>
            </a:xfrm>
            <a:prstGeom prst="rect">
              <a:avLst/>
            </a:prstGeom>
            <a:noFill/>
          </p:spPr>
          <p:txBody>
            <a:bodyPr wrap="square" rtlCol="0">
              <a:spAutoFit/>
            </a:bodyPr>
            <a:lstStyle/>
            <a:p>
              <a:r>
                <a:rPr lang="en-US" sz="1100" dirty="0" smtClean="0">
                  <a:solidFill>
                    <a:schemeClr val="bg1"/>
                  </a:solidFill>
                </a:rPr>
                <a:t>Industry needs</a:t>
              </a:r>
            </a:p>
          </p:txBody>
        </p:sp>
        <p:cxnSp>
          <p:nvCxnSpPr>
            <p:cNvPr id="12" name="Straight Connector 11"/>
            <p:cNvCxnSpPr/>
            <p:nvPr/>
          </p:nvCxnSpPr>
          <p:spPr>
            <a:xfrm>
              <a:off x="690783" y="4914507"/>
              <a:ext cx="909193" cy="0"/>
            </a:xfrm>
            <a:prstGeom prst="line">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2" name="Round Diagonal Corner Rectangle 41"/>
            <p:cNvSpPr/>
            <p:nvPr/>
          </p:nvSpPr>
          <p:spPr>
            <a:xfrm>
              <a:off x="2316294" y="3615736"/>
              <a:ext cx="2101254" cy="333220"/>
            </a:xfrm>
            <a:prstGeom prst="round2DiagRect">
              <a:avLst>
                <a:gd name="adj1" fmla="val 50000"/>
                <a:gd name="adj2" fmla="val 0"/>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Remote plant monitoring</a:t>
              </a:r>
            </a:p>
          </p:txBody>
        </p:sp>
        <p:sp>
          <p:nvSpPr>
            <p:cNvPr id="44" name="Round Diagonal Corner Rectangle 43"/>
            <p:cNvSpPr/>
            <p:nvPr/>
          </p:nvSpPr>
          <p:spPr>
            <a:xfrm>
              <a:off x="2824294" y="4003086"/>
              <a:ext cx="2101254" cy="333220"/>
            </a:xfrm>
            <a:prstGeom prst="round2DiagRect">
              <a:avLst>
                <a:gd name="adj1" fmla="val 50000"/>
                <a:gd name="adj2" fmla="val 0"/>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Forecasting weather</a:t>
              </a:r>
            </a:p>
          </p:txBody>
        </p:sp>
        <p:sp>
          <p:nvSpPr>
            <p:cNvPr id="45" name="Round Diagonal Corner Rectangle 44"/>
            <p:cNvSpPr/>
            <p:nvPr/>
          </p:nvSpPr>
          <p:spPr>
            <a:xfrm>
              <a:off x="3152776" y="4390436"/>
              <a:ext cx="2264465" cy="333220"/>
            </a:xfrm>
            <a:prstGeom prst="round2DiagRect">
              <a:avLst>
                <a:gd name="adj1" fmla="val 50000"/>
                <a:gd name="adj2" fmla="val 0"/>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Periodic on-site inspection</a:t>
              </a:r>
            </a:p>
          </p:txBody>
        </p:sp>
        <p:sp>
          <p:nvSpPr>
            <p:cNvPr id="47" name="Round Diagonal Corner Rectangle 46"/>
            <p:cNvSpPr/>
            <p:nvPr/>
          </p:nvSpPr>
          <p:spPr>
            <a:xfrm>
              <a:off x="3152776" y="5063671"/>
              <a:ext cx="2264465" cy="333220"/>
            </a:xfrm>
            <a:prstGeom prst="round2DiagRect">
              <a:avLst>
                <a:gd name="adj1" fmla="val 50000"/>
                <a:gd name="adj2" fmla="val 0"/>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Fast response to system faults</a:t>
              </a:r>
              <a:endParaRPr lang="en-US" sz="1100" dirty="0">
                <a:solidFill>
                  <a:schemeClr val="tx1"/>
                </a:solidFill>
              </a:endParaRPr>
            </a:p>
          </p:txBody>
        </p:sp>
        <p:sp>
          <p:nvSpPr>
            <p:cNvPr id="48" name="Round Diagonal Corner Rectangle 47"/>
            <p:cNvSpPr/>
            <p:nvPr/>
          </p:nvSpPr>
          <p:spPr>
            <a:xfrm>
              <a:off x="2824294" y="5451021"/>
              <a:ext cx="2101254" cy="333220"/>
            </a:xfrm>
            <a:prstGeom prst="round2DiagRect">
              <a:avLst>
                <a:gd name="adj1" fmla="val 50000"/>
                <a:gd name="adj2" fmla="val 0"/>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Optimize maintenance</a:t>
              </a:r>
              <a:endParaRPr lang="en-US" sz="1100" dirty="0">
                <a:solidFill>
                  <a:schemeClr val="tx1"/>
                </a:solidFill>
              </a:endParaRPr>
            </a:p>
          </p:txBody>
        </p:sp>
        <p:sp>
          <p:nvSpPr>
            <p:cNvPr id="50" name="Round Diagonal Corner Rectangle 49"/>
            <p:cNvSpPr/>
            <p:nvPr/>
          </p:nvSpPr>
          <p:spPr>
            <a:xfrm>
              <a:off x="2316294" y="5838371"/>
              <a:ext cx="2101254" cy="333220"/>
            </a:xfrm>
            <a:prstGeom prst="round2DiagRect">
              <a:avLst>
                <a:gd name="adj1" fmla="val 50000"/>
                <a:gd name="adj2" fmla="val 0"/>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Identifying component failure</a:t>
              </a:r>
              <a:endParaRPr lang="en-US" sz="1100" dirty="0">
                <a:solidFill>
                  <a:schemeClr val="tx1"/>
                </a:solidFill>
              </a:endParaRPr>
            </a:p>
          </p:txBody>
        </p:sp>
        <p:cxnSp>
          <p:nvCxnSpPr>
            <p:cNvPr id="14" name="Elbow Connector 13"/>
            <p:cNvCxnSpPr>
              <a:stCxn id="42" idx="2"/>
              <a:endCxn id="8" idx="3"/>
            </p:cNvCxnSpPr>
            <p:nvPr/>
          </p:nvCxnSpPr>
          <p:spPr>
            <a:xfrm rot="10800000" flipV="1">
              <a:off x="1164432" y="3782345"/>
              <a:ext cx="1151863" cy="730315"/>
            </a:xfrm>
            <a:prstGeom prst="bentConnector2">
              <a:avLst/>
            </a:prstGeom>
            <a:ln>
              <a:solidFill>
                <a:schemeClr val="accent2"/>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4" idx="2"/>
            </p:cNvCxnSpPr>
            <p:nvPr/>
          </p:nvCxnSpPr>
          <p:spPr>
            <a:xfrm rot="10800000" flipV="1">
              <a:off x="1339850" y="4169696"/>
              <a:ext cx="1484444" cy="342514"/>
            </a:xfrm>
            <a:prstGeom prst="bentConnector3">
              <a:avLst>
                <a:gd name="adj1" fmla="val 100049"/>
              </a:avLst>
            </a:prstGeom>
            <a:ln>
              <a:solidFill>
                <a:schemeClr val="accent2"/>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2"/>
            </p:cNvCxnSpPr>
            <p:nvPr/>
          </p:nvCxnSpPr>
          <p:spPr>
            <a:xfrm flipH="1">
              <a:off x="1754982" y="4557046"/>
              <a:ext cx="1397794" cy="0"/>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2"/>
              <a:endCxn id="8" idx="1"/>
            </p:cNvCxnSpPr>
            <p:nvPr/>
          </p:nvCxnSpPr>
          <p:spPr>
            <a:xfrm rot="10800000">
              <a:off x="1164432" y="5278253"/>
              <a:ext cx="1151863" cy="726728"/>
            </a:xfrm>
            <a:prstGeom prst="bentConnector2">
              <a:avLst/>
            </a:prstGeom>
            <a:ln>
              <a:solidFill>
                <a:schemeClr val="accent2"/>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0800000">
              <a:off x="1339850" y="5273606"/>
              <a:ext cx="1484444" cy="342514"/>
            </a:xfrm>
            <a:prstGeom prst="bentConnector3">
              <a:avLst>
                <a:gd name="adj1" fmla="val 100049"/>
              </a:avLst>
            </a:prstGeom>
            <a:ln>
              <a:solidFill>
                <a:schemeClr val="accent2"/>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8306" y="5254091"/>
              <a:ext cx="1464470" cy="0"/>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4609801" y="5892790"/>
              <a:ext cx="378068" cy="224382"/>
              <a:chOff x="7634288" y="1790701"/>
              <a:chExt cx="585788" cy="347663"/>
            </a:xfrm>
          </p:grpSpPr>
          <p:sp>
            <p:nvSpPr>
              <p:cNvPr id="67" name="Freeform 5"/>
              <p:cNvSpPr>
                <a:spLocks/>
              </p:cNvSpPr>
              <p:nvPr/>
            </p:nvSpPr>
            <p:spPr bwMode="auto">
              <a:xfrm>
                <a:off x="7634288" y="1790701"/>
                <a:ext cx="585788" cy="347663"/>
              </a:xfrm>
              <a:custGeom>
                <a:avLst/>
                <a:gdLst>
                  <a:gd name="T0" fmla="*/ 205 w 369"/>
                  <a:gd name="T1" fmla="*/ 219 h 219"/>
                  <a:gd name="T2" fmla="*/ 0 w 369"/>
                  <a:gd name="T3" fmla="*/ 219 h 219"/>
                  <a:gd name="T4" fmla="*/ 70 w 369"/>
                  <a:gd name="T5" fmla="*/ 0 h 219"/>
                  <a:gd name="T6" fmla="*/ 369 w 369"/>
                  <a:gd name="T7" fmla="*/ 0 h 219"/>
                  <a:gd name="T8" fmla="*/ 299 w 369"/>
                  <a:gd name="T9" fmla="*/ 219 h 219"/>
                </a:gdLst>
                <a:ahLst/>
                <a:cxnLst>
                  <a:cxn ang="0">
                    <a:pos x="T0" y="T1"/>
                  </a:cxn>
                  <a:cxn ang="0">
                    <a:pos x="T2" y="T3"/>
                  </a:cxn>
                  <a:cxn ang="0">
                    <a:pos x="T4" y="T5"/>
                  </a:cxn>
                  <a:cxn ang="0">
                    <a:pos x="T6" y="T7"/>
                  </a:cxn>
                  <a:cxn ang="0">
                    <a:pos x="T8" y="T9"/>
                  </a:cxn>
                </a:cxnLst>
                <a:rect l="0" t="0" r="r" b="b"/>
                <a:pathLst>
                  <a:path w="369" h="219">
                    <a:moveTo>
                      <a:pt x="205" y="219"/>
                    </a:moveTo>
                    <a:lnTo>
                      <a:pt x="0" y="219"/>
                    </a:lnTo>
                    <a:lnTo>
                      <a:pt x="70" y="0"/>
                    </a:lnTo>
                    <a:lnTo>
                      <a:pt x="369" y="0"/>
                    </a:lnTo>
                    <a:lnTo>
                      <a:pt x="299" y="219"/>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6"/>
              <p:cNvSpPr>
                <a:spLocks noChangeShapeType="1"/>
              </p:cNvSpPr>
              <p:nvPr/>
            </p:nvSpPr>
            <p:spPr bwMode="auto">
              <a:xfrm flipH="1">
                <a:off x="7799388" y="1798638"/>
                <a:ext cx="106363" cy="33972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7"/>
              <p:cNvSpPr>
                <a:spLocks noChangeShapeType="1"/>
              </p:cNvSpPr>
              <p:nvPr/>
            </p:nvSpPr>
            <p:spPr bwMode="auto">
              <a:xfrm flipH="1">
                <a:off x="7956550" y="1798638"/>
                <a:ext cx="106363" cy="339725"/>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8"/>
              <p:cNvSpPr>
                <a:spLocks noChangeShapeType="1"/>
              </p:cNvSpPr>
              <p:nvPr/>
            </p:nvSpPr>
            <p:spPr bwMode="auto">
              <a:xfrm>
                <a:off x="7710488" y="1914526"/>
                <a:ext cx="4635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Line 9"/>
              <p:cNvSpPr>
                <a:spLocks noChangeShapeType="1"/>
              </p:cNvSpPr>
              <p:nvPr/>
            </p:nvSpPr>
            <p:spPr bwMode="auto">
              <a:xfrm>
                <a:off x="7672388" y="2030413"/>
                <a:ext cx="4667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74" name="Round Diagonal Corner Rectangle 73"/>
            <p:cNvSpPr/>
            <p:nvPr/>
          </p:nvSpPr>
          <p:spPr>
            <a:xfrm>
              <a:off x="5014474" y="5444863"/>
              <a:ext cx="602205" cy="333220"/>
            </a:xfrm>
            <a:prstGeom prst="round2DiagRect">
              <a:avLst>
                <a:gd name="adj1" fmla="val 42377"/>
                <a:gd name="adj2" fmla="val 0"/>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nvGrpSpPr>
            <p:cNvPr id="81" name="Group 80"/>
            <p:cNvGrpSpPr/>
            <p:nvPr/>
          </p:nvGrpSpPr>
          <p:grpSpPr>
            <a:xfrm>
              <a:off x="5220756" y="5500493"/>
              <a:ext cx="212791" cy="227703"/>
              <a:chOff x="5472113" y="2806700"/>
              <a:chExt cx="588963" cy="630238"/>
            </a:xfrm>
          </p:grpSpPr>
          <p:sp>
            <p:nvSpPr>
              <p:cNvPr id="78" name="Freeform 13"/>
              <p:cNvSpPr>
                <a:spLocks/>
              </p:cNvSpPr>
              <p:nvPr/>
            </p:nvSpPr>
            <p:spPr bwMode="auto">
              <a:xfrm>
                <a:off x="5472113" y="2806700"/>
                <a:ext cx="588963" cy="630238"/>
              </a:xfrm>
              <a:custGeom>
                <a:avLst/>
                <a:gdLst>
                  <a:gd name="T0" fmla="*/ 55 w 154"/>
                  <a:gd name="T1" fmla="*/ 123 h 165"/>
                  <a:gd name="T2" fmla="*/ 58 w 154"/>
                  <a:gd name="T3" fmla="*/ 133 h 165"/>
                  <a:gd name="T4" fmla="*/ 33 w 154"/>
                  <a:gd name="T5" fmla="*/ 164 h 165"/>
                  <a:gd name="T6" fmla="*/ 13 w 154"/>
                  <a:gd name="T7" fmla="*/ 159 h 165"/>
                  <a:gd name="T8" fmla="*/ 40 w 154"/>
                  <a:gd name="T9" fmla="*/ 141 h 165"/>
                  <a:gd name="T10" fmla="*/ 28 w 154"/>
                  <a:gd name="T11" fmla="*/ 123 h 165"/>
                  <a:gd name="T12" fmla="*/ 2 w 154"/>
                  <a:gd name="T13" fmla="*/ 141 h 165"/>
                  <a:gd name="T14" fmla="*/ 2 w 154"/>
                  <a:gd name="T15" fmla="*/ 139 h 165"/>
                  <a:gd name="T16" fmla="*/ 26 w 154"/>
                  <a:gd name="T17" fmla="*/ 108 h 165"/>
                  <a:gd name="T18" fmla="*/ 36 w 154"/>
                  <a:gd name="T19" fmla="*/ 109 h 165"/>
                  <a:gd name="T20" fmla="*/ 100 w 154"/>
                  <a:gd name="T21" fmla="*/ 44 h 165"/>
                  <a:gd name="T22" fmla="*/ 96 w 154"/>
                  <a:gd name="T23" fmla="*/ 32 h 165"/>
                  <a:gd name="T24" fmla="*/ 121 w 154"/>
                  <a:gd name="T25" fmla="*/ 1 h 165"/>
                  <a:gd name="T26" fmla="*/ 140 w 154"/>
                  <a:gd name="T27" fmla="*/ 5 h 165"/>
                  <a:gd name="T28" fmla="*/ 114 w 154"/>
                  <a:gd name="T29" fmla="*/ 22 h 165"/>
                  <a:gd name="T30" fmla="*/ 126 w 154"/>
                  <a:gd name="T31" fmla="*/ 40 h 165"/>
                  <a:gd name="T32" fmla="*/ 152 w 154"/>
                  <a:gd name="T33" fmla="*/ 23 h 165"/>
                  <a:gd name="T34" fmla="*/ 152 w 154"/>
                  <a:gd name="T35" fmla="*/ 26 h 165"/>
                  <a:gd name="T36" fmla="*/ 127 w 154"/>
                  <a:gd name="T37" fmla="*/ 57 h 165"/>
                  <a:gd name="T38" fmla="*/ 121 w 154"/>
                  <a:gd name="T39" fmla="*/ 57 h 165"/>
                  <a:gd name="T40" fmla="*/ 66 w 154"/>
                  <a:gd name="T41" fmla="*/ 112 h 165"/>
                  <a:gd name="T42" fmla="*/ 55 w 154"/>
                  <a:gd name="T43" fmla="*/ 12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65">
                    <a:moveTo>
                      <a:pt x="55" y="123"/>
                    </a:moveTo>
                    <a:cubicBezTo>
                      <a:pt x="56" y="126"/>
                      <a:pt x="57" y="130"/>
                      <a:pt x="58" y="133"/>
                    </a:cubicBezTo>
                    <a:cubicBezTo>
                      <a:pt x="59" y="148"/>
                      <a:pt x="48" y="162"/>
                      <a:pt x="33" y="164"/>
                    </a:cubicBezTo>
                    <a:cubicBezTo>
                      <a:pt x="26" y="165"/>
                      <a:pt x="19" y="163"/>
                      <a:pt x="13" y="159"/>
                    </a:cubicBezTo>
                    <a:cubicBezTo>
                      <a:pt x="40" y="141"/>
                      <a:pt x="40" y="141"/>
                      <a:pt x="40" y="141"/>
                    </a:cubicBezTo>
                    <a:cubicBezTo>
                      <a:pt x="28" y="123"/>
                      <a:pt x="28" y="123"/>
                      <a:pt x="28" y="123"/>
                    </a:cubicBezTo>
                    <a:cubicBezTo>
                      <a:pt x="2" y="141"/>
                      <a:pt x="2" y="141"/>
                      <a:pt x="2" y="141"/>
                    </a:cubicBezTo>
                    <a:cubicBezTo>
                      <a:pt x="2" y="141"/>
                      <a:pt x="2" y="140"/>
                      <a:pt x="2" y="139"/>
                    </a:cubicBezTo>
                    <a:cubicBezTo>
                      <a:pt x="0" y="124"/>
                      <a:pt x="11" y="110"/>
                      <a:pt x="26" y="108"/>
                    </a:cubicBezTo>
                    <a:cubicBezTo>
                      <a:pt x="30" y="108"/>
                      <a:pt x="33" y="108"/>
                      <a:pt x="36" y="109"/>
                    </a:cubicBezTo>
                    <a:cubicBezTo>
                      <a:pt x="100" y="44"/>
                      <a:pt x="100" y="44"/>
                      <a:pt x="100" y="44"/>
                    </a:cubicBezTo>
                    <a:cubicBezTo>
                      <a:pt x="98" y="40"/>
                      <a:pt x="97" y="36"/>
                      <a:pt x="96" y="32"/>
                    </a:cubicBezTo>
                    <a:cubicBezTo>
                      <a:pt x="94" y="16"/>
                      <a:pt x="105" y="2"/>
                      <a:pt x="121" y="1"/>
                    </a:cubicBezTo>
                    <a:cubicBezTo>
                      <a:pt x="128" y="0"/>
                      <a:pt x="134" y="2"/>
                      <a:pt x="140" y="5"/>
                    </a:cubicBezTo>
                    <a:cubicBezTo>
                      <a:pt x="114" y="22"/>
                      <a:pt x="114" y="22"/>
                      <a:pt x="114" y="22"/>
                    </a:cubicBezTo>
                    <a:cubicBezTo>
                      <a:pt x="126" y="40"/>
                      <a:pt x="126" y="40"/>
                      <a:pt x="126" y="40"/>
                    </a:cubicBezTo>
                    <a:cubicBezTo>
                      <a:pt x="152" y="23"/>
                      <a:pt x="152" y="23"/>
                      <a:pt x="152" y="23"/>
                    </a:cubicBezTo>
                    <a:cubicBezTo>
                      <a:pt x="152" y="24"/>
                      <a:pt x="152" y="25"/>
                      <a:pt x="152" y="26"/>
                    </a:cubicBezTo>
                    <a:cubicBezTo>
                      <a:pt x="154" y="41"/>
                      <a:pt x="143" y="55"/>
                      <a:pt x="127" y="57"/>
                    </a:cubicBezTo>
                    <a:cubicBezTo>
                      <a:pt x="125" y="57"/>
                      <a:pt x="123" y="57"/>
                      <a:pt x="121" y="57"/>
                    </a:cubicBezTo>
                    <a:cubicBezTo>
                      <a:pt x="66" y="112"/>
                      <a:pt x="66" y="112"/>
                      <a:pt x="66" y="112"/>
                    </a:cubicBezTo>
                    <a:lnTo>
                      <a:pt x="55" y="123"/>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14"/>
              <p:cNvSpPr>
                <a:spLocks/>
              </p:cNvSpPr>
              <p:nvPr/>
            </p:nvSpPr>
            <p:spPr bwMode="auto">
              <a:xfrm>
                <a:off x="5792788" y="3154363"/>
                <a:ext cx="268288" cy="282575"/>
              </a:xfrm>
              <a:custGeom>
                <a:avLst/>
                <a:gdLst>
                  <a:gd name="T0" fmla="*/ 0 w 70"/>
                  <a:gd name="T1" fmla="*/ 17 h 74"/>
                  <a:gd name="T2" fmla="*/ 4 w 70"/>
                  <a:gd name="T3" fmla="*/ 21 h 74"/>
                  <a:gd name="T4" fmla="*/ 15 w 70"/>
                  <a:gd name="T5" fmla="*/ 32 h 74"/>
                  <a:gd name="T6" fmla="*/ 12 w 70"/>
                  <a:gd name="T7" fmla="*/ 42 h 74"/>
                  <a:gd name="T8" fmla="*/ 37 w 70"/>
                  <a:gd name="T9" fmla="*/ 73 h 74"/>
                  <a:gd name="T10" fmla="*/ 56 w 70"/>
                  <a:gd name="T11" fmla="*/ 68 h 74"/>
                  <a:gd name="T12" fmla="*/ 30 w 70"/>
                  <a:gd name="T13" fmla="*/ 50 h 74"/>
                  <a:gd name="T14" fmla="*/ 42 w 70"/>
                  <a:gd name="T15" fmla="*/ 32 h 74"/>
                  <a:gd name="T16" fmla="*/ 68 w 70"/>
                  <a:gd name="T17" fmla="*/ 50 h 74"/>
                  <a:gd name="T18" fmla="*/ 68 w 70"/>
                  <a:gd name="T19" fmla="*/ 48 h 74"/>
                  <a:gd name="T20" fmla="*/ 43 w 70"/>
                  <a:gd name="T21" fmla="*/ 17 h 74"/>
                  <a:gd name="T22" fmla="*/ 34 w 70"/>
                  <a:gd name="T23" fmla="*/ 18 h 74"/>
                  <a:gd name="T24" fmla="*/ 17 w 70"/>
                  <a:gd name="T2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4">
                    <a:moveTo>
                      <a:pt x="0" y="17"/>
                    </a:moveTo>
                    <a:cubicBezTo>
                      <a:pt x="4" y="21"/>
                      <a:pt x="4" y="21"/>
                      <a:pt x="4" y="21"/>
                    </a:cubicBezTo>
                    <a:cubicBezTo>
                      <a:pt x="15" y="32"/>
                      <a:pt x="15" y="32"/>
                      <a:pt x="15" y="32"/>
                    </a:cubicBezTo>
                    <a:cubicBezTo>
                      <a:pt x="13" y="35"/>
                      <a:pt x="12" y="39"/>
                      <a:pt x="12" y="42"/>
                    </a:cubicBezTo>
                    <a:cubicBezTo>
                      <a:pt x="10" y="57"/>
                      <a:pt x="21" y="71"/>
                      <a:pt x="37" y="73"/>
                    </a:cubicBezTo>
                    <a:cubicBezTo>
                      <a:pt x="44" y="74"/>
                      <a:pt x="51" y="72"/>
                      <a:pt x="56" y="68"/>
                    </a:cubicBezTo>
                    <a:cubicBezTo>
                      <a:pt x="30" y="50"/>
                      <a:pt x="30" y="50"/>
                      <a:pt x="30" y="50"/>
                    </a:cubicBezTo>
                    <a:cubicBezTo>
                      <a:pt x="42" y="32"/>
                      <a:pt x="42" y="32"/>
                      <a:pt x="42" y="32"/>
                    </a:cubicBezTo>
                    <a:cubicBezTo>
                      <a:pt x="68" y="50"/>
                      <a:pt x="68" y="50"/>
                      <a:pt x="68" y="50"/>
                    </a:cubicBezTo>
                    <a:cubicBezTo>
                      <a:pt x="68" y="50"/>
                      <a:pt x="68" y="49"/>
                      <a:pt x="68" y="48"/>
                    </a:cubicBezTo>
                    <a:cubicBezTo>
                      <a:pt x="70" y="33"/>
                      <a:pt x="59" y="19"/>
                      <a:pt x="43" y="17"/>
                    </a:cubicBezTo>
                    <a:cubicBezTo>
                      <a:pt x="40" y="17"/>
                      <a:pt x="37" y="17"/>
                      <a:pt x="34" y="18"/>
                    </a:cubicBezTo>
                    <a:cubicBezTo>
                      <a:pt x="17" y="0"/>
                      <a:pt x="17" y="0"/>
                      <a:pt x="17"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15"/>
              <p:cNvSpPr>
                <a:spLocks/>
              </p:cNvSpPr>
              <p:nvPr/>
            </p:nvSpPr>
            <p:spPr bwMode="auto">
              <a:xfrm>
                <a:off x="5472113" y="2806700"/>
                <a:ext cx="268288" cy="293688"/>
              </a:xfrm>
              <a:custGeom>
                <a:avLst/>
                <a:gdLst>
                  <a:gd name="T0" fmla="*/ 70 w 70"/>
                  <a:gd name="T1" fmla="*/ 61 h 77"/>
                  <a:gd name="T2" fmla="*/ 53 w 70"/>
                  <a:gd name="T3" fmla="*/ 44 h 77"/>
                  <a:gd name="T4" fmla="*/ 58 w 70"/>
                  <a:gd name="T5" fmla="*/ 32 h 77"/>
                  <a:gd name="T6" fmla="*/ 33 w 70"/>
                  <a:gd name="T7" fmla="*/ 1 h 77"/>
                  <a:gd name="T8" fmla="*/ 14 w 70"/>
                  <a:gd name="T9" fmla="*/ 5 h 77"/>
                  <a:gd name="T10" fmla="*/ 39 w 70"/>
                  <a:gd name="T11" fmla="*/ 22 h 77"/>
                  <a:gd name="T12" fmla="*/ 27 w 70"/>
                  <a:gd name="T13" fmla="*/ 40 h 77"/>
                  <a:gd name="T14" fmla="*/ 2 w 70"/>
                  <a:gd name="T15" fmla="*/ 23 h 77"/>
                  <a:gd name="T16" fmla="*/ 2 w 70"/>
                  <a:gd name="T17" fmla="*/ 26 h 77"/>
                  <a:gd name="T18" fmla="*/ 26 w 70"/>
                  <a:gd name="T19" fmla="*/ 57 h 77"/>
                  <a:gd name="T20" fmla="*/ 32 w 70"/>
                  <a:gd name="T21" fmla="*/ 57 h 77"/>
                  <a:gd name="T22" fmla="*/ 52 w 70"/>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7">
                    <a:moveTo>
                      <a:pt x="70" y="61"/>
                    </a:moveTo>
                    <a:cubicBezTo>
                      <a:pt x="53" y="44"/>
                      <a:pt x="53" y="44"/>
                      <a:pt x="53" y="44"/>
                    </a:cubicBezTo>
                    <a:cubicBezTo>
                      <a:pt x="56" y="40"/>
                      <a:pt x="57" y="36"/>
                      <a:pt x="58" y="32"/>
                    </a:cubicBezTo>
                    <a:cubicBezTo>
                      <a:pt x="59" y="16"/>
                      <a:pt x="48" y="2"/>
                      <a:pt x="33" y="1"/>
                    </a:cubicBezTo>
                    <a:cubicBezTo>
                      <a:pt x="26" y="0"/>
                      <a:pt x="19" y="2"/>
                      <a:pt x="14" y="5"/>
                    </a:cubicBezTo>
                    <a:cubicBezTo>
                      <a:pt x="39" y="22"/>
                      <a:pt x="39" y="22"/>
                      <a:pt x="39" y="22"/>
                    </a:cubicBezTo>
                    <a:cubicBezTo>
                      <a:pt x="27" y="40"/>
                      <a:pt x="27" y="40"/>
                      <a:pt x="27" y="40"/>
                    </a:cubicBezTo>
                    <a:cubicBezTo>
                      <a:pt x="2" y="23"/>
                      <a:pt x="2" y="23"/>
                      <a:pt x="2" y="23"/>
                    </a:cubicBezTo>
                    <a:cubicBezTo>
                      <a:pt x="2" y="24"/>
                      <a:pt x="2" y="25"/>
                      <a:pt x="2" y="26"/>
                    </a:cubicBezTo>
                    <a:cubicBezTo>
                      <a:pt x="0" y="41"/>
                      <a:pt x="11" y="55"/>
                      <a:pt x="26" y="57"/>
                    </a:cubicBezTo>
                    <a:cubicBezTo>
                      <a:pt x="28" y="57"/>
                      <a:pt x="30" y="57"/>
                      <a:pt x="32" y="57"/>
                    </a:cubicBezTo>
                    <a:cubicBezTo>
                      <a:pt x="52" y="77"/>
                      <a:pt x="52" y="77"/>
                      <a:pt x="52" y="77"/>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0" name="Round Diagonal Corner Rectangle 89"/>
            <p:cNvSpPr/>
            <p:nvPr/>
          </p:nvSpPr>
          <p:spPr>
            <a:xfrm>
              <a:off x="5507242" y="5057903"/>
              <a:ext cx="602205" cy="333220"/>
            </a:xfrm>
            <a:prstGeom prst="round2DiagRect">
              <a:avLst>
                <a:gd name="adj1" fmla="val 42377"/>
                <a:gd name="adj2" fmla="val 0"/>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87" name="Freeform 19"/>
            <p:cNvSpPr>
              <a:spLocks noEditPoints="1"/>
            </p:cNvSpPr>
            <p:nvPr/>
          </p:nvSpPr>
          <p:spPr bwMode="auto">
            <a:xfrm>
              <a:off x="5708287" y="5097549"/>
              <a:ext cx="200114" cy="249166"/>
            </a:xfrm>
            <a:custGeom>
              <a:avLst/>
              <a:gdLst>
                <a:gd name="T0" fmla="*/ 123 w 192"/>
                <a:gd name="T1" fmla="*/ 169 h 240"/>
                <a:gd name="T2" fmla="*/ 163 w 192"/>
                <a:gd name="T3" fmla="*/ 232 h 240"/>
                <a:gd name="T4" fmla="*/ 183 w 192"/>
                <a:gd name="T5" fmla="*/ 236 h 240"/>
                <a:gd name="T6" fmla="*/ 188 w 192"/>
                <a:gd name="T7" fmla="*/ 216 h 240"/>
                <a:gd name="T8" fmla="*/ 148 w 192"/>
                <a:gd name="T9" fmla="*/ 154 h 240"/>
                <a:gd name="T10" fmla="*/ 174 w 192"/>
                <a:gd name="T11" fmla="*/ 108 h 240"/>
                <a:gd name="T12" fmla="*/ 163 w 192"/>
                <a:gd name="T13" fmla="*/ 43 h 240"/>
                <a:gd name="T14" fmla="*/ 109 w 192"/>
                <a:gd name="T15" fmla="*/ 4 h 240"/>
                <a:gd name="T16" fmla="*/ 43 w 192"/>
                <a:gd name="T17" fmla="*/ 16 h 240"/>
                <a:gd name="T18" fmla="*/ 5 w 192"/>
                <a:gd name="T19" fmla="*/ 70 h 240"/>
                <a:gd name="T20" fmla="*/ 16 w 192"/>
                <a:gd name="T21" fmla="*/ 135 h 240"/>
                <a:gd name="T22" fmla="*/ 71 w 192"/>
                <a:gd name="T23" fmla="*/ 174 h 240"/>
                <a:gd name="T24" fmla="*/ 95 w 192"/>
                <a:gd name="T25" fmla="*/ 176 h 240"/>
                <a:gd name="T26" fmla="*/ 127 w 192"/>
                <a:gd name="T27" fmla="*/ 148 h 240"/>
                <a:gd name="T28" fmla="*/ 74 w 192"/>
                <a:gd name="T29" fmla="*/ 157 h 240"/>
                <a:gd name="T30" fmla="*/ 30 w 192"/>
                <a:gd name="T31" fmla="*/ 127 h 240"/>
                <a:gd name="T32" fmla="*/ 21 w 192"/>
                <a:gd name="T33" fmla="*/ 74 h 240"/>
                <a:gd name="T34" fmla="*/ 52 w 192"/>
                <a:gd name="T35" fmla="*/ 30 h 240"/>
                <a:gd name="T36" fmla="*/ 105 w 192"/>
                <a:gd name="T37" fmla="*/ 21 h 240"/>
                <a:gd name="T38" fmla="*/ 149 w 192"/>
                <a:gd name="T39" fmla="*/ 52 h 240"/>
                <a:gd name="T40" fmla="*/ 158 w 192"/>
                <a:gd name="T41" fmla="*/ 105 h 240"/>
                <a:gd name="T42" fmla="*/ 127 w 192"/>
                <a:gd name="T43" fmla="*/ 14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240">
                  <a:moveTo>
                    <a:pt x="123" y="169"/>
                  </a:moveTo>
                  <a:cubicBezTo>
                    <a:pt x="163" y="232"/>
                    <a:pt x="163" y="232"/>
                    <a:pt x="163" y="232"/>
                  </a:cubicBezTo>
                  <a:cubicBezTo>
                    <a:pt x="167" y="238"/>
                    <a:pt x="176" y="240"/>
                    <a:pt x="183" y="236"/>
                  </a:cubicBezTo>
                  <a:cubicBezTo>
                    <a:pt x="190" y="232"/>
                    <a:pt x="192" y="223"/>
                    <a:pt x="188" y="216"/>
                  </a:cubicBezTo>
                  <a:cubicBezTo>
                    <a:pt x="148" y="154"/>
                    <a:pt x="148" y="154"/>
                    <a:pt x="148" y="154"/>
                  </a:cubicBezTo>
                  <a:cubicBezTo>
                    <a:pt x="161" y="141"/>
                    <a:pt x="170" y="125"/>
                    <a:pt x="174" y="108"/>
                  </a:cubicBezTo>
                  <a:cubicBezTo>
                    <a:pt x="179" y="87"/>
                    <a:pt x="176" y="63"/>
                    <a:pt x="163" y="43"/>
                  </a:cubicBezTo>
                  <a:cubicBezTo>
                    <a:pt x="150" y="23"/>
                    <a:pt x="131" y="9"/>
                    <a:pt x="109" y="4"/>
                  </a:cubicBezTo>
                  <a:cubicBezTo>
                    <a:pt x="87" y="0"/>
                    <a:pt x="64" y="3"/>
                    <a:pt x="43" y="16"/>
                  </a:cubicBezTo>
                  <a:cubicBezTo>
                    <a:pt x="23" y="29"/>
                    <a:pt x="10" y="48"/>
                    <a:pt x="5" y="70"/>
                  </a:cubicBezTo>
                  <a:cubicBezTo>
                    <a:pt x="0" y="92"/>
                    <a:pt x="4" y="115"/>
                    <a:pt x="16" y="135"/>
                  </a:cubicBezTo>
                  <a:cubicBezTo>
                    <a:pt x="29" y="156"/>
                    <a:pt x="49" y="169"/>
                    <a:pt x="71" y="174"/>
                  </a:cubicBezTo>
                  <a:cubicBezTo>
                    <a:pt x="79" y="175"/>
                    <a:pt x="87" y="176"/>
                    <a:pt x="95" y="176"/>
                  </a:cubicBezTo>
                  <a:moveTo>
                    <a:pt x="127" y="148"/>
                  </a:moveTo>
                  <a:cubicBezTo>
                    <a:pt x="111" y="159"/>
                    <a:pt x="92" y="161"/>
                    <a:pt x="74" y="157"/>
                  </a:cubicBezTo>
                  <a:cubicBezTo>
                    <a:pt x="57" y="153"/>
                    <a:pt x="41" y="143"/>
                    <a:pt x="30" y="127"/>
                  </a:cubicBezTo>
                  <a:cubicBezTo>
                    <a:pt x="20" y="110"/>
                    <a:pt x="17" y="91"/>
                    <a:pt x="21" y="74"/>
                  </a:cubicBezTo>
                  <a:cubicBezTo>
                    <a:pt x="25" y="56"/>
                    <a:pt x="36" y="40"/>
                    <a:pt x="52" y="30"/>
                  </a:cubicBezTo>
                  <a:cubicBezTo>
                    <a:pt x="69" y="19"/>
                    <a:pt x="88" y="17"/>
                    <a:pt x="105" y="21"/>
                  </a:cubicBezTo>
                  <a:cubicBezTo>
                    <a:pt x="123" y="25"/>
                    <a:pt x="139" y="35"/>
                    <a:pt x="149" y="52"/>
                  </a:cubicBezTo>
                  <a:cubicBezTo>
                    <a:pt x="159" y="68"/>
                    <a:pt x="162" y="87"/>
                    <a:pt x="158" y="105"/>
                  </a:cubicBezTo>
                  <a:cubicBezTo>
                    <a:pt x="154" y="122"/>
                    <a:pt x="144" y="138"/>
                    <a:pt x="127" y="148"/>
                  </a:cubicBez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94" name="Group 93"/>
            <p:cNvGrpSpPr/>
            <p:nvPr/>
          </p:nvGrpSpPr>
          <p:grpSpPr>
            <a:xfrm flipV="1">
              <a:off x="4497733" y="3600578"/>
              <a:ext cx="1611714" cy="1118855"/>
              <a:chOff x="4497733" y="3610103"/>
              <a:chExt cx="1611714" cy="1118855"/>
            </a:xfrm>
          </p:grpSpPr>
          <p:sp>
            <p:nvSpPr>
              <p:cNvPr id="91" name="Round Diagonal Corner Rectangle 90"/>
              <p:cNvSpPr/>
              <p:nvPr/>
            </p:nvSpPr>
            <p:spPr>
              <a:xfrm>
                <a:off x="4497733" y="4395738"/>
                <a:ext cx="602205" cy="333220"/>
              </a:xfrm>
              <a:prstGeom prst="round2DiagRect">
                <a:avLst>
                  <a:gd name="adj1" fmla="val 42377"/>
                  <a:gd name="adj2" fmla="val 0"/>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2" name="Round Diagonal Corner Rectangle 91"/>
              <p:cNvSpPr/>
              <p:nvPr/>
            </p:nvSpPr>
            <p:spPr>
              <a:xfrm>
                <a:off x="5014474" y="3997063"/>
                <a:ext cx="602205" cy="333220"/>
              </a:xfrm>
              <a:prstGeom prst="round2DiagRect">
                <a:avLst>
                  <a:gd name="adj1" fmla="val 42377"/>
                  <a:gd name="adj2" fmla="val 0"/>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93" name="Round Diagonal Corner Rectangle 92"/>
              <p:cNvSpPr/>
              <p:nvPr/>
            </p:nvSpPr>
            <p:spPr>
              <a:xfrm>
                <a:off x="5507242" y="3610103"/>
                <a:ext cx="602205" cy="333220"/>
              </a:xfrm>
              <a:prstGeom prst="round2DiagRect">
                <a:avLst>
                  <a:gd name="adj1" fmla="val 42377"/>
                  <a:gd name="adj2" fmla="val 0"/>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grpSp>
          <p:nvGrpSpPr>
            <p:cNvPr id="127" name="Group 126"/>
            <p:cNvGrpSpPr/>
            <p:nvPr/>
          </p:nvGrpSpPr>
          <p:grpSpPr>
            <a:xfrm>
              <a:off x="5882340" y="4463791"/>
              <a:ext cx="95250" cy="96838"/>
              <a:chOff x="4995863" y="2997200"/>
              <a:chExt cx="95250" cy="96838"/>
            </a:xfrm>
          </p:grpSpPr>
          <p:sp>
            <p:nvSpPr>
              <p:cNvPr id="125" name="Line 52"/>
              <p:cNvSpPr>
                <a:spLocks noChangeShapeType="1"/>
              </p:cNvSpPr>
              <p:nvPr/>
            </p:nvSpPr>
            <p:spPr bwMode="auto">
              <a:xfrm>
                <a:off x="4995863" y="2997200"/>
                <a:ext cx="95250" cy="968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53"/>
              <p:cNvSpPr>
                <a:spLocks noChangeShapeType="1"/>
              </p:cNvSpPr>
              <p:nvPr/>
            </p:nvSpPr>
            <p:spPr bwMode="auto">
              <a:xfrm flipV="1">
                <a:off x="4995863" y="2997200"/>
                <a:ext cx="95250" cy="968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Freeform 19"/>
            <p:cNvSpPr>
              <a:spLocks noEditPoints="1"/>
            </p:cNvSpPr>
            <p:nvPr/>
          </p:nvSpPr>
          <p:spPr bwMode="auto">
            <a:xfrm>
              <a:off x="5663779" y="4426989"/>
              <a:ext cx="200114" cy="249166"/>
            </a:xfrm>
            <a:custGeom>
              <a:avLst/>
              <a:gdLst>
                <a:gd name="T0" fmla="*/ 123 w 192"/>
                <a:gd name="T1" fmla="*/ 169 h 240"/>
                <a:gd name="T2" fmla="*/ 163 w 192"/>
                <a:gd name="T3" fmla="*/ 232 h 240"/>
                <a:gd name="T4" fmla="*/ 183 w 192"/>
                <a:gd name="T5" fmla="*/ 236 h 240"/>
                <a:gd name="T6" fmla="*/ 188 w 192"/>
                <a:gd name="T7" fmla="*/ 216 h 240"/>
                <a:gd name="T8" fmla="*/ 148 w 192"/>
                <a:gd name="T9" fmla="*/ 154 h 240"/>
                <a:gd name="T10" fmla="*/ 174 w 192"/>
                <a:gd name="T11" fmla="*/ 108 h 240"/>
                <a:gd name="T12" fmla="*/ 163 w 192"/>
                <a:gd name="T13" fmla="*/ 43 h 240"/>
                <a:gd name="T14" fmla="*/ 109 w 192"/>
                <a:gd name="T15" fmla="*/ 4 h 240"/>
                <a:gd name="T16" fmla="*/ 43 w 192"/>
                <a:gd name="T17" fmla="*/ 16 h 240"/>
                <a:gd name="T18" fmla="*/ 5 w 192"/>
                <a:gd name="T19" fmla="*/ 70 h 240"/>
                <a:gd name="T20" fmla="*/ 16 w 192"/>
                <a:gd name="T21" fmla="*/ 135 h 240"/>
                <a:gd name="T22" fmla="*/ 71 w 192"/>
                <a:gd name="T23" fmla="*/ 174 h 240"/>
                <a:gd name="T24" fmla="*/ 95 w 192"/>
                <a:gd name="T25" fmla="*/ 176 h 240"/>
                <a:gd name="T26" fmla="*/ 127 w 192"/>
                <a:gd name="T27" fmla="*/ 148 h 240"/>
                <a:gd name="T28" fmla="*/ 74 w 192"/>
                <a:gd name="T29" fmla="*/ 157 h 240"/>
                <a:gd name="T30" fmla="*/ 30 w 192"/>
                <a:gd name="T31" fmla="*/ 127 h 240"/>
                <a:gd name="T32" fmla="*/ 21 w 192"/>
                <a:gd name="T33" fmla="*/ 74 h 240"/>
                <a:gd name="T34" fmla="*/ 52 w 192"/>
                <a:gd name="T35" fmla="*/ 30 h 240"/>
                <a:gd name="T36" fmla="*/ 105 w 192"/>
                <a:gd name="T37" fmla="*/ 21 h 240"/>
                <a:gd name="T38" fmla="*/ 149 w 192"/>
                <a:gd name="T39" fmla="*/ 52 h 240"/>
                <a:gd name="T40" fmla="*/ 158 w 192"/>
                <a:gd name="T41" fmla="*/ 105 h 240"/>
                <a:gd name="T42" fmla="*/ 127 w 192"/>
                <a:gd name="T43" fmla="*/ 14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240">
                  <a:moveTo>
                    <a:pt x="123" y="169"/>
                  </a:moveTo>
                  <a:cubicBezTo>
                    <a:pt x="163" y="232"/>
                    <a:pt x="163" y="232"/>
                    <a:pt x="163" y="232"/>
                  </a:cubicBezTo>
                  <a:cubicBezTo>
                    <a:pt x="167" y="238"/>
                    <a:pt x="176" y="240"/>
                    <a:pt x="183" y="236"/>
                  </a:cubicBezTo>
                  <a:cubicBezTo>
                    <a:pt x="190" y="232"/>
                    <a:pt x="192" y="223"/>
                    <a:pt x="188" y="216"/>
                  </a:cubicBezTo>
                  <a:cubicBezTo>
                    <a:pt x="148" y="154"/>
                    <a:pt x="148" y="154"/>
                    <a:pt x="148" y="154"/>
                  </a:cubicBezTo>
                  <a:cubicBezTo>
                    <a:pt x="161" y="141"/>
                    <a:pt x="170" y="125"/>
                    <a:pt x="174" y="108"/>
                  </a:cubicBezTo>
                  <a:cubicBezTo>
                    <a:pt x="179" y="87"/>
                    <a:pt x="176" y="63"/>
                    <a:pt x="163" y="43"/>
                  </a:cubicBezTo>
                  <a:cubicBezTo>
                    <a:pt x="150" y="23"/>
                    <a:pt x="131" y="9"/>
                    <a:pt x="109" y="4"/>
                  </a:cubicBezTo>
                  <a:cubicBezTo>
                    <a:pt x="87" y="0"/>
                    <a:pt x="64" y="3"/>
                    <a:pt x="43" y="16"/>
                  </a:cubicBezTo>
                  <a:cubicBezTo>
                    <a:pt x="23" y="29"/>
                    <a:pt x="10" y="48"/>
                    <a:pt x="5" y="70"/>
                  </a:cubicBezTo>
                  <a:cubicBezTo>
                    <a:pt x="0" y="92"/>
                    <a:pt x="4" y="115"/>
                    <a:pt x="16" y="135"/>
                  </a:cubicBezTo>
                  <a:cubicBezTo>
                    <a:pt x="29" y="156"/>
                    <a:pt x="49" y="169"/>
                    <a:pt x="71" y="174"/>
                  </a:cubicBezTo>
                  <a:cubicBezTo>
                    <a:pt x="79" y="175"/>
                    <a:pt x="87" y="176"/>
                    <a:pt x="95" y="176"/>
                  </a:cubicBezTo>
                  <a:moveTo>
                    <a:pt x="127" y="148"/>
                  </a:moveTo>
                  <a:cubicBezTo>
                    <a:pt x="111" y="159"/>
                    <a:pt x="92" y="161"/>
                    <a:pt x="74" y="157"/>
                  </a:cubicBezTo>
                  <a:cubicBezTo>
                    <a:pt x="57" y="153"/>
                    <a:pt x="41" y="143"/>
                    <a:pt x="30" y="127"/>
                  </a:cubicBezTo>
                  <a:cubicBezTo>
                    <a:pt x="20" y="110"/>
                    <a:pt x="17" y="91"/>
                    <a:pt x="21" y="74"/>
                  </a:cubicBezTo>
                  <a:cubicBezTo>
                    <a:pt x="25" y="56"/>
                    <a:pt x="36" y="40"/>
                    <a:pt x="52" y="30"/>
                  </a:cubicBezTo>
                  <a:cubicBezTo>
                    <a:pt x="69" y="19"/>
                    <a:pt x="88" y="17"/>
                    <a:pt x="105" y="21"/>
                  </a:cubicBezTo>
                  <a:cubicBezTo>
                    <a:pt x="123" y="25"/>
                    <a:pt x="139" y="35"/>
                    <a:pt x="149" y="52"/>
                  </a:cubicBezTo>
                  <a:cubicBezTo>
                    <a:pt x="159" y="68"/>
                    <a:pt x="162" y="87"/>
                    <a:pt x="158" y="105"/>
                  </a:cubicBezTo>
                  <a:cubicBezTo>
                    <a:pt x="154" y="122"/>
                    <a:pt x="144" y="138"/>
                    <a:pt x="127" y="148"/>
                  </a:cubicBez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129" name="Group 128"/>
            <p:cNvGrpSpPr/>
            <p:nvPr/>
          </p:nvGrpSpPr>
          <p:grpSpPr>
            <a:xfrm>
              <a:off x="4641294" y="3650732"/>
              <a:ext cx="212791" cy="227703"/>
              <a:chOff x="5472113" y="2806700"/>
              <a:chExt cx="588963" cy="630238"/>
            </a:xfrm>
          </p:grpSpPr>
          <p:sp>
            <p:nvSpPr>
              <p:cNvPr id="130" name="Freeform 13"/>
              <p:cNvSpPr>
                <a:spLocks/>
              </p:cNvSpPr>
              <p:nvPr/>
            </p:nvSpPr>
            <p:spPr bwMode="auto">
              <a:xfrm>
                <a:off x="5472113" y="2806700"/>
                <a:ext cx="588963" cy="630238"/>
              </a:xfrm>
              <a:custGeom>
                <a:avLst/>
                <a:gdLst>
                  <a:gd name="T0" fmla="*/ 55 w 154"/>
                  <a:gd name="T1" fmla="*/ 123 h 165"/>
                  <a:gd name="T2" fmla="*/ 58 w 154"/>
                  <a:gd name="T3" fmla="*/ 133 h 165"/>
                  <a:gd name="T4" fmla="*/ 33 w 154"/>
                  <a:gd name="T5" fmla="*/ 164 h 165"/>
                  <a:gd name="T6" fmla="*/ 13 w 154"/>
                  <a:gd name="T7" fmla="*/ 159 h 165"/>
                  <a:gd name="T8" fmla="*/ 40 w 154"/>
                  <a:gd name="T9" fmla="*/ 141 h 165"/>
                  <a:gd name="T10" fmla="*/ 28 w 154"/>
                  <a:gd name="T11" fmla="*/ 123 h 165"/>
                  <a:gd name="T12" fmla="*/ 2 w 154"/>
                  <a:gd name="T13" fmla="*/ 141 h 165"/>
                  <a:gd name="T14" fmla="*/ 2 w 154"/>
                  <a:gd name="T15" fmla="*/ 139 h 165"/>
                  <a:gd name="T16" fmla="*/ 26 w 154"/>
                  <a:gd name="T17" fmla="*/ 108 h 165"/>
                  <a:gd name="T18" fmla="*/ 36 w 154"/>
                  <a:gd name="T19" fmla="*/ 109 h 165"/>
                  <a:gd name="T20" fmla="*/ 100 w 154"/>
                  <a:gd name="T21" fmla="*/ 44 h 165"/>
                  <a:gd name="T22" fmla="*/ 96 w 154"/>
                  <a:gd name="T23" fmla="*/ 32 h 165"/>
                  <a:gd name="T24" fmla="*/ 121 w 154"/>
                  <a:gd name="T25" fmla="*/ 1 h 165"/>
                  <a:gd name="T26" fmla="*/ 140 w 154"/>
                  <a:gd name="T27" fmla="*/ 5 h 165"/>
                  <a:gd name="T28" fmla="*/ 114 w 154"/>
                  <a:gd name="T29" fmla="*/ 22 h 165"/>
                  <a:gd name="T30" fmla="*/ 126 w 154"/>
                  <a:gd name="T31" fmla="*/ 40 h 165"/>
                  <a:gd name="T32" fmla="*/ 152 w 154"/>
                  <a:gd name="T33" fmla="*/ 23 h 165"/>
                  <a:gd name="T34" fmla="*/ 152 w 154"/>
                  <a:gd name="T35" fmla="*/ 26 h 165"/>
                  <a:gd name="T36" fmla="*/ 127 w 154"/>
                  <a:gd name="T37" fmla="*/ 57 h 165"/>
                  <a:gd name="T38" fmla="*/ 121 w 154"/>
                  <a:gd name="T39" fmla="*/ 57 h 165"/>
                  <a:gd name="T40" fmla="*/ 66 w 154"/>
                  <a:gd name="T41" fmla="*/ 112 h 165"/>
                  <a:gd name="T42" fmla="*/ 55 w 154"/>
                  <a:gd name="T43" fmla="*/ 12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65">
                    <a:moveTo>
                      <a:pt x="55" y="123"/>
                    </a:moveTo>
                    <a:cubicBezTo>
                      <a:pt x="56" y="126"/>
                      <a:pt x="57" y="130"/>
                      <a:pt x="58" y="133"/>
                    </a:cubicBezTo>
                    <a:cubicBezTo>
                      <a:pt x="59" y="148"/>
                      <a:pt x="48" y="162"/>
                      <a:pt x="33" y="164"/>
                    </a:cubicBezTo>
                    <a:cubicBezTo>
                      <a:pt x="26" y="165"/>
                      <a:pt x="19" y="163"/>
                      <a:pt x="13" y="159"/>
                    </a:cubicBezTo>
                    <a:cubicBezTo>
                      <a:pt x="40" y="141"/>
                      <a:pt x="40" y="141"/>
                      <a:pt x="40" y="141"/>
                    </a:cubicBezTo>
                    <a:cubicBezTo>
                      <a:pt x="28" y="123"/>
                      <a:pt x="28" y="123"/>
                      <a:pt x="28" y="123"/>
                    </a:cubicBezTo>
                    <a:cubicBezTo>
                      <a:pt x="2" y="141"/>
                      <a:pt x="2" y="141"/>
                      <a:pt x="2" y="141"/>
                    </a:cubicBezTo>
                    <a:cubicBezTo>
                      <a:pt x="2" y="141"/>
                      <a:pt x="2" y="140"/>
                      <a:pt x="2" y="139"/>
                    </a:cubicBezTo>
                    <a:cubicBezTo>
                      <a:pt x="0" y="124"/>
                      <a:pt x="11" y="110"/>
                      <a:pt x="26" y="108"/>
                    </a:cubicBezTo>
                    <a:cubicBezTo>
                      <a:pt x="30" y="108"/>
                      <a:pt x="33" y="108"/>
                      <a:pt x="36" y="109"/>
                    </a:cubicBezTo>
                    <a:cubicBezTo>
                      <a:pt x="100" y="44"/>
                      <a:pt x="100" y="44"/>
                      <a:pt x="100" y="44"/>
                    </a:cubicBezTo>
                    <a:cubicBezTo>
                      <a:pt x="98" y="40"/>
                      <a:pt x="97" y="36"/>
                      <a:pt x="96" y="32"/>
                    </a:cubicBezTo>
                    <a:cubicBezTo>
                      <a:pt x="94" y="16"/>
                      <a:pt x="105" y="2"/>
                      <a:pt x="121" y="1"/>
                    </a:cubicBezTo>
                    <a:cubicBezTo>
                      <a:pt x="128" y="0"/>
                      <a:pt x="134" y="2"/>
                      <a:pt x="140" y="5"/>
                    </a:cubicBezTo>
                    <a:cubicBezTo>
                      <a:pt x="114" y="22"/>
                      <a:pt x="114" y="22"/>
                      <a:pt x="114" y="22"/>
                    </a:cubicBezTo>
                    <a:cubicBezTo>
                      <a:pt x="126" y="40"/>
                      <a:pt x="126" y="40"/>
                      <a:pt x="126" y="40"/>
                    </a:cubicBezTo>
                    <a:cubicBezTo>
                      <a:pt x="152" y="23"/>
                      <a:pt x="152" y="23"/>
                      <a:pt x="152" y="23"/>
                    </a:cubicBezTo>
                    <a:cubicBezTo>
                      <a:pt x="152" y="24"/>
                      <a:pt x="152" y="25"/>
                      <a:pt x="152" y="26"/>
                    </a:cubicBezTo>
                    <a:cubicBezTo>
                      <a:pt x="154" y="41"/>
                      <a:pt x="143" y="55"/>
                      <a:pt x="127" y="57"/>
                    </a:cubicBezTo>
                    <a:cubicBezTo>
                      <a:pt x="125" y="57"/>
                      <a:pt x="123" y="57"/>
                      <a:pt x="121" y="57"/>
                    </a:cubicBezTo>
                    <a:cubicBezTo>
                      <a:pt x="66" y="112"/>
                      <a:pt x="66" y="112"/>
                      <a:pt x="66" y="112"/>
                    </a:cubicBezTo>
                    <a:lnTo>
                      <a:pt x="55" y="123"/>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4"/>
              <p:cNvSpPr>
                <a:spLocks/>
              </p:cNvSpPr>
              <p:nvPr/>
            </p:nvSpPr>
            <p:spPr bwMode="auto">
              <a:xfrm>
                <a:off x="5792788" y="3154363"/>
                <a:ext cx="268288" cy="282575"/>
              </a:xfrm>
              <a:custGeom>
                <a:avLst/>
                <a:gdLst>
                  <a:gd name="T0" fmla="*/ 0 w 70"/>
                  <a:gd name="T1" fmla="*/ 17 h 74"/>
                  <a:gd name="T2" fmla="*/ 4 w 70"/>
                  <a:gd name="T3" fmla="*/ 21 h 74"/>
                  <a:gd name="T4" fmla="*/ 15 w 70"/>
                  <a:gd name="T5" fmla="*/ 32 h 74"/>
                  <a:gd name="T6" fmla="*/ 12 w 70"/>
                  <a:gd name="T7" fmla="*/ 42 h 74"/>
                  <a:gd name="T8" fmla="*/ 37 w 70"/>
                  <a:gd name="T9" fmla="*/ 73 h 74"/>
                  <a:gd name="T10" fmla="*/ 56 w 70"/>
                  <a:gd name="T11" fmla="*/ 68 h 74"/>
                  <a:gd name="T12" fmla="*/ 30 w 70"/>
                  <a:gd name="T13" fmla="*/ 50 h 74"/>
                  <a:gd name="T14" fmla="*/ 42 w 70"/>
                  <a:gd name="T15" fmla="*/ 32 h 74"/>
                  <a:gd name="T16" fmla="*/ 68 w 70"/>
                  <a:gd name="T17" fmla="*/ 50 h 74"/>
                  <a:gd name="T18" fmla="*/ 68 w 70"/>
                  <a:gd name="T19" fmla="*/ 48 h 74"/>
                  <a:gd name="T20" fmla="*/ 43 w 70"/>
                  <a:gd name="T21" fmla="*/ 17 h 74"/>
                  <a:gd name="T22" fmla="*/ 34 w 70"/>
                  <a:gd name="T23" fmla="*/ 18 h 74"/>
                  <a:gd name="T24" fmla="*/ 17 w 70"/>
                  <a:gd name="T2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4">
                    <a:moveTo>
                      <a:pt x="0" y="17"/>
                    </a:moveTo>
                    <a:cubicBezTo>
                      <a:pt x="4" y="21"/>
                      <a:pt x="4" y="21"/>
                      <a:pt x="4" y="21"/>
                    </a:cubicBezTo>
                    <a:cubicBezTo>
                      <a:pt x="15" y="32"/>
                      <a:pt x="15" y="32"/>
                      <a:pt x="15" y="32"/>
                    </a:cubicBezTo>
                    <a:cubicBezTo>
                      <a:pt x="13" y="35"/>
                      <a:pt x="12" y="39"/>
                      <a:pt x="12" y="42"/>
                    </a:cubicBezTo>
                    <a:cubicBezTo>
                      <a:pt x="10" y="57"/>
                      <a:pt x="21" y="71"/>
                      <a:pt x="37" y="73"/>
                    </a:cubicBezTo>
                    <a:cubicBezTo>
                      <a:pt x="44" y="74"/>
                      <a:pt x="51" y="72"/>
                      <a:pt x="56" y="68"/>
                    </a:cubicBezTo>
                    <a:cubicBezTo>
                      <a:pt x="30" y="50"/>
                      <a:pt x="30" y="50"/>
                      <a:pt x="30" y="50"/>
                    </a:cubicBezTo>
                    <a:cubicBezTo>
                      <a:pt x="42" y="32"/>
                      <a:pt x="42" y="32"/>
                      <a:pt x="42" y="32"/>
                    </a:cubicBezTo>
                    <a:cubicBezTo>
                      <a:pt x="68" y="50"/>
                      <a:pt x="68" y="50"/>
                      <a:pt x="68" y="50"/>
                    </a:cubicBezTo>
                    <a:cubicBezTo>
                      <a:pt x="68" y="50"/>
                      <a:pt x="68" y="49"/>
                      <a:pt x="68" y="48"/>
                    </a:cubicBezTo>
                    <a:cubicBezTo>
                      <a:pt x="70" y="33"/>
                      <a:pt x="59" y="19"/>
                      <a:pt x="43" y="17"/>
                    </a:cubicBezTo>
                    <a:cubicBezTo>
                      <a:pt x="40" y="17"/>
                      <a:pt x="37" y="17"/>
                      <a:pt x="34" y="18"/>
                    </a:cubicBezTo>
                    <a:cubicBezTo>
                      <a:pt x="17" y="0"/>
                      <a:pt x="17" y="0"/>
                      <a:pt x="17"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5"/>
              <p:cNvSpPr>
                <a:spLocks/>
              </p:cNvSpPr>
              <p:nvPr/>
            </p:nvSpPr>
            <p:spPr bwMode="auto">
              <a:xfrm>
                <a:off x="5472113" y="2806700"/>
                <a:ext cx="268288" cy="293688"/>
              </a:xfrm>
              <a:custGeom>
                <a:avLst/>
                <a:gdLst>
                  <a:gd name="T0" fmla="*/ 70 w 70"/>
                  <a:gd name="T1" fmla="*/ 61 h 77"/>
                  <a:gd name="T2" fmla="*/ 53 w 70"/>
                  <a:gd name="T3" fmla="*/ 44 h 77"/>
                  <a:gd name="T4" fmla="*/ 58 w 70"/>
                  <a:gd name="T5" fmla="*/ 32 h 77"/>
                  <a:gd name="T6" fmla="*/ 33 w 70"/>
                  <a:gd name="T7" fmla="*/ 1 h 77"/>
                  <a:gd name="T8" fmla="*/ 14 w 70"/>
                  <a:gd name="T9" fmla="*/ 5 h 77"/>
                  <a:gd name="T10" fmla="*/ 39 w 70"/>
                  <a:gd name="T11" fmla="*/ 22 h 77"/>
                  <a:gd name="T12" fmla="*/ 27 w 70"/>
                  <a:gd name="T13" fmla="*/ 40 h 77"/>
                  <a:gd name="T14" fmla="*/ 2 w 70"/>
                  <a:gd name="T15" fmla="*/ 23 h 77"/>
                  <a:gd name="T16" fmla="*/ 2 w 70"/>
                  <a:gd name="T17" fmla="*/ 26 h 77"/>
                  <a:gd name="T18" fmla="*/ 26 w 70"/>
                  <a:gd name="T19" fmla="*/ 57 h 77"/>
                  <a:gd name="T20" fmla="*/ 32 w 70"/>
                  <a:gd name="T21" fmla="*/ 57 h 77"/>
                  <a:gd name="T22" fmla="*/ 52 w 70"/>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7">
                    <a:moveTo>
                      <a:pt x="70" y="61"/>
                    </a:moveTo>
                    <a:cubicBezTo>
                      <a:pt x="53" y="44"/>
                      <a:pt x="53" y="44"/>
                      <a:pt x="53" y="44"/>
                    </a:cubicBezTo>
                    <a:cubicBezTo>
                      <a:pt x="56" y="40"/>
                      <a:pt x="57" y="36"/>
                      <a:pt x="58" y="32"/>
                    </a:cubicBezTo>
                    <a:cubicBezTo>
                      <a:pt x="59" y="16"/>
                      <a:pt x="48" y="2"/>
                      <a:pt x="33" y="1"/>
                    </a:cubicBezTo>
                    <a:cubicBezTo>
                      <a:pt x="26" y="0"/>
                      <a:pt x="19" y="2"/>
                      <a:pt x="14" y="5"/>
                    </a:cubicBezTo>
                    <a:cubicBezTo>
                      <a:pt x="39" y="22"/>
                      <a:pt x="39" y="22"/>
                      <a:pt x="39" y="22"/>
                    </a:cubicBezTo>
                    <a:cubicBezTo>
                      <a:pt x="27" y="40"/>
                      <a:pt x="27" y="40"/>
                      <a:pt x="27" y="40"/>
                    </a:cubicBezTo>
                    <a:cubicBezTo>
                      <a:pt x="2" y="23"/>
                      <a:pt x="2" y="23"/>
                      <a:pt x="2" y="23"/>
                    </a:cubicBezTo>
                    <a:cubicBezTo>
                      <a:pt x="2" y="24"/>
                      <a:pt x="2" y="25"/>
                      <a:pt x="2" y="26"/>
                    </a:cubicBezTo>
                    <a:cubicBezTo>
                      <a:pt x="0" y="41"/>
                      <a:pt x="11" y="55"/>
                      <a:pt x="26" y="57"/>
                    </a:cubicBezTo>
                    <a:cubicBezTo>
                      <a:pt x="28" y="57"/>
                      <a:pt x="30" y="57"/>
                      <a:pt x="32" y="57"/>
                    </a:cubicBezTo>
                    <a:cubicBezTo>
                      <a:pt x="52" y="77"/>
                      <a:pt x="52" y="77"/>
                      <a:pt x="52" y="77"/>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3" name="Group 132"/>
            <p:cNvGrpSpPr/>
            <p:nvPr/>
          </p:nvGrpSpPr>
          <p:grpSpPr>
            <a:xfrm>
              <a:off x="4905375" y="3696723"/>
              <a:ext cx="95250" cy="96838"/>
              <a:chOff x="4995863" y="2997200"/>
              <a:chExt cx="95250" cy="96838"/>
            </a:xfrm>
          </p:grpSpPr>
          <p:sp>
            <p:nvSpPr>
              <p:cNvPr id="134" name="Line 52"/>
              <p:cNvSpPr>
                <a:spLocks noChangeShapeType="1"/>
              </p:cNvSpPr>
              <p:nvPr/>
            </p:nvSpPr>
            <p:spPr bwMode="auto">
              <a:xfrm>
                <a:off x="4995863" y="2997200"/>
                <a:ext cx="95250" cy="968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Line 53"/>
              <p:cNvSpPr>
                <a:spLocks noChangeShapeType="1"/>
              </p:cNvSpPr>
              <p:nvPr/>
            </p:nvSpPr>
            <p:spPr bwMode="auto">
              <a:xfrm flipV="1">
                <a:off x="4995863" y="2997200"/>
                <a:ext cx="95250" cy="968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1" name="Group 150"/>
            <p:cNvGrpSpPr/>
            <p:nvPr/>
          </p:nvGrpSpPr>
          <p:grpSpPr>
            <a:xfrm>
              <a:off x="5092700" y="4030621"/>
              <a:ext cx="258627" cy="253000"/>
              <a:chOff x="7426325" y="2747963"/>
              <a:chExt cx="1897063" cy="1855787"/>
            </a:xfrm>
          </p:grpSpPr>
          <p:sp>
            <p:nvSpPr>
              <p:cNvPr id="139" name="Freeform 57"/>
              <p:cNvSpPr>
                <a:spLocks noEditPoints="1"/>
              </p:cNvSpPr>
              <p:nvPr/>
            </p:nvSpPr>
            <p:spPr bwMode="auto">
              <a:xfrm>
                <a:off x="7426325" y="2978150"/>
                <a:ext cx="1897063" cy="1314450"/>
              </a:xfrm>
              <a:custGeom>
                <a:avLst/>
                <a:gdLst>
                  <a:gd name="T0" fmla="*/ 1056 w 1748"/>
                  <a:gd name="T1" fmla="*/ 1 h 1212"/>
                  <a:gd name="T2" fmla="*/ 1508 w 1748"/>
                  <a:gd name="T3" fmla="*/ 391 h 1212"/>
                  <a:gd name="T4" fmla="*/ 1514 w 1748"/>
                  <a:gd name="T5" fmla="*/ 456 h 1212"/>
                  <a:gd name="T6" fmla="*/ 1526 w 1748"/>
                  <a:gd name="T7" fmla="*/ 476 h 1212"/>
                  <a:gd name="T8" fmla="*/ 1723 w 1748"/>
                  <a:gd name="T9" fmla="*/ 762 h 1212"/>
                  <a:gd name="T10" fmla="*/ 1521 w 1748"/>
                  <a:gd name="T11" fmla="*/ 1162 h 1212"/>
                  <a:gd name="T12" fmla="*/ 1340 w 1748"/>
                  <a:gd name="T13" fmla="*/ 1208 h 1212"/>
                  <a:gd name="T14" fmla="*/ 1301 w 1748"/>
                  <a:gd name="T15" fmla="*/ 1174 h 1212"/>
                  <a:gd name="T16" fmla="*/ 1339 w 1748"/>
                  <a:gd name="T17" fmla="*/ 1137 h 1212"/>
                  <a:gd name="T18" fmla="*/ 1649 w 1748"/>
                  <a:gd name="T19" fmla="*/ 882 h 1212"/>
                  <a:gd name="T20" fmla="*/ 1392 w 1748"/>
                  <a:gd name="T21" fmla="*/ 503 h 1212"/>
                  <a:gd name="T22" fmla="*/ 1244 w 1748"/>
                  <a:gd name="T23" fmla="*/ 513 h 1212"/>
                  <a:gd name="T24" fmla="*/ 1191 w 1748"/>
                  <a:gd name="T25" fmla="*/ 490 h 1212"/>
                  <a:gd name="T26" fmla="*/ 843 w 1748"/>
                  <a:gd name="T27" fmla="*/ 221 h 1212"/>
                  <a:gd name="T28" fmla="*/ 333 w 1748"/>
                  <a:gd name="T29" fmla="*/ 525 h 1212"/>
                  <a:gd name="T30" fmla="*/ 312 w 1748"/>
                  <a:gd name="T31" fmla="*/ 613 h 1212"/>
                  <a:gd name="T32" fmla="*/ 281 w 1748"/>
                  <a:gd name="T33" fmla="*/ 649 h 1212"/>
                  <a:gd name="T34" fmla="*/ 98 w 1748"/>
                  <a:gd name="T35" fmla="*/ 844 h 1212"/>
                  <a:gd name="T36" fmla="*/ 292 w 1748"/>
                  <a:gd name="T37" fmla="*/ 1131 h 1212"/>
                  <a:gd name="T38" fmla="*/ 342 w 1748"/>
                  <a:gd name="T39" fmla="*/ 1137 h 1212"/>
                  <a:gd name="T40" fmla="*/ 378 w 1748"/>
                  <a:gd name="T41" fmla="*/ 1174 h 1212"/>
                  <a:gd name="T42" fmla="*/ 342 w 1748"/>
                  <a:gd name="T43" fmla="*/ 1208 h 1212"/>
                  <a:gd name="T44" fmla="*/ 28 w 1748"/>
                  <a:gd name="T45" fmla="*/ 951 h 1212"/>
                  <a:gd name="T46" fmla="*/ 234 w 1748"/>
                  <a:gd name="T47" fmla="*/ 589 h 1212"/>
                  <a:gd name="T48" fmla="*/ 246 w 1748"/>
                  <a:gd name="T49" fmla="*/ 571 h 1212"/>
                  <a:gd name="T50" fmla="*/ 515 w 1748"/>
                  <a:gd name="T51" fmla="*/ 207 h 1212"/>
                  <a:gd name="T52" fmla="*/ 736 w 1748"/>
                  <a:gd name="T53" fmla="*/ 143 h 1212"/>
                  <a:gd name="T54" fmla="*/ 750 w 1748"/>
                  <a:gd name="T55" fmla="*/ 137 h 1212"/>
                  <a:gd name="T56" fmla="*/ 912 w 1748"/>
                  <a:gd name="T57" fmla="*/ 26 h 1212"/>
                  <a:gd name="T58" fmla="*/ 1056 w 1748"/>
                  <a:gd name="T59" fmla="*/ 1 h 1212"/>
                  <a:gd name="T60" fmla="*/ 1442 w 1748"/>
                  <a:gd name="T61" fmla="*/ 440 h 1212"/>
                  <a:gd name="T62" fmla="*/ 1437 w 1748"/>
                  <a:gd name="T63" fmla="*/ 394 h 1212"/>
                  <a:gd name="T64" fmla="*/ 1016 w 1748"/>
                  <a:gd name="T65" fmla="*/ 75 h 1212"/>
                  <a:gd name="T66" fmla="*/ 854 w 1748"/>
                  <a:gd name="T67" fmla="*/ 135 h 1212"/>
                  <a:gd name="T68" fmla="*/ 839 w 1748"/>
                  <a:gd name="T69" fmla="*/ 146 h 1212"/>
                  <a:gd name="T70" fmla="*/ 1246 w 1748"/>
                  <a:gd name="T71" fmla="*/ 438 h 1212"/>
                  <a:gd name="T72" fmla="*/ 1442 w 1748"/>
                  <a:gd name="T73" fmla="*/ 44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8" h="1212">
                    <a:moveTo>
                      <a:pt x="1056" y="1"/>
                    </a:moveTo>
                    <a:cubicBezTo>
                      <a:pt x="1281" y="2"/>
                      <a:pt x="1476" y="170"/>
                      <a:pt x="1508" y="391"/>
                    </a:cubicBezTo>
                    <a:cubicBezTo>
                      <a:pt x="1511" y="413"/>
                      <a:pt x="1513" y="435"/>
                      <a:pt x="1514" y="456"/>
                    </a:cubicBezTo>
                    <a:cubicBezTo>
                      <a:pt x="1514" y="466"/>
                      <a:pt x="1517" y="471"/>
                      <a:pt x="1526" y="476"/>
                    </a:cubicBezTo>
                    <a:cubicBezTo>
                      <a:pt x="1637" y="540"/>
                      <a:pt x="1704" y="635"/>
                      <a:pt x="1723" y="762"/>
                    </a:cubicBezTo>
                    <a:cubicBezTo>
                      <a:pt x="1748" y="923"/>
                      <a:pt x="1665" y="1086"/>
                      <a:pt x="1521" y="1162"/>
                    </a:cubicBezTo>
                    <a:cubicBezTo>
                      <a:pt x="1464" y="1192"/>
                      <a:pt x="1404" y="1208"/>
                      <a:pt x="1340" y="1208"/>
                    </a:cubicBezTo>
                    <a:cubicBezTo>
                      <a:pt x="1317" y="1208"/>
                      <a:pt x="1301" y="1194"/>
                      <a:pt x="1301" y="1174"/>
                    </a:cubicBezTo>
                    <a:cubicBezTo>
                      <a:pt x="1301" y="1152"/>
                      <a:pt x="1315" y="1138"/>
                      <a:pt x="1339" y="1137"/>
                    </a:cubicBezTo>
                    <a:cubicBezTo>
                      <a:pt x="1493" y="1133"/>
                      <a:pt x="1616" y="1032"/>
                      <a:pt x="1649" y="882"/>
                    </a:cubicBezTo>
                    <a:cubicBezTo>
                      <a:pt x="1688" y="710"/>
                      <a:pt x="1566" y="531"/>
                      <a:pt x="1392" y="503"/>
                    </a:cubicBezTo>
                    <a:cubicBezTo>
                      <a:pt x="1342" y="495"/>
                      <a:pt x="1293" y="498"/>
                      <a:pt x="1244" y="513"/>
                    </a:cubicBezTo>
                    <a:cubicBezTo>
                      <a:pt x="1217" y="522"/>
                      <a:pt x="1203" y="515"/>
                      <a:pt x="1191" y="490"/>
                    </a:cubicBezTo>
                    <a:cubicBezTo>
                      <a:pt x="1121" y="340"/>
                      <a:pt x="1005" y="249"/>
                      <a:pt x="843" y="221"/>
                    </a:cubicBezTo>
                    <a:cubicBezTo>
                      <a:pt x="623" y="183"/>
                      <a:pt x="406" y="311"/>
                      <a:pt x="333" y="525"/>
                    </a:cubicBezTo>
                    <a:cubicBezTo>
                      <a:pt x="323" y="554"/>
                      <a:pt x="318" y="584"/>
                      <a:pt x="312" y="613"/>
                    </a:cubicBezTo>
                    <a:cubicBezTo>
                      <a:pt x="308" y="632"/>
                      <a:pt x="299" y="643"/>
                      <a:pt x="281" y="649"/>
                    </a:cubicBezTo>
                    <a:cubicBezTo>
                      <a:pt x="181" y="678"/>
                      <a:pt x="119" y="742"/>
                      <a:pt x="98" y="844"/>
                    </a:cubicBezTo>
                    <a:cubicBezTo>
                      <a:pt x="71" y="973"/>
                      <a:pt x="162" y="1107"/>
                      <a:pt x="292" y="1131"/>
                    </a:cubicBezTo>
                    <a:cubicBezTo>
                      <a:pt x="308" y="1135"/>
                      <a:pt x="326" y="1136"/>
                      <a:pt x="342" y="1137"/>
                    </a:cubicBezTo>
                    <a:cubicBezTo>
                      <a:pt x="363" y="1138"/>
                      <a:pt x="378" y="1153"/>
                      <a:pt x="378" y="1174"/>
                    </a:cubicBezTo>
                    <a:cubicBezTo>
                      <a:pt x="377" y="1193"/>
                      <a:pt x="362" y="1208"/>
                      <a:pt x="342" y="1208"/>
                    </a:cubicBezTo>
                    <a:cubicBezTo>
                      <a:pt x="194" y="1212"/>
                      <a:pt x="54" y="1096"/>
                      <a:pt x="28" y="951"/>
                    </a:cubicBezTo>
                    <a:cubicBezTo>
                      <a:pt x="0" y="790"/>
                      <a:pt x="82" y="646"/>
                      <a:pt x="234" y="589"/>
                    </a:cubicBezTo>
                    <a:cubicBezTo>
                      <a:pt x="244" y="585"/>
                      <a:pt x="245" y="578"/>
                      <a:pt x="246" y="571"/>
                    </a:cubicBezTo>
                    <a:cubicBezTo>
                      <a:pt x="281" y="409"/>
                      <a:pt x="371" y="288"/>
                      <a:pt x="515" y="207"/>
                    </a:cubicBezTo>
                    <a:cubicBezTo>
                      <a:pt x="583" y="169"/>
                      <a:pt x="658" y="149"/>
                      <a:pt x="736" y="143"/>
                    </a:cubicBezTo>
                    <a:cubicBezTo>
                      <a:pt x="741" y="143"/>
                      <a:pt x="748" y="141"/>
                      <a:pt x="750" y="137"/>
                    </a:cubicBezTo>
                    <a:cubicBezTo>
                      <a:pt x="791" y="80"/>
                      <a:pt x="848" y="48"/>
                      <a:pt x="912" y="26"/>
                    </a:cubicBezTo>
                    <a:cubicBezTo>
                      <a:pt x="959" y="10"/>
                      <a:pt x="1006" y="0"/>
                      <a:pt x="1056" y="1"/>
                    </a:cubicBezTo>
                    <a:close/>
                    <a:moveTo>
                      <a:pt x="1442" y="440"/>
                    </a:moveTo>
                    <a:cubicBezTo>
                      <a:pt x="1440" y="424"/>
                      <a:pt x="1439" y="409"/>
                      <a:pt x="1437" y="394"/>
                    </a:cubicBezTo>
                    <a:cubicBezTo>
                      <a:pt x="1399" y="187"/>
                      <a:pt x="1208" y="53"/>
                      <a:pt x="1016" y="75"/>
                    </a:cubicBezTo>
                    <a:cubicBezTo>
                      <a:pt x="957" y="81"/>
                      <a:pt x="903" y="101"/>
                      <a:pt x="854" y="135"/>
                    </a:cubicBezTo>
                    <a:cubicBezTo>
                      <a:pt x="849" y="138"/>
                      <a:pt x="845" y="142"/>
                      <a:pt x="839" y="146"/>
                    </a:cubicBezTo>
                    <a:cubicBezTo>
                      <a:pt x="1025" y="178"/>
                      <a:pt x="1159" y="275"/>
                      <a:pt x="1246" y="438"/>
                    </a:cubicBezTo>
                    <a:cubicBezTo>
                      <a:pt x="1321" y="422"/>
                      <a:pt x="1363" y="423"/>
                      <a:pt x="1442" y="440"/>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58"/>
              <p:cNvSpPr>
                <a:spLocks/>
              </p:cNvSpPr>
              <p:nvPr/>
            </p:nvSpPr>
            <p:spPr bwMode="auto">
              <a:xfrm>
                <a:off x="8061325" y="3665538"/>
                <a:ext cx="627063" cy="935038"/>
              </a:xfrm>
              <a:custGeom>
                <a:avLst/>
                <a:gdLst>
                  <a:gd name="T0" fmla="*/ 265 w 577"/>
                  <a:gd name="T1" fmla="*/ 550 h 861"/>
                  <a:gd name="T2" fmla="*/ 255 w 577"/>
                  <a:gd name="T3" fmla="*/ 564 h 861"/>
                  <a:gd name="T4" fmla="*/ 74 w 577"/>
                  <a:gd name="T5" fmla="*/ 837 h 861"/>
                  <a:gd name="T6" fmla="*/ 45 w 577"/>
                  <a:gd name="T7" fmla="*/ 858 h 861"/>
                  <a:gd name="T8" fmla="*/ 6 w 577"/>
                  <a:gd name="T9" fmla="*/ 813 h 861"/>
                  <a:gd name="T10" fmla="*/ 20 w 577"/>
                  <a:gd name="T11" fmla="*/ 740 h 861"/>
                  <a:gd name="T12" fmla="*/ 110 w 577"/>
                  <a:gd name="T13" fmla="*/ 290 h 861"/>
                  <a:gd name="T14" fmla="*/ 169 w 577"/>
                  <a:gd name="T15" fmla="*/ 261 h 861"/>
                  <a:gd name="T16" fmla="*/ 259 w 577"/>
                  <a:gd name="T17" fmla="*/ 306 h 861"/>
                  <a:gd name="T18" fmla="*/ 266 w 577"/>
                  <a:gd name="T19" fmla="*/ 243 h 861"/>
                  <a:gd name="T20" fmla="*/ 289 w 577"/>
                  <a:gd name="T21" fmla="*/ 37 h 861"/>
                  <a:gd name="T22" fmla="*/ 335 w 577"/>
                  <a:gd name="T23" fmla="*/ 8 h 861"/>
                  <a:gd name="T24" fmla="*/ 549 w 577"/>
                  <a:gd name="T25" fmla="*/ 79 h 861"/>
                  <a:gd name="T26" fmla="*/ 570 w 577"/>
                  <a:gd name="T27" fmla="*/ 127 h 861"/>
                  <a:gd name="T28" fmla="*/ 472 w 577"/>
                  <a:gd name="T29" fmla="*/ 447 h 861"/>
                  <a:gd name="T30" fmla="*/ 431 w 577"/>
                  <a:gd name="T31" fmla="*/ 579 h 861"/>
                  <a:gd name="T32" fmla="*/ 374 w 577"/>
                  <a:gd name="T33" fmla="*/ 603 h 861"/>
                  <a:gd name="T34" fmla="*/ 279 w 577"/>
                  <a:gd name="T35" fmla="*/ 556 h 861"/>
                  <a:gd name="T36" fmla="*/ 265 w 577"/>
                  <a:gd name="T37" fmla="*/ 55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7" h="861">
                    <a:moveTo>
                      <a:pt x="265" y="550"/>
                    </a:moveTo>
                    <a:cubicBezTo>
                      <a:pt x="262" y="555"/>
                      <a:pt x="259" y="560"/>
                      <a:pt x="255" y="564"/>
                    </a:cubicBezTo>
                    <a:cubicBezTo>
                      <a:pt x="195" y="655"/>
                      <a:pt x="134" y="746"/>
                      <a:pt x="74" y="837"/>
                    </a:cubicBezTo>
                    <a:cubicBezTo>
                      <a:pt x="67" y="848"/>
                      <a:pt x="58" y="856"/>
                      <a:pt x="45" y="858"/>
                    </a:cubicBezTo>
                    <a:cubicBezTo>
                      <a:pt x="19" y="861"/>
                      <a:pt x="0" y="840"/>
                      <a:pt x="6" y="813"/>
                    </a:cubicBezTo>
                    <a:cubicBezTo>
                      <a:pt x="10" y="789"/>
                      <a:pt x="15" y="765"/>
                      <a:pt x="20" y="740"/>
                    </a:cubicBezTo>
                    <a:cubicBezTo>
                      <a:pt x="50" y="590"/>
                      <a:pt x="80" y="441"/>
                      <a:pt x="110" y="290"/>
                    </a:cubicBezTo>
                    <a:cubicBezTo>
                      <a:pt x="117" y="258"/>
                      <a:pt x="139" y="246"/>
                      <a:pt x="169" y="261"/>
                    </a:cubicBezTo>
                    <a:cubicBezTo>
                      <a:pt x="199" y="276"/>
                      <a:pt x="228" y="290"/>
                      <a:pt x="259" y="306"/>
                    </a:cubicBezTo>
                    <a:cubicBezTo>
                      <a:pt x="261" y="283"/>
                      <a:pt x="264" y="263"/>
                      <a:pt x="266" y="243"/>
                    </a:cubicBezTo>
                    <a:cubicBezTo>
                      <a:pt x="274" y="174"/>
                      <a:pt x="281" y="105"/>
                      <a:pt x="289" y="37"/>
                    </a:cubicBezTo>
                    <a:cubicBezTo>
                      <a:pt x="292" y="14"/>
                      <a:pt x="313" y="0"/>
                      <a:pt x="335" y="8"/>
                    </a:cubicBezTo>
                    <a:cubicBezTo>
                      <a:pt x="406" y="31"/>
                      <a:pt x="478" y="55"/>
                      <a:pt x="549" y="79"/>
                    </a:cubicBezTo>
                    <a:cubicBezTo>
                      <a:pt x="570" y="86"/>
                      <a:pt x="577" y="104"/>
                      <a:pt x="570" y="127"/>
                    </a:cubicBezTo>
                    <a:cubicBezTo>
                      <a:pt x="537" y="234"/>
                      <a:pt x="505" y="340"/>
                      <a:pt x="472" y="447"/>
                    </a:cubicBezTo>
                    <a:cubicBezTo>
                      <a:pt x="458" y="491"/>
                      <a:pt x="445" y="535"/>
                      <a:pt x="431" y="579"/>
                    </a:cubicBezTo>
                    <a:cubicBezTo>
                      <a:pt x="422" y="608"/>
                      <a:pt x="402" y="617"/>
                      <a:pt x="374" y="603"/>
                    </a:cubicBezTo>
                    <a:cubicBezTo>
                      <a:pt x="342" y="588"/>
                      <a:pt x="311" y="572"/>
                      <a:pt x="279" y="556"/>
                    </a:cubicBezTo>
                    <a:cubicBezTo>
                      <a:pt x="275" y="554"/>
                      <a:pt x="270" y="552"/>
                      <a:pt x="265" y="550"/>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59"/>
              <p:cNvSpPr>
                <a:spLocks/>
              </p:cNvSpPr>
              <p:nvPr/>
            </p:nvSpPr>
            <p:spPr bwMode="auto">
              <a:xfrm>
                <a:off x="8288338" y="4360863"/>
                <a:ext cx="169863" cy="236538"/>
              </a:xfrm>
              <a:custGeom>
                <a:avLst/>
                <a:gdLst>
                  <a:gd name="T0" fmla="*/ 45 w 156"/>
                  <a:gd name="T1" fmla="*/ 218 h 219"/>
                  <a:gd name="T2" fmla="*/ 12 w 156"/>
                  <a:gd name="T3" fmla="*/ 169 h 219"/>
                  <a:gd name="T4" fmla="*/ 85 w 156"/>
                  <a:gd name="T5" fmla="*/ 22 h 219"/>
                  <a:gd name="T6" fmla="*/ 132 w 156"/>
                  <a:gd name="T7" fmla="*/ 9 h 219"/>
                  <a:gd name="T8" fmla="*/ 148 w 156"/>
                  <a:gd name="T9" fmla="*/ 55 h 219"/>
                  <a:gd name="T10" fmla="*/ 75 w 156"/>
                  <a:gd name="T11" fmla="*/ 200 h 219"/>
                  <a:gd name="T12" fmla="*/ 45 w 156"/>
                  <a:gd name="T13" fmla="*/ 218 h 219"/>
                </a:gdLst>
                <a:ahLst/>
                <a:cxnLst>
                  <a:cxn ang="0">
                    <a:pos x="T0" y="T1"/>
                  </a:cxn>
                  <a:cxn ang="0">
                    <a:pos x="T2" y="T3"/>
                  </a:cxn>
                  <a:cxn ang="0">
                    <a:pos x="T4" y="T5"/>
                  </a:cxn>
                  <a:cxn ang="0">
                    <a:pos x="T6" y="T7"/>
                  </a:cxn>
                  <a:cxn ang="0">
                    <a:pos x="T8" y="T9"/>
                  </a:cxn>
                  <a:cxn ang="0">
                    <a:pos x="T10" y="T11"/>
                  </a:cxn>
                  <a:cxn ang="0">
                    <a:pos x="T12" y="T13"/>
                  </a:cxn>
                </a:cxnLst>
                <a:rect l="0" t="0" r="r" b="b"/>
                <a:pathLst>
                  <a:path w="156" h="219">
                    <a:moveTo>
                      <a:pt x="45" y="218"/>
                    </a:moveTo>
                    <a:cubicBezTo>
                      <a:pt x="19" y="219"/>
                      <a:pt x="0" y="193"/>
                      <a:pt x="12" y="169"/>
                    </a:cubicBezTo>
                    <a:cubicBezTo>
                      <a:pt x="35" y="120"/>
                      <a:pt x="60" y="71"/>
                      <a:pt x="85" y="22"/>
                    </a:cubicBezTo>
                    <a:cubicBezTo>
                      <a:pt x="94" y="5"/>
                      <a:pt x="115" y="0"/>
                      <a:pt x="132" y="9"/>
                    </a:cubicBezTo>
                    <a:cubicBezTo>
                      <a:pt x="148" y="18"/>
                      <a:pt x="156" y="37"/>
                      <a:pt x="148" y="55"/>
                    </a:cubicBezTo>
                    <a:cubicBezTo>
                      <a:pt x="124" y="104"/>
                      <a:pt x="100" y="152"/>
                      <a:pt x="75" y="200"/>
                    </a:cubicBezTo>
                    <a:cubicBezTo>
                      <a:pt x="69" y="212"/>
                      <a:pt x="58" y="218"/>
                      <a:pt x="45" y="218"/>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60"/>
              <p:cNvSpPr>
                <a:spLocks/>
              </p:cNvSpPr>
              <p:nvPr/>
            </p:nvSpPr>
            <p:spPr bwMode="auto">
              <a:xfrm>
                <a:off x="7904163" y="4051300"/>
                <a:ext cx="168275" cy="236538"/>
              </a:xfrm>
              <a:custGeom>
                <a:avLst/>
                <a:gdLst>
                  <a:gd name="T0" fmla="*/ 43 w 155"/>
                  <a:gd name="T1" fmla="*/ 218 h 218"/>
                  <a:gd name="T2" fmla="*/ 12 w 155"/>
                  <a:gd name="T3" fmla="*/ 165 h 218"/>
                  <a:gd name="T4" fmla="*/ 69 w 155"/>
                  <a:gd name="T5" fmla="*/ 50 h 218"/>
                  <a:gd name="T6" fmla="*/ 83 w 155"/>
                  <a:gd name="T7" fmla="*/ 24 h 218"/>
                  <a:gd name="T8" fmla="*/ 130 w 155"/>
                  <a:gd name="T9" fmla="*/ 9 h 218"/>
                  <a:gd name="T10" fmla="*/ 146 w 155"/>
                  <a:gd name="T11" fmla="*/ 56 h 218"/>
                  <a:gd name="T12" fmla="*/ 75 w 155"/>
                  <a:gd name="T13" fmla="*/ 199 h 218"/>
                  <a:gd name="T14" fmla="*/ 43 w 155"/>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218">
                    <a:moveTo>
                      <a:pt x="43" y="218"/>
                    </a:moveTo>
                    <a:cubicBezTo>
                      <a:pt x="16" y="218"/>
                      <a:pt x="0" y="191"/>
                      <a:pt x="12" y="165"/>
                    </a:cubicBezTo>
                    <a:cubicBezTo>
                      <a:pt x="31" y="127"/>
                      <a:pt x="50" y="88"/>
                      <a:pt x="69" y="50"/>
                    </a:cubicBezTo>
                    <a:cubicBezTo>
                      <a:pt x="74" y="41"/>
                      <a:pt x="78" y="32"/>
                      <a:pt x="83" y="24"/>
                    </a:cubicBezTo>
                    <a:cubicBezTo>
                      <a:pt x="93" y="6"/>
                      <a:pt x="113" y="0"/>
                      <a:pt x="130" y="9"/>
                    </a:cubicBezTo>
                    <a:cubicBezTo>
                      <a:pt x="148" y="18"/>
                      <a:pt x="155" y="38"/>
                      <a:pt x="146" y="56"/>
                    </a:cubicBezTo>
                    <a:cubicBezTo>
                      <a:pt x="123" y="104"/>
                      <a:pt x="99" y="151"/>
                      <a:pt x="75" y="199"/>
                    </a:cubicBezTo>
                    <a:cubicBezTo>
                      <a:pt x="68" y="212"/>
                      <a:pt x="57" y="218"/>
                      <a:pt x="43" y="218"/>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61"/>
              <p:cNvSpPr>
                <a:spLocks/>
              </p:cNvSpPr>
              <p:nvPr/>
            </p:nvSpPr>
            <p:spPr bwMode="auto">
              <a:xfrm>
                <a:off x="8678863" y="4054475"/>
                <a:ext cx="158750" cy="241300"/>
              </a:xfrm>
              <a:custGeom>
                <a:avLst/>
                <a:gdLst>
                  <a:gd name="T0" fmla="*/ 147 w 147"/>
                  <a:gd name="T1" fmla="*/ 42 h 222"/>
                  <a:gd name="T2" fmla="*/ 141 w 147"/>
                  <a:gd name="T3" fmla="*/ 58 h 222"/>
                  <a:gd name="T4" fmla="*/ 74 w 147"/>
                  <a:gd name="T5" fmla="*/ 192 h 222"/>
                  <a:gd name="T6" fmla="*/ 24 w 147"/>
                  <a:gd name="T7" fmla="*/ 213 h 222"/>
                  <a:gd name="T8" fmla="*/ 11 w 147"/>
                  <a:gd name="T9" fmla="*/ 160 h 222"/>
                  <a:gd name="T10" fmla="*/ 79 w 147"/>
                  <a:gd name="T11" fmla="*/ 24 h 222"/>
                  <a:gd name="T12" fmla="*/ 120 w 147"/>
                  <a:gd name="T13" fmla="*/ 4 h 222"/>
                  <a:gd name="T14" fmla="*/ 147 w 147"/>
                  <a:gd name="T15" fmla="*/ 4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222">
                    <a:moveTo>
                      <a:pt x="147" y="42"/>
                    </a:moveTo>
                    <a:cubicBezTo>
                      <a:pt x="146" y="45"/>
                      <a:pt x="144" y="52"/>
                      <a:pt x="141" y="58"/>
                    </a:cubicBezTo>
                    <a:cubicBezTo>
                      <a:pt x="119" y="103"/>
                      <a:pt x="97" y="148"/>
                      <a:pt x="74" y="192"/>
                    </a:cubicBezTo>
                    <a:cubicBezTo>
                      <a:pt x="63" y="214"/>
                      <a:pt x="43" y="222"/>
                      <a:pt x="24" y="213"/>
                    </a:cubicBezTo>
                    <a:cubicBezTo>
                      <a:pt x="5" y="203"/>
                      <a:pt x="0" y="182"/>
                      <a:pt x="11" y="160"/>
                    </a:cubicBezTo>
                    <a:cubicBezTo>
                      <a:pt x="33" y="115"/>
                      <a:pt x="56" y="69"/>
                      <a:pt x="79" y="24"/>
                    </a:cubicBezTo>
                    <a:cubicBezTo>
                      <a:pt x="87" y="7"/>
                      <a:pt x="104" y="0"/>
                      <a:pt x="120" y="4"/>
                    </a:cubicBezTo>
                    <a:cubicBezTo>
                      <a:pt x="135" y="7"/>
                      <a:pt x="147" y="22"/>
                      <a:pt x="147" y="42"/>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62"/>
              <p:cNvSpPr>
                <a:spLocks/>
              </p:cNvSpPr>
              <p:nvPr/>
            </p:nvSpPr>
            <p:spPr bwMode="auto">
              <a:xfrm>
                <a:off x="7912100" y="4359275"/>
                <a:ext cx="160338" cy="241300"/>
              </a:xfrm>
              <a:custGeom>
                <a:avLst/>
                <a:gdLst>
                  <a:gd name="T0" fmla="*/ 1 w 148"/>
                  <a:gd name="T1" fmla="*/ 179 h 223"/>
                  <a:gd name="T2" fmla="*/ 6 w 148"/>
                  <a:gd name="T3" fmla="*/ 164 h 223"/>
                  <a:gd name="T4" fmla="*/ 73 w 148"/>
                  <a:gd name="T5" fmla="*/ 30 h 223"/>
                  <a:gd name="T6" fmla="*/ 123 w 148"/>
                  <a:gd name="T7" fmla="*/ 10 h 223"/>
                  <a:gd name="T8" fmla="*/ 137 w 148"/>
                  <a:gd name="T9" fmla="*/ 62 h 223"/>
                  <a:gd name="T10" fmla="*/ 68 w 148"/>
                  <a:gd name="T11" fmla="*/ 199 h 223"/>
                  <a:gd name="T12" fmla="*/ 27 w 148"/>
                  <a:gd name="T13" fmla="*/ 218 h 223"/>
                  <a:gd name="T14" fmla="*/ 1 w 148"/>
                  <a:gd name="T15" fmla="*/ 179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223">
                    <a:moveTo>
                      <a:pt x="1" y="179"/>
                    </a:moveTo>
                    <a:cubicBezTo>
                      <a:pt x="2" y="176"/>
                      <a:pt x="3" y="170"/>
                      <a:pt x="6" y="164"/>
                    </a:cubicBezTo>
                    <a:cubicBezTo>
                      <a:pt x="28" y="119"/>
                      <a:pt x="51" y="74"/>
                      <a:pt x="73" y="30"/>
                    </a:cubicBezTo>
                    <a:cubicBezTo>
                      <a:pt x="84" y="8"/>
                      <a:pt x="104" y="0"/>
                      <a:pt x="123" y="10"/>
                    </a:cubicBezTo>
                    <a:cubicBezTo>
                      <a:pt x="142" y="19"/>
                      <a:pt x="148" y="40"/>
                      <a:pt x="137" y="62"/>
                    </a:cubicBezTo>
                    <a:cubicBezTo>
                      <a:pt x="114" y="108"/>
                      <a:pt x="92" y="153"/>
                      <a:pt x="68" y="199"/>
                    </a:cubicBezTo>
                    <a:cubicBezTo>
                      <a:pt x="60" y="215"/>
                      <a:pt x="44" y="223"/>
                      <a:pt x="27" y="218"/>
                    </a:cubicBezTo>
                    <a:cubicBezTo>
                      <a:pt x="11" y="214"/>
                      <a:pt x="0" y="200"/>
                      <a:pt x="1" y="179"/>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63"/>
              <p:cNvSpPr>
                <a:spLocks/>
              </p:cNvSpPr>
              <p:nvPr/>
            </p:nvSpPr>
            <p:spPr bwMode="auto">
              <a:xfrm>
                <a:off x="8678863" y="4362450"/>
                <a:ext cx="158750" cy="241300"/>
              </a:xfrm>
              <a:custGeom>
                <a:avLst/>
                <a:gdLst>
                  <a:gd name="T0" fmla="*/ 147 w 147"/>
                  <a:gd name="T1" fmla="*/ 43 h 222"/>
                  <a:gd name="T2" fmla="*/ 141 w 147"/>
                  <a:gd name="T3" fmla="*/ 59 h 222"/>
                  <a:gd name="T4" fmla="*/ 74 w 147"/>
                  <a:gd name="T5" fmla="*/ 193 h 222"/>
                  <a:gd name="T6" fmla="*/ 24 w 147"/>
                  <a:gd name="T7" fmla="*/ 212 h 222"/>
                  <a:gd name="T8" fmla="*/ 10 w 147"/>
                  <a:gd name="T9" fmla="*/ 161 h 222"/>
                  <a:gd name="T10" fmla="*/ 79 w 147"/>
                  <a:gd name="T11" fmla="*/ 24 h 222"/>
                  <a:gd name="T12" fmla="*/ 120 w 147"/>
                  <a:gd name="T13" fmla="*/ 4 h 222"/>
                  <a:gd name="T14" fmla="*/ 147 w 147"/>
                  <a:gd name="T15" fmla="*/ 43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222">
                    <a:moveTo>
                      <a:pt x="147" y="43"/>
                    </a:moveTo>
                    <a:cubicBezTo>
                      <a:pt x="146" y="45"/>
                      <a:pt x="144" y="52"/>
                      <a:pt x="141" y="59"/>
                    </a:cubicBezTo>
                    <a:cubicBezTo>
                      <a:pt x="119" y="103"/>
                      <a:pt x="97" y="148"/>
                      <a:pt x="74" y="193"/>
                    </a:cubicBezTo>
                    <a:cubicBezTo>
                      <a:pt x="63" y="214"/>
                      <a:pt x="43" y="222"/>
                      <a:pt x="24" y="212"/>
                    </a:cubicBezTo>
                    <a:cubicBezTo>
                      <a:pt x="6" y="203"/>
                      <a:pt x="0" y="182"/>
                      <a:pt x="10" y="161"/>
                    </a:cubicBezTo>
                    <a:cubicBezTo>
                      <a:pt x="33" y="115"/>
                      <a:pt x="56" y="69"/>
                      <a:pt x="79" y="24"/>
                    </a:cubicBezTo>
                    <a:cubicBezTo>
                      <a:pt x="87" y="7"/>
                      <a:pt x="104" y="0"/>
                      <a:pt x="120" y="4"/>
                    </a:cubicBezTo>
                    <a:cubicBezTo>
                      <a:pt x="136" y="8"/>
                      <a:pt x="147" y="22"/>
                      <a:pt x="147" y="43"/>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64"/>
              <p:cNvSpPr>
                <a:spLocks/>
              </p:cNvSpPr>
              <p:nvPr/>
            </p:nvSpPr>
            <p:spPr bwMode="auto">
              <a:xfrm>
                <a:off x="8529638" y="2747963"/>
                <a:ext cx="76200" cy="153988"/>
              </a:xfrm>
              <a:custGeom>
                <a:avLst/>
                <a:gdLst>
                  <a:gd name="T0" fmla="*/ 0 w 71"/>
                  <a:gd name="T1" fmla="*/ 70 h 142"/>
                  <a:gd name="T2" fmla="*/ 0 w 71"/>
                  <a:gd name="T3" fmla="*/ 34 h 142"/>
                  <a:gd name="T4" fmla="*/ 36 w 71"/>
                  <a:gd name="T5" fmla="*/ 0 h 142"/>
                  <a:gd name="T6" fmla="*/ 71 w 71"/>
                  <a:gd name="T7" fmla="*/ 35 h 142"/>
                  <a:gd name="T8" fmla="*/ 71 w 71"/>
                  <a:gd name="T9" fmla="*/ 107 h 142"/>
                  <a:gd name="T10" fmla="*/ 35 w 71"/>
                  <a:gd name="T11" fmla="*/ 142 h 142"/>
                  <a:gd name="T12" fmla="*/ 0 w 71"/>
                  <a:gd name="T13" fmla="*/ 107 h 142"/>
                  <a:gd name="T14" fmla="*/ 0 w 71"/>
                  <a:gd name="T15" fmla="*/ 70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42">
                    <a:moveTo>
                      <a:pt x="0" y="70"/>
                    </a:moveTo>
                    <a:cubicBezTo>
                      <a:pt x="0" y="58"/>
                      <a:pt x="0" y="46"/>
                      <a:pt x="0" y="34"/>
                    </a:cubicBezTo>
                    <a:cubicBezTo>
                      <a:pt x="1" y="14"/>
                      <a:pt x="16" y="0"/>
                      <a:pt x="36" y="0"/>
                    </a:cubicBezTo>
                    <a:cubicBezTo>
                      <a:pt x="55" y="0"/>
                      <a:pt x="70" y="14"/>
                      <a:pt x="71" y="35"/>
                    </a:cubicBezTo>
                    <a:cubicBezTo>
                      <a:pt x="71" y="59"/>
                      <a:pt x="71" y="83"/>
                      <a:pt x="71" y="107"/>
                    </a:cubicBezTo>
                    <a:cubicBezTo>
                      <a:pt x="70" y="127"/>
                      <a:pt x="55" y="142"/>
                      <a:pt x="35" y="142"/>
                    </a:cubicBezTo>
                    <a:cubicBezTo>
                      <a:pt x="15" y="142"/>
                      <a:pt x="0" y="127"/>
                      <a:pt x="0" y="107"/>
                    </a:cubicBezTo>
                    <a:cubicBezTo>
                      <a:pt x="0" y="94"/>
                      <a:pt x="0" y="82"/>
                      <a:pt x="0" y="70"/>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65"/>
              <p:cNvSpPr>
                <a:spLocks/>
              </p:cNvSpPr>
              <p:nvPr/>
            </p:nvSpPr>
            <p:spPr bwMode="auto">
              <a:xfrm>
                <a:off x="9145588" y="3441700"/>
                <a:ext cx="153988" cy="76200"/>
              </a:xfrm>
              <a:custGeom>
                <a:avLst/>
                <a:gdLst>
                  <a:gd name="T0" fmla="*/ 71 w 142"/>
                  <a:gd name="T1" fmla="*/ 71 h 71"/>
                  <a:gd name="T2" fmla="*/ 34 w 142"/>
                  <a:gd name="T3" fmla="*/ 71 h 71"/>
                  <a:gd name="T4" fmla="*/ 0 w 142"/>
                  <a:gd name="T5" fmla="*/ 35 h 71"/>
                  <a:gd name="T6" fmla="*/ 35 w 142"/>
                  <a:gd name="T7" fmla="*/ 0 h 71"/>
                  <a:gd name="T8" fmla="*/ 106 w 142"/>
                  <a:gd name="T9" fmla="*/ 0 h 71"/>
                  <a:gd name="T10" fmla="*/ 142 w 142"/>
                  <a:gd name="T11" fmla="*/ 36 h 71"/>
                  <a:gd name="T12" fmla="*/ 105 w 142"/>
                  <a:gd name="T13" fmla="*/ 71 h 71"/>
                  <a:gd name="T14" fmla="*/ 71 w 14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71">
                    <a:moveTo>
                      <a:pt x="71" y="71"/>
                    </a:moveTo>
                    <a:cubicBezTo>
                      <a:pt x="59" y="71"/>
                      <a:pt x="47" y="71"/>
                      <a:pt x="34" y="71"/>
                    </a:cubicBezTo>
                    <a:cubicBezTo>
                      <a:pt x="15" y="70"/>
                      <a:pt x="0" y="55"/>
                      <a:pt x="0" y="35"/>
                    </a:cubicBezTo>
                    <a:cubicBezTo>
                      <a:pt x="0" y="15"/>
                      <a:pt x="15" y="0"/>
                      <a:pt x="35" y="0"/>
                    </a:cubicBezTo>
                    <a:cubicBezTo>
                      <a:pt x="59" y="0"/>
                      <a:pt x="82" y="0"/>
                      <a:pt x="106" y="0"/>
                    </a:cubicBezTo>
                    <a:cubicBezTo>
                      <a:pt x="127" y="0"/>
                      <a:pt x="142" y="15"/>
                      <a:pt x="142" y="36"/>
                    </a:cubicBezTo>
                    <a:cubicBezTo>
                      <a:pt x="142" y="56"/>
                      <a:pt x="127" y="71"/>
                      <a:pt x="105" y="71"/>
                    </a:cubicBezTo>
                    <a:cubicBezTo>
                      <a:pt x="94" y="71"/>
                      <a:pt x="83" y="71"/>
                      <a:pt x="71" y="71"/>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66"/>
              <p:cNvSpPr>
                <a:spLocks/>
              </p:cNvSpPr>
              <p:nvPr/>
            </p:nvSpPr>
            <p:spPr bwMode="auto">
              <a:xfrm>
                <a:off x="8035925" y="2947988"/>
                <a:ext cx="138113" cy="138113"/>
              </a:xfrm>
              <a:custGeom>
                <a:avLst/>
                <a:gdLst>
                  <a:gd name="T0" fmla="*/ 40 w 128"/>
                  <a:gd name="T1" fmla="*/ 0 h 127"/>
                  <a:gd name="T2" fmla="*/ 62 w 128"/>
                  <a:gd name="T3" fmla="*/ 11 h 127"/>
                  <a:gd name="T4" fmla="*/ 114 w 128"/>
                  <a:gd name="T5" fmla="*/ 63 h 127"/>
                  <a:gd name="T6" fmla="*/ 114 w 128"/>
                  <a:gd name="T7" fmla="*/ 113 h 127"/>
                  <a:gd name="T8" fmla="*/ 64 w 128"/>
                  <a:gd name="T9" fmla="*/ 113 h 127"/>
                  <a:gd name="T10" fmla="*/ 12 w 128"/>
                  <a:gd name="T11" fmla="*/ 61 h 127"/>
                  <a:gd name="T12" fmla="*/ 6 w 128"/>
                  <a:gd name="T13" fmla="*/ 22 h 127"/>
                  <a:gd name="T14" fmla="*/ 40 w 128"/>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27">
                    <a:moveTo>
                      <a:pt x="40" y="0"/>
                    </a:moveTo>
                    <a:cubicBezTo>
                      <a:pt x="48" y="4"/>
                      <a:pt x="56" y="6"/>
                      <a:pt x="62" y="11"/>
                    </a:cubicBezTo>
                    <a:cubicBezTo>
                      <a:pt x="80" y="28"/>
                      <a:pt x="97" y="45"/>
                      <a:pt x="114" y="63"/>
                    </a:cubicBezTo>
                    <a:cubicBezTo>
                      <a:pt x="128" y="78"/>
                      <a:pt x="128" y="99"/>
                      <a:pt x="114" y="113"/>
                    </a:cubicBezTo>
                    <a:cubicBezTo>
                      <a:pt x="100" y="127"/>
                      <a:pt x="79" y="127"/>
                      <a:pt x="64" y="113"/>
                    </a:cubicBezTo>
                    <a:cubicBezTo>
                      <a:pt x="46" y="97"/>
                      <a:pt x="29" y="79"/>
                      <a:pt x="12" y="61"/>
                    </a:cubicBezTo>
                    <a:cubicBezTo>
                      <a:pt x="1" y="50"/>
                      <a:pt x="0" y="36"/>
                      <a:pt x="6" y="22"/>
                    </a:cubicBezTo>
                    <a:cubicBezTo>
                      <a:pt x="13" y="9"/>
                      <a:pt x="24" y="2"/>
                      <a:pt x="40" y="0"/>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67"/>
              <p:cNvSpPr>
                <a:spLocks/>
              </p:cNvSpPr>
              <p:nvPr/>
            </p:nvSpPr>
            <p:spPr bwMode="auto">
              <a:xfrm>
                <a:off x="8959850" y="2947988"/>
                <a:ext cx="139700" cy="139700"/>
              </a:xfrm>
              <a:custGeom>
                <a:avLst/>
                <a:gdLst>
                  <a:gd name="T0" fmla="*/ 90 w 128"/>
                  <a:gd name="T1" fmla="*/ 0 h 128"/>
                  <a:gd name="T2" fmla="*/ 122 w 128"/>
                  <a:gd name="T3" fmla="*/ 22 h 128"/>
                  <a:gd name="T4" fmla="*/ 118 w 128"/>
                  <a:gd name="T5" fmla="*/ 59 h 128"/>
                  <a:gd name="T6" fmla="*/ 61 w 128"/>
                  <a:gd name="T7" fmla="*/ 116 h 128"/>
                  <a:gd name="T8" fmla="*/ 14 w 128"/>
                  <a:gd name="T9" fmla="*/ 112 h 128"/>
                  <a:gd name="T10" fmla="*/ 12 w 128"/>
                  <a:gd name="T11" fmla="*/ 66 h 128"/>
                  <a:gd name="T12" fmla="*/ 69 w 128"/>
                  <a:gd name="T13" fmla="*/ 10 h 128"/>
                  <a:gd name="T14" fmla="*/ 90 w 128"/>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28">
                    <a:moveTo>
                      <a:pt x="90" y="0"/>
                    </a:moveTo>
                    <a:cubicBezTo>
                      <a:pt x="105" y="2"/>
                      <a:pt x="116" y="9"/>
                      <a:pt x="122" y="22"/>
                    </a:cubicBezTo>
                    <a:cubicBezTo>
                      <a:pt x="128" y="35"/>
                      <a:pt x="128" y="48"/>
                      <a:pt x="118" y="59"/>
                    </a:cubicBezTo>
                    <a:cubicBezTo>
                      <a:pt x="100" y="79"/>
                      <a:pt x="81" y="98"/>
                      <a:pt x="61" y="116"/>
                    </a:cubicBezTo>
                    <a:cubicBezTo>
                      <a:pt x="47" y="128"/>
                      <a:pt x="27" y="125"/>
                      <a:pt x="14" y="112"/>
                    </a:cubicBezTo>
                    <a:cubicBezTo>
                      <a:pt x="2" y="99"/>
                      <a:pt x="0" y="79"/>
                      <a:pt x="12" y="66"/>
                    </a:cubicBezTo>
                    <a:cubicBezTo>
                      <a:pt x="30" y="46"/>
                      <a:pt x="49" y="28"/>
                      <a:pt x="69" y="10"/>
                    </a:cubicBezTo>
                    <a:cubicBezTo>
                      <a:pt x="74" y="5"/>
                      <a:pt x="83" y="3"/>
                      <a:pt x="90" y="0"/>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68"/>
              <p:cNvSpPr>
                <a:spLocks/>
              </p:cNvSpPr>
              <p:nvPr/>
            </p:nvSpPr>
            <p:spPr bwMode="auto">
              <a:xfrm>
                <a:off x="8335963" y="3035300"/>
                <a:ext cx="654050" cy="419100"/>
              </a:xfrm>
              <a:custGeom>
                <a:avLst/>
                <a:gdLst>
                  <a:gd name="T0" fmla="*/ 603 w 603"/>
                  <a:gd name="T1" fmla="*/ 387 h 387"/>
                  <a:gd name="T2" fmla="*/ 407 w 603"/>
                  <a:gd name="T3" fmla="*/ 385 h 387"/>
                  <a:gd name="T4" fmla="*/ 0 w 603"/>
                  <a:gd name="T5" fmla="*/ 93 h 387"/>
                  <a:gd name="T6" fmla="*/ 15 w 603"/>
                  <a:gd name="T7" fmla="*/ 82 h 387"/>
                  <a:gd name="T8" fmla="*/ 177 w 603"/>
                  <a:gd name="T9" fmla="*/ 22 h 387"/>
                  <a:gd name="T10" fmla="*/ 598 w 603"/>
                  <a:gd name="T11" fmla="*/ 341 h 387"/>
                  <a:gd name="T12" fmla="*/ 603 w 603"/>
                  <a:gd name="T13" fmla="*/ 387 h 387"/>
                </a:gdLst>
                <a:ahLst/>
                <a:cxnLst>
                  <a:cxn ang="0">
                    <a:pos x="T0" y="T1"/>
                  </a:cxn>
                  <a:cxn ang="0">
                    <a:pos x="T2" y="T3"/>
                  </a:cxn>
                  <a:cxn ang="0">
                    <a:pos x="T4" y="T5"/>
                  </a:cxn>
                  <a:cxn ang="0">
                    <a:pos x="T6" y="T7"/>
                  </a:cxn>
                  <a:cxn ang="0">
                    <a:pos x="T8" y="T9"/>
                  </a:cxn>
                  <a:cxn ang="0">
                    <a:pos x="T10" y="T11"/>
                  </a:cxn>
                  <a:cxn ang="0">
                    <a:pos x="T12" y="T13"/>
                  </a:cxn>
                </a:cxnLst>
                <a:rect l="0" t="0" r="r" b="b"/>
                <a:pathLst>
                  <a:path w="603" h="387">
                    <a:moveTo>
                      <a:pt x="603" y="387"/>
                    </a:moveTo>
                    <a:cubicBezTo>
                      <a:pt x="524" y="370"/>
                      <a:pt x="482" y="369"/>
                      <a:pt x="407" y="385"/>
                    </a:cubicBezTo>
                    <a:cubicBezTo>
                      <a:pt x="320" y="222"/>
                      <a:pt x="186" y="125"/>
                      <a:pt x="0" y="93"/>
                    </a:cubicBezTo>
                    <a:cubicBezTo>
                      <a:pt x="6" y="89"/>
                      <a:pt x="10" y="85"/>
                      <a:pt x="15" y="82"/>
                    </a:cubicBezTo>
                    <a:cubicBezTo>
                      <a:pt x="64" y="48"/>
                      <a:pt x="118" y="28"/>
                      <a:pt x="177" y="22"/>
                    </a:cubicBezTo>
                    <a:cubicBezTo>
                      <a:pt x="369" y="0"/>
                      <a:pt x="560" y="134"/>
                      <a:pt x="598" y="341"/>
                    </a:cubicBezTo>
                    <a:cubicBezTo>
                      <a:pt x="600" y="356"/>
                      <a:pt x="601" y="371"/>
                      <a:pt x="603" y="387"/>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2" name="Group 151"/>
            <p:cNvGrpSpPr/>
            <p:nvPr/>
          </p:nvGrpSpPr>
          <p:grpSpPr>
            <a:xfrm>
              <a:off x="5405668" y="4074283"/>
              <a:ext cx="95250" cy="96838"/>
              <a:chOff x="4995863" y="2997200"/>
              <a:chExt cx="95250" cy="96838"/>
            </a:xfrm>
          </p:grpSpPr>
          <p:sp>
            <p:nvSpPr>
              <p:cNvPr id="153" name="Line 52"/>
              <p:cNvSpPr>
                <a:spLocks noChangeShapeType="1"/>
              </p:cNvSpPr>
              <p:nvPr/>
            </p:nvSpPr>
            <p:spPr bwMode="auto">
              <a:xfrm>
                <a:off x="4995863" y="2997200"/>
                <a:ext cx="95250" cy="968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Line 53"/>
              <p:cNvSpPr>
                <a:spLocks noChangeShapeType="1"/>
              </p:cNvSpPr>
              <p:nvPr/>
            </p:nvSpPr>
            <p:spPr bwMode="auto">
              <a:xfrm flipV="1">
                <a:off x="4995863" y="2997200"/>
                <a:ext cx="95250" cy="9683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5" name="Group 164"/>
            <p:cNvGrpSpPr/>
            <p:nvPr/>
          </p:nvGrpSpPr>
          <p:grpSpPr>
            <a:xfrm>
              <a:off x="1037614" y="4554534"/>
              <a:ext cx="302236" cy="302236"/>
              <a:chOff x="6713538" y="336551"/>
              <a:chExt cx="649288" cy="649287"/>
            </a:xfrm>
          </p:grpSpPr>
          <p:sp>
            <p:nvSpPr>
              <p:cNvPr id="161" name="Freeform 72"/>
              <p:cNvSpPr>
                <a:spLocks/>
              </p:cNvSpPr>
              <p:nvPr/>
            </p:nvSpPr>
            <p:spPr bwMode="auto">
              <a:xfrm>
                <a:off x="7015163" y="336551"/>
                <a:ext cx="347663" cy="328613"/>
              </a:xfrm>
              <a:custGeom>
                <a:avLst/>
                <a:gdLst>
                  <a:gd name="T0" fmla="*/ 135 w 219"/>
                  <a:gd name="T1" fmla="*/ 109 h 207"/>
                  <a:gd name="T2" fmla="*/ 156 w 219"/>
                  <a:gd name="T3" fmla="*/ 109 h 207"/>
                  <a:gd name="T4" fmla="*/ 219 w 219"/>
                  <a:gd name="T5" fmla="*/ 46 h 207"/>
                  <a:gd name="T6" fmla="*/ 175 w 219"/>
                  <a:gd name="T7" fmla="*/ 46 h 207"/>
                  <a:gd name="T8" fmla="*/ 175 w 219"/>
                  <a:gd name="T9" fmla="*/ 0 h 207"/>
                  <a:gd name="T10" fmla="*/ 110 w 219"/>
                  <a:gd name="T11" fmla="*/ 65 h 207"/>
                  <a:gd name="T12" fmla="*/ 110 w 219"/>
                  <a:gd name="T13" fmla="*/ 97 h 207"/>
                  <a:gd name="T14" fmla="*/ 0 w 219"/>
                  <a:gd name="T15" fmla="*/ 20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07">
                    <a:moveTo>
                      <a:pt x="135" y="109"/>
                    </a:moveTo>
                    <a:lnTo>
                      <a:pt x="156" y="109"/>
                    </a:lnTo>
                    <a:lnTo>
                      <a:pt x="219" y="46"/>
                    </a:lnTo>
                    <a:lnTo>
                      <a:pt x="175" y="46"/>
                    </a:lnTo>
                    <a:lnTo>
                      <a:pt x="175" y="0"/>
                    </a:lnTo>
                    <a:lnTo>
                      <a:pt x="110" y="65"/>
                    </a:lnTo>
                    <a:lnTo>
                      <a:pt x="110" y="97"/>
                    </a:lnTo>
                    <a:lnTo>
                      <a:pt x="0" y="207"/>
                    </a:ln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73"/>
              <p:cNvSpPr>
                <a:spLocks/>
              </p:cNvSpPr>
              <p:nvPr/>
            </p:nvSpPr>
            <p:spPr bwMode="auto">
              <a:xfrm>
                <a:off x="7213600" y="554038"/>
                <a:ext cx="0" cy="0"/>
              </a:xfrm>
              <a:custGeom>
                <a:avLst/>
                <a:gdLst/>
                <a:ahLst/>
                <a:cxnLst>
                  <a:cxn ang="0">
                    <a:pos x="0" y="0"/>
                  </a:cxn>
                  <a:cxn ang="0">
                    <a:pos x="0" y="0"/>
                  </a:cxn>
                </a:cxnLst>
                <a:rect l="0" t="0" r="r" b="b"/>
                <a:pathLst>
                  <a:path>
                    <a:moveTo>
                      <a:pt x="0" y="0"/>
                    </a:moveTo>
                    <a:cubicBezTo>
                      <a:pt x="0" y="0"/>
                      <a:pt x="0" y="0"/>
                      <a:pt x="0" y="0"/>
                    </a:cubicBezTo>
                  </a:path>
                </a:pathLst>
              </a:custGeom>
              <a:noFill/>
              <a:ln w="6350" cap="rnd">
                <a:solidFill>
                  <a:schemeClr val="bg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74"/>
              <p:cNvSpPr>
                <a:spLocks/>
              </p:cNvSpPr>
              <p:nvPr/>
            </p:nvSpPr>
            <p:spPr bwMode="auto">
              <a:xfrm>
                <a:off x="6946900" y="665163"/>
                <a:ext cx="87313" cy="88900"/>
              </a:xfrm>
              <a:custGeom>
                <a:avLst/>
                <a:gdLst>
                  <a:gd name="T0" fmla="*/ 16 w 23"/>
                  <a:gd name="T1" fmla="*/ 1 h 23"/>
                  <a:gd name="T2" fmla="*/ 12 w 23"/>
                  <a:gd name="T3" fmla="*/ 0 h 23"/>
                  <a:gd name="T4" fmla="*/ 0 w 23"/>
                  <a:gd name="T5" fmla="*/ 11 h 23"/>
                  <a:gd name="T6" fmla="*/ 12 w 23"/>
                  <a:gd name="T7" fmla="*/ 23 h 23"/>
                  <a:gd name="T8" fmla="*/ 23 w 23"/>
                  <a:gd name="T9" fmla="*/ 11 h 23"/>
                  <a:gd name="T10" fmla="*/ 22 w 23"/>
                  <a:gd name="T11" fmla="*/ 7 h 23"/>
                </a:gdLst>
                <a:ahLst/>
                <a:cxnLst>
                  <a:cxn ang="0">
                    <a:pos x="T0" y="T1"/>
                  </a:cxn>
                  <a:cxn ang="0">
                    <a:pos x="T2" y="T3"/>
                  </a:cxn>
                  <a:cxn ang="0">
                    <a:pos x="T4" y="T5"/>
                  </a:cxn>
                  <a:cxn ang="0">
                    <a:pos x="T6" y="T7"/>
                  </a:cxn>
                  <a:cxn ang="0">
                    <a:pos x="T8" y="T9"/>
                  </a:cxn>
                  <a:cxn ang="0">
                    <a:pos x="T10" y="T11"/>
                  </a:cxn>
                </a:cxnLst>
                <a:rect l="0" t="0" r="r" b="b"/>
                <a:pathLst>
                  <a:path w="23" h="23">
                    <a:moveTo>
                      <a:pt x="16" y="1"/>
                    </a:moveTo>
                    <a:cubicBezTo>
                      <a:pt x="15" y="0"/>
                      <a:pt x="13" y="0"/>
                      <a:pt x="12" y="0"/>
                    </a:cubicBezTo>
                    <a:cubicBezTo>
                      <a:pt x="5" y="0"/>
                      <a:pt x="0" y="5"/>
                      <a:pt x="0" y="11"/>
                    </a:cubicBezTo>
                    <a:cubicBezTo>
                      <a:pt x="0" y="18"/>
                      <a:pt x="5" y="23"/>
                      <a:pt x="12" y="23"/>
                    </a:cubicBezTo>
                    <a:cubicBezTo>
                      <a:pt x="18" y="23"/>
                      <a:pt x="23" y="18"/>
                      <a:pt x="23" y="11"/>
                    </a:cubicBezTo>
                    <a:cubicBezTo>
                      <a:pt x="23" y="10"/>
                      <a:pt x="23" y="8"/>
                      <a:pt x="22" y="7"/>
                    </a:cubicBezTo>
                  </a:path>
                </a:pathLst>
              </a:custGeom>
              <a:noFill/>
              <a:ln w="6350" cap="rnd">
                <a:solidFill>
                  <a:schemeClr val="bg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75"/>
              <p:cNvSpPr>
                <a:spLocks/>
              </p:cNvSpPr>
              <p:nvPr/>
            </p:nvSpPr>
            <p:spPr bwMode="auto">
              <a:xfrm>
                <a:off x="6713538" y="436563"/>
                <a:ext cx="549275" cy="549275"/>
              </a:xfrm>
              <a:custGeom>
                <a:avLst/>
                <a:gdLst>
                  <a:gd name="T0" fmla="*/ 89 w 144"/>
                  <a:gd name="T1" fmla="*/ 38 h 144"/>
                  <a:gd name="T2" fmla="*/ 72 w 144"/>
                  <a:gd name="T3" fmla="*/ 34 h 144"/>
                  <a:gd name="T4" fmla="*/ 35 w 144"/>
                  <a:gd name="T5" fmla="*/ 71 h 144"/>
                  <a:gd name="T6" fmla="*/ 72 w 144"/>
                  <a:gd name="T7" fmla="*/ 109 h 144"/>
                  <a:gd name="T8" fmla="*/ 109 w 144"/>
                  <a:gd name="T9" fmla="*/ 71 h 144"/>
                  <a:gd name="T10" fmla="*/ 106 w 144"/>
                  <a:gd name="T11" fmla="*/ 56 h 144"/>
                  <a:gd name="T12" fmla="*/ 131 w 144"/>
                  <a:gd name="T13" fmla="*/ 31 h 144"/>
                  <a:gd name="T14" fmla="*/ 144 w 144"/>
                  <a:gd name="T15" fmla="*/ 72 h 144"/>
                  <a:gd name="T16" fmla="*/ 72 w 144"/>
                  <a:gd name="T17" fmla="*/ 144 h 144"/>
                  <a:gd name="T18" fmla="*/ 0 w 144"/>
                  <a:gd name="T19" fmla="*/ 72 h 144"/>
                  <a:gd name="T20" fmla="*/ 72 w 144"/>
                  <a:gd name="T21" fmla="*/ 0 h 144"/>
                  <a:gd name="T22" fmla="*/ 120 w 144"/>
                  <a:gd name="T23" fmla="*/ 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44">
                    <a:moveTo>
                      <a:pt x="89" y="38"/>
                    </a:moveTo>
                    <a:cubicBezTo>
                      <a:pt x="84" y="36"/>
                      <a:pt x="78" y="34"/>
                      <a:pt x="72" y="34"/>
                    </a:cubicBezTo>
                    <a:cubicBezTo>
                      <a:pt x="51" y="34"/>
                      <a:pt x="35" y="51"/>
                      <a:pt x="35" y="71"/>
                    </a:cubicBezTo>
                    <a:cubicBezTo>
                      <a:pt x="35" y="92"/>
                      <a:pt x="51" y="109"/>
                      <a:pt x="72" y="109"/>
                    </a:cubicBezTo>
                    <a:cubicBezTo>
                      <a:pt x="92" y="109"/>
                      <a:pt x="109" y="92"/>
                      <a:pt x="109" y="71"/>
                    </a:cubicBezTo>
                    <a:cubicBezTo>
                      <a:pt x="109" y="66"/>
                      <a:pt x="108" y="61"/>
                      <a:pt x="106" y="56"/>
                    </a:cubicBezTo>
                    <a:cubicBezTo>
                      <a:pt x="131" y="31"/>
                      <a:pt x="131" y="31"/>
                      <a:pt x="131" y="31"/>
                    </a:cubicBezTo>
                    <a:cubicBezTo>
                      <a:pt x="139" y="43"/>
                      <a:pt x="144" y="57"/>
                      <a:pt x="144" y="72"/>
                    </a:cubicBezTo>
                    <a:cubicBezTo>
                      <a:pt x="144" y="112"/>
                      <a:pt x="112" y="144"/>
                      <a:pt x="72" y="144"/>
                    </a:cubicBezTo>
                    <a:cubicBezTo>
                      <a:pt x="32" y="144"/>
                      <a:pt x="0" y="112"/>
                      <a:pt x="0" y="72"/>
                    </a:cubicBezTo>
                    <a:cubicBezTo>
                      <a:pt x="0" y="32"/>
                      <a:pt x="32" y="0"/>
                      <a:pt x="72" y="0"/>
                    </a:cubicBezTo>
                    <a:cubicBezTo>
                      <a:pt x="90" y="0"/>
                      <a:pt x="107" y="7"/>
                      <a:pt x="120" y="18"/>
                    </a:cubicBezTo>
                  </a:path>
                </a:pathLst>
              </a:custGeom>
              <a:noFill/>
              <a:ln w="6350" cap="rnd">
                <a:solidFill>
                  <a:schemeClr val="bg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5" name="TextBox 14"/>
          <p:cNvSpPr txBox="1"/>
          <p:nvPr/>
        </p:nvSpPr>
        <p:spPr>
          <a:xfrm>
            <a:off x="878780" y="1382186"/>
            <a:ext cx="1752403" cy="261610"/>
          </a:xfrm>
          <a:prstGeom prst="rect">
            <a:avLst/>
          </a:prstGeom>
          <a:noFill/>
        </p:spPr>
        <p:txBody>
          <a:bodyPr wrap="none" rtlCol="0">
            <a:spAutoFit/>
          </a:bodyPr>
          <a:lstStyle/>
          <a:p>
            <a:pPr algn="ctr"/>
            <a:r>
              <a:rPr lang="en-IN" sz="1100" dirty="0"/>
              <a:t>Energy distribution graph</a:t>
            </a:r>
          </a:p>
        </p:txBody>
      </p:sp>
    </p:spTree>
    <p:extLst>
      <p:ext uri="{BB962C8B-B14F-4D97-AF65-F5344CB8AC3E}">
        <p14:creationId xmlns:p14="http://schemas.microsoft.com/office/powerpoint/2010/main" val="244768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2" presetClass="entr" presetSubtype="2"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1000" fill="hold"/>
                                        <p:tgtEl>
                                          <p:spTgt spid="13"/>
                                        </p:tgtEl>
                                        <p:attrNameLst>
                                          <p:attrName>ppt_x</p:attrName>
                                        </p:attrNameLst>
                                      </p:cBhvr>
                                      <p:tavLst>
                                        <p:tav tm="0">
                                          <p:val>
                                            <p:strVal val="1+#ppt_w/2"/>
                                          </p:val>
                                        </p:tav>
                                        <p:tav tm="100000">
                                          <p:val>
                                            <p:strVal val="#ppt_x"/>
                                          </p:val>
                                        </p:tav>
                                      </p:tavLst>
                                    </p:anim>
                                    <p:anim calcmode="lin" valueType="num">
                                      <p:cBhvr additive="base">
                                        <p:cTn id="18" dur="10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2750"/>
                            </p:stCondLst>
                            <p:childTnLst>
                              <p:par>
                                <p:cTn id="20" presetID="10" presetClass="entr" presetSubtype="0" fill="hold" grpId="0" nodeType="after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fade">
                                      <p:cBhvr>
                                        <p:cTn id="22"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Capgemini Solution – Digital Seer</a:t>
            </a:r>
            <a:endParaRPr lang="en-US" dirty="0"/>
          </a:p>
        </p:txBody>
      </p:sp>
      <p:sp>
        <p:nvSpPr>
          <p:cNvPr id="6" name="AutoShape 2" descr="Image result for freight industry 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4" name="Arc 3"/>
          <p:cNvSpPr/>
          <p:nvPr/>
        </p:nvSpPr>
        <p:spPr>
          <a:xfrm rot="10800000">
            <a:off x="3603523" y="71850"/>
            <a:ext cx="2698955" cy="2698955"/>
          </a:xfrm>
          <a:prstGeom prst="arc">
            <a:avLst>
              <a:gd name="adj1" fmla="val 10825775"/>
              <a:gd name="adj2" fmla="val 0"/>
            </a:avLst>
          </a:prstGeom>
          <a:ln>
            <a:solidFill>
              <a:schemeClr val="accent5">
                <a:lumMod val="7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94"/>
          <p:cNvSpPr txBox="1"/>
          <p:nvPr/>
        </p:nvSpPr>
        <p:spPr>
          <a:xfrm>
            <a:off x="4381235" y="2319464"/>
            <a:ext cx="1235314" cy="307777"/>
          </a:xfrm>
          <a:prstGeom prst="rect">
            <a:avLst/>
          </a:prstGeom>
          <a:noFill/>
        </p:spPr>
        <p:txBody>
          <a:bodyPr wrap="square" rtlCol="0">
            <a:spAutoFit/>
          </a:bodyPr>
          <a:lstStyle/>
          <a:p>
            <a:r>
              <a:rPr lang="en-IN" sz="1400" b="1" dirty="0" smtClean="0"/>
              <a:t>Digital Seer</a:t>
            </a:r>
          </a:p>
        </p:txBody>
      </p:sp>
      <p:cxnSp>
        <p:nvCxnSpPr>
          <p:cNvPr id="15" name="Straight Connector 14"/>
          <p:cNvCxnSpPr/>
          <p:nvPr/>
        </p:nvCxnSpPr>
        <p:spPr>
          <a:xfrm>
            <a:off x="4216157" y="2287365"/>
            <a:ext cx="1422655" cy="0"/>
          </a:xfrm>
          <a:prstGeom prst="line">
            <a:avLst/>
          </a:prstGeom>
          <a:ln>
            <a:solidFill>
              <a:schemeClr val="tx2"/>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998477" y="5545609"/>
            <a:ext cx="3523721" cy="461665"/>
          </a:xfrm>
          <a:prstGeom prst="rect">
            <a:avLst/>
          </a:prstGeom>
          <a:noFill/>
        </p:spPr>
        <p:txBody>
          <a:bodyPr wrap="square" rtlCol="0">
            <a:spAutoFit/>
          </a:bodyPr>
          <a:lstStyle/>
          <a:p>
            <a:r>
              <a:rPr lang="en-IN" sz="1200" b="1" dirty="0" smtClean="0"/>
              <a:t>Customised alert mechanism</a:t>
            </a:r>
          </a:p>
          <a:p>
            <a:r>
              <a:rPr lang="en-IN" sz="1200" b="1" dirty="0" smtClean="0"/>
              <a:t>Directed towards concerned personnel </a:t>
            </a:r>
          </a:p>
        </p:txBody>
      </p:sp>
      <p:grpSp>
        <p:nvGrpSpPr>
          <p:cNvPr id="118" name="Group 117"/>
          <p:cNvGrpSpPr/>
          <p:nvPr/>
        </p:nvGrpSpPr>
        <p:grpSpPr>
          <a:xfrm>
            <a:off x="4529325" y="1433513"/>
            <a:ext cx="1035951" cy="717196"/>
            <a:chOff x="4232276" y="1433513"/>
            <a:chExt cx="1300163" cy="900112"/>
          </a:xfrm>
        </p:grpSpPr>
        <p:sp>
          <p:nvSpPr>
            <p:cNvPr id="111" name="Freeform 41"/>
            <p:cNvSpPr>
              <a:spLocks/>
            </p:cNvSpPr>
            <p:nvPr/>
          </p:nvSpPr>
          <p:spPr bwMode="auto">
            <a:xfrm>
              <a:off x="4919663" y="1684338"/>
              <a:ext cx="227013" cy="382587"/>
            </a:xfrm>
            <a:custGeom>
              <a:avLst/>
              <a:gdLst>
                <a:gd name="T0" fmla="*/ 131 w 143"/>
                <a:gd name="T1" fmla="*/ 188 h 241"/>
                <a:gd name="T2" fmla="*/ 106 w 143"/>
                <a:gd name="T3" fmla="*/ 140 h 241"/>
                <a:gd name="T4" fmla="*/ 143 w 143"/>
                <a:gd name="T5" fmla="*/ 123 h 241"/>
                <a:gd name="T6" fmla="*/ 0 w 143"/>
                <a:gd name="T7" fmla="*/ 0 h 241"/>
                <a:gd name="T8" fmla="*/ 34 w 143"/>
                <a:gd name="T9" fmla="*/ 188 h 241"/>
                <a:gd name="T10" fmla="*/ 70 w 143"/>
                <a:gd name="T11" fmla="*/ 168 h 241"/>
                <a:gd name="T12" fmla="*/ 112 w 143"/>
                <a:gd name="T13" fmla="*/ 241 h 241"/>
                <a:gd name="T14" fmla="*/ 131 w 143"/>
                <a:gd name="T15" fmla="*/ 233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241">
                  <a:moveTo>
                    <a:pt x="131" y="188"/>
                  </a:moveTo>
                  <a:lnTo>
                    <a:pt x="106" y="140"/>
                  </a:lnTo>
                  <a:lnTo>
                    <a:pt x="143" y="123"/>
                  </a:lnTo>
                  <a:lnTo>
                    <a:pt x="0" y="0"/>
                  </a:lnTo>
                  <a:lnTo>
                    <a:pt x="34" y="188"/>
                  </a:lnTo>
                  <a:lnTo>
                    <a:pt x="70" y="168"/>
                  </a:lnTo>
                  <a:lnTo>
                    <a:pt x="112" y="241"/>
                  </a:lnTo>
                  <a:lnTo>
                    <a:pt x="131" y="233"/>
                  </a:ln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42"/>
            <p:cNvSpPr>
              <a:spLocks/>
            </p:cNvSpPr>
            <p:nvPr/>
          </p:nvSpPr>
          <p:spPr bwMode="auto">
            <a:xfrm>
              <a:off x="4232276" y="2254250"/>
              <a:ext cx="1073150" cy="79375"/>
            </a:xfrm>
            <a:custGeom>
              <a:avLst/>
              <a:gdLst>
                <a:gd name="T0" fmla="*/ 242 w 242"/>
                <a:gd name="T1" fmla="*/ 10 h 18"/>
                <a:gd name="T2" fmla="*/ 234 w 242"/>
                <a:gd name="T3" fmla="*/ 18 h 18"/>
                <a:gd name="T4" fmla="*/ 9 w 242"/>
                <a:gd name="T5" fmla="*/ 18 h 18"/>
                <a:gd name="T6" fmla="*/ 0 w 242"/>
                <a:gd name="T7" fmla="*/ 9 h 18"/>
                <a:gd name="T8" fmla="*/ 9 w 242"/>
                <a:gd name="T9" fmla="*/ 0 h 18"/>
                <a:gd name="T10" fmla="*/ 130 w 242"/>
                <a:gd name="T11" fmla="*/ 0 h 18"/>
              </a:gdLst>
              <a:ahLst/>
              <a:cxnLst>
                <a:cxn ang="0">
                  <a:pos x="T0" y="T1"/>
                </a:cxn>
                <a:cxn ang="0">
                  <a:pos x="T2" y="T3"/>
                </a:cxn>
                <a:cxn ang="0">
                  <a:pos x="T4" y="T5"/>
                </a:cxn>
                <a:cxn ang="0">
                  <a:pos x="T6" y="T7"/>
                </a:cxn>
                <a:cxn ang="0">
                  <a:pos x="T8" y="T9"/>
                </a:cxn>
                <a:cxn ang="0">
                  <a:pos x="T10" y="T11"/>
                </a:cxn>
              </a:cxnLst>
              <a:rect l="0" t="0" r="r" b="b"/>
              <a:pathLst>
                <a:path w="242" h="18">
                  <a:moveTo>
                    <a:pt x="242" y="10"/>
                  </a:moveTo>
                  <a:cubicBezTo>
                    <a:pt x="242" y="14"/>
                    <a:pt x="238" y="18"/>
                    <a:pt x="234" y="18"/>
                  </a:cubicBezTo>
                  <a:cubicBezTo>
                    <a:pt x="9" y="18"/>
                    <a:pt x="9" y="18"/>
                    <a:pt x="9" y="18"/>
                  </a:cubicBezTo>
                  <a:cubicBezTo>
                    <a:pt x="4" y="18"/>
                    <a:pt x="0" y="14"/>
                    <a:pt x="0" y="9"/>
                  </a:cubicBezTo>
                  <a:cubicBezTo>
                    <a:pt x="0" y="4"/>
                    <a:pt x="4" y="0"/>
                    <a:pt x="9" y="0"/>
                  </a:cubicBezTo>
                  <a:cubicBezTo>
                    <a:pt x="130" y="0"/>
                    <a:pt x="130" y="0"/>
                    <a:pt x="130" y="0"/>
                  </a:cubicBez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43"/>
            <p:cNvSpPr>
              <a:spLocks/>
            </p:cNvSpPr>
            <p:nvPr/>
          </p:nvSpPr>
          <p:spPr bwMode="auto">
            <a:xfrm>
              <a:off x="5337176" y="2173288"/>
              <a:ext cx="195263" cy="152400"/>
            </a:xfrm>
            <a:custGeom>
              <a:avLst/>
              <a:gdLst>
                <a:gd name="T0" fmla="*/ 43 w 44"/>
                <a:gd name="T1" fmla="*/ 19 h 34"/>
                <a:gd name="T2" fmla="*/ 44 w 44"/>
                <a:gd name="T3" fmla="*/ 22 h 34"/>
                <a:gd name="T4" fmla="*/ 0 w 44"/>
                <a:gd name="T5" fmla="*/ 22 h 34"/>
                <a:gd name="T6" fmla="*/ 22 w 44"/>
                <a:gd name="T7" fmla="*/ 0 h 34"/>
                <a:gd name="T8" fmla="*/ 41 w 44"/>
                <a:gd name="T9" fmla="*/ 11 h 34"/>
              </a:gdLst>
              <a:ahLst/>
              <a:cxnLst>
                <a:cxn ang="0">
                  <a:pos x="T0" y="T1"/>
                </a:cxn>
                <a:cxn ang="0">
                  <a:pos x="T2" y="T3"/>
                </a:cxn>
                <a:cxn ang="0">
                  <a:pos x="T4" y="T5"/>
                </a:cxn>
                <a:cxn ang="0">
                  <a:pos x="T6" y="T7"/>
                </a:cxn>
                <a:cxn ang="0">
                  <a:pos x="T8" y="T9"/>
                </a:cxn>
              </a:cxnLst>
              <a:rect l="0" t="0" r="r" b="b"/>
              <a:pathLst>
                <a:path w="44" h="34">
                  <a:moveTo>
                    <a:pt x="43" y="19"/>
                  </a:moveTo>
                  <a:cubicBezTo>
                    <a:pt x="44" y="20"/>
                    <a:pt x="44" y="21"/>
                    <a:pt x="44" y="22"/>
                  </a:cubicBezTo>
                  <a:cubicBezTo>
                    <a:pt x="44" y="34"/>
                    <a:pt x="0" y="34"/>
                    <a:pt x="0" y="22"/>
                  </a:cubicBezTo>
                  <a:cubicBezTo>
                    <a:pt x="0" y="10"/>
                    <a:pt x="10" y="0"/>
                    <a:pt x="22" y="0"/>
                  </a:cubicBezTo>
                  <a:cubicBezTo>
                    <a:pt x="30" y="0"/>
                    <a:pt x="37" y="5"/>
                    <a:pt x="41" y="11"/>
                  </a:cubicBez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4"/>
            <p:cNvSpPr>
              <a:spLocks/>
            </p:cNvSpPr>
            <p:nvPr/>
          </p:nvSpPr>
          <p:spPr bwMode="auto">
            <a:xfrm>
              <a:off x="4240213" y="1433513"/>
              <a:ext cx="1060450" cy="820737"/>
            </a:xfrm>
            <a:custGeom>
              <a:avLst/>
              <a:gdLst>
                <a:gd name="T0" fmla="*/ 161 w 239"/>
                <a:gd name="T1" fmla="*/ 167 h 184"/>
                <a:gd name="T2" fmla="*/ 206 w 239"/>
                <a:gd name="T3" fmla="*/ 167 h 184"/>
                <a:gd name="T4" fmla="*/ 239 w 239"/>
                <a:gd name="T5" fmla="*/ 133 h 184"/>
                <a:gd name="T6" fmla="*/ 239 w 239"/>
                <a:gd name="T7" fmla="*/ 34 h 184"/>
                <a:gd name="T8" fmla="*/ 206 w 239"/>
                <a:gd name="T9" fmla="*/ 0 h 184"/>
                <a:gd name="T10" fmla="*/ 33 w 239"/>
                <a:gd name="T11" fmla="*/ 0 h 184"/>
                <a:gd name="T12" fmla="*/ 0 w 239"/>
                <a:gd name="T13" fmla="*/ 34 h 184"/>
                <a:gd name="T14" fmla="*/ 0 w 239"/>
                <a:gd name="T15" fmla="*/ 133 h 184"/>
                <a:gd name="T16" fmla="*/ 33 w 239"/>
                <a:gd name="T17" fmla="*/ 166 h 184"/>
                <a:gd name="T18" fmla="*/ 130 w 239"/>
                <a:gd name="T19" fmla="*/ 166 h 184"/>
                <a:gd name="T20" fmla="*/ 123 w 239"/>
                <a:gd name="T21" fmla="*/ 166 h 184"/>
                <a:gd name="T22" fmla="*/ 128 w 239"/>
                <a:gd name="T23" fmla="*/ 166 h 184"/>
                <a:gd name="T24" fmla="*/ 137 w 239"/>
                <a:gd name="T25" fmla="*/ 175 h 184"/>
                <a:gd name="T26" fmla="*/ 128 w 239"/>
                <a:gd name="T2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184">
                  <a:moveTo>
                    <a:pt x="161" y="167"/>
                  </a:moveTo>
                  <a:cubicBezTo>
                    <a:pt x="206" y="167"/>
                    <a:pt x="206" y="167"/>
                    <a:pt x="206" y="167"/>
                  </a:cubicBezTo>
                  <a:cubicBezTo>
                    <a:pt x="224" y="167"/>
                    <a:pt x="239" y="152"/>
                    <a:pt x="239" y="133"/>
                  </a:cubicBezTo>
                  <a:cubicBezTo>
                    <a:pt x="239" y="34"/>
                    <a:pt x="239" y="34"/>
                    <a:pt x="239" y="34"/>
                  </a:cubicBezTo>
                  <a:cubicBezTo>
                    <a:pt x="239" y="15"/>
                    <a:pt x="224" y="0"/>
                    <a:pt x="206" y="0"/>
                  </a:cubicBezTo>
                  <a:cubicBezTo>
                    <a:pt x="33" y="0"/>
                    <a:pt x="33" y="0"/>
                    <a:pt x="33" y="0"/>
                  </a:cubicBezTo>
                  <a:cubicBezTo>
                    <a:pt x="15" y="0"/>
                    <a:pt x="0" y="15"/>
                    <a:pt x="0" y="34"/>
                  </a:cubicBezTo>
                  <a:cubicBezTo>
                    <a:pt x="0" y="133"/>
                    <a:pt x="0" y="133"/>
                    <a:pt x="0" y="133"/>
                  </a:cubicBezTo>
                  <a:cubicBezTo>
                    <a:pt x="0" y="152"/>
                    <a:pt x="15" y="166"/>
                    <a:pt x="33" y="166"/>
                  </a:cubicBezTo>
                  <a:cubicBezTo>
                    <a:pt x="130" y="166"/>
                    <a:pt x="130" y="166"/>
                    <a:pt x="130" y="166"/>
                  </a:cubicBezTo>
                  <a:cubicBezTo>
                    <a:pt x="123" y="166"/>
                    <a:pt x="123" y="166"/>
                    <a:pt x="123" y="166"/>
                  </a:cubicBezTo>
                  <a:cubicBezTo>
                    <a:pt x="128" y="166"/>
                    <a:pt x="128" y="166"/>
                    <a:pt x="128" y="166"/>
                  </a:cubicBezTo>
                  <a:cubicBezTo>
                    <a:pt x="133" y="166"/>
                    <a:pt x="137" y="170"/>
                    <a:pt x="137" y="175"/>
                  </a:cubicBezTo>
                  <a:cubicBezTo>
                    <a:pt x="137" y="180"/>
                    <a:pt x="133" y="184"/>
                    <a:pt x="128" y="184"/>
                  </a:cubicBez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45"/>
            <p:cNvSpPr>
              <a:spLocks/>
            </p:cNvSpPr>
            <p:nvPr/>
          </p:nvSpPr>
          <p:spPr bwMode="auto">
            <a:xfrm>
              <a:off x="4391026" y="1612900"/>
              <a:ext cx="409575" cy="400050"/>
            </a:xfrm>
            <a:custGeom>
              <a:avLst/>
              <a:gdLst>
                <a:gd name="T0" fmla="*/ 69 w 92"/>
                <a:gd name="T1" fmla="*/ 42 h 90"/>
                <a:gd name="T2" fmla="*/ 72 w 92"/>
                <a:gd name="T3" fmla="*/ 41 h 90"/>
                <a:gd name="T4" fmla="*/ 83 w 92"/>
                <a:gd name="T5" fmla="*/ 46 h 90"/>
                <a:gd name="T6" fmla="*/ 81 w 92"/>
                <a:gd name="T7" fmla="*/ 34 h 90"/>
                <a:gd name="T8" fmla="*/ 92 w 92"/>
                <a:gd name="T9" fmla="*/ 31 h 90"/>
                <a:gd name="T10" fmla="*/ 84 w 92"/>
                <a:gd name="T11" fmla="*/ 23 h 90"/>
                <a:gd name="T12" fmla="*/ 90 w 92"/>
                <a:gd name="T13" fmla="*/ 13 h 90"/>
                <a:gd name="T14" fmla="*/ 78 w 92"/>
                <a:gd name="T15" fmla="*/ 13 h 90"/>
                <a:gd name="T16" fmla="*/ 77 w 92"/>
                <a:gd name="T17" fmla="*/ 2 h 90"/>
                <a:gd name="T18" fmla="*/ 68 w 92"/>
                <a:gd name="T19" fmla="*/ 9 h 90"/>
                <a:gd name="T20" fmla="*/ 59 w 92"/>
                <a:gd name="T21" fmla="*/ 1 h 90"/>
                <a:gd name="T22" fmla="*/ 57 w 92"/>
                <a:gd name="T23" fmla="*/ 12 h 90"/>
                <a:gd name="T24" fmla="*/ 45 w 92"/>
                <a:gd name="T25" fmla="*/ 12 h 90"/>
                <a:gd name="T26" fmla="*/ 51 w 92"/>
                <a:gd name="T27" fmla="*/ 22 h 90"/>
                <a:gd name="T28" fmla="*/ 42 w 92"/>
                <a:gd name="T29" fmla="*/ 29 h 90"/>
                <a:gd name="T30" fmla="*/ 52 w 92"/>
                <a:gd name="T31" fmla="*/ 33 h 90"/>
                <a:gd name="T32" fmla="*/ 49 w 92"/>
                <a:gd name="T33" fmla="*/ 44 h 90"/>
                <a:gd name="T34" fmla="*/ 60 w 92"/>
                <a:gd name="T35" fmla="*/ 45 h 90"/>
                <a:gd name="T36" fmla="*/ 54 w 92"/>
                <a:gd name="T37" fmla="*/ 55 h 90"/>
                <a:gd name="T38" fmla="*/ 63 w 92"/>
                <a:gd name="T39" fmla="*/ 61 h 90"/>
                <a:gd name="T40" fmla="*/ 53 w 92"/>
                <a:gd name="T41" fmla="*/ 67 h 90"/>
                <a:gd name="T42" fmla="*/ 58 w 92"/>
                <a:gd name="T43" fmla="*/ 77 h 90"/>
                <a:gd name="T44" fmla="*/ 47 w 92"/>
                <a:gd name="T45" fmla="*/ 76 h 90"/>
                <a:gd name="T46" fmla="*/ 45 w 92"/>
                <a:gd name="T47" fmla="*/ 87 h 90"/>
                <a:gd name="T48" fmla="*/ 36 w 92"/>
                <a:gd name="T49" fmla="*/ 81 h 90"/>
                <a:gd name="T50" fmla="*/ 29 w 92"/>
                <a:gd name="T51" fmla="*/ 90 h 90"/>
                <a:gd name="T52" fmla="*/ 24 w 92"/>
                <a:gd name="T53" fmla="*/ 81 h 90"/>
                <a:gd name="T54" fmla="*/ 14 w 92"/>
                <a:gd name="T55" fmla="*/ 85 h 90"/>
                <a:gd name="T56" fmla="*/ 14 w 92"/>
                <a:gd name="T57" fmla="*/ 74 h 90"/>
                <a:gd name="T58" fmla="*/ 3 w 92"/>
                <a:gd name="T59" fmla="*/ 72 h 90"/>
                <a:gd name="T60" fmla="*/ 9 w 92"/>
                <a:gd name="T61" fmla="*/ 63 h 90"/>
                <a:gd name="T62" fmla="*/ 0 w 92"/>
                <a:gd name="T63" fmla="*/ 56 h 90"/>
                <a:gd name="T64" fmla="*/ 10 w 92"/>
                <a:gd name="T65" fmla="*/ 51 h 90"/>
                <a:gd name="T66" fmla="*/ 6 w 92"/>
                <a:gd name="T67" fmla="*/ 41 h 90"/>
                <a:gd name="T68" fmla="*/ 17 w 92"/>
                <a:gd name="T69" fmla="*/ 42 h 90"/>
                <a:gd name="T70" fmla="*/ 18 w 92"/>
                <a:gd name="T71" fmla="*/ 30 h 90"/>
                <a:gd name="T72" fmla="*/ 28 w 92"/>
                <a:gd name="T73" fmla="*/ 36 h 90"/>
                <a:gd name="T74" fmla="*/ 34 w 92"/>
                <a:gd name="T75" fmla="*/ 27 h 90"/>
                <a:gd name="T76" fmla="*/ 39 w 92"/>
                <a:gd name="T77" fmla="*/ 3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90">
                  <a:moveTo>
                    <a:pt x="66" y="51"/>
                  </a:moveTo>
                  <a:cubicBezTo>
                    <a:pt x="69" y="42"/>
                    <a:pt x="69" y="42"/>
                    <a:pt x="69" y="42"/>
                  </a:cubicBezTo>
                  <a:cubicBezTo>
                    <a:pt x="70" y="42"/>
                    <a:pt x="70" y="42"/>
                    <a:pt x="71" y="42"/>
                  </a:cubicBezTo>
                  <a:cubicBezTo>
                    <a:pt x="71" y="42"/>
                    <a:pt x="72" y="41"/>
                    <a:pt x="72" y="41"/>
                  </a:cubicBezTo>
                  <a:cubicBezTo>
                    <a:pt x="78" y="48"/>
                    <a:pt x="78" y="48"/>
                    <a:pt x="78" y="48"/>
                  </a:cubicBezTo>
                  <a:cubicBezTo>
                    <a:pt x="83" y="46"/>
                    <a:pt x="83" y="46"/>
                    <a:pt x="83" y="46"/>
                  </a:cubicBezTo>
                  <a:cubicBezTo>
                    <a:pt x="79" y="37"/>
                    <a:pt x="79" y="37"/>
                    <a:pt x="79" y="37"/>
                  </a:cubicBezTo>
                  <a:cubicBezTo>
                    <a:pt x="80" y="36"/>
                    <a:pt x="80" y="35"/>
                    <a:pt x="81" y="34"/>
                  </a:cubicBezTo>
                  <a:cubicBezTo>
                    <a:pt x="90" y="36"/>
                    <a:pt x="90" y="36"/>
                    <a:pt x="90" y="36"/>
                  </a:cubicBezTo>
                  <a:cubicBezTo>
                    <a:pt x="92" y="31"/>
                    <a:pt x="92" y="31"/>
                    <a:pt x="92" y="31"/>
                  </a:cubicBezTo>
                  <a:cubicBezTo>
                    <a:pt x="84" y="26"/>
                    <a:pt x="84" y="26"/>
                    <a:pt x="84" y="26"/>
                  </a:cubicBezTo>
                  <a:cubicBezTo>
                    <a:pt x="84" y="25"/>
                    <a:pt x="84" y="24"/>
                    <a:pt x="84" y="23"/>
                  </a:cubicBezTo>
                  <a:cubicBezTo>
                    <a:pt x="92" y="18"/>
                    <a:pt x="92" y="18"/>
                    <a:pt x="92" y="18"/>
                  </a:cubicBezTo>
                  <a:cubicBezTo>
                    <a:pt x="90" y="13"/>
                    <a:pt x="90" y="13"/>
                    <a:pt x="90" y="13"/>
                  </a:cubicBezTo>
                  <a:cubicBezTo>
                    <a:pt x="80" y="15"/>
                    <a:pt x="80" y="15"/>
                    <a:pt x="80" y="15"/>
                  </a:cubicBezTo>
                  <a:cubicBezTo>
                    <a:pt x="80" y="15"/>
                    <a:pt x="79" y="14"/>
                    <a:pt x="78" y="13"/>
                  </a:cubicBezTo>
                  <a:cubicBezTo>
                    <a:pt x="81" y="4"/>
                    <a:pt x="81" y="4"/>
                    <a:pt x="81" y="4"/>
                  </a:cubicBezTo>
                  <a:cubicBezTo>
                    <a:pt x="77" y="2"/>
                    <a:pt x="77" y="2"/>
                    <a:pt x="77" y="2"/>
                  </a:cubicBezTo>
                  <a:cubicBezTo>
                    <a:pt x="71" y="9"/>
                    <a:pt x="71" y="9"/>
                    <a:pt x="71" y="9"/>
                  </a:cubicBezTo>
                  <a:cubicBezTo>
                    <a:pt x="70" y="9"/>
                    <a:pt x="69" y="9"/>
                    <a:pt x="68" y="9"/>
                  </a:cubicBezTo>
                  <a:cubicBezTo>
                    <a:pt x="64" y="0"/>
                    <a:pt x="64" y="0"/>
                    <a:pt x="64" y="0"/>
                  </a:cubicBezTo>
                  <a:cubicBezTo>
                    <a:pt x="59" y="1"/>
                    <a:pt x="59" y="1"/>
                    <a:pt x="59" y="1"/>
                  </a:cubicBezTo>
                  <a:cubicBezTo>
                    <a:pt x="60" y="11"/>
                    <a:pt x="60" y="11"/>
                    <a:pt x="60" y="11"/>
                  </a:cubicBezTo>
                  <a:cubicBezTo>
                    <a:pt x="59" y="11"/>
                    <a:pt x="58" y="12"/>
                    <a:pt x="57" y="12"/>
                  </a:cubicBezTo>
                  <a:cubicBezTo>
                    <a:pt x="49" y="8"/>
                    <a:pt x="49" y="8"/>
                    <a:pt x="49" y="8"/>
                  </a:cubicBezTo>
                  <a:cubicBezTo>
                    <a:pt x="45" y="12"/>
                    <a:pt x="45" y="12"/>
                    <a:pt x="45" y="12"/>
                  </a:cubicBezTo>
                  <a:cubicBezTo>
                    <a:pt x="52" y="19"/>
                    <a:pt x="52" y="19"/>
                    <a:pt x="52" y="19"/>
                  </a:cubicBezTo>
                  <a:cubicBezTo>
                    <a:pt x="51" y="20"/>
                    <a:pt x="51" y="21"/>
                    <a:pt x="51" y="22"/>
                  </a:cubicBezTo>
                  <a:cubicBezTo>
                    <a:pt x="42" y="24"/>
                    <a:pt x="42" y="24"/>
                    <a:pt x="42" y="24"/>
                  </a:cubicBezTo>
                  <a:cubicBezTo>
                    <a:pt x="42" y="29"/>
                    <a:pt x="42" y="29"/>
                    <a:pt x="42" y="29"/>
                  </a:cubicBezTo>
                  <a:cubicBezTo>
                    <a:pt x="51" y="30"/>
                    <a:pt x="51" y="30"/>
                    <a:pt x="51" y="30"/>
                  </a:cubicBezTo>
                  <a:cubicBezTo>
                    <a:pt x="51" y="31"/>
                    <a:pt x="52" y="32"/>
                    <a:pt x="52" y="33"/>
                  </a:cubicBezTo>
                  <a:cubicBezTo>
                    <a:pt x="47" y="41"/>
                    <a:pt x="47" y="41"/>
                    <a:pt x="47" y="41"/>
                  </a:cubicBezTo>
                  <a:cubicBezTo>
                    <a:pt x="49" y="44"/>
                    <a:pt x="49" y="44"/>
                    <a:pt x="49" y="44"/>
                  </a:cubicBezTo>
                  <a:cubicBezTo>
                    <a:pt x="58" y="41"/>
                    <a:pt x="58" y="41"/>
                    <a:pt x="58" y="41"/>
                  </a:cubicBezTo>
                  <a:cubicBezTo>
                    <a:pt x="60" y="45"/>
                    <a:pt x="60" y="45"/>
                    <a:pt x="60" y="45"/>
                  </a:cubicBezTo>
                  <a:cubicBezTo>
                    <a:pt x="53" y="51"/>
                    <a:pt x="53" y="51"/>
                    <a:pt x="53" y="51"/>
                  </a:cubicBezTo>
                  <a:cubicBezTo>
                    <a:pt x="54" y="52"/>
                    <a:pt x="54" y="54"/>
                    <a:pt x="54" y="55"/>
                  </a:cubicBezTo>
                  <a:cubicBezTo>
                    <a:pt x="63" y="56"/>
                    <a:pt x="63" y="56"/>
                    <a:pt x="63" y="56"/>
                  </a:cubicBezTo>
                  <a:cubicBezTo>
                    <a:pt x="63" y="61"/>
                    <a:pt x="63" y="61"/>
                    <a:pt x="63" y="61"/>
                  </a:cubicBezTo>
                  <a:cubicBezTo>
                    <a:pt x="54" y="63"/>
                    <a:pt x="54" y="63"/>
                    <a:pt x="54" y="63"/>
                  </a:cubicBezTo>
                  <a:cubicBezTo>
                    <a:pt x="54" y="64"/>
                    <a:pt x="54" y="65"/>
                    <a:pt x="53" y="67"/>
                  </a:cubicBezTo>
                  <a:cubicBezTo>
                    <a:pt x="60" y="72"/>
                    <a:pt x="60" y="72"/>
                    <a:pt x="60" y="72"/>
                  </a:cubicBezTo>
                  <a:cubicBezTo>
                    <a:pt x="58" y="77"/>
                    <a:pt x="58" y="77"/>
                    <a:pt x="58" y="77"/>
                  </a:cubicBezTo>
                  <a:cubicBezTo>
                    <a:pt x="49" y="74"/>
                    <a:pt x="49" y="74"/>
                    <a:pt x="49" y="74"/>
                  </a:cubicBezTo>
                  <a:cubicBezTo>
                    <a:pt x="48" y="75"/>
                    <a:pt x="48" y="76"/>
                    <a:pt x="47" y="76"/>
                  </a:cubicBezTo>
                  <a:cubicBezTo>
                    <a:pt x="50" y="85"/>
                    <a:pt x="50" y="85"/>
                    <a:pt x="50" y="85"/>
                  </a:cubicBezTo>
                  <a:cubicBezTo>
                    <a:pt x="45" y="87"/>
                    <a:pt x="45" y="87"/>
                    <a:pt x="45" y="87"/>
                  </a:cubicBezTo>
                  <a:cubicBezTo>
                    <a:pt x="39" y="81"/>
                    <a:pt x="39" y="81"/>
                    <a:pt x="39" y="81"/>
                  </a:cubicBezTo>
                  <a:cubicBezTo>
                    <a:pt x="38" y="81"/>
                    <a:pt x="37" y="81"/>
                    <a:pt x="36" y="81"/>
                  </a:cubicBezTo>
                  <a:cubicBezTo>
                    <a:pt x="34" y="90"/>
                    <a:pt x="34" y="90"/>
                    <a:pt x="34" y="90"/>
                  </a:cubicBezTo>
                  <a:cubicBezTo>
                    <a:pt x="29" y="90"/>
                    <a:pt x="29" y="90"/>
                    <a:pt x="29" y="90"/>
                  </a:cubicBezTo>
                  <a:cubicBezTo>
                    <a:pt x="28" y="81"/>
                    <a:pt x="28" y="81"/>
                    <a:pt x="28" y="81"/>
                  </a:cubicBezTo>
                  <a:cubicBezTo>
                    <a:pt x="26" y="81"/>
                    <a:pt x="25" y="81"/>
                    <a:pt x="24" y="81"/>
                  </a:cubicBezTo>
                  <a:cubicBezTo>
                    <a:pt x="18" y="87"/>
                    <a:pt x="18" y="87"/>
                    <a:pt x="18" y="87"/>
                  </a:cubicBezTo>
                  <a:cubicBezTo>
                    <a:pt x="14" y="85"/>
                    <a:pt x="14" y="85"/>
                    <a:pt x="14" y="85"/>
                  </a:cubicBezTo>
                  <a:cubicBezTo>
                    <a:pt x="17" y="76"/>
                    <a:pt x="17" y="76"/>
                    <a:pt x="17" y="76"/>
                  </a:cubicBezTo>
                  <a:cubicBezTo>
                    <a:pt x="16" y="76"/>
                    <a:pt x="15" y="75"/>
                    <a:pt x="14" y="74"/>
                  </a:cubicBezTo>
                  <a:cubicBezTo>
                    <a:pt x="6" y="77"/>
                    <a:pt x="6" y="77"/>
                    <a:pt x="6" y="77"/>
                  </a:cubicBezTo>
                  <a:cubicBezTo>
                    <a:pt x="3" y="72"/>
                    <a:pt x="3" y="72"/>
                    <a:pt x="3" y="72"/>
                  </a:cubicBezTo>
                  <a:cubicBezTo>
                    <a:pt x="10" y="67"/>
                    <a:pt x="10" y="67"/>
                    <a:pt x="10" y="67"/>
                  </a:cubicBezTo>
                  <a:cubicBezTo>
                    <a:pt x="10" y="65"/>
                    <a:pt x="10" y="64"/>
                    <a:pt x="9" y="63"/>
                  </a:cubicBezTo>
                  <a:cubicBezTo>
                    <a:pt x="0" y="61"/>
                    <a:pt x="0" y="61"/>
                    <a:pt x="0" y="61"/>
                  </a:cubicBezTo>
                  <a:cubicBezTo>
                    <a:pt x="0" y="56"/>
                    <a:pt x="0" y="56"/>
                    <a:pt x="0" y="56"/>
                  </a:cubicBezTo>
                  <a:cubicBezTo>
                    <a:pt x="9" y="55"/>
                    <a:pt x="9" y="55"/>
                    <a:pt x="9" y="55"/>
                  </a:cubicBezTo>
                  <a:cubicBezTo>
                    <a:pt x="10" y="54"/>
                    <a:pt x="10" y="52"/>
                    <a:pt x="10" y="51"/>
                  </a:cubicBezTo>
                  <a:cubicBezTo>
                    <a:pt x="3" y="45"/>
                    <a:pt x="3" y="45"/>
                    <a:pt x="3" y="45"/>
                  </a:cubicBezTo>
                  <a:cubicBezTo>
                    <a:pt x="6" y="41"/>
                    <a:pt x="6" y="41"/>
                    <a:pt x="6" y="41"/>
                  </a:cubicBezTo>
                  <a:cubicBezTo>
                    <a:pt x="14" y="44"/>
                    <a:pt x="14" y="44"/>
                    <a:pt x="14" y="44"/>
                  </a:cubicBezTo>
                  <a:cubicBezTo>
                    <a:pt x="15" y="43"/>
                    <a:pt x="16" y="42"/>
                    <a:pt x="17" y="42"/>
                  </a:cubicBezTo>
                  <a:cubicBezTo>
                    <a:pt x="14" y="33"/>
                    <a:pt x="14" y="33"/>
                    <a:pt x="14" y="33"/>
                  </a:cubicBezTo>
                  <a:cubicBezTo>
                    <a:pt x="18" y="30"/>
                    <a:pt x="18" y="30"/>
                    <a:pt x="18" y="30"/>
                  </a:cubicBezTo>
                  <a:cubicBezTo>
                    <a:pt x="24" y="37"/>
                    <a:pt x="24" y="37"/>
                    <a:pt x="24" y="37"/>
                  </a:cubicBezTo>
                  <a:cubicBezTo>
                    <a:pt x="25" y="37"/>
                    <a:pt x="26" y="37"/>
                    <a:pt x="28" y="36"/>
                  </a:cubicBezTo>
                  <a:cubicBezTo>
                    <a:pt x="29" y="27"/>
                    <a:pt x="29" y="27"/>
                    <a:pt x="29" y="27"/>
                  </a:cubicBezTo>
                  <a:cubicBezTo>
                    <a:pt x="34" y="27"/>
                    <a:pt x="34" y="27"/>
                    <a:pt x="34" y="27"/>
                  </a:cubicBezTo>
                  <a:cubicBezTo>
                    <a:pt x="36" y="36"/>
                    <a:pt x="36" y="36"/>
                    <a:pt x="36" y="36"/>
                  </a:cubicBezTo>
                  <a:cubicBezTo>
                    <a:pt x="37" y="37"/>
                    <a:pt x="38" y="37"/>
                    <a:pt x="39" y="37"/>
                  </a:cubicBez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Oval 46"/>
            <p:cNvSpPr>
              <a:spLocks noChangeArrowheads="1"/>
            </p:cNvSpPr>
            <p:nvPr/>
          </p:nvSpPr>
          <p:spPr bwMode="auto">
            <a:xfrm>
              <a:off x="4494213" y="1835150"/>
              <a:ext cx="79375" cy="80962"/>
            </a:xfrm>
            <a:prstGeom prst="ellipse">
              <a:avLst/>
            </a:pr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Oval 47"/>
            <p:cNvSpPr>
              <a:spLocks noChangeArrowheads="1"/>
            </p:cNvSpPr>
            <p:nvPr/>
          </p:nvSpPr>
          <p:spPr bwMode="auto">
            <a:xfrm>
              <a:off x="4649788" y="1687513"/>
              <a:ext cx="74613" cy="76200"/>
            </a:xfrm>
            <a:prstGeom prst="ellipse">
              <a:avLst/>
            </a:pr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65" name="Round Diagonal Corner Rectangle 164"/>
          <p:cNvSpPr/>
          <p:nvPr/>
        </p:nvSpPr>
        <p:spPr>
          <a:xfrm>
            <a:off x="3879850" y="4983375"/>
            <a:ext cx="2064690" cy="1269466"/>
          </a:xfrm>
          <a:prstGeom prst="round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nvGrpSpPr>
          <p:cNvPr id="108" name="Group 107"/>
          <p:cNvGrpSpPr/>
          <p:nvPr/>
        </p:nvGrpSpPr>
        <p:grpSpPr>
          <a:xfrm>
            <a:off x="4047015" y="5267324"/>
            <a:ext cx="377086" cy="614657"/>
            <a:chOff x="5174712" y="2970521"/>
            <a:chExt cx="908858" cy="1481457"/>
          </a:xfrm>
        </p:grpSpPr>
        <p:grpSp>
          <p:nvGrpSpPr>
            <p:cNvPr id="64" name="Group 63"/>
            <p:cNvGrpSpPr/>
            <p:nvPr/>
          </p:nvGrpSpPr>
          <p:grpSpPr>
            <a:xfrm>
              <a:off x="5174712" y="3135940"/>
              <a:ext cx="741363" cy="1316038"/>
              <a:chOff x="3460505" y="3819136"/>
              <a:chExt cx="741363" cy="1316038"/>
            </a:xfrm>
          </p:grpSpPr>
          <p:sp>
            <p:nvSpPr>
              <p:cNvPr id="51" name="Freeform 14"/>
              <p:cNvSpPr>
                <a:spLocks/>
              </p:cNvSpPr>
              <p:nvPr/>
            </p:nvSpPr>
            <p:spPr bwMode="auto">
              <a:xfrm>
                <a:off x="3460505" y="3819136"/>
                <a:ext cx="741363" cy="1316038"/>
              </a:xfrm>
              <a:custGeom>
                <a:avLst/>
                <a:gdLst>
                  <a:gd name="T0" fmla="*/ 197 w 197"/>
                  <a:gd name="T1" fmla="*/ 325 h 349"/>
                  <a:gd name="T2" fmla="*/ 173 w 197"/>
                  <a:gd name="T3" fmla="*/ 349 h 349"/>
                  <a:gd name="T4" fmla="*/ 25 w 197"/>
                  <a:gd name="T5" fmla="*/ 349 h 349"/>
                  <a:gd name="T6" fmla="*/ 0 w 197"/>
                  <a:gd name="T7" fmla="*/ 325 h 349"/>
                  <a:gd name="T8" fmla="*/ 0 w 197"/>
                  <a:gd name="T9" fmla="*/ 25 h 349"/>
                  <a:gd name="T10" fmla="*/ 25 w 197"/>
                  <a:gd name="T11" fmla="*/ 0 h 349"/>
                  <a:gd name="T12" fmla="*/ 173 w 197"/>
                  <a:gd name="T13" fmla="*/ 0 h 349"/>
                  <a:gd name="T14" fmla="*/ 197 w 197"/>
                  <a:gd name="T15" fmla="*/ 25 h 349"/>
                  <a:gd name="T16" fmla="*/ 197 w 197"/>
                  <a:gd name="T17" fmla="*/ 32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349">
                    <a:moveTo>
                      <a:pt x="197" y="325"/>
                    </a:moveTo>
                    <a:cubicBezTo>
                      <a:pt x="197" y="338"/>
                      <a:pt x="186" y="349"/>
                      <a:pt x="173" y="349"/>
                    </a:cubicBezTo>
                    <a:cubicBezTo>
                      <a:pt x="25" y="349"/>
                      <a:pt x="25" y="349"/>
                      <a:pt x="25" y="349"/>
                    </a:cubicBezTo>
                    <a:cubicBezTo>
                      <a:pt x="11" y="349"/>
                      <a:pt x="0" y="338"/>
                      <a:pt x="0" y="325"/>
                    </a:cubicBezTo>
                    <a:cubicBezTo>
                      <a:pt x="0" y="25"/>
                      <a:pt x="0" y="25"/>
                      <a:pt x="0" y="25"/>
                    </a:cubicBezTo>
                    <a:cubicBezTo>
                      <a:pt x="0" y="11"/>
                      <a:pt x="11" y="0"/>
                      <a:pt x="25" y="0"/>
                    </a:cubicBezTo>
                    <a:cubicBezTo>
                      <a:pt x="173" y="0"/>
                      <a:pt x="173" y="0"/>
                      <a:pt x="173" y="0"/>
                    </a:cubicBezTo>
                    <a:cubicBezTo>
                      <a:pt x="186" y="0"/>
                      <a:pt x="197" y="11"/>
                      <a:pt x="197" y="25"/>
                    </a:cubicBezTo>
                    <a:lnTo>
                      <a:pt x="197" y="325"/>
                    </a:lnTo>
                    <a:close/>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5"/>
              <p:cNvSpPr>
                <a:spLocks/>
              </p:cNvSpPr>
              <p:nvPr/>
            </p:nvSpPr>
            <p:spPr bwMode="auto">
              <a:xfrm>
                <a:off x="3539881" y="3947723"/>
                <a:ext cx="587374" cy="901698"/>
              </a:xfrm>
              <a:custGeom>
                <a:avLst/>
                <a:gdLst>
                  <a:gd name="T0" fmla="*/ 156 w 156"/>
                  <a:gd name="T1" fmla="*/ 233 h 251"/>
                  <a:gd name="T2" fmla="*/ 137 w 156"/>
                  <a:gd name="T3" fmla="*/ 251 h 251"/>
                  <a:gd name="T4" fmla="*/ 20 w 156"/>
                  <a:gd name="T5" fmla="*/ 251 h 251"/>
                  <a:gd name="T6" fmla="*/ 0 w 156"/>
                  <a:gd name="T7" fmla="*/ 233 h 251"/>
                  <a:gd name="T8" fmla="*/ 0 w 156"/>
                  <a:gd name="T9" fmla="*/ 17 h 251"/>
                  <a:gd name="T10" fmla="*/ 20 w 156"/>
                  <a:gd name="T11" fmla="*/ 0 h 251"/>
                  <a:gd name="T12" fmla="*/ 137 w 156"/>
                  <a:gd name="T13" fmla="*/ 0 h 251"/>
                  <a:gd name="T14" fmla="*/ 156 w 156"/>
                  <a:gd name="T15" fmla="*/ 17 h 251"/>
                  <a:gd name="T16" fmla="*/ 156 w 156"/>
                  <a:gd name="T17" fmla="*/ 233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251">
                    <a:moveTo>
                      <a:pt x="156" y="233"/>
                    </a:moveTo>
                    <a:cubicBezTo>
                      <a:pt x="156" y="243"/>
                      <a:pt x="148" y="251"/>
                      <a:pt x="137" y="251"/>
                    </a:cubicBezTo>
                    <a:cubicBezTo>
                      <a:pt x="20" y="251"/>
                      <a:pt x="20" y="251"/>
                      <a:pt x="20" y="251"/>
                    </a:cubicBezTo>
                    <a:cubicBezTo>
                      <a:pt x="9" y="251"/>
                      <a:pt x="0" y="243"/>
                      <a:pt x="0" y="233"/>
                    </a:cubicBezTo>
                    <a:cubicBezTo>
                      <a:pt x="0" y="17"/>
                      <a:pt x="0" y="17"/>
                      <a:pt x="0" y="17"/>
                    </a:cubicBezTo>
                    <a:cubicBezTo>
                      <a:pt x="0" y="8"/>
                      <a:pt x="9" y="0"/>
                      <a:pt x="20" y="0"/>
                    </a:cubicBezTo>
                    <a:cubicBezTo>
                      <a:pt x="137" y="0"/>
                      <a:pt x="137" y="0"/>
                      <a:pt x="137" y="0"/>
                    </a:cubicBezTo>
                    <a:cubicBezTo>
                      <a:pt x="148" y="0"/>
                      <a:pt x="156" y="8"/>
                      <a:pt x="156" y="17"/>
                    </a:cubicBezTo>
                    <a:lnTo>
                      <a:pt x="156" y="233"/>
                    </a:lnTo>
                    <a:close/>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6"/>
              <p:cNvSpPr>
                <a:spLocks/>
              </p:cNvSpPr>
              <p:nvPr/>
            </p:nvSpPr>
            <p:spPr bwMode="auto">
              <a:xfrm>
                <a:off x="3720855" y="4849423"/>
                <a:ext cx="225425" cy="222250"/>
              </a:xfrm>
              <a:custGeom>
                <a:avLst/>
                <a:gdLst>
                  <a:gd name="T0" fmla="*/ 60 w 60"/>
                  <a:gd name="T1" fmla="*/ 41 h 59"/>
                  <a:gd name="T2" fmla="*/ 41 w 60"/>
                  <a:gd name="T3" fmla="*/ 59 h 59"/>
                  <a:gd name="T4" fmla="*/ 19 w 60"/>
                  <a:gd name="T5" fmla="*/ 59 h 59"/>
                  <a:gd name="T6" fmla="*/ 0 w 60"/>
                  <a:gd name="T7" fmla="*/ 41 h 59"/>
                  <a:gd name="T8" fmla="*/ 0 w 60"/>
                  <a:gd name="T9" fmla="*/ 18 h 59"/>
                  <a:gd name="T10" fmla="*/ 19 w 60"/>
                  <a:gd name="T11" fmla="*/ 0 h 59"/>
                  <a:gd name="T12" fmla="*/ 41 w 60"/>
                  <a:gd name="T13" fmla="*/ 0 h 59"/>
                  <a:gd name="T14" fmla="*/ 60 w 60"/>
                  <a:gd name="T15" fmla="*/ 18 h 59"/>
                  <a:gd name="T16" fmla="*/ 60 w 60"/>
                  <a:gd name="T17" fmla="*/ 4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9">
                    <a:moveTo>
                      <a:pt x="60" y="41"/>
                    </a:moveTo>
                    <a:cubicBezTo>
                      <a:pt x="60" y="51"/>
                      <a:pt x="52" y="59"/>
                      <a:pt x="41" y="59"/>
                    </a:cubicBezTo>
                    <a:cubicBezTo>
                      <a:pt x="19" y="59"/>
                      <a:pt x="19" y="59"/>
                      <a:pt x="19" y="59"/>
                    </a:cubicBezTo>
                    <a:cubicBezTo>
                      <a:pt x="9" y="59"/>
                      <a:pt x="0" y="51"/>
                      <a:pt x="0" y="41"/>
                    </a:cubicBezTo>
                    <a:cubicBezTo>
                      <a:pt x="0" y="18"/>
                      <a:pt x="0" y="18"/>
                      <a:pt x="0" y="18"/>
                    </a:cubicBezTo>
                    <a:cubicBezTo>
                      <a:pt x="0" y="8"/>
                      <a:pt x="9" y="0"/>
                      <a:pt x="19" y="0"/>
                    </a:cubicBezTo>
                    <a:cubicBezTo>
                      <a:pt x="41" y="0"/>
                      <a:pt x="41" y="0"/>
                      <a:pt x="41" y="0"/>
                    </a:cubicBezTo>
                    <a:cubicBezTo>
                      <a:pt x="52" y="0"/>
                      <a:pt x="60" y="8"/>
                      <a:pt x="60" y="18"/>
                    </a:cubicBezTo>
                    <a:lnTo>
                      <a:pt x="60" y="41"/>
                    </a:ln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17"/>
              <p:cNvSpPr>
                <a:spLocks/>
              </p:cNvSpPr>
              <p:nvPr/>
            </p:nvSpPr>
            <p:spPr bwMode="auto">
              <a:xfrm>
                <a:off x="3784355" y="4912923"/>
                <a:ext cx="98425" cy="95250"/>
              </a:xfrm>
              <a:custGeom>
                <a:avLst/>
                <a:gdLst>
                  <a:gd name="T0" fmla="*/ 26 w 26"/>
                  <a:gd name="T1" fmla="*/ 17 h 25"/>
                  <a:gd name="T2" fmla="*/ 18 w 26"/>
                  <a:gd name="T3" fmla="*/ 25 h 25"/>
                  <a:gd name="T4" fmla="*/ 8 w 26"/>
                  <a:gd name="T5" fmla="*/ 25 h 25"/>
                  <a:gd name="T6" fmla="*/ 0 w 26"/>
                  <a:gd name="T7" fmla="*/ 17 h 25"/>
                  <a:gd name="T8" fmla="*/ 0 w 26"/>
                  <a:gd name="T9" fmla="*/ 8 h 25"/>
                  <a:gd name="T10" fmla="*/ 8 w 26"/>
                  <a:gd name="T11" fmla="*/ 0 h 25"/>
                  <a:gd name="T12" fmla="*/ 18 w 26"/>
                  <a:gd name="T13" fmla="*/ 0 h 25"/>
                  <a:gd name="T14" fmla="*/ 26 w 26"/>
                  <a:gd name="T15" fmla="*/ 8 h 25"/>
                  <a:gd name="T16" fmla="*/ 26 w 26"/>
                  <a:gd name="T17"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26" y="17"/>
                    </a:moveTo>
                    <a:cubicBezTo>
                      <a:pt x="26" y="22"/>
                      <a:pt x="22" y="25"/>
                      <a:pt x="18" y="25"/>
                    </a:cubicBezTo>
                    <a:cubicBezTo>
                      <a:pt x="8" y="25"/>
                      <a:pt x="8" y="25"/>
                      <a:pt x="8" y="25"/>
                    </a:cubicBezTo>
                    <a:cubicBezTo>
                      <a:pt x="4" y="25"/>
                      <a:pt x="0" y="22"/>
                      <a:pt x="0" y="17"/>
                    </a:cubicBezTo>
                    <a:cubicBezTo>
                      <a:pt x="0" y="8"/>
                      <a:pt x="0" y="8"/>
                      <a:pt x="0" y="8"/>
                    </a:cubicBezTo>
                    <a:cubicBezTo>
                      <a:pt x="0" y="3"/>
                      <a:pt x="4" y="0"/>
                      <a:pt x="8" y="0"/>
                    </a:cubicBezTo>
                    <a:cubicBezTo>
                      <a:pt x="18" y="0"/>
                      <a:pt x="18" y="0"/>
                      <a:pt x="18" y="0"/>
                    </a:cubicBezTo>
                    <a:cubicBezTo>
                      <a:pt x="22" y="0"/>
                      <a:pt x="26" y="3"/>
                      <a:pt x="26" y="8"/>
                    </a:cubicBezTo>
                    <a:lnTo>
                      <a:pt x="26" y="17"/>
                    </a:lnTo>
                    <a:close/>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4" name="Freeform 27"/>
            <p:cNvSpPr>
              <a:spLocks noEditPoints="1"/>
            </p:cNvSpPr>
            <p:nvPr/>
          </p:nvSpPr>
          <p:spPr bwMode="auto">
            <a:xfrm>
              <a:off x="5508404" y="3448590"/>
              <a:ext cx="73977" cy="476956"/>
            </a:xfrm>
            <a:custGeom>
              <a:avLst/>
              <a:gdLst>
                <a:gd name="T0" fmla="*/ 9 w 16"/>
                <a:gd name="T1" fmla="*/ 74 h 102"/>
                <a:gd name="T2" fmla="*/ 6 w 16"/>
                <a:gd name="T3" fmla="*/ 74 h 102"/>
                <a:gd name="T4" fmla="*/ 0 w 16"/>
                <a:gd name="T5" fmla="*/ 16 h 102"/>
                <a:gd name="T6" fmla="*/ 0 w 16"/>
                <a:gd name="T7" fmla="*/ 10 h 102"/>
                <a:gd name="T8" fmla="*/ 2 w 16"/>
                <a:gd name="T9" fmla="*/ 3 h 102"/>
                <a:gd name="T10" fmla="*/ 8 w 16"/>
                <a:gd name="T11" fmla="*/ 0 h 102"/>
                <a:gd name="T12" fmla="*/ 13 w 16"/>
                <a:gd name="T13" fmla="*/ 3 h 102"/>
                <a:gd name="T14" fmla="*/ 16 w 16"/>
                <a:gd name="T15" fmla="*/ 11 h 102"/>
                <a:gd name="T16" fmla="*/ 15 w 16"/>
                <a:gd name="T17" fmla="*/ 16 h 102"/>
                <a:gd name="T18" fmla="*/ 9 w 16"/>
                <a:gd name="T19" fmla="*/ 74 h 102"/>
                <a:gd name="T20" fmla="*/ 8 w 16"/>
                <a:gd name="T21" fmla="*/ 86 h 102"/>
                <a:gd name="T22" fmla="*/ 13 w 16"/>
                <a:gd name="T23" fmla="*/ 88 h 102"/>
                <a:gd name="T24" fmla="*/ 15 w 16"/>
                <a:gd name="T25" fmla="*/ 94 h 102"/>
                <a:gd name="T26" fmla="*/ 13 w 16"/>
                <a:gd name="T27" fmla="*/ 99 h 102"/>
                <a:gd name="T28" fmla="*/ 8 w 16"/>
                <a:gd name="T29" fmla="*/ 102 h 102"/>
                <a:gd name="T30" fmla="*/ 2 w 16"/>
                <a:gd name="T31" fmla="*/ 99 h 102"/>
                <a:gd name="T32" fmla="*/ 0 w 16"/>
                <a:gd name="T33" fmla="*/ 94 h 102"/>
                <a:gd name="T34" fmla="*/ 2 w 16"/>
                <a:gd name="T35" fmla="*/ 88 h 102"/>
                <a:gd name="T36" fmla="*/ 8 w 16"/>
                <a:gd name="T37" fmla="*/ 8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2">
                  <a:moveTo>
                    <a:pt x="9" y="74"/>
                  </a:moveTo>
                  <a:cubicBezTo>
                    <a:pt x="6" y="74"/>
                    <a:pt x="6" y="74"/>
                    <a:pt x="6" y="74"/>
                  </a:cubicBezTo>
                  <a:cubicBezTo>
                    <a:pt x="0" y="16"/>
                    <a:pt x="0" y="16"/>
                    <a:pt x="0" y="16"/>
                  </a:cubicBezTo>
                  <a:cubicBezTo>
                    <a:pt x="0" y="13"/>
                    <a:pt x="0" y="11"/>
                    <a:pt x="0" y="10"/>
                  </a:cubicBezTo>
                  <a:cubicBezTo>
                    <a:pt x="0" y="7"/>
                    <a:pt x="0" y="5"/>
                    <a:pt x="2" y="3"/>
                  </a:cubicBezTo>
                  <a:cubicBezTo>
                    <a:pt x="3" y="1"/>
                    <a:pt x="5" y="0"/>
                    <a:pt x="8" y="0"/>
                  </a:cubicBezTo>
                  <a:cubicBezTo>
                    <a:pt x="10" y="0"/>
                    <a:pt x="12" y="1"/>
                    <a:pt x="13" y="3"/>
                  </a:cubicBezTo>
                  <a:cubicBezTo>
                    <a:pt x="15" y="5"/>
                    <a:pt x="16" y="7"/>
                    <a:pt x="16" y="11"/>
                  </a:cubicBezTo>
                  <a:cubicBezTo>
                    <a:pt x="16" y="12"/>
                    <a:pt x="16" y="14"/>
                    <a:pt x="15" y="16"/>
                  </a:cubicBezTo>
                  <a:lnTo>
                    <a:pt x="9" y="74"/>
                  </a:lnTo>
                  <a:close/>
                  <a:moveTo>
                    <a:pt x="8" y="86"/>
                  </a:moveTo>
                  <a:cubicBezTo>
                    <a:pt x="10" y="86"/>
                    <a:pt x="12" y="87"/>
                    <a:pt x="13" y="88"/>
                  </a:cubicBezTo>
                  <a:cubicBezTo>
                    <a:pt x="15" y="90"/>
                    <a:pt x="15" y="92"/>
                    <a:pt x="15" y="94"/>
                  </a:cubicBezTo>
                  <a:cubicBezTo>
                    <a:pt x="15" y="96"/>
                    <a:pt x="15" y="98"/>
                    <a:pt x="13" y="99"/>
                  </a:cubicBezTo>
                  <a:cubicBezTo>
                    <a:pt x="12" y="101"/>
                    <a:pt x="10" y="102"/>
                    <a:pt x="8" y="102"/>
                  </a:cubicBezTo>
                  <a:cubicBezTo>
                    <a:pt x="5" y="102"/>
                    <a:pt x="3" y="101"/>
                    <a:pt x="2" y="99"/>
                  </a:cubicBezTo>
                  <a:cubicBezTo>
                    <a:pt x="0" y="98"/>
                    <a:pt x="0" y="96"/>
                    <a:pt x="0" y="94"/>
                  </a:cubicBezTo>
                  <a:cubicBezTo>
                    <a:pt x="0" y="92"/>
                    <a:pt x="0" y="90"/>
                    <a:pt x="2" y="88"/>
                  </a:cubicBezTo>
                  <a:cubicBezTo>
                    <a:pt x="3" y="87"/>
                    <a:pt x="5" y="86"/>
                    <a:pt x="8" y="86"/>
                  </a:cubicBez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31"/>
            <p:cNvSpPr>
              <a:spLocks/>
            </p:cNvSpPr>
            <p:nvPr/>
          </p:nvSpPr>
          <p:spPr bwMode="auto">
            <a:xfrm>
              <a:off x="5334000" y="3390404"/>
              <a:ext cx="434340" cy="712321"/>
            </a:xfrm>
            <a:custGeom>
              <a:avLst/>
              <a:gdLst>
                <a:gd name="T0" fmla="*/ 196 w 196"/>
                <a:gd name="T1" fmla="*/ 128 h 168"/>
                <a:gd name="T2" fmla="*/ 183 w 196"/>
                <a:gd name="T3" fmla="*/ 141 h 168"/>
                <a:gd name="T4" fmla="*/ 150 w 196"/>
                <a:gd name="T5" fmla="*/ 141 h 168"/>
                <a:gd name="T6" fmla="*/ 120 w 196"/>
                <a:gd name="T7" fmla="*/ 168 h 168"/>
                <a:gd name="T8" fmla="*/ 114 w 196"/>
                <a:gd name="T9" fmla="*/ 141 h 168"/>
                <a:gd name="T10" fmla="*/ 13 w 196"/>
                <a:gd name="T11" fmla="*/ 141 h 168"/>
                <a:gd name="T12" fmla="*/ 0 w 196"/>
                <a:gd name="T13" fmla="*/ 128 h 168"/>
                <a:gd name="T14" fmla="*/ 0 w 196"/>
                <a:gd name="T15" fmla="*/ 13 h 168"/>
                <a:gd name="T16" fmla="*/ 13 w 196"/>
                <a:gd name="T17" fmla="*/ 0 h 168"/>
                <a:gd name="T18" fmla="*/ 183 w 196"/>
                <a:gd name="T19" fmla="*/ 0 h 168"/>
                <a:gd name="T20" fmla="*/ 196 w 196"/>
                <a:gd name="T21" fmla="*/ 13 h 168"/>
                <a:gd name="T22" fmla="*/ 196 w 196"/>
                <a:gd name="T23" fmla="*/ 12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8">
                  <a:moveTo>
                    <a:pt x="196" y="128"/>
                  </a:moveTo>
                  <a:cubicBezTo>
                    <a:pt x="196" y="135"/>
                    <a:pt x="190" y="141"/>
                    <a:pt x="183" y="141"/>
                  </a:cubicBezTo>
                  <a:cubicBezTo>
                    <a:pt x="150" y="141"/>
                    <a:pt x="150" y="141"/>
                    <a:pt x="150" y="141"/>
                  </a:cubicBezTo>
                  <a:cubicBezTo>
                    <a:pt x="120" y="168"/>
                    <a:pt x="120" y="168"/>
                    <a:pt x="120" y="168"/>
                  </a:cubicBezTo>
                  <a:cubicBezTo>
                    <a:pt x="114" y="141"/>
                    <a:pt x="114" y="141"/>
                    <a:pt x="114" y="141"/>
                  </a:cubicBezTo>
                  <a:cubicBezTo>
                    <a:pt x="13" y="141"/>
                    <a:pt x="13" y="141"/>
                    <a:pt x="13" y="141"/>
                  </a:cubicBezTo>
                  <a:cubicBezTo>
                    <a:pt x="6" y="141"/>
                    <a:pt x="0" y="135"/>
                    <a:pt x="0" y="128"/>
                  </a:cubicBezTo>
                  <a:cubicBezTo>
                    <a:pt x="0" y="13"/>
                    <a:pt x="0" y="13"/>
                    <a:pt x="0" y="13"/>
                  </a:cubicBezTo>
                  <a:cubicBezTo>
                    <a:pt x="0" y="6"/>
                    <a:pt x="6" y="0"/>
                    <a:pt x="13" y="0"/>
                  </a:cubicBezTo>
                  <a:cubicBezTo>
                    <a:pt x="183" y="0"/>
                    <a:pt x="183" y="0"/>
                    <a:pt x="183" y="0"/>
                  </a:cubicBezTo>
                  <a:cubicBezTo>
                    <a:pt x="190" y="0"/>
                    <a:pt x="196" y="6"/>
                    <a:pt x="196" y="13"/>
                  </a:cubicBezTo>
                  <a:lnTo>
                    <a:pt x="196" y="128"/>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3"/>
            <p:cNvSpPr>
              <a:spLocks/>
            </p:cNvSpPr>
            <p:nvPr/>
          </p:nvSpPr>
          <p:spPr bwMode="auto">
            <a:xfrm>
              <a:off x="5878782" y="3057833"/>
              <a:ext cx="117475" cy="117475"/>
            </a:xfrm>
            <a:custGeom>
              <a:avLst/>
              <a:gdLst>
                <a:gd name="T0" fmla="*/ 0 w 31"/>
                <a:gd name="T1" fmla="*/ 0 h 31"/>
                <a:gd name="T2" fmla="*/ 31 w 31"/>
                <a:gd name="T3" fmla="*/ 31 h 31"/>
              </a:gdLst>
              <a:ahLst/>
              <a:cxnLst>
                <a:cxn ang="0">
                  <a:pos x="T0" y="T1"/>
                </a:cxn>
                <a:cxn ang="0">
                  <a:pos x="T2" y="T3"/>
                </a:cxn>
              </a:cxnLst>
              <a:rect l="0" t="0" r="r" b="b"/>
              <a:pathLst>
                <a:path w="31" h="31">
                  <a:moveTo>
                    <a:pt x="0" y="0"/>
                  </a:moveTo>
                  <a:cubicBezTo>
                    <a:pt x="17" y="0"/>
                    <a:pt x="31" y="14"/>
                    <a:pt x="31" y="31"/>
                  </a:cubicBezTo>
                </a:path>
              </a:pathLst>
            </a:custGeom>
            <a:noFill/>
            <a:ln w="952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5"/>
            <p:cNvSpPr>
              <a:spLocks/>
            </p:cNvSpPr>
            <p:nvPr/>
          </p:nvSpPr>
          <p:spPr bwMode="auto">
            <a:xfrm>
              <a:off x="5878782" y="2970521"/>
              <a:ext cx="204788" cy="204788"/>
            </a:xfrm>
            <a:custGeom>
              <a:avLst/>
              <a:gdLst>
                <a:gd name="T0" fmla="*/ 0 w 54"/>
                <a:gd name="T1" fmla="*/ 0 h 54"/>
                <a:gd name="T2" fmla="*/ 54 w 54"/>
                <a:gd name="T3" fmla="*/ 54 h 54"/>
              </a:gdLst>
              <a:ahLst/>
              <a:cxnLst>
                <a:cxn ang="0">
                  <a:pos x="T0" y="T1"/>
                </a:cxn>
                <a:cxn ang="0">
                  <a:pos x="T2" y="T3"/>
                </a:cxn>
              </a:cxnLst>
              <a:rect l="0" t="0" r="r" b="b"/>
              <a:pathLst>
                <a:path w="54" h="54">
                  <a:moveTo>
                    <a:pt x="0" y="0"/>
                  </a:moveTo>
                  <a:cubicBezTo>
                    <a:pt x="30" y="0"/>
                    <a:pt x="54" y="24"/>
                    <a:pt x="54" y="54"/>
                  </a:cubicBezTo>
                </a:path>
              </a:pathLst>
            </a:custGeom>
            <a:noFill/>
            <a:ln w="952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58" name="Freeform 27"/>
          <p:cNvSpPr>
            <a:spLocks noEditPoints="1"/>
          </p:cNvSpPr>
          <p:nvPr/>
        </p:nvSpPr>
        <p:spPr bwMode="auto">
          <a:xfrm>
            <a:off x="4893898" y="5419466"/>
            <a:ext cx="39131" cy="252287"/>
          </a:xfrm>
          <a:custGeom>
            <a:avLst/>
            <a:gdLst>
              <a:gd name="T0" fmla="*/ 9 w 16"/>
              <a:gd name="T1" fmla="*/ 74 h 102"/>
              <a:gd name="T2" fmla="*/ 6 w 16"/>
              <a:gd name="T3" fmla="*/ 74 h 102"/>
              <a:gd name="T4" fmla="*/ 0 w 16"/>
              <a:gd name="T5" fmla="*/ 16 h 102"/>
              <a:gd name="T6" fmla="*/ 0 w 16"/>
              <a:gd name="T7" fmla="*/ 10 h 102"/>
              <a:gd name="T8" fmla="*/ 2 w 16"/>
              <a:gd name="T9" fmla="*/ 3 h 102"/>
              <a:gd name="T10" fmla="*/ 8 w 16"/>
              <a:gd name="T11" fmla="*/ 0 h 102"/>
              <a:gd name="T12" fmla="*/ 13 w 16"/>
              <a:gd name="T13" fmla="*/ 3 h 102"/>
              <a:gd name="T14" fmla="*/ 16 w 16"/>
              <a:gd name="T15" fmla="*/ 11 h 102"/>
              <a:gd name="T16" fmla="*/ 15 w 16"/>
              <a:gd name="T17" fmla="*/ 16 h 102"/>
              <a:gd name="T18" fmla="*/ 9 w 16"/>
              <a:gd name="T19" fmla="*/ 74 h 102"/>
              <a:gd name="T20" fmla="*/ 8 w 16"/>
              <a:gd name="T21" fmla="*/ 86 h 102"/>
              <a:gd name="T22" fmla="*/ 13 w 16"/>
              <a:gd name="T23" fmla="*/ 88 h 102"/>
              <a:gd name="T24" fmla="*/ 15 w 16"/>
              <a:gd name="T25" fmla="*/ 94 h 102"/>
              <a:gd name="T26" fmla="*/ 13 w 16"/>
              <a:gd name="T27" fmla="*/ 99 h 102"/>
              <a:gd name="T28" fmla="*/ 8 w 16"/>
              <a:gd name="T29" fmla="*/ 102 h 102"/>
              <a:gd name="T30" fmla="*/ 2 w 16"/>
              <a:gd name="T31" fmla="*/ 99 h 102"/>
              <a:gd name="T32" fmla="*/ 0 w 16"/>
              <a:gd name="T33" fmla="*/ 94 h 102"/>
              <a:gd name="T34" fmla="*/ 2 w 16"/>
              <a:gd name="T35" fmla="*/ 88 h 102"/>
              <a:gd name="T36" fmla="*/ 8 w 16"/>
              <a:gd name="T37" fmla="*/ 8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2">
                <a:moveTo>
                  <a:pt x="9" y="74"/>
                </a:moveTo>
                <a:cubicBezTo>
                  <a:pt x="6" y="74"/>
                  <a:pt x="6" y="74"/>
                  <a:pt x="6" y="74"/>
                </a:cubicBezTo>
                <a:cubicBezTo>
                  <a:pt x="0" y="16"/>
                  <a:pt x="0" y="16"/>
                  <a:pt x="0" y="16"/>
                </a:cubicBezTo>
                <a:cubicBezTo>
                  <a:pt x="0" y="13"/>
                  <a:pt x="0" y="11"/>
                  <a:pt x="0" y="10"/>
                </a:cubicBezTo>
                <a:cubicBezTo>
                  <a:pt x="0" y="7"/>
                  <a:pt x="0" y="5"/>
                  <a:pt x="2" y="3"/>
                </a:cubicBezTo>
                <a:cubicBezTo>
                  <a:pt x="3" y="1"/>
                  <a:pt x="5" y="0"/>
                  <a:pt x="8" y="0"/>
                </a:cubicBezTo>
                <a:cubicBezTo>
                  <a:pt x="10" y="0"/>
                  <a:pt x="12" y="1"/>
                  <a:pt x="13" y="3"/>
                </a:cubicBezTo>
                <a:cubicBezTo>
                  <a:pt x="15" y="5"/>
                  <a:pt x="16" y="7"/>
                  <a:pt x="16" y="11"/>
                </a:cubicBezTo>
                <a:cubicBezTo>
                  <a:pt x="16" y="12"/>
                  <a:pt x="16" y="14"/>
                  <a:pt x="15" y="16"/>
                </a:cubicBezTo>
                <a:lnTo>
                  <a:pt x="9" y="74"/>
                </a:lnTo>
                <a:close/>
                <a:moveTo>
                  <a:pt x="8" y="86"/>
                </a:moveTo>
                <a:cubicBezTo>
                  <a:pt x="10" y="86"/>
                  <a:pt x="12" y="87"/>
                  <a:pt x="13" y="88"/>
                </a:cubicBezTo>
                <a:cubicBezTo>
                  <a:pt x="15" y="90"/>
                  <a:pt x="15" y="92"/>
                  <a:pt x="15" y="94"/>
                </a:cubicBezTo>
                <a:cubicBezTo>
                  <a:pt x="15" y="96"/>
                  <a:pt x="15" y="98"/>
                  <a:pt x="13" y="99"/>
                </a:cubicBezTo>
                <a:cubicBezTo>
                  <a:pt x="12" y="101"/>
                  <a:pt x="10" y="102"/>
                  <a:pt x="8" y="102"/>
                </a:cubicBezTo>
                <a:cubicBezTo>
                  <a:pt x="5" y="102"/>
                  <a:pt x="3" y="101"/>
                  <a:pt x="2" y="99"/>
                </a:cubicBezTo>
                <a:cubicBezTo>
                  <a:pt x="0" y="98"/>
                  <a:pt x="0" y="96"/>
                  <a:pt x="0" y="94"/>
                </a:cubicBezTo>
                <a:cubicBezTo>
                  <a:pt x="0" y="92"/>
                  <a:pt x="0" y="90"/>
                  <a:pt x="2" y="88"/>
                </a:cubicBezTo>
                <a:cubicBezTo>
                  <a:pt x="3" y="87"/>
                  <a:pt x="5" y="86"/>
                  <a:pt x="8" y="86"/>
                </a:cubicBez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p:cNvGrpSpPr/>
          <p:nvPr/>
        </p:nvGrpSpPr>
        <p:grpSpPr>
          <a:xfrm>
            <a:off x="4441811" y="5279014"/>
            <a:ext cx="960018" cy="602967"/>
            <a:chOff x="4754563" y="3560763"/>
            <a:chExt cx="1289050" cy="809625"/>
          </a:xfrm>
        </p:grpSpPr>
        <p:sp>
          <p:nvSpPr>
            <p:cNvPr id="122" name="Freeform 51"/>
            <p:cNvSpPr>
              <a:spLocks/>
            </p:cNvSpPr>
            <p:nvPr/>
          </p:nvSpPr>
          <p:spPr bwMode="auto">
            <a:xfrm>
              <a:off x="4754563" y="3560763"/>
              <a:ext cx="1289050" cy="809625"/>
            </a:xfrm>
            <a:custGeom>
              <a:avLst/>
              <a:gdLst>
                <a:gd name="T0" fmla="*/ 341 w 341"/>
                <a:gd name="T1" fmla="*/ 190 h 213"/>
                <a:gd name="T2" fmla="*/ 318 w 341"/>
                <a:gd name="T3" fmla="*/ 213 h 213"/>
                <a:gd name="T4" fmla="*/ 23 w 341"/>
                <a:gd name="T5" fmla="*/ 213 h 213"/>
                <a:gd name="T6" fmla="*/ 0 w 341"/>
                <a:gd name="T7" fmla="*/ 190 h 213"/>
                <a:gd name="T8" fmla="*/ 310 w 341"/>
                <a:gd name="T9" fmla="*/ 190 h 213"/>
                <a:gd name="T10" fmla="*/ 310 w 341"/>
                <a:gd name="T11" fmla="*/ 0 h 213"/>
                <a:gd name="T12" fmla="*/ 31 w 341"/>
                <a:gd name="T13" fmla="*/ 0 h 213"/>
                <a:gd name="T14" fmla="*/ 31 w 341"/>
                <a:gd name="T15" fmla="*/ 164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1" h="213">
                  <a:moveTo>
                    <a:pt x="341" y="190"/>
                  </a:moveTo>
                  <a:cubicBezTo>
                    <a:pt x="341" y="203"/>
                    <a:pt x="331" y="213"/>
                    <a:pt x="318" y="213"/>
                  </a:cubicBezTo>
                  <a:cubicBezTo>
                    <a:pt x="23" y="213"/>
                    <a:pt x="23" y="213"/>
                    <a:pt x="23" y="213"/>
                  </a:cubicBezTo>
                  <a:cubicBezTo>
                    <a:pt x="11" y="213"/>
                    <a:pt x="0" y="203"/>
                    <a:pt x="0" y="190"/>
                  </a:cubicBezTo>
                  <a:cubicBezTo>
                    <a:pt x="310" y="190"/>
                    <a:pt x="310" y="190"/>
                    <a:pt x="310" y="190"/>
                  </a:cubicBezTo>
                  <a:cubicBezTo>
                    <a:pt x="310" y="0"/>
                    <a:pt x="310" y="0"/>
                    <a:pt x="310" y="0"/>
                  </a:cubicBezTo>
                  <a:cubicBezTo>
                    <a:pt x="31" y="0"/>
                    <a:pt x="31" y="0"/>
                    <a:pt x="31" y="0"/>
                  </a:cubicBezTo>
                  <a:cubicBezTo>
                    <a:pt x="31" y="164"/>
                    <a:pt x="31" y="164"/>
                    <a:pt x="31" y="164"/>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137" name="Group 136"/>
            <p:cNvGrpSpPr/>
            <p:nvPr/>
          </p:nvGrpSpPr>
          <p:grpSpPr>
            <a:xfrm rot="1800000">
              <a:off x="5451576" y="3734651"/>
              <a:ext cx="246525" cy="241903"/>
              <a:chOff x="4710830" y="3403960"/>
              <a:chExt cx="246525" cy="241903"/>
            </a:xfrm>
          </p:grpSpPr>
          <p:sp>
            <p:nvSpPr>
              <p:cNvPr id="160" name="Freeform 33"/>
              <p:cNvSpPr>
                <a:spLocks/>
              </p:cNvSpPr>
              <p:nvPr/>
            </p:nvSpPr>
            <p:spPr bwMode="auto">
              <a:xfrm rot="900000">
                <a:off x="4710830" y="3501075"/>
                <a:ext cx="138766" cy="138766"/>
              </a:xfrm>
              <a:custGeom>
                <a:avLst/>
                <a:gdLst>
                  <a:gd name="T0" fmla="*/ 0 w 31"/>
                  <a:gd name="T1" fmla="*/ 0 h 31"/>
                  <a:gd name="T2" fmla="*/ 31 w 31"/>
                  <a:gd name="T3" fmla="*/ 31 h 31"/>
                </a:gdLst>
                <a:ahLst/>
                <a:cxnLst>
                  <a:cxn ang="0">
                    <a:pos x="T0" y="T1"/>
                  </a:cxn>
                  <a:cxn ang="0">
                    <a:pos x="T2" y="T3"/>
                  </a:cxn>
                </a:cxnLst>
                <a:rect l="0" t="0" r="r" b="b"/>
                <a:pathLst>
                  <a:path w="31" h="31">
                    <a:moveTo>
                      <a:pt x="0" y="0"/>
                    </a:moveTo>
                    <a:cubicBezTo>
                      <a:pt x="17" y="0"/>
                      <a:pt x="31" y="14"/>
                      <a:pt x="31" y="31"/>
                    </a:cubicBezTo>
                  </a:path>
                </a:pathLst>
              </a:custGeom>
              <a:noFill/>
              <a:ln w="952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5"/>
              <p:cNvSpPr>
                <a:spLocks/>
              </p:cNvSpPr>
              <p:nvPr/>
            </p:nvSpPr>
            <p:spPr bwMode="auto">
              <a:xfrm rot="900000">
                <a:off x="4715452" y="3403960"/>
                <a:ext cx="241903" cy="241903"/>
              </a:xfrm>
              <a:custGeom>
                <a:avLst/>
                <a:gdLst>
                  <a:gd name="T0" fmla="*/ 0 w 54"/>
                  <a:gd name="T1" fmla="*/ 0 h 54"/>
                  <a:gd name="T2" fmla="*/ 54 w 54"/>
                  <a:gd name="T3" fmla="*/ 54 h 54"/>
                </a:gdLst>
                <a:ahLst/>
                <a:cxnLst>
                  <a:cxn ang="0">
                    <a:pos x="T0" y="T1"/>
                  </a:cxn>
                  <a:cxn ang="0">
                    <a:pos x="T2" y="T3"/>
                  </a:cxn>
                </a:cxnLst>
                <a:rect l="0" t="0" r="r" b="b"/>
                <a:pathLst>
                  <a:path w="54" h="54">
                    <a:moveTo>
                      <a:pt x="0" y="0"/>
                    </a:moveTo>
                    <a:cubicBezTo>
                      <a:pt x="30" y="0"/>
                      <a:pt x="54" y="24"/>
                      <a:pt x="54" y="54"/>
                    </a:cubicBezTo>
                  </a:path>
                </a:pathLst>
              </a:custGeom>
              <a:noFill/>
              <a:ln w="952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2" name="Group 161"/>
            <p:cNvGrpSpPr/>
            <p:nvPr/>
          </p:nvGrpSpPr>
          <p:grpSpPr>
            <a:xfrm rot="19800000" flipH="1">
              <a:off x="5086660" y="3734651"/>
              <a:ext cx="246525" cy="241903"/>
              <a:chOff x="4710830" y="3403960"/>
              <a:chExt cx="246525" cy="241903"/>
            </a:xfrm>
          </p:grpSpPr>
          <p:sp>
            <p:nvSpPr>
              <p:cNvPr id="163" name="Freeform 33"/>
              <p:cNvSpPr>
                <a:spLocks/>
              </p:cNvSpPr>
              <p:nvPr/>
            </p:nvSpPr>
            <p:spPr bwMode="auto">
              <a:xfrm rot="900000">
                <a:off x="4710830" y="3501075"/>
                <a:ext cx="138766" cy="138766"/>
              </a:xfrm>
              <a:custGeom>
                <a:avLst/>
                <a:gdLst>
                  <a:gd name="T0" fmla="*/ 0 w 31"/>
                  <a:gd name="T1" fmla="*/ 0 h 31"/>
                  <a:gd name="T2" fmla="*/ 31 w 31"/>
                  <a:gd name="T3" fmla="*/ 31 h 31"/>
                </a:gdLst>
                <a:ahLst/>
                <a:cxnLst>
                  <a:cxn ang="0">
                    <a:pos x="T0" y="T1"/>
                  </a:cxn>
                  <a:cxn ang="0">
                    <a:pos x="T2" y="T3"/>
                  </a:cxn>
                </a:cxnLst>
                <a:rect l="0" t="0" r="r" b="b"/>
                <a:pathLst>
                  <a:path w="31" h="31">
                    <a:moveTo>
                      <a:pt x="0" y="0"/>
                    </a:moveTo>
                    <a:cubicBezTo>
                      <a:pt x="17" y="0"/>
                      <a:pt x="31" y="14"/>
                      <a:pt x="31" y="31"/>
                    </a:cubicBezTo>
                  </a:path>
                </a:pathLst>
              </a:custGeom>
              <a:noFill/>
              <a:ln w="952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5"/>
              <p:cNvSpPr>
                <a:spLocks/>
              </p:cNvSpPr>
              <p:nvPr/>
            </p:nvSpPr>
            <p:spPr bwMode="auto">
              <a:xfrm rot="900000">
                <a:off x="4715452" y="3403960"/>
                <a:ext cx="241903" cy="241903"/>
              </a:xfrm>
              <a:custGeom>
                <a:avLst/>
                <a:gdLst>
                  <a:gd name="T0" fmla="*/ 0 w 54"/>
                  <a:gd name="T1" fmla="*/ 0 h 54"/>
                  <a:gd name="T2" fmla="*/ 54 w 54"/>
                  <a:gd name="T3" fmla="*/ 54 h 54"/>
                </a:gdLst>
                <a:ahLst/>
                <a:cxnLst>
                  <a:cxn ang="0">
                    <a:pos x="T0" y="T1"/>
                  </a:cxn>
                  <a:cxn ang="0">
                    <a:pos x="T2" y="T3"/>
                  </a:cxn>
                </a:cxnLst>
                <a:rect l="0" t="0" r="r" b="b"/>
                <a:pathLst>
                  <a:path w="54" h="54">
                    <a:moveTo>
                      <a:pt x="0" y="0"/>
                    </a:moveTo>
                    <a:cubicBezTo>
                      <a:pt x="30" y="0"/>
                      <a:pt x="54" y="24"/>
                      <a:pt x="54" y="54"/>
                    </a:cubicBezTo>
                  </a:path>
                </a:pathLst>
              </a:custGeom>
              <a:noFill/>
              <a:ln w="952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76" name="Group 175"/>
          <p:cNvGrpSpPr/>
          <p:nvPr/>
        </p:nvGrpSpPr>
        <p:grpSpPr>
          <a:xfrm>
            <a:off x="5401220" y="5278245"/>
            <a:ext cx="400500" cy="248349"/>
            <a:chOff x="5388520" y="5478430"/>
            <a:chExt cx="400500" cy="248349"/>
          </a:xfrm>
        </p:grpSpPr>
        <p:grpSp>
          <p:nvGrpSpPr>
            <p:cNvPr id="173" name="Group 172"/>
            <p:cNvGrpSpPr/>
            <p:nvPr/>
          </p:nvGrpSpPr>
          <p:grpSpPr>
            <a:xfrm>
              <a:off x="5388520" y="5478430"/>
              <a:ext cx="400500" cy="248349"/>
              <a:chOff x="5924550" y="2778125"/>
              <a:chExt cx="647702" cy="401638"/>
            </a:xfrm>
          </p:grpSpPr>
          <p:sp>
            <p:nvSpPr>
              <p:cNvPr id="169" name="Freeform 58"/>
              <p:cNvSpPr>
                <a:spLocks/>
              </p:cNvSpPr>
              <p:nvPr/>
            </p:nvSpPr>
            <p:spPr bwMode="auto">
              <a:xfrm>
                <a:off x="5924550" y="2778125"/>
                <a:ext cx="647700" cy="328612"/>
              </a:xfrm>
              <a:custGeom>
                <a:avLst/>
                <a:gdLst>
                  <a:gd name="T0" fmla="*/ 0 w 408"/>
                  <a:gd name="T1" fmla="*/ 0 h 207"/>
                  <a:gd name="T2" fmla="*/ 103 w 408"/>
                  <a:gd name="T3" fmla="*/ 102 h 207"/>
                  <a:gd name="T4" fmla="*/ 204 w 408"/>
                  <a:gd name="T5" fmla="*/ 207 h 207"/>
                  <a:gd name="T6" fmla="*/ 307 w 408"/>
                  <a:gd name="T7" fmla="*/ 105 h 207"/>
                  <a:gd name="T8" fmla="*/ 408 w 408"/>
                  <a:gd name="T9" fmla="*/ 0 h 207"/>
                </a:gdLst>
                <a:ahLst/>
                <a:cxnLst>
                  <a:cxn ang="0">
                    <a:pos x="T0" y="T1"/>
                  </a:cxn>
                  <a:cxn ang="0">
                    <a:pos x="T2" y="T3"/>
                  </a:cxn>
                  <a:cxn ang="0">
                    <a:pos x="T4" y="T5"/>
                  </a:cxn>
                  <a:cxn ang="0">
                    <a:pos x="T6" y="T7"/>
                  </a:cxn>
                  <a:cxn ang="0">
                    <a:pos x="T8" y="T9"/>
                  </a:cxn>
                </a:cxnLst>
                <a:rect l="0" t="0" r="r" b="b"/>
                <a:pathLst>
                  <a:path w="408" h="207">
                    <a:moveTo>
                      <a:pt x="0" y="0"/>
                    </a:moveTo>
                    <a:lnTo>
                      <a:pt x="103" y="102"/>
                    </a:lnTo>
                    <a:lnTo>
                      <a:pt x="204" y="207"/>
                    </a:lnTo>
                    <a:lnTo>
                      <a:pt x="307" y="105"/>
                    </a:lnTo>
                    <a:lnTo>
                      <a:pt x="408" y="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Line 59"/>
              <p:cNvSpPr>
                <a:spLocks noChangeShapeType="1"/>
              </p:cNvSpPr>
              <p:nvPr/>
            </p:nvSpPr>
            <p:spPr bwMode="auto">
              <a:xfrm flipV="1">
                <a:off x="5924550" y="2940050"/>
                <a:ext cx="163513" cy="239712"/>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Line 60"/>
              <p:cNvSpPr>
                <a:spLocks noChangeShapeType="1"/>
              </p:cNvSpPr>
              <p:nvPr/>
            </p:nvSpPr>
            <p:spPr bwMode="auto">
              <a:xfrm>
                <a:off x="6411913" y="2944813"/>
                <a:ext cx="160338" cy="23495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61"/>
              <p:cNvSpPr>
                <a:spLocks/>
              </p:cNvSpPr>
              <p:nvPr/>
            </p:nvSpPr>
            <p:spPr bwMode="auto">
              <a:xfrm>
                <a:off x="5924552" y="2778125"/>
                <a:ext cx="647700" cy="401636"/>
              </a:xfrm>
              <a:custGeom>
                <a:avLst/>
                <a:gdLst>
                  <a:gd name="T0" fmla="*/ 341 w 408"/>
                  <a:gd name="T1" fmla="*/ 253 h 253"/>
                  <a:gd name="T2" fmla="*/ 0 w 408"/>
                  <a:gd name="T3" fmla="*/ 253 h 253"/>
                  <a:gd name="T4" fmla="*/ 0 w 408"/>
                  <a:gd name="T5" fmla="*/ 0 h 253"/>
                  <a:gd name="T6" fmla="*/ 408 w 408"/>
                  <a:gd name="T7" fmla="*/ 0 h 253"/>
                  <a:gd name="T8" fmla="*/ 408 w 408"/>
                  <a:gd name="T9" fmla="*/ 253 h 253"/>
                </a:gdLst>
                <a:ahLst/>
                <a:cxnLst>
                  <a:cxn ang="0">
                    <a:pos x="T0" y="T1"/>
                  </a:cxn>
                  <a:cxn ang="0">
                    <a:pos x="T2" y="T3"/>
                  </a:cxn>
                  <a:cxn ang="0">
                    <a:pos x="T4" y="T5"/>
                  </a:cxn>
                  <a:cxn ang="0">
                    <a:pos x="T6" y="T7"/>
                  </a:cxn>
                  <a:cxn ang="0">
                    <a:pos x="T8" y="T9"/>
                  </a:cxn>
                </a:cxnLst>
                <a:rect l="0" t="0" r="r" b="b"/>
                <a:pathLst>
                  <a:path w="408" h="253">
                    <a:moveTo>
                      <a:pt x="341" y="253"/>
                    </a:moveTo>
                    <a:lnTo>
                      <a:pt x="0" y="253"/>
                    </a:lnTo>
                    <a:lnTo>
                      <a:pt x="0" y="0"/>
                    </a:lnTo>
                    <a:lnTo>
                      <a:pt x="408" y="0"/>
                    </a:lnTo>
                    <a:lnTo>
                      <a:pt x="408" y="253"/>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74" name="Freeform 27"/>
            <p:cNvSpPr>
              <a:spLocks noEditPoints="1"/>
            </p:cNvSpPr>
            <p:nvPr/>
          </p:nvSpPr>
          <p:spPr bwMode="auto">
            <a:xfrm flipH="1">
              <a:off x="5573935" y="5499901"/>
              <a:ext cx="34049" cy="136200"/>
            </a:xfrm>
            <a:custGeom>
              <a:avLst/>
              <a:gdLst>
                <a:gd name="T0" fmla="*/ 9 w 16"/>
                <a:gd name="T1" fmla="*/ 74 h 102"/>
                <a:gd name="T2" fmla="*/ 6 w 16"/>
                <a:gd name="T3" fmla="*/ 74 h 102"/>
                <a:gd name="T4" fmla="*/ 0 w 16"/>
                <a:gd name="T5" fmla="*/ 16 h 102"/>
                <a:gd name="T6" fmla="*/ 0 w 16"/>
                <a:gd name="T7" fmla="*/ 10 h 102"/>
                <a:gd name="T8" fmla="*/ 2 w 16"/>
                <a:gd name="T9" fmla="*/ 3 h 102"/>
                <a:gd name="T10" fmla="*/ 8 w 16"/>
                <a:gd name="T11" fmla="*/ 0 h 102"/>
                <a:gd name="T12" fmla="*/ 13 w 16"/>
                <a:gd name="T13" fmla="*/ 3 h 102"/>
                <a:gd name="T14" fmla="*/ 16 w 16"/>
                <a:gd name="T15" fmla="*/ 11 h 102"/>
                <a:gd name="T16" fmla="*/ 15 w 16"/>
                <a:gd name="T17" fmla="*/ 16 h 102"/>
                <a:gd name="T18" fmla="*/ 9 w 16"/>
                <a:gd name="T19" fmla="*/ 74 h 102"/>
                <a:gd name="T20" fmla="*/ 8 w 16"/>
                <a:gd name="T21" fmla="*/ 86 h 102"/>
                <a:gd name="T22" fmla="*/ 13 w 16"/>
                <a:gd name="T23" fmla="*/ 88 h 102"/>
                <a:gd name="T24" fmla="*/ 15 w 16"/>
                <a:gd name="T25" fmla="*/ 94 h 102"/>
                <a:gd name="T26" fmla="*/ 13 w 16"/>
                <a:gd name="T27" fmla="*/ 99 h 102"/>
                <a:gd name="T28" fmla="*/ 8 w 16"/>
                <a:gd name="T29" fmla="*/ 102 h 102"/>
                <a:gd name="T30" fmla="*/ 2 w 16"/>
                <a:gd name="T31" fmla="*/ 99 h 102"/>
                <a:gd name="T32" fmla="*/ 0 w 16"/>
                <a:gd name="T33" fmla="*/ 94 h 102"/>
                <a:gd name="T34" fmla="*/ 2 w 16"/>
                <a:gd name="T35" fmla="*/ 88 h 102"/>
                <a:gd name="T36" fmla="*/ 8 w 16"/>
                <a:gd name="T37" fmla="*/ 8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2">
                  <a:moveTo>
                    <a:pt x="9" y="74"/>
                  </a:moveTo>
                  <a:cubicBezTo>
                    <a:pt x="6" y="74"/>
                    <a:pt x="6" y="74"/>
                    <a:pt x="6" y="74"/>
                  </a:cubicBezTo>
                  <a:cubicBezTo>
                    <a:pt x="0" y="16"/>
                    <a:pt x="0" y="16"/>
                    <a:pt x="0" y="16"/>
                  </a:cubicBezTo>
                  <a:cubicBezTo>
                    <a:pt x="0" y="13"/>
                    <a:pt x="0" y="11"/>
                    <a:pt x="0" y="10"/>
                  </a:cubicBezTo>
                  <a:cubicBezTo>
                    <a:pt x="0" y="7"/>
                    <a:pt x="0" y="5"/>
                    <a:pt x="2" y="3"/>
                  </a:cubicBezTo>
                  <a:cubicBezTo>
                    <a:pt x="3" y="1"/>
                    <a:pt x="5" y="0"/>
                    <a:pt x="8" y="0"/>
                  </a:cubicBezTo>
                  <a:cubicBezTo>
                    <a:pt x="10" y="0"/>
                    <a:pt x="12" y="1"/>
                    <a:pt x="13" y="3"/>
                  </a:cubicBezTo>
                  <a:cubicBezTo>
                    <a:pt x="15" y="5"/>
                    <a:pt x="16" y="7"/>
                    <a:pt x="16" y="11"/>
                  </a:cubicBezTo>
                  <a:cubicBezTo>
                    <a:pt x="16" y="12"/>
                    <a:pt x="16" y="14"/>
                    <a:pt x="15" y="16"/>
                  </a:cubicBezTo>
                  <a:lnTo>
                    <a:pt x="9" y="74"/>
                  </a:lnTo>
                  <a:close/>
                  <a:moveTo>
                    <a:pt x="8" y="86"/>
                  </a:moveTo>
                  <a:cubicBezTo>
                    <a:pt x="10" y="86"/>
                    <a:pt x="12" y="87"/>
                    <a:pt x="13" y="88"/>
                  </a:cubicBezTo>
                  <a:cubicBezTo>
                    <a:pt x="15" y="90"/>
                    <a:pt x="15" y="92"/>
                    <a:pt x="15" y="94"/>
                  </a:cubicBezTo>
                  <a:cubicBezTo>
                    <a:pt x="15" y="96"/>
                    <a:pt x="15" y="98"/>
                    <a:pt x="13" y="99"/>
                  </a:cubicBezTo>
                  <a:cubicBezTo>
                    <a:pt x="12" y="101"/>
                    <a:pt x="10" y="102"/>
                    <a:pt x="8" y="102"/>
                  </a:cubicBezTo>
                  <a:cubicBezTo>
                    <a:pt x="5" y="102"/>
                    <a:pt x="3" y="101"/>
                    <a:pt x="2" y="99"/>
                  </a:cubicBezTo>
                  <a:cubicBezTo>
                    <a:pt x="0" y="98"/>
                    <a:pt x="0" y="96"/>
                    <a:pt x="0" y="94"/>
                  </a:cubicBezTo>
                  <a:cubicBezTo>
                    <a:pt x="0" y="92"/>
                    <a:pt x="0" y="90"/>
                    <a:pt x="2" y="88"/>
                  </a:cubicBezTo>
                  <a:cubicBezTo>
                    <a:pt x="3" y="87"/>
                    <a:pt x="5" y="86"/>
                    <a:pt x="8" y="86"/>
                  </a:cubicBez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178" name="Straight Connector 177"/>
          <p:cNvCxnSpPr/>
          <p:nvPr/>
        </p:nvCxnSpPr>
        <p:spPr>
          <a:xfrm>
            <a:off x="4010788" y="6028603"/>
            <a:ext cx="1790931"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5955702" y="6028603"/>
            <a:ext cx="3086698" cy="0"/>
          </a:xfrm>
          <a:prstGeom prst="line">
            <a:avLst/>
          </a:prstGeom>
          <a:ln>
            <a:solidFill>
              <a:schemeClr val="accent5"/>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grpSp>
        <p:nvGrpSpPr>
          <p:cNvPr id="292" name="Group 291"/>
          <p:cNvGrpSpPr/>
          <p:nvPr/>
        </p:nvGrpSpPr>
        <p:grpSpPr>
          <a:xfrm>
            <a:off x="1495793" y="3764444"/>
            <a:ext cx="2064690" cy="1269466"/>
            <a:chOff x="357188" y="3894818"/>
            <a:chExt cx="2064690" cy="1269466"/>
          </a:xfrm>
        </p:grpSpPr>
        <p:sp>
          <p:nvSpPr>
            <p:cNvPr id="185" name="Round Diagonal Corner Rectangle 184"/>
            <p:cNvSpPr/>
            <p:nvPr/>
          </p:nvSpPr>
          <p:spPr>
            <a:xfrm>
              <a:off x="357188" y="3894818"/>
              <a:ext cx="2064690" cy="1269466"/>
            </a:xfrm>
            <a:prstGeom prst="round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nvGrpSpPr>
            <p:cNvPr id="233" name="Group 232"/>
            <p:cNvGrpSpPr/>
            <p:nvPr/>
          </p:nvGrpSpPr>
          <p:grpSpPr>
            <a:xfrm>
              <a:off x="533915" y="4130976"/>
              <a:ext cx="1077913" cy="681037"/>
              <a:chOff x="3263901" y="3349625"/>
              <a:chExt cx="1077913" cy="681037"/>
            </a:xfrm>
          </p:grpSpPr>
          <p:sp>
            <p:nvSpPr>
              <p:cNvPr id="195" name="Freeform 69"/>
              <p:cNvSpPr>
                <a:spLocks/>
              </p:cNvSpPr>
              <p:nvPr/>
            </p:nvSpPr>
            <p:spPr bwMode="auto">
              <a:xfrm>
                <a:off x="3263901" y="3349625"/>
                <a:ext cx="1077913" cy="681037"/>
              </a:xfrm>
              <a:custGeom>
                <a:avLst/>
                <a:gdLst>
                  <a:gd name="T0" fmla="*/ 285 w 285"/>
                  <a:gd name="T1" fmla="*/ 159 h 179"/>
                  <a:gd name="T2" fmla="*/ 266 w 285"/>
                  <a:gd name="T3" fmla="*/ 179 h 179"/>
                  <a:gd name="T4" fmla="*/ 20 w 285"/>
                  <a:gd name="T5" fmla="*/ 179 h 179"/>
                  <a:gd name="T6" fmla="*/ 0 w 285"/>
                  <a:gd name="T7" fmla="*/ 159 h 179"/>
                  <a:gd name="T8" fmla="*/ 260 w 285"/>
                  <a:gd name="T9" fmla="*/ 159 h 179"/>
                  <a:gd name="T10" fmla="*/ 260 w 285"/>
                  <a:gd name="T11" fmla="*/ 0 h 179"/>
                  <a:gd name="T12" fmla="*/ 26 w 285"/>
                  <a:gd name="T13" fmla="*/ 0 h 179"/>
                  <a:gd name="T14" fmla="*/ 26 w 285"/>
                  <a:gd name="T15" fmla="*/ 138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179">
                    <a:moveTo>
                      <a:pt x="285" y="159"/>
                    </a:moveTo>
                    <a:cubicBezTo>
                      <a:pt x="285" y="170"/>
                      <a:pt x="277" y="179"/>
                      <a:pt x="266" y="179"/>
                    </a:cubicBezTo>
                    <a:cubicBezTo>
                      <a:pt x="20" y="179"/>
                      <a:pt x="20" y="179"/>
                      <a:pt x="20" y="179"/>
                    </a:cubicBezTo>
                    <a:cubicBezTo>
                      <a:pt x="9" y="179"/>
                      <a:pt x="0" y="170"/>
                      <a:pt x="0" y="159"/>
                    </a:cubicBezTo>
                    <a:cubicBezTo>
                      <a:pt x="260" y="159"/>
                      <a:pt x="260" y="159"/>
                      <a:pt x="260" y="159"/>
                    </a:cubicBezTo>
                    <a:cubicBezTo>
                      <a:pt x="260" y="0"/>
                      <a:pt x="260" y="0"/>
                      <a:pt x="260" y="0"/>
                    </a:cubicBezTo>
                    <a:cubicBezTo>
                      <a:pt x="26" y="0"/>
                      <a:pt x="26" y="0"/>
                      <a:pt x="26" y="0"/>
                    </a:cubicBezTo>
                    <a:cubicBezTo>
                      <a:pt x="26" y="138"/>
                      <a:pt x="26" y="138"/>
                      <a:pt x="26" y="138"/>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16" name="Group 215"/>
              <p:cNvGrpSpPr/>
              <p:nvPr/>
            </p:nvGrpSpPr>
            <p:grpSpPr>
              <a:xfrm>
                <a:off x="3852863" y="3403581"/>
                <a:ext cx="302171" cy="231795"/>
                <a:chOff x="4564063" y="3143250"/>
                <a:chExt cx="747713" cy="525463"/>
              </a:xfrm>
            </p:grpSpPr>
            <p:sp>
              <p:nvSpPr>
                <p:cNvPr id="202" name="Freeform 77"/>
                <p:cNvSpPr>
                  <a:spLocks/>
                </p:cNvSpPr>
                <p:nvPr/>
              </p:nvSpPr>
              <p:spPr bwMode="auto">
                <a:xfrm>
                  <a:off x="4705351" y="3189288"/>
                  <a:ext cx="503238" cy="180975"/>
                </a:xfrm>
                <a:custGeom>
                  <a:avLst/>
                  <a:gdLst>
                    <a:gd name="T0" fmla="*/ 0 w 132"/>
                    <a:gd name="T1" fmla="*/ 47 h 47"/>
                    <a:gd name="T2" fmla="*/ 109 w 132"/>
                    <a:gd name="T3" fmla="*/ 24 h 47"/>
                    <a:gd name="T4" fmla="*/ 132 w 132"/>
                    <a:gd name="T5" fmla="*/ 47 h 47"/>
                  </a:gdLst>
                  <a:ahLst/>
                  <a:cxnLst>
                    <a:cxn ang="0">
                      <a:pos x="T0" y="T1"/>
                    </a:cxn>
                    <a:cxn ang="0">
                      <a:pos x="T2" y="T3"/>
                    </a:cxn>
                    <a:cxn ang="0">
                      <a:pos x="T4" y="T5"/>
                    </a:cxn>
                  </a:cxnLst>
                  <a:rect l="0" t="0" r="r" b="b"/>
                  <a:pathLst>
                    <a:path w="132" h="47">
                      <a:moveTo>
                        <a:pt x="0" y="47"/>
                      </a:moveTo>
                      <a:cubicBezTo>
                        <a:pt x="24" y="11"/>
                        <a:pt x="73" y="0"/>
                        <a:pt x="109" y="24"/>
                      </a:cubicBezTo>
                      <a:cubicBezTo>
                        <a:pt x="118" y="30"/>
                        <a:pt x="126" y="38"/>
                        <a:pt x="132" y="47"/>
                      </a:cubicBez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78"/>
                <p:cNvSpPr>
                  <a:spLocks/>
                </p:cNvSpPr>
                <p:nvPr/>
              </p:nvSpPr>
              <p:spPr bwMode="auto">
                <a:xfrm>
                  <a:off x="4614863" y="3159125"/>
                  <a:ext cx="681038" cy="317500"/>
                </a:xfrm>
                <a:custGeom>
                  <a:avLst/>
                  <a:gdLst>
                    <a:gd name="T0" fmla="*/ 0 w 179"/>
                    <a:gd name="T1" fmla="*/ 82 h 83"/>
                    <a:gd name="T2" fmla="*/ 106 w 179"/>
                    <a:gd name="T3" fmla="*/ 9 h 83"/>
                    <a:gd name="T4" fmla="*/ 179 w 179"/>
                    <a:gd name="T5" fmla="*/ 83 h 83"/>
                  </a:gdLst>
                  <a:ahLst/>
                  <a:cxnLst>
                    <a:cxn ang="0">
                      <a:pos x="T0" y="T1"/>
                    </a:cxn>
                    <a:cxn ang="0">
                      <a:pos x="T2" y="T3"/>
                    </a:cxn>
                    <a:cxn ang="0">
                      <a:pos x="T4" y="T5"/>
                    </a:cxn>
                  </a:cxnLst>
                  <a:rect l="0" t="0" r="r" b="b"/>
                  <a:pathLst>
                    <a:path w="179" h="83">
                      <a:moveTo>
                        <a:pt x="0" y="82"/>
                      </a:moveTo>
                      <a:cubicBezTo>
                        <a:pt x="9" y="33"/>
                        <a:pt x="56" y="0"/>
                        <a:pt x="106" y="9"/>
                      </a:cubicBezTo>
                      <a:cubicBezTo>
                        <a:pt x="143" y="16"/>
                        <a:pt x="172" y="45"/>
                        <a:pt x="179" y="83"/>
                      </a:cubicBez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79"/>
                <p:cNvSpPr>
                  <a:spLocks/>
                </p:cNvSpPr>
                <p:nvPr/>
              </p:nvSpPr>
              <p:spPr bwMode="auto">
                <a:xfrm>
                  <a:off x="4564063" y="3143250"/>
                  <a:ext cx="747713" cy="525463"/>
                </a:xfrm>
                <a:custGeom>
                  <a:avLst/>
                  <a:gdLst>
                    <a:gd name="T0" fmla="*/ 19 w 196"/>
                    <a:gd name="T1" fmla="*/ 137 h 137"/>
                    <a:gd name="T2" fmla="*/ 68 w 196"/>
                    <a:gd name="T3" fmla="*/ 19 h 137"/>
                    <a:gd name="T4" fmla="*/ 187 w 196"/>
                    <a:gd name="T5" fmla="*/ 68 h 137"/>
                    <a:gd name="T6" fmla="*/ 186 w 196"/>
                    <a:gd name="T7" fmla="*/ 137 h 137"/>
                  </a:gdLst>
                  <a:ahLst/>
                  <a:cxnLst>
                    <a:cxn ang="0">
                      <a:pos x="T0" y="T1"/>
                    </a:cxn>
                    <a:cxn ang="0">
                      <a:pos x="T2" y="T3"/>
                    </a:cxn>
                    <a:cxn ang="0">
                      <a:pos x="T4" y="T5"/>
                    </a:cxn>
                    <a:cxn ang="0">
                      <a:pos x="T6" y="T7"/>
                    </a:cxn>
                  </a:cxnLst>
                  <a:rect l="0" t="0" r="r" b="b"/>
                  <a:pathLst>
                    <a:path w="196" h="137">
                      <a:moveTo>
                        <a:pt x="19" y="137"/>
                      </a:moveTo>
                      <a:cubicBezTo>
                        <a:pt x="0" y="90"/>
                        <a:pt x="22" y="37"/>
                        <a:pt x="68" y="19"/>
                      </a:cubicBezTo>
                      <a:cubicBezTo>
                        <a:pt x="115" y="0"/>
                        <a:pt x="168" y="22"/>
                        <a:pt x="187" y="68"/>
                      </a:cubicBezTo>
                      <a:cubicBezTo>
                        <a:pt x="196" y="90"/>
                        <a:pt x="196" y="115"/>
                        <a:pt x="186" y="137"/>
                      </a:cubicBez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Line 80"/>
                <p:cNvSpPr>
                  <a:spLocks noChangeShapeType="1"/>
                </p:cNvSpPr>
                <p:nvPr/>
              </p:nvSpPr>
              <p:spPr bwMode="auto">
                <a:xfrm>
                  <a:off x="4956176" y="3232150"/>
                  <a:ext cx="0" cy="30163"/>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81"/>
                <p:cNvSpPr>
                  <a:spLocks noChangeShapeType="1"/>
                </p:cNvSpPr>
                <p:nvPr/>
              </p:nvSpPr>
              <p:spPr bwMode="auto">
                <a:xfrm>
                  <a:off x="4705351" y="3365500"/>
                  <a:ext cx="30163" cy="0"/>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82"/>
                <p:cNvSpPr>
                  <a:spLocks noChangeShapeType="1"/>
                </p:cNvSpPr>
                <p:nvPr/>
              </p:nvSpPr>
              <p:spPr bwMode="auto">
                <a:xfrm>
                  <a:off x="5178426" y="3365500"/>
                  <a:ext cx="25400" cy="0"/>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83"/>
                <p:cNvSpPr>
                  <a:spLocks noChangeShapeType="1"/>
                </p:cNvSpPr>
                <p:nvPr/>
              </p:nvSpPr>
              <p:spPr bwMode="auto">
                <a:xfrm>
                  <a:off x="4811713" y="3270250"/>
                  <a:ext cx="15875" cy="22225"/>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Line 84"/>
                <p:cNvSpPr>
                  <a:spLocks noChangeShapeType="1"/>
                </p:cNvSpPr>
                <p:nvPr/>
              </p:nvSpPr>
              <p:spPr bwMode="auto">
                <a:xfrm flipH="1">
                  <a:off x="5086351" y="3270250"/>
                  <a:ext cx="11113" cy="22225"/>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85"/>
                <p:cNvSpPr>
                  <a:spLocks/>
                </p:cNvSpPr>
                <p:nvPr/>
              </p:nvSpPr>
              <p:spPr bwMode="auto">
                <a:xfrm>
                  <a:off x="4960938" y="3303588"/>
                  <a:ext cx="133350" cy="161925"/>
                </a:xfrm>
                <a:custGeom>
                  <a:avLst/>
                  <a:gdLst>
                    <a:gd name="T0" fmla="*/ 0 w 35"/>
                    <a:gd name="T1" fmla="*/ 40 h 42"/>
                    <a:gd name="T2" fmla="*/ 33 w 35"/>
                    <a:gd name="T3" fmla="*/ 0 h 42"/>
                    <a:gd name="T4" fmla="*/ 35 w 35"/>
                    <a:gd name="T5" fmla="*/ 2 h 42"/>
                    <a:gd name="T6" fmla="*/ 3 w 35"/>
                    <a:gd name="T7" fmla="*/ 42 h 42"/>
                  </a:gdLst>
                  <a:ahLst/>
                  <a:cxnLst>
                    <a:cxn ang="0">
                      <a:pos x="T0" y="T1"/>
                    </a:cxn>
                    <a:cxn ang="0">
                      <a:pos x="T2" y="T3"/>
                    </a:cxn>
                    <a:cxn ang="0">
                      <a:pos x="T4" y="T5"/>
                    </a:cxn>
                    <a:cxn ang="0">
                      <a:pos x="T6" y="T7"/>
                    </a:cxn>
                  </a:cxnLst>
                  <a:rect l="0" t="0" r="r" b="b"/>
                  <a:pathLst>
                    <a:path w="35" h="42">
                      <a:moveTo>
                        <a:pt x="0" y="40"/>
                      </a:moveTo>
                      <a:cubicBezTo>
                        <a:pt x="33" y="0"/>
                        <a:pt x="33" y="0"/>
                        <a:pt x="33" y="0"/>
                      </a:cubicBezTo>
                      <a:cubicBezTo>
                        <a:pt x="35" y="2"/>
                        <a:pt x="35" y="2"/>
                        <a:pt x="35" y="2"/>
                      </a:cubicBezTo>
                      <a:cubicBezTo>
                        <a:pt x="22" y="18"/>
                        <a:pt x="16" y="26"/>
                        <a:pt x="3" y="42"/>
                      </a:cubicBez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86"/>
                <p:cNvSpPr>
                  <a:spLocks/>
                </p:cNvSpPr>
                <p:nvPr/>
              </p:nvSpPr>
              <p:spPr bwMode="auto">
                <a:xfrm>
                  <a:off x="4941888" y="3468688"/>
                  <a:ext cx="33338" cy="26988"/>
                </a:xfrm>
                <a:custGeom>
                  <a:avLst/>
                  <a:gdLst>
                    <a:gd name="T0" fmla="*/ 8 w 9"/>
                    <a:gd name="T1" fmla="*/ 0 h 7"/>
                    <a:gd name="T2" fmla="*/ 6 w 9"/>
                    <a:gd name="T3" fmla="*/ 6 h 7"/>
                    <a:gd name="T4" fmla="*/ 0 w 9"/>
                    <a:gd name="T5" fmla="*/ 4 h 7"/>
                    <a:gd name="T6" fmla="*/ 0 w 9"/>
                    <a:gd name="T7" fmla="*/ 2 h 7"/>
                  </a:gdLst>
                  <a:ahLst/>
                  <a:cxnLst>
                    <a:cxn ang="0">
                      <a:pos x="T0" y="T1"/>
                    </a:cxn>
                    <a:cxn ang="0">
                      <a:pos x="T2" y="T3"/>
                    </a:cxn>
                    <a:cxn ang="0">
                      <a:pos x="T4" y="T5"/>
                    </a:cxn>
                    <a:cxn ang="0">
                      <a:pos x="T6" y="T7"/>
                    </a:cxn>
                  </a:cxnLst>
                  <a:rect l="0" t="0" r="r" b="b"/>
                  <a:pathLst>
                    <a:path w="9" h="7">
                      <a:moveTo>
                        <a:pt x="8" y="0"/>
                      </a:moveTo>
                      <a:cubicBezTo>
                        <a:pt x="9" y="2"/>
                        <a:pt x="8" y="5"/>
                        <a:pt x="6" y="6"/>
                      </a:cubicBezTo>
                      <a:cubicBezTo>
                        <a:pt x="4" y="7"/>
                        <a:pt x="1" y="6"/>
                        <a:pt x="0" y="4"/>
                      </a:cubicBezTo>
                      <a:cubicBezTo>
                        <a:pt x="0" y="3"/>
                        <a:pt x="0" y="3"/>
                        <a:pt x="0" y="2"/>
                      </a:cubicBez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Line 87"/>
                <p:cNvSpPr>
                  <a:spLocks noChangeShapeType="1"/>
                </p:cNvSpPr>
                <p:nvPr/>
              </p:nvSpPr>
              <p:spPr bwMode="auto">
                <a:xfrm>
                  <a:off x="4618038" y="3476625"/>
                  <a:ext cx="323850" cy="0"/>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 name="Line 88"/>
                <p:cNvSpPr>
                  <a:spLocks noChangeShapeType="1"/>
                </p:cNvSpPr>
                <p:nvPr/>
              </p:nvSpPr>
              <p:spPr bwMode="auto">
                <a:xfrm>
                  <a:off x="5059363" y="3476625"/>
                  <a:ext cx="239713" cy="0"/>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4" name="Line 89"/>
                <p:cNvSpPr>
                  <a:spLocks noChangeShapeType="1"/>
                </p:cNvSpPr>
                <p:nvPr/>
              </p:nvSpPr>
              <p:spPr bwMode="auto">
                <a:xfrm>
                  <a:off x="4637088" y="3668713"/>
                  <a:ext cx="593725" cy="0"/>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90"/>
                <p:cNvSpPr>
                  <a:spLocks/>
                </p:cNvSpPr>
                <p:nvPr/>
              </p:nvSpPr>
              <p:spPr bwMode="auto">
                <a:xfrm>
                  <a:off x="4748213" y="3584575"/>
                  <a:ext cx="417513" cy="84138"/>
                </a:xfrm>
                <a:custGeom>
                  <a:avLst/>
                  <a:gdLst>
                    <a:gd name="T0" fmla="*/ 0 w 263"/>
                    <a:gd name="T1" fmla="*/ 0 h 53"/>
                    <a:gd name="T2" fmla="*/ 263 w 263"/>
                    <a:gd name="T3" fmla="*/ 0 h 53"/>
                    <a:gd name="T4" fmla="*/ 263 w 263"/>
                    <a:gd name="T5" fmla="*/ 53 h 53"/>
                    <a:gd name="T6" fmla="*/ 0 w 263"/>
                    <a:gd name="T7" fmla="*/ 53 h 53"/>
                    <a:gd name="T8" fmla="*/ 0 w 263"/>
                    <a:gd name="T9" fmla="*/ 0 h 53"/>
                    <a:gd name="T10" fmla="*/ 0 w 263"/>
                    <a:gd name="T11" fmla="*/ 0 h 53"/>
                  </a:gdLst>
                  <a:ahLst/>
                  <a:cxnLst>
                    <a:cxn ang="0">
                      <a:pos x="T0" y="T1"/>
                    </a:cxn>
                    <a:cxn ang="0">
                      <a:pos x="T2" y="T3"/>
                    </a:cxn>
                    <a:cxn ang="0">
                      <a:pos x="T4" y="T5"/>
                    </a:cxn>
                    <a:cxn ang="0">
                      <a:pos x="T6" y="T7"/>
                    </a:cxn>
                    <a:cxn ang="0">
                      <a:pos x="T8" y="T9"/>
                    </a:cxn>
                    <a:cxn ang="0">
                      <a:pos x="T10" y="T11"/>
                    </a:cxn>
                  </a:cxnLst>
                  <a:rect l="0" t="0" r="r" b="b"/>
                  <a:pathLst>
                    <a:path w="263" h="53">
                      <a:moveTo>
                        <a:pt x="0" y="0"/>
                      </a:moveTo>
                      <a:lnTo>
                        <a:pt x="263" y="0"/>
                      </a:lnTo>
                      <a:lnTo>
                        <a:pt x="263" y="53"/>
                      </a:lnTo>
                      <a:lnTo>
                        <a:pt x="0" y="53"/>
                      </a:lnTo>
                      <a:lnTo>
                        <a:pt x="0" y="0"/>
                      </a:lnTo>
                      <a:lnTo>
                        <a:pt x="0" y="0"/>
                      </a:lnTo>
                      <a:close/>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25" name="Freeform 98"/>
              <p:cNvSpPr>
                <a:spLocks/>
              </p:cNvSpPr>
              <p:nvPr/>
            </p:nvSpPr>
            <p:spPr bwMode="auto">
              <a:xfrm>
                <a:off x="3722688" y="3560763"/>
                <a:ext cx="88900" cy="93663"/>
              </a:xfrm>
              <a:custGeom>
                <a:avLst/>
                <a:gdLst>
                  <a:gd name="T0" fmla="*/ 0 w 56"/>
                  <a:gd name="T1" fmla="*/ 0 h 59"/>
                  <a:gd name="T2" fmla="*/ 56 w 56"/>
                  <a:gd name="T3" fmla="*/ 0 h 59"/>
                  <a:gd name="T4" fmla="*/ 56 w 56"/>
                  <a:gd name="T5" fmla="*/ 59 h 59"/>
                </a:gdLst>
                <a:ahLst/>
                <a:cxnLst>
                  <a:cxn ang="0">
                    <a:pos x="T0" y="T1"/>
                  </a:cxn>
                  <a:cxn ang="0">
                    <a:pos x="T2" y="T3"/>
                  </a:cxn>
                  <a:cxn ang="0">
                    <a:pos x="T4" y="T5"/>
                  </a:cxn>
                </a:cxnLst>
                <a:rect l="0" t="0" r="r" b="b"/>
                <a:pathLst>
                  <a:path w="56" h="59">
                    <a:moveTo>
                      <a:pt x="0" y="0"/>
                    </a:moveTo>
                    <a:lnTo>
                      <a:pt x="56" y="0"/>
                    </a:lnTo>
                    <a:lnTo>
                      <a:pt x="56" y="59"/>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99"/>
              <p:cNvSpPr>
                <a:spLocks/>
              </p:cNvSpPr>
              <p:nvPr/>
            </p:nvSpPr>
            <p:spPr bwMode="auto">
              <a:xfrm>
                <a:off x="3455988" y="3603625"/>
                <a:ext cx="317500" cy="211138"/>
              </a:xfrm>
              <a:custGeom>
                <a:avLst/>
                <a:gdLst>
                  <a:gd name="T0" fmla="*/ 0 w 200"/>
                  <a:gd name="T1" fmla="*/ 133 h 133"/>
                  <a:gd name="T2" fmla="*/ 61 w 200"/>
                  <a:gd name="T3" fmla="*/ 72 h 133"/>
                  <a:gd name="T4" fmla="*/ 95 w 200"/>
                  <a:gd name="T5" fmla="*/ 109 h 133"/>
                  <a:gd name="T6" fmla="*/ 200 w 200"/>
                  <a:gd name="T7" fmla="*/ 0 h 133"/>
                </a:gdLst>
                <a:ahLst/>
                <a:cxnLst>
                  <a:cxn ang="0">
                    <a:pos x="T0" y="T1"/>
                  </a:cxn>
                  <a:cxn ang="0">
                    <a:pos x="T2" y="T3"/>
                  </a:cxn>
                  <a:cxn ang="0">
                    <a:pos x="T4" y="T5"/>
                  </a:cxn>
                  <a:cxn ang="0">
                    <a:pos x="T6" y="T7"/>
                  </a:cxn>
                </a:cxnLst>
                <a:rect l="0" t="0" r="r" b="b"/>
                <a:pathLst>
                  <a:path w="200" h="133">
                    <a:moveTo>
                      <a:pt x="0" y="133"/>
                    </a:moveTo>
                    <a:lnTo>
                      <a:pt x="61" y="72"/>
                    </a:lnTo>
                    <a:lnTo>
                      <a:pt x="95" y="109"/>
                    </a:lnTo>
                    <a:lnTo>
                      <a:pt x="200" y="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32" name="Group 231"/>
              <p:cNvGrpSpPr/>
              <p:nvPr/>
            </p:nvGrpSpPr>
            <p:grpSpPr>
              <a:xfrm>
                <a:off x="3425435" y="3588385"/>
                <a:ext cx="466725" cy="280988"/>
                <a:chOff x="4719638" y="3292475"/>
                <a:chExt cx="466725" cy="280988"/>
              </a:xfrm>
            </p:grpSpPr>
            <p:sp>
              <p:nvSpPr>
                <p:cNvPr id="230" name="Line 103"/>
                <p:cNvSpPr>
                  <a:spLocks noChangeShapeType="1"/>
                </p:cNvSpPr>
                <p:nvPr/>
              </p:nvSpPr>
              <p:spPr bwMode="auto">
                <a:xfrm>
                  <a:off x="4719638" y="3573463"/>
                  <a:ext cx="4667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104"/>
                <p:cNvSpPr>
                  <a:spLocks noChangeShapeType="1"/>
                </p:cNvSpPr>
                <p:nvPr/>
              </p:nvSpPr>
              <p:spPr bwMode="auto">
                <a:xfrm>
                  <a:off x="4719638" y="3292475"/>
                  <a:ext cx="0" cy="28098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41" name="Freeform 112"/>
            <p:cNvSpPr>
              <a:spLocks noEditPoints="1"/>
            </p:cNvSpPr>
            <p:nvPr/>
          </p:nvSpPr>
          <p:spPr bwMode="auto">
            <a:xfrm>
              <a:off x="1741157" y="4177400"/>
              <a:ext cx="477838" cy="644525"/>
            </a:xfrm>
            <a:custGeom>
              <a:avLst/>
              <a:gdLst>
                <a:gd name="T0" fmla="*/ 50 w 126"/>
                <a:gd name="T1" fmla="*/ 152 h 170"/>
                <a:gd name="T2" fmla="*/ 59 w 126"/>
                <a:gd name="T3" fmla="*/ 161 h 170"/>
                <a:gd name="T4" fmla="*/ 68 w 126"/>
                <a:gd name="T5" fmla="*/ 152 h 170"/>
                <a:gd name="T6" fmla="*/ 59 w 126"/>
                <a:gd name="T7" fmla="*/ 142 h 170"/>
                <a:gd name="T8" fmla="*/ 21 w 126"/>
                <a:gd name="T9" fmla="*/ 142 h 170"/>
                <a:gd name="T10" fmla="*/ 14 w 126"/>
                <a:gd name="T11" fmla="*/ 135 h 170"/>
                <a:gd name="T12" fmla="*/ 14 w 126"/>
                <a:gd name="T13" fmla="*/ 21 h 170"/>
                <a:gd name="T14" fmla="*/ 21 w 126"/>
                <a:gd name="T15" fmla="*/ 14 h 170"/>
                <a:gd name="T16" fmla="*/ 105 w 126"/>
                <a:gd name="T17" fmla="*/ 14 h 170"/>
                <a:gd name="T18" fmla="*/ 112 w 126"/>
                <a:gd name="T19" fmla="*/ 21 h 170"/>
                <a:gd name="T20" fmla="*/ 112 w 126"/>
                <a:gd name="T21" fmla="*/ 163 h 170"/>
                <a:gd name="T22" fmla="*/ 105 w 126"/>
                <a:gd name="T23" fmla="*/ 170 h 170"/>
                <a:gd name="T24" fmla="*/ 105 w 126"/>
                <a:gd name="T25" fmla="*/ 170 h 170"/>
                <a:gd name="T26" fmla="*/ 21 w 126"/>
                <a:gd name="T27" fmla="*/ 170 h 170"/>
                <a:gd name="T28" fmla="*/ 0 w 126"/>
                <a:gd name="T29" fmla="*/ 149 h 170"/>
                <a:gd name="T30" fmla="*/ 0 w 126"/>
                <a:gd name="T31" fmla="*/ 21 h 170"/>
                <a:gd name="T32" fmla="*/ 21 w 126"/>
                <a:gd name="T33" fmla="*/ 0 h 170"/>
                <a:gd name="T34" fmla="*/ 105 w 126"/>
                <a:gd name="T35" fmla="*/ 0 h 170"/>
                <a:gd name="T36" fmla="*/ 126 w 126"/>
                <a:gd name="T37" fmla="*/ 21 h 170"/>
                <a:gd name="T38" fmla="*/ 126 w 126"/>
                <a:gd name="T39"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 h="170">
                  <a:moveTo>
                    <a:pt x="50" y="152"/>
                  </a:moveTo>
                  <a:cubicBezTo>
                    <a:pt x="50" y="157"/>
                    <a:pt x="54" y="161"/>
                    <a:pt x="59" y="161"/>
                  </a:cubicBezTo>
                  <a:cubicBezTo>
                    <a:pt x="64" y="161"/>
                    <a:pt x="68" y="157"/>
                    <a:pt x="68" y="152"/>
                  </a:cubicBezTo>
                  <a:cubicBezTo>
                    <a:pt x="68" y="147"/>
                    <a:pt x="64" y="142"/>
                    <a:pt x="59" y="142"/>
                  </a:cubicBezTo>
                  <a:cubicBezTo>
                    <a:pt x="21" y="142"/>
                    <a:pt x="21" y="142"/>
                    <a:pt x="21" y="142"/>
                  </a:cubicBezTo>
                  <a:cubicBezTo>
                    <a:pt x="17" y="142"/>
                    <a:pt x="14" y="139"/>
                    <a:pt x="14" y="135"/>
                  </a:cubicBezTo>
                  <a:cubicBezTo>
                    <a:pt x="14" y="21"/>
                    <a:pt x="14" y="21"/>
                    <a:pt x="14" y="21"/>
                  </a:cubicBezTo>
                  <a:cubicBezTo>
                    <a:pt x="14" y="17"/>
                    <a:pt x="17" y="14"/>
                    <a:pt x="21" y="14"/>
                  </a:cubicBezTo>
                  <a:cubicBezTo>
                    <a:pt x="105" y="14"/>
                    <a:pt x="105" y="14"/>
                    <a:pt x="105" y="14"/>
                  </a:cubicBezTo>
                  <a:cubicBezTo>
                    <a:pt x="109" y="14"/>
                    <a:pt x="112" y="17"/>
                    <a:pt x="112" y="21"/>
                  </a:cubicBezTo>
                  <a:cubicBezTo>
                    <a:pt x="112" y="163"/>
                    <a:pt x="112" y="163"/>
                    <a:pt x="112" y="163"/>
                  </a:cubicBezTo>
                  <a:cubicBezTo>
                    <a:pt x="112" y="167"/>
                    <a:pt x="109" y="170"/>
                    <a:pt x="105" y="170"/>
                  </a:cubicBezTo>
                  <a:moveTo>
                    <a:pt x="105" y="170"/>
                  </a:moveTo>
                  <a:cubicBezTo>
                    <a:pt x="21" y="170"/>
                    <a:pt x="21" y="170"/>
                    <a:pt x="21" y="170"/>
                  </a:cubicBezTo>
                  <a:cubicBezTo>
                    <a:pt x="9" y="170"/>
                    <a:pt x="0" y="160"/>
                    <a:pt x="0" y="149"/>
                  </a:cubicBezTo>
                  <a:cubicBezTo>
                    <a:pt x="0" y="21"/>
                    <a:pt x="0" y="21"/>
                    <a:pt x="0" y="21"/>
                  </a:cubicBezTo>
                  <a:cubicBezTo>
                    <a:pt x="0" y="9"/>
                    <a:pt x="9" y="0"/>
                    <a:pt x="21" y="0"/>
                  </a:cubicBezTo>
                  <a:cubicBezTo>
                    <a:pt x="105" y="0"/>
                    <a:pt x="105" y="0"/>
                    <a:pt x="105" y="0"/>
                  </a:cubicBezTo>
                  <a:cubicBezTo>
                    <a:pt x="116" y="0"/>
                    <a:pt x="126" y="9"/>
                    <a:pt x="126" y="21"/>
                  </a:cubicBezTo>
                  <a:cubicBezTo>
                    <a:pt x="126" y="169"/>
                    <a:pt x="126" y="169"/>
                    <a:pt x="126" y="169"/>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cxnSp>
          <p:nvCxnSpPr>
            <p:cNvPr id="242" name="Straight Connector 241"/>
            <p:cNvCxnSpPr/>
            <p:nvPr/>
          </p:nvCxnSpPr>
          <p:spPr>
            <a:xfrm>
              <a:off x="496862" y="4954347"/>
              <a:ext cx="1790931"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147089" y="3715917"/>
            <a:ext cx="1354276" cy="646331"/>
          </a:xfrm>
          <a:prstGeom prst="rect">
            <a:avLst/>
          </a:prstGeom>
          <a:noFill/>
        </p:spPr>
        <p:txBody>
          <a:bodyPr wrap="square" rtlCol="0">
            <a:spAutoFit/>
          </a:bodyPr>
          <a:lstStyle/>
          <a:p>
            <a:pPr algn="r"/>
            <a:r>
              <a:rPr lang="en-IN" sz="1200" b="1" dirty="0" smtClean="0"/>
              <a:t>Dashboards to monitor health of  the  asset</a:t>
            </a:r>
          </a:p>
        </p:txBody>
      </p:sp>
      <p:sp>
        <p:nvSpPr>
          <p:cNvPr id="253" name="TextBox 252"/>
          <p:cNvSpPr txBox="1"/>
          <p:nvPr/>
        </p:nvSpPr>
        <p:spPr>
          <a:xfrm>
            <a:off x="180072" y="1970895"/>
            <a:ext cx="873928" cy="646331"/>
          </a:xfrm>
          <a:prstGeom prst="rect">
            <a:avLst/>
          </a:prstGeom>
          <a:noFill/>
        </p:spPr>
        <p:txBody>
          <a:bodyPr wrap="square" rtlCol="0">
            <a:spAutoFit/>
          </a:bodyPr>
          <a:lstStyle/>
          <a:p>
            <a:pPr algn="r"/>
            <a:r>
              <a:rPr lang="en-IN" sz="1200" b="1" dirty="0"/>
              <a:t>Locating </a:t>
            </a:r>
            <a:endParaRPr lang="en-IN" sz="1200" b="1" dirty="0" smtClean="0"/>
          </a:p>
          <a:p>
            <a:pPr algn="r"/>
            <a:r>
              <a:rPr lang="en-IN" sz="1200" b="1" dirty="0" smtClean="0"/>
              <a:t>assets </a:t>
            </a:r>
          </a:p>
          <a:p>
            <a:pPr algn="r"/>
            <a:r>
              <a:rPr lang="en-IN" sz="1200" b="1" dirty="0" smtClean="0"/>
              <a:t>on </a:t>
            </a:r>
            <a:r>
              <a:rPr lang="en-IN" sz="1200" b="1" dirty="0"/>
              <a:t>map</a:t>
            </a:r>
          </a:p>
        </p:txBody>
      </p:sp>
      <p:sp>
        <p:nvSpPr>
          <p:cNvPr id="284" name="TextBox 283"/>
          <p:cNvSpPr txBox="1"/>
          <p:nvPr/>
        </p:nvSpPr>
        <p:spPr>
          <a:xfrm>
            <a:off x="8390912" y="3715735"/>
            <a:ext cx="1437336" cy="461665"/>
          </a:xfrm>
          <a:prstGeom prst="rect">
            <a:avLst/>
          </a:prstGeom>
          <a:noFill/>
        </p:spPr>
        <p:txBody>
          <a:bodyPr wrap="square" rtlCol="0">
            <a:spAutoFit/>
          </a:bodyPr>
          <a:lstStyle/>
          <a:p>
            <a:r>
              <a:rPr lang="en-IN" sz="1200" b="1" dirty="0"/>
              <a:t>Maintaining incident history</a:t>
            </a:r>
          </a:p>
        </p:txBody>
      </p:sp>
      <p:sp>
        <p:nvSpPr>
          <p:cNvPr id="289" name="Round Diagonal Corner Rectangle 288"/>
          <p:cNvSpPr/>
          <p:nvPr/>
        </p:nvSpPr>
        <p:spPr>
          <a:xfrm>
            <a:off x="6727992" y="2040751"/>
            <a:ext cx="2064690" cy="1269466"/>
          </a:xfrm>
          <a:prstGeom prst="round2DiagRect">
            <a:avLst/>
          </a:prstGeom>
          <a:solidFill>
            <a:srgbClr val="AC2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cxnSp>
        <p:nvCxnSpPr>
          <p:cNvPr id="290" name="Straight Connector 289"/>
          <p:cNvCxnSpPr/>
          <p:nvPr/>
        </p:nvCxnSpPr>
        <p:spPr>
          <a:xfrm>
            <a:off x="8357105" y="4364903"/>
            <a:ext cx="1205995" cy="0"/>
          </a:xfrm>
          <a:prstGeom prst="line">
            <a:avLst/>
          </a:prstGeom>
          <a:ln>
            <a:solidFill>
              <a:srgbClr val="E47E1A"/>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H="1">
            <a:off x="291991" y="4364903"/>
            <a:ext cx="1205995" cy="0"/>
          </a:xfrm>
          <a:prstGeom prst="line">
            <a:avLst/>
          </a:prstGeom>
          <a:ln>
            <a:solidFill>
              <a:srgbClr val="E47E1A"/>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296" name="Round Diagonal Corner Rectangle 295"/>
          <p:cNvSpPr/>
          <p:nvPr/>
        </p:nvSpPr>
        <p:spPr>
          <a:xfrm>
            <a:off x="1058763" y="2040751"/>
            <a:ext cx="2064690" cy="1269466"/>
          </a:xfrm>
          <a:prstGeom prst="round2DiagRect">
            <a:avLst/>
          </a:prstGeom>
          <a:solidFill>
            <a:srgbClr val="AC2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cxnSp>
        <p:nvCxnSpPr>
          <p:cNvPr id="297" name="Straight Connector 296"/>
          <p:cNvCxnSpPr/>
          <p:nvPr/>
        </p:nvCxnSpPr>
        <p:spPr>
          <a:xfrm flipH="1">
            <a:off x="342902" y="2637371"/>
            <a:ext cx="715861" cy="0"/>
          </a:xfrm>
          <a:prstGeom prst="line">
            <a:avLst/>
          </a:prstGeom>
          <a:ln>
            <a:solidFill>
              <a:schemeClr val="accent3"/>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8775701" y="2637371"/>
            <a:ext cx="746497" cy="0"/>
          </a:xfrm>
          <a:prstGeom prst="line">
            <a:avLst/>
          </a:prstGeom>
          <a:ln>
            <a:solidFill>
              <a:schemeClr val="accent3"/>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grpSp>
        <p:nvGrpSpPr>
          <p:cNvPr id="295" name="Group 294"/>
          <p:cNvGrpSpPr/>
          <p:nvPr/>
        </p:nvGrpSpPr>
        <p:grpSpPr>
          <a:xfrm>
            <a:off x="1235841" y="2225906"/>
            <a:ext cx="1790931" cy="814172"/>
            <a:chOff x="458772" y="1831956"/>
            <a:chExt cx="1790931" cy="814172"/>
          </a:xfrm>
        </p:grpSpPr>
        <p:sp>
          <p:nvSpPr>
            <p:cNvPr id="255" name="Freeform 69"/>
            <p:cNvSpPr>
              <a:spLocks/>
            </p:cNvSpPr>
            <p:nvPr/>
          </p:nvSpPr>
          <p:spPr bwMode="auto">
            <a:xfrm>
              <a:off x="847635" y="1831956"/>
              <a:ext cx="1077913" cy="681037"/>
            </a:xfrm>
            <a:custGeom>
              <a:avLst/>
              <a:gdLst>
                <a:gd name="T0" fmla="*/ 285 w 285"/>
                <a:gd name="T1" fmla="*/ 159 h 179"/>
                <a:gd name="T2" fmla="*/ 266 w 285"/>
                <a:gd name="T3" fmla="*/ 179 h 179"/>
                <a:gd name="T4" fmla="*/ 20 w 285"/>
                <a:gd name="T5" fmla="*/ 179 h 179"/>
                <a:gd name="T6" fmla="*/ 0 w 285"/>
                <a:gd name="T7" fmla="*/ 159 h 179"/>
                <a:gd name="T8" fmla="*/ 260 w 285"/>
                <a:gd name="T9" fmla="*/ 159 h 179"/>
                <a:gd name="T10" fmla="*/ 260 w 285"/>
                <a:gd name="T11" fmla="*/ 0 h 179"/>
                <a:gd name="T12" fmla="*/ 26 w 285"/>
                <a:gd name="T13" fmla="*/ 0 h 179"/>
                <a:gd name="T14" fmla="*/ 26 w 285"/>
                <a:gd name="T15" fmla="*/ 138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179">
                  <a:moveTo>
                    <a:pt x="285" y="159"/>
                  </a:moveTo>
                  <a:cubicBezTo>
                    <a:pt x="285" y="170"/>
                    <a:pt x="277" y="179"/>
                    <a:pt x="266" y="179"/>
                  </a:cubicBezTo>
                  <a:cubicBezTo>
                    <a:pt x="20" y="179"/>
                    <a:pt x="20" y="179"/>
                    <a:pt x="20" y="179"/>
                  </a:cubicBezTo>
                  <a:cubicBezTo>
                    <a:pt x="9" y="179"/>
                    <a:pt x="0" y="170"/>
                    <a:pt x="0" y="159"/>
                  </a:cubicBezTo>
                  <a:cubicBezTo>
                    <a:pt x="260" y="159"/>
                    <a:pt x="260" y="159"/>
                    <a:pt x="260" y="159"/>
                  </a:cubicBezTo>
                  <a:cubicBezTo>
                    <a:pt x="260" y="0"/>
                    <a:pt x="260" y="0"/>
                    <a:pt x="260" y="0"/>
                  </a:cubicBezTo>
                  <a:cubicBezTo>
                    <a:pt x="26" y="0"/>
                    <a:pt x="26" y="0"/>
                    <a:pt x="26" y="0"/>
                  </a:cubicBezTo>
                  <a:cubicBezTo>
                    <a:pt x="26" y="138"/>
                    <a:pt x="26" y="138"/>
                    <a:pt x="26" y="138"/>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0" name="Line 103"/>
            <p:cNvSpPr>
              <a:spLocks noChangeShapeType="1"/>
            </p:cNvSpPr>
            <p:nvPr/>
          </p:nvSpPr>
          <p:spPr bwMode="auto">
            <a:xfrm>
              <a:off x="1002818" y="2332654"/>
              <a:ext cx="775301"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78" name="Group 277"/>
            <p:cNvGrpSpPr/>
            <p:nvPr/>
          </p:nvGrpSpPr>
          <p:grpSpPr>
            <a:xfrm>
              <a:off x="1396547" y="1955254"/>
              <a:ext cx="276681" cy="276681"/>
              <a:chOff x="1396547" y="1955254"/>
              <a:chExt cx="276681" cy="276681"/>
            </a:xfrm>
          </p:grpSpPr>
          <p:sp>
            <p:nvSpPr>
              <p:cNvPr id="276" name="Teardrop 275"/>
              <p:cNvSpPr/>
              <p:nvPr/>
            </p:nvSpPr>
            <p:spPr>
              <a:xfrm rot="8100000">
                <a:off x="1396547" y="1955254"/>
                <a:ext cx="276681" cy="276681"/>
              </a:xfrm>
              <a:prstGeom prst="teardrop">
                <a:avLst>
                  <a:gd name="adj" fmla="val 107302"/>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77" name="Oval 276"/>
              <p:cNvSpPr/>
              <p:nvPr/>
            </p:nvSpPr>
            <p:spPr>
              <a:xfrm>
                <a:off x="1456391" y="2015482"/>
                <a:ext cx="156992" cy="15699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grpSp>
          <p:nvGrpSpPr>
            <p:cNvPr id="279" name="Group 278"/>
            <p:cNvGrpSpPr/>
            <p:nvPr/>
          </p:nvGrpSpPr>
          <p:grpSpPr>
            <a:xfrm>
              <a:off x="1152388" y="2120441"/>
              <a:ext cx="151284" cy="151284"/>
              <a:chOff x="1396547" y="1955254"/>
              <a:chExt cx="276681" cy="276681"/>
            </a:xfrm>
          </p:grpSpPr>
          <p:sp>
            <p:nvSpPr>
              <p:cNvPr id="280" name="Teardrop 279"/>
              <p:cNvSpPr/>
              <p:nvPr/>
            </p:nvSpPr>
            <p:spPr>
              <a:xfrm rot="8100000">
                <a:off x="1396547" y="1955254"/>
                <a:ext cx="276681" cy="276681"/>
              </a:xfrm>
              <a:prstGeom prst="teardrop">
                <a:avLst>
                  <a:gd name="adj" fmla="val 107302"/>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81" name="Oval 280"/>
              <p:cNvSpPr/>
              <p:nvPr/>
            </p:nvSpPr>
            <p:spPr>
              <a:xfrm>
                <a:off x="1456391" y="2015482"/>
                <a:ext cx="156992" cy="15699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cxnSp>
          <p:nvCxnSpPr>
            <p:cNvPr id="293" name="Straight Connector 292"/>
            <p:cNvCxnSpPr/>
            <p:nvPr/>
          </p:nvCxnSpPr>
          <p:spPr>
            <a:xfrm>
              <a:off x="458772" y="2646128"/>
              <a:ext cx="1790931"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p:nvGrpSpPr>
        <p:grpSpPr>
          <a:xfrm>
            <a:off x="6292415" y="3744879"/>
            <a:ext cx="2064690" cy="1269466"/>
            <a:chOff x="6292415" y="3744879"/>
            <a:chExt cx="2064690" cy="1269466"/>
          </a:xfrm>
        </p:grpSpPr>
        <p:sp>
          <p:nvSpPr>
            <p:cNvPr id="283" name="Round Diagonal Corner Rectangle 282"/>
            <p:cNvSpPr/>
            <p:nvPr/>
          </p:nvSpPr>
          <p:spPr>
            <a:xfrm>
              <a:off x="6292415" y="3744879"/>
              <a:ext cx="2064690" cy="1269466"/>
            </a:xfrm>
            <a:prstGeom prst="round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nvGrpSpPr>
            <p:cNvPr id="309" name="Group 308"/>
            <p:cNvGrpSpPr/>
            <p:nvPr/>
          </p:nvGrpSpPr>
          <p:grpSpPr>
            <a:xfrm>
              <a:off x="7091255" y="3848734"/>
              <a:ext cx="501276" cy="900141"/>
              <a:chOff x="3441700" y="3233738"/>
              <a:chExt cx="1624013" cy="2916238"/>
            </a:xfrm>
          </p:grpSpPr>
          <p:sp>
            <p:nvSpPr>
              <p:cNvPr id="307" name="Freeform 116"/>
              <p:cNvSpPr>
                <a:spLocks/>
              </p:cNvSpPr>
              <p:nvPr/>
            </p:nvSpPr>
            <p:spPr bwMode="auto">
              <a:xfrm>
                <a:off x="3441700" y="3233738"/>
                <a:ext cx="1508124" cy="2916238"/>
              </a:xfrm>
              <a:custGeom>
                <a:avLst/>
                <a:gdLst>
                  <a:gd name="T0" fmla="*/ 73 w 742"/>
                  <a:gd name="T1" fmla="*/ 661 h 1438"/>
                  <a:gd name="T2" fmla="*/ 27 w 742"/>
                  <a:gd name="T3" fmla="*/ 615 h 1438"/>
                  <a:gd name="T4" fmla="*/ 57 w 742"/>
                  <a:gd name="T5" fmla="*/ 560 h 1438"/>
                  <a:gd name="T6" fmla="*/ 0 w 742"/>
                  <a:gd name="T7" fmla="*/ 474 h 1438"/>
                  <a:gd name="T8" fmla="*/ 589 w 742"/>
                  <a:gd name="T9" fmla="*/ 0 h 1438"/>
                  <a:gd name="T10" fmla="*/ 742 w 742"/>
                  <a:gd name="T11" fmla="*/ 179 h 1438"/>
                  <a:gd name="T12" fmla="*/ 420 w 742"/>
                  <a:gd name="T13" fmla="*/ 452 h 1438"/>
                  <a:gd name="T14" fmla="*/ 483 w 742"/>
                  <a:gd name="T15" fmla="*/ 434 h 1438"/>
                  <a:gd name="T16" fmla="*/ 613 w 742"/>
                  <a:gd name="T17" fmla="*/ 518 h 1438"/>
                  <a:gd name="T18" fmla="*/ 542 w 742"/>
                  <a:gd name="T19" fmla="*/ 654 h 1438"/>
                  <a:gd name="T20" fmla="*/ 490 w 742"/>
                  <a:gd name="T21" fmla="*/ 691 h 1438"/>
                  <a:gd name="T22" fmla="*/ 416 w 742"/>
                  <a:gd name="T23" fmla="*/ 849 h 1438"/>
                  <a:gd name="T24" fmla="*/ 427 w 742"/>
                  <a:gd name="T25" fmla="*/ 925 h 1438"/>
                  <a:gd name="T26" fmla="*/ 518 w 742"/>
                  <a:gd name="T27" fmla="*/ 1060 h 1438"/>
                  <a:gd name="T28" fmla="*/ 532 w 742"/>
                  <a:gd name="T29" fmla="*/ 1104 h 1438"/>
                  <a:gd name="T30" fmla="*/ 532 w 742"/>
                  <a:gd name="T31" fmla="*/ 1361 h 1438"/>
                  <a:gd name="T32" fmla="*/ 472 w 742"/>
                  <a:gd name="T33" fmla="*/ 1433 h 1438"/>
                  <a:gd name="T34" fmla="*/ 393 w 742"/>
                  <a:gd name="T35" fmla="*/ 1383 h 1438"/>
                  <a:gd name="T36" fmla="*/ 389 w 742"/>
                  <a:gd name="T37" fmla="*/ 1354 h 1438"/>
                  <a:gd name="T38" fmla="*/ 389 w 742"/>
                  <a:gd name="T39" fmla="*/ 1138 h 1438"/>
                  <a:gd name="T40" fmla="*/ 382 w 742"/>
                  <a:gd name="T41" fmla="*/ 1113 h 1438"/>
                  <a:gd name="T42" fmla="*/ 322 w 742"/>
                  <a:gd name="T43" fmla="*/ 1023 h 1438"/>
                  <a:gd name="T44" fmla="*/ 321 w 742"/>
                  <a:gd name="T45" fmla="*/ 1036 h 1438"/>
                  <a:gd name="T46" fmla="*/ 321 w 742"/>
                  <a:gd name="T47" fmla="*/ 1156 h 1438"/>
                  <a:gd name="T48" fmla="*/ 299 w 742"/>
                  <a:gd name="T49" fmla="*/ 1212 h 1438"/>
                  <a:gd name="T50" fmla="*/ 138 w 742"/>
                  <a:gd name="T51" fmla="*/ 1388 h 1438"/>
                  <a:gd name="T52" fmla="*/ 34 w 742"/>
                  <a:gd name="T53" fmla="*/ 1397 h 1438"/>
                  <a:gd name="T54" fmla="*/ 33 w 742"/>
                  <a:gd name="T55" fmla="*/ 1292 h 1438"/>
                  <a:gd name="T56" fmla="*/ 169 w 742"/>
                  <a:gd name="T57" fmla="*/ 1142 h 1438"/>
                  <a:gd name="T58" fmla="*/ 177 w 742"/>
                  <a:gd name="T59" fmla="*/ 1122 h 1438"/>
                  <a:gd name="T60" fmla="*/ 178 w 742"/>
                  <a:gd name="T61" fmla="*/ 973 h 1438"/>
                  <a:gd name="T62" fmla="*/ 177 w 742"/>
                  <a:gd name="T63" fmla="*/ 962 h 1438"/>
                  <a:gd name="T64" fmla="*/ 176 w 742"/>
                  <a:gd name="T65" fmla="*/ 858 h 1438"/>
                  <a:gd name="T66" fmla="*/ 195 w 742"/>
                  <a:gd name="T67" fmla="*/ 784 h 1438"/>
                  <a:gd name="T68" fmla="*/ 162 w 742"/>
                  <a:gd name="T69" fmla="*/ 789 h 1438"/>
                  <a:gd name="T70" fmla="*/ 53 w 742"/>
                  <a:gd name="T71" fmla="*/ 776 h 1438"/>
                  <a:gd name="T72" fmla="*/ 25 w 742"/>
                  <a:gd name="T73" fmla="*/ 710 h 1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2" h="1438">
                    <a:moveTo>
                      <a:pt x="73" y="661"/>
                    </a:moveTo>
                    <a:cubicBezTo>
                      <a:pt x="49" y="654"/>
                      <a:pt x="31" y="641"/>
                      <a:pt x="27" y="615"/>
                    </a:cubicBezTo>
                    <a:cubicBezTo>
                      <a:pt x="24" y="590"/>
                      <a:pt x="35" y="573"/>
                      <a:pt x="57" y="560"/>
                    </a:cubicBezTo>
                    <a:cubicBezTo>
                      <a:pt x="38" y="531"/>
                      <a:pt x="20" y="504"/>
                      <a:pt x="0" y="474"/>
                    </a:cubicBezTo>
                    <a:cubicBezTo>
                      <a:pt x="196" y="316"/>
                      <a:pt x="392" y="158"/>
                      <a:pt x="589" y="0"/>
                    </a:cubicBezTo>
                    <a:cubicBezTo>
                      <a:pt x="640" y="59"/>
                      <a:pt x="690" y="118"/>
                      <a:pt x="742" y="179"/>
                    </a:cubicBezTo>
                    <a:cubicBezTo>
                      <a:pt x="634" y="270"/>
                      <a:pt x="527" y="361"/>
                      <a:pt x="420" y="452"/>
                    </a:cubicBezTo>
                    <a:cubicBezTo>
                      <a:pt x="441" y="445"/>
                      <a:pt x="462" y="437"/>
                      <a:pt x="483" y="434"/>
                    </a:cubicBezTo>
                    <a:cubicBezTo>
                      <a:pt x="542" y="423"/>
                      <a:pt x="598" y="459"/>
                      <a:pt x="613" y="518"/>
                    </a:cubicBezTo>
                    <a:cubicBezTo>
                      <a:pt x="628" y="575"/>
                      <a:pt x="598" y="635"/>
                      <a:pt x="542" y="654"/>
                    </a:cubicBezTo>
                    <a:cubicBezTo>
                      <a:pt x="520" y="662"/>
                      <a:pt x="504" y="674"/>
                      <a:pt x="490" y="691"/>
                    </a:cubicBezTo>
                    <a:cubicBezTo>
                      <a:pt x="453" y="738"/>
                      <a:pt x="435" y="793"/>
                      <a:pt x="416" y="849"/>
                    </a:cubicBezTo>
                    <a:cubicBezTo>
                      <a:pt x="406" y="878"/>
                      <a:pt x="408" y="900"/>
                      <a:pt x="427" y="925"/>
                    </a:cubicBezTo>
                    <a:cubicBezTo>
                      <a:pt x="460" y="968"/>
                      <a:pt x="489" y="1014"/>
                      <a:pt x="518" y="1060"/>
                    </a:cubicBezTo>
                    <a:cubicBezTo>
                      <a:pt x="526" y="1073"/>
                      <a:pt x="531" y="1089"/>
                      <a:pt x="532" y="1104"/>
                    </a:cubicBezTo>
                    <a:cubicBezTo>
                      <a:pt x="533" y="1190"/>
                      <a:pt x="533" y="1275"/>
                      <a:pt x="532" y="1361"/>
                    </a:cubicBezTo>
                    <a:cubicBezTo>
                      <a:pt x="532" y="1398"/>
                      <a:pt x="506" y="1428"/>
                      <a:pt x="472" y="1433"/>
                    </a:cubicBezTo>
                    <a:cubicBezTo>
                      <a:pt x="436" y="1438"/>
                      <a:pt x="403" y="1417"/>
                      <a:pt x="393" y="1383"/>
                    </a:cubicBezTo>
                    <a:cubicBezTo>
                      <a:pt x="390" y="1374"/>
                      <a:pt x="389" y="1364"/>
                      <a:pt x="389" y="1354"/>
                    </a:cubicBezTo>
                    <a:cubicBezTo>
                      <a:pt x="389" y="1282"/>
                      <a:pt x="390" y="1210"/>
                      <a:pt x="389" y="1138"/>
                    </a:cubicBezTo>
                    <a:cubicBezTo>
                      <a:pt x="389" y="1130"/>
                      <a:pt x="386" y="1120"/>
                      <a:pt x="382" y="1113"/>
                    </a:cubicBezTo>
                    <a:cubicBezTo>
                      <a:pt x="363" y="1084"/>
                      <a:pt x="343" y="1055"/>
                      <a:pt x="322" y="1023"/>
                    </a:cubicBezTo>
                    <a:cubicBezTo>
                      <a:pt x="321" y="1029"/>
                      <a:pt x="321" y="1033"/>
                      <a:pt x="321" y="1036"/>
                    </a:cubicBezTo>
                    <a:cubicBezTo>
                      <a:pt x="321" y="1076"/>
                      <a:pt x="321" y="1116"/>
                      <a:pt x="321" y="1156"/>
                    </a:cubicBezTo>
                    <a:cubicBezTo>
                      <a:pt x="321" y="1178"/>
                      <a:pt x="314" y="1196"/>
                      <a:pt x="299" y="1212"/>
                    </a:cubicBezTo>
                    <a:cubicBezTo>
                      <a:pt x="245" y="1271"/>
                      <a:pt x="192" y="1330"/>
                      <a:pt x="138" y="1388"/>
                    </a:cubicBezTo>
                    <a:cubicBezTo>
                      <a:pt x="109" y="1421"/>
                      <a:pt x="65" y="1424"/>
                      <a:pt x="34" y="1397"/>
                    </a:cubicBezTo>
                    <a:cubicBezTo>
                      <a:pt x="4" y="1370"/>
                      <a:pt x="3" y="1325"/>
                      <a:pt x="33" y="1292"/>
                    </a:cubicBezTo>
                    <a:cubicBezTo>
                      <a:pt x="78" y="1242"/>
                      <a:pt x="124" y="1192"/>
                      <a:pt x="169" y="1142"/>
                    </a:cubicBezTo>
                    <a:cubicBezTo>
                      <a:pt x="174" y="1137"/>
                      <a:pt x="177" y="1129"/>
                      <a:pt x="177" y="1122"/>
                    </a:cubicBezTo>
                    <a:cubicBezTo>
                      <a:pt x="178" y="1073"/>
                      <a:pt x="178" y="1023"/>
                      <a:pt x="178" y="973"/>
                    </a:cubicBezTo>
                    <a:cubicBezTo>
                      <a:pt x="178" y="970"/>
                      <a:pt x="178" y="965"/>
                      <a:pt x="177" y="962"/>
                    </a:cubicBezTo>
                    <a:cubicBezTo>
                      <a:pt x="161" y="928"/>
                      <a:pt x="168" y="893"/>
                      <a:pt x="176" y="858"/>
                    </a:cubicBezTo>
                    <a:cubicBezTo>
                      <a:pt x="182" y="834"/>
                      <a:pt x="188" y="810"/>
                      <a:pt x="195" y="784"/>
                    </a:cubicBezTo>
                    <a:cubicBezTo>
                      <a:pt x="183" y="786"/>
                      <a:pt x="172" y="787"/>
                      <a:pt x="162" y="789"/>
                    </a:cubicBezTo>
                    <a:cubicBezTo>
                      <a:pt x="125" y="793"/>
                      <a:pt x="88" y="794"/>
                      <a:pt x="53" y="776"/>
                    </a:cubicBezTo>
                    <a:cubicBezTo>
                      <a:pt x="28" y="763"/>
                      <a:pt x="17" y="736"/>
                      <a:pt x="25" y="710"/>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117"/>
              <p:cNvSpPr>
                <a:spLocks/>
              </p:cNvSpPr>
              <p:nvPr/>
            </p:nvSpPr>
            <p:spPr bwMode="auto">
              <a:xfrm>
                <a:off x="4611688" y="3783013"/>
                <a:ext cx="454025" cy="452438"/>
              </a:xfrm>
              <a:custGeom>
                <a:avLst/>
                <a:gdLst>
                  <a:gd name="T0" fmla="*/ 222 w 223"/>
                  <a:gd name="T1" fmla="*/ 112 h 223"/>
                  <a:gd name="T2" fmla="*/ 110 w 223"/>
                  <a:gd name="T3" fmla="*/ 222 h 223"/>
                  <a:gd name="T4" fmla="*/ 0 w 223"/>
                  <a:gd name="T5" fmla="*/ 110 h 223"/>
                  <a:gd name="T6" fmla="*/ 112 w 223"/>
                  <a:gd name="T7" fmla="*/ 0 h 223"/>
                  <a:gd name="T8" fmla="*/ 222 w 223"/>
                  <a:gd name="T9" fmla="*/ 112 h 223"/>
                </a:gdLst>
                <a:ahLst/>
                <a:cxnLst>
                  <a:cxn ang="0">
                    <a:pos x="T0" y="T1"/>
                  </a:cxn>
                  <a:cxn ang="0">
                    <a:pos x="T2" y="T3"/>
                  </a:cxn>
                  <a:cxn ang="0">
                    <a:pos x="T4" y="T5"/>
                  </a:cxn>
                  <a:cxn ang="0">
                    <a:pos x="T6" y="T7"/>
                  </a:cxn>
                  <a:cxn ang="0">
                    <a:pos x="T8" y="T9"/>
                  </a:cxn>
                </a:cxnLst>
                <a:rect l="0" t="0" r="r" b="b"/>
                <a:pathLst>
                  <a:path w="223" h="223">
                    <a:moveTo>
                      <a:pt x="222" y="112"/>
                    </a:moveTo>
                    <a:cubicBezTo>
                      <a:pt x="222" y="174"/>
                      <a:pt x="173" y="223"/>
                      <a:pt x="110" y="222"/>
                    </a:cubicBezTo>
                    <a:cubicBezTo>
                      <a:pt x="49" y="222"/>
                      <a:pt x="0" y="172"/>
                      <a:pt x="0" y="110"/>
                    </a:cubicBezTo>
                    <a:cubicBezTo>
                      <a:pt x="1" y="49"/>
                      <a:pt x="50" y="0"/>
                      <a:pt x="112" y="0"/>
                    </a:cubicBezTo>
                    <a:cubicBezTo>
                      <a:pt x="173" y="0"/>
                      <a:pt x="223" y="50"/>
                      <a:pt x="222" y="112"/>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310" name="Straight Connector 309"/>
            <p:cNvCxnSpPr/>
            <p:nvPr/>
          </p:nvCxnSpPr>
          <p:spPr>
            <a:xfrm>
              <a:off x="6429294" y="4823973"/>
              <a:ext cx="1790931"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grpSp>
      <p:grpSp>
        <p:nvGrpSpPr>
          <p:cNvPr id="314" name="Group 331"/>
          <p:cNvGrpSpPr/>
          <p:nvPr/>
        </p:nvGrpSpPr>
        <p:grpSpPr>
          <a:xfrm>
            <a:off x="7310538" y="2150709"/>
            <a:ext cx="570620" cy="822609"/>
            <a:chOff x="3719513" y="2065338"/>
            <a:chExt cx="434975" cy="627063"/>
          </a:xfrm>
        </p:grpSpPr>
        <p:sp>
          <p:nvSpPr>
            <p:cNvPr id="318" name="Freeform 118"/>
            <p:cNvSpPr>
              <a:spLocks/>
            </p:cNvSpPr>
            <p:nvPr/>
          </p:nvSpPr>
          <p:spPr bwMode="auto">
            <a:xfrm>
              <a:off x="3719513" y="2065338"/>
              <a:ext cx="434975" cy="627063"/>
            </a:xfrm>
            <a:custGeom>
              <a:avLst/>
              <a:gdLst/>
              <a:ahLst/>
              <a:cxnLst>
                <a:cxn ang="0">
                  <a:pos x="116" y="166"/>
                </a:cxn>
                <a:cxn ang="0">
                  <a:pos x="116" y="15"/>
                </a:cxn>
                <a:cxn ang="0">
                  <a:pos x="101" y="0"/>
                </a:cxn>
                <a:cxn ang="0">
                  <a:pos x="100" y="0"/>
                </a:cxn>
                <a:cxn ang="0">
                  <a:pos x="16" y="0"/>
                </a:cxn>
                <a:cxn ang="0">
                  <a:pos x="16" y="0"/>
                </a:cxn>
                <a:cxn ang="0">
                  <a:pos x="0" y="14"/>
                </a:cxn>
                <a:cxn ang="0">
                  <a:pos x="0" y="15"/>
                </a:cxn>
                <a:cxn ang="0">
                  <a:pos x="0" y="151"/>
                </a:cxn>
                <a:cxn ang="0">
                  <a:pos x="0" y="152"/>
                </a:cxn>
                <a:cxn ang="0">
                  <a:pos x="15" y="167"/>
                </a:cxn>
                <a:cxn ang="0">
                  <a:pos x="16" y="167"/>
                </a:cxn>
                <a:cxn ang="0">
                  <a:pos x="100" y="167"/>
                </a:cxn>
              </a:cxnLst>
              <a:rect l="0" t="0" r="r" b="b"/>
              <a:pathLst>
                <a:path w="116" h="167">
                  <a:moveTo>
                    <a:pt x="116" y="166"/>
                  </a:moveTo>
                  <a:cubicBezTo>
                    <a:pt x="116" y="15"/>
                    <a:pt x="116" y="15"/>
                    <a:pt x="116" y="15"/>
                  </a:cubicBezTo>
                  <a:cubicBezTo>
                    <a:pt x="116" y="7"/>
                    <a:pt x="109" y="0"/>
                    <a:pt x="101" y="0"/>
                  </a:cubicBezTo>
                  <a:cubicBezTo>
                    <a:pt x="100" y="0"/>
                    <a:pt x="100" y="0"/>
                    <a:pt x="100" y="0"/>
                  </a:cubicBezTo>
                  <a:cubicBezTo>
                    <a:pt x="16" y="0"/>
                    <a:pt x="16" y="0"/>
                    <a:pt x="16" y="0"/>
                  </a:cubicBezTo>
                  <a:cubicBezTo>
                    <a:pt x="16" y="0"/>
                    <a:pt x="16" y="0"/>
                    <a:pt x="16" y="0"/>
                  </a:cubicBezTo>
                  <a:cubicBezTo>
                    <a:pt x="7" y="0"/>
                    <a:pt x="0" y="6"/>
                    <a:pt x="0" y="14"/>
                  </a:cubicBezTo>
                  <a:cubicBezTo>
                    <a:pt x="0" y="15"/>
                    <a:pt x="0" y="15"/>
                    <a:pt x="0" y="15"/>
                  </a:cubicBezTo>
                  <a:cubicBezTo>
                    <a:pt x="0" y="151"/>
                    <a:pt x="0" y="151"/>
                    <a:pt x="0" y="151"/>
                  </a:cubicBezTo>
                  <a:cubicBezTo>
                    <a:pt x="0" y="152"/>
                    <a:pt x="0" y="152"/>
                    <a:pt x="0" y="152"/>
                  </a:cubicBezTo>
                  <a:cubicBezTo>
                    <a:pt x="0" y="160"/>
                    <a:pt x="7" y="167"/>
                    <a:pt x="15" y="167"/>
                  </a:cubicBezTo>
                  <a:cubicBezTo>
                    <a:pt x="16" y="167"/>
                    <a:pt x="16" y="167"/>
                    <a:pt x="16" y="167"/>
                  </a:cubicBezTo>
                  <a:cubicBezTo>
                    <a:pt x="100" y="167"/>
                    <a:pt x="100" y="167"/>
                    <a:pt x="100" y="167"/>
                  </a:cubicBezTo>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19"/>
            <p:cNvSpPr>
              <a:spLocks/>
            </p:cNvSpPr>
            <p:nvPr/>
          </p:nvSpPr>
          <p:spPr bwMode="auto">
            <a:xfrm>
              <a:off x="3779838" y="2128838"/>
              <a:ext cx="307975" cy="517525"/>
            </a:xfrm>
            <a:custGeom>
              <a:avLst/>
              <a:gdLst/>
              <a:ahLst/>
              <a:cxnLst>
                <a:cxn ang="0">
                  <a:pos x="33" y="123"/>
                </a:cxn>
                <a:cxn ang="0">
                  <a:pos x="41" y="135"/>
                </a:cxn>
                <a:cxn ang="0">
                  <a:pos x="43" y="135"/>
                </a:cxn>
                <a:cxn ang="0">
                  <a:pos x="50" y="133"/>
                </a:cxn>
                <a:cxn ang="0">
                  <a:pos x="50" y="133"/>
                </a:cxn>
                <a:cxn ang="0">
                  <a:pos x="53" y="116"/>
                </a:cxn>
                <a:cxn ang="0">
                  <a:pos x="53" y="116"/>
                </a:cxn>
                <a:cxn ang="0">
                  <a:pos x="36" y="113"/>
                </a:cxn>
                <a:cxn ang="0">
                  <a:pos x="36" y="113"/>
                </a:cxn>
                <a:cxn ang="0">
                  <a:pos x="11" y="113"/>
                </a:cxn>
                <a:cxn ang="0">
                  <a:pos x="10" y="113"/>
                </a:cxn>
                <a:cxn ang="0">
                  <a:pos x="0" y="102"/>
                </a:cxn>
                <a:cxn ang="0">
                  <a:pos x="0" y="102"/>
                </a:cxn>
                <a:cxn ang="0">
                  <a:pos x="0" y="10"/>
                </a:cxn>
                <a:cxn ang="0">
                  <a:pos x="0" y="10"/>
                </a:cxn>
                <a:cxn ang="0">
                  <a:pos x="11" y="0"/>
                </a:cxn>
                <a:cxn ang="0">
                  <a:pos x="11" y="0"/>
                </a:cxn>
                <a:cxn ang="0">
                  <a:pos x="71" y="0"/>
                </a:cxn>
                <a:cxn ang="0">
                  <a:pos x="72" y="0"/>
                </a:cxn>
                <a:cxn ang="0">
                  <a:pos x="82" y="11"/>
                </a:cxn>
                <a:cxn ang="0">
                  <a:pos x="82" y="130"/>
                </a:cxn>
                <a:cxn ang="0">
                  <a:pos x="74" y="138"/>
                </a:cxn>
              </a:cxnLst>
              <a:rect l="0" t="0" r="r" b="b"/>
              <a:pathLst>
                <a:path w="82" h="138">
                  <a:moveTo>
                    <a:pt x="33" y="123"/>
                  </a:moveTo>
                  <a:cubicBezTo>
                    <a:pt x="33" y="129"/>
                    <a:pt x="38" y="135"/>
                    <a:pt x="41" y="135"/>
                  </a:cubicBezTo>
                  <a:cubicBezTo>
                    <a:pt x="43" y="135"/>
                    <a:pt x="43" y="135"/>
                    <a:pt x="43" y="135"/>
                  </a:cubicBezTo>
                  <a:cubicBezTo>
                    <a:pt x="45" y="135"/>
                    <a:pt x="48" y="135"/>
                    <a:pt x="50" y="133"/>
                  </a:cubicBezTo>
                  <a:cubicBezTo>
                    <a:pt x="50" y="133"/>
                    <a:pt x="50" y="133"/>
                    <a:pt x="50" y="133"/>
                  </a:cubicBezTo>
                  <a:cubicBezTo>
                    <a:pt x="56" y="129"/>
                    <a:pt x="57" y="121"/>
                    <a:pt x="53" y="116"/>
                  </a:cubicBezTo>
                  <a:cubicBezTo>
                    <a:pt x="53" y="116"/>
                    <a:pt x="53" y="116"/>
                    <a:pt x="53" y="116"/>
                  </a:cubicBezTo>
                  <a:cubicBezTo>
                    <a:pt x="49" y="112"/>
                    <a:pt x="50" y="113"/>
                    <a:pt x="36" y="113"/>
                  </a:cubicBezTo>
                  <a:cubicBezTo>
                    <a:pt x="36" y="113"/>
                    <a:pt x="36" y="113"/>
                    <a:pt x="36" y="113"/>
                  </a:cubicBezTo>
                  <a:cubicBezTo>
                    <a:pt x="11" y="113"/>
                    <a:pt x="11" y="113"/>
                    <a:pt x="11" y="113"/>
                  </a:cubicBezTo>
                  <a:cubicBezTo>
                    <a:pt x="10" y="113"/>
                    <a:pt x="10" y="113"/>
                    <a:pt x="10" y="113"/>
                  </a:cubicBezTo>
                  <a:cubicBezTo>
                    <a:pt x="4" y="113"/>
                    <a:pt x="0" y="108"/>
                    <a:pt x="0" y="102"/>
                  </a:cubicBezTo>
                  <a:cubicBezTo>
                    <a:pt x="0" y="102"/>
                    <a:pt x="0" y="102"/>
                    <a:pt x="0" y="102"/>
                  </a:cubicBezTo>
                  <a:cubicBezTo>
                    <a:pt x="0" y="10"/>
                    <a:pt x="0" y="10"/>
                    <a:pt x="0" y="10"/>
                  </a:cubicBezTo>
                  <a:cubicBezTo>
                    <a:pt x="0" y="10"/>
                    <a:pt x="0" y="10"/>
                    <a:pt x="0" y="10"/>
                  </a:cubicBezTo>
                  <a:cubicBezTo>
                    <a:pt x="0" y="5"/>
                    <a:pt x="5" y="0"/>
                    <a:pt x="11" y="0"/>
                  </a:cubicBezTo>
                  <a:cubicBezTo>
                    <a:pt x="11" y="0"/>
                    <a:pt x="11" y="0"/>
                    <a:pt x="11" y="0"/>
                  </a:cubicBezTo>
                  <a:cubicBezTo>
                    <a:pt x="71" y="0"/>
                    <a:pt x="71" y="0"/>
                    <a:pt x="71" y="0"/>
                  </a:cubicBezTo>
                  <a:cubicBezTo>
                    <a:pt x="72" y="0"/>
                    <a:pt x="72" y="0"/>
                    <a:pt x="72" y="0"/>
                  </a:cubicBezTo>
                  <a:cubicBezTo>
                    <a:pt x="78" y="0"/>
                    <a:pt x="82" y="5"/>
                    <a:pt x="82" y="11"/>
                  </a:cubicBezTo>
                  <a:cubicBezTo>
                    <a:pt x="82" y="130"/>
                    <a:pt x="82" y="130"/>
                    <a:pt x="82" y="130"/>
                  </a:cubicBezTo>
                  <a:cubicBezTo>
                    <a:pt x="82" y="134"/>
                    <a:pt x="79" y="138"/>
                    <a:pt x="74" y="138"/>
                  </a:cubicBezTo>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20" name="Group 117"/>
          <p:cNvGrpSpPr/>
          <p:nvPr/>
        </p:nvGrpSpPr>
        <p:grpSpPr>
          <a:xfrm>
            <a:off x="7435096" y="2457172"/>
            <a:ext cx="311129" cy="226016"/>
            <a:chOff x="10388706" y="2744751"/>
            <a:chExt cx="355658" cy="267083"/>
          </a:xfrm>
        </p:grpSpPr>
        <p:sp>
          <p:nvSpPr>
            <p:cNvPr id="333" name="Freeform 332"/>
            <p:cNvSpPr>
              <a:spLocks/>
            </p:cNvSpPr>
            <p:nvPr/>
          </p:nvSpPr>
          <p:spPr bwMode="auto">
            <a:xfrm>
              <a:off x="10388706" y="2791146"/>
              <a:ext cx="355658" cy="220688"/>
            </a:xfrm>
            <a:custGeom>
              <a:avLst/>
              <a:gdLst/>
              <a:ahLst/>
              <a:cxnLst>
                <a:cxn ang="0">
                  <a:pos x="224" y="139"/>
                </a:cxn>
                <a:cxn ang="0">
                  <a:pos x="203" y="139"/>
                </a:cxn>
                <a:cxn ang="0">
                  <a:pos x="203" y="0"/>
                </a:cxn>
                <a:cxn ang="0">
                  <a:pos x="184" y="0"/>
                </a:cxn>
                <a:cxn ang="0">
                  <a:pos x="184" y="139"/>
                </a:cxn>
                <a:cxn ang="0">
                  <a:pos x="160" y="139"/>
                </a:cxn>
                <a:cxn ang="0">
                  <a:pos x="160" y="24"/>
                </a:cxn>
                <a:cxn ang="0">
                  <a:pos x="139" y="24"/>
                </a:cxn>
                <a:cxn ang="0">
                  <a:pos x="139" y="139"/>
                </a:cxn>
                <a:cxn ang="0">
                  <a:pos x="115" y="139"/>
                </a:cxn>
                <a:cxn ang="0">
                  <a:pos x="115" y="78"/>
                </a:cxn>
                <a:cxn ang="0">
                  <a:pos x="94" y="78"/>
                </a:cxn>
                <a:cxn ang="0">
                  <a:pos x="94" y="139"/>
                </a:cxn>
                <a:cxn ang="0">
                  <a:pos x="73" y="139"/>
                </a:cxn>
                <a:cxn ang="0">
                  <a:pos x="73" y="116"/>
                </a:cxn>
                <a:cxn ang="0">
                  <a:pos x="52" y="116"/>
                </a:cxn>
                <a:cxn ang="0">
                  <a:pos x="52" y="139"/>
                </a:cxn>
                <a:cxn ang="0">
                  <a:pos x="47" y="139"/>
                </a:cxn>
                <a:cxn ang="0">
                  <a:pos x="0" y="139"/>
                </a:cxn>
              </a:cxnLst>
              <a:rect l="0" t="0" r="r" b="b"/>
              <a:pathLst>
                <a:path w="224" h="139">
                  <a:moveTo>
                    <a:pt x="224" y="139"/>
                  </a:moveTo>
                  <a:lnTo>
                    <a:pt x="203" y="139"/>
                  </a:lnTo>
                  <a:lnTo>
                    <a:pt x="203" y="0"/>
                  </a:lnTo>
                  <a:lnTo>
                    <a:pt x="184" y="0"/>
                  </a:lnTo>
                  <a:lnTo>
                    <a:pt x="184" y="139"/>
                  </a:lnTo>
                  <a:lnTo>
                    <a:pt x="160" y="139"/>
                  </a:lnTo>
                  <a:lnTo>
                    <a:pt x="160" y="24"/>
                  </a:lnTo>
                  <a:lnTo>
                    <a:pt x="139" y="24"/>
                  </a:lnTo>
                  <a:lnTo>
                    <a:pt x="139" y="139"/>
                  </a:lnTo>
                  <a:lnTo>
                    <a:pt x="115" y="139"/>
                  </a:lnTo>
                  <a:lnTo>
                    <a:pt x="115" y="78"/>
                  </a:lnTo>
                  <a:lnTo>
                    <a:pt x="94" y="78"/>
                  </a:lnTo>
                  <a:lnTo>
                    <a:pt x="94" y="139"/>
                  </a:lnTo>
                  <a:lnTo>
                    <a:pt x="73" y="139"/>
                  </a:lnTo>
                  <a:lnTo>
                    <a:pt x="73" y="116"/>
                  </a:lnTo>
                  <a:lnTo>
                    <a:pt x="52" y="116"/>
                  </a:lnTo>
                  <a:lnTo>
                    <a:pt x="52" y="139"/>
                  </a:lnTo>
                  <a:lnTo>
                    <a:pt x="47" y="139"/>
                  </a:lnTo>
                  <a:lnTo>
                    <a:pt x="0" y="139"/>
                  </a:ln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144"/>
            <p:cNvSpPr>
              <a:spLocks/>
            </p:cNvSpPr>
            <p:nvPr/>
          </p:nvSpPr>
          <p:spPr bwMode="auto">
            <a:xfrm>
              <a:off x="10434466" y="2744751"/>
              <a:ext cx="220698" cy="142892"/>
            </a:xfrm>
            <a:custGeom>
              <a:avLst/>
              <a:gdLst/>
              <a:ahLst/>
              <a:cxnLst>
                <a:cxn ang="0">
                  <a:pos x="0" y="90"/>
                </a:cxn>
                <a:cxn ang="0">
                  <a:pos x="71" y="57"/>
                </a:cxn>
                <a:cxn ang="0">
                  <a:pos x="104" y="21"/>
                </a:cxn>
                <a:cxn ang="0">
                  <a:pos x="87" y="0"/>
                </a:cxn>
                <a:cxn ang="0">
                  <a:pos x="139" y="0"/>
                </a:cxn>
                <a:cxn ang="0">
                  <a:pos x="128" y="43"/>
                </a:cxn>
              </a:cxnLst>
              <a:rect l="0" t="0" r="r" b="b"/>
              <a:pathLst>
                <a:path w="139" h="90">
                  <a:moveTo>
                    <a:pt x="0" y="90"/>
                  </a:moveTo>
                  <a:lnTo>
                    <a:pt x="71" y="57"/>
                  </a:lnTo>
                  <a:lnTo>
                    <a:pt x="104" y="21"/>
                  </a:lnTo>
                  <a:lnTo>
                    <a:pt x="87" y="0"/>
                  </a:lnTo>
                  <a:lnTo>
                    <a:pt x="139" y="0"/>
                  </a:lnTo>
                  <a:lnTo>
                    <a:pt x="128" y="43"/>
                  </a:ln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336" name="Straight Connector 335"/>
          <p:cNvCxnSpPr/>
          <p:nvPr/>
        </p:nvCxnSpPr>
        <p:spPr>
          <a:xfrm>
            <a:off x="6840683" y="3094233"/>
            <a:ext cx="1838497"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a:off x="8792682" y="2021394"/>
            <a:ext cx="1437336" cy="461665"/>
          </a:xfrm>
          <a:prstGeom prst="rect">
            <a:avLst/>
          </a:prstGeom>
          <a:noFill/>
        </p:spPr>
        <p:txBody>
          <a:bodyPr wrap="square" rtlCol="0">
            <a:spAutoFit/>
          </a:bodyPr>
          <a:lstStyle/>
          <a:p>
            <a:r>
              <a:rPr lang="en-IN" sz="1200" b="1" dirty="0"/>
              <a:t>Asset Optimization</a:t>
            </a:r>
          </a:p>
        </p:txBody>
      </p:sp>
      <p:cxnSp>
        <p:nvCxnSpPr>
          <p:cNvPr id="342" name="Elbow Connector 341"/>
          <p:cNvCxnSpPr>
            <a:endCxn id="289" idx="2"/>
          </p:cNvCxnSpPr>
          <p:nvPr/>
        </p:nvCxnSpPr>
        <p:spPr>
          <a:xfrm>
            <a:off x="5702576" y="2547323"/>
            <a:ext cx="1025416" cy="128161"/>
          </a:xfrm>
          <a:prstGeom prst="bentConnector3">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4" name="Elbow Connector 343"/>
          <p:cNvCxnSpPr>
            <a:endCxn id="283" idx="2"/>
          </p:cNvCxnSpPr>
          <p:nvPr/>
        </p:nvCxnSpPr>
        <p:spPr>
          <a:xfrm rot="16200000" flipH="1">
            <a:off x="5000064" y="3087260"/>
            <a:ext cx="1672887" cy="911815"/>
          </a:xfrm>
          <a:prstGeom prst="bentConnector2">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p:cNvCxnSpPr/>
          <p:nvPr/>
        </p:nvCxnSpPr>
        <p:spPr>
          <a:xfrm>
            <a:off x="4963695" y="2778554"/>
            <a:ext cx="0" cy="2133166"/>
          </a:xfrm>
          <a:prstGeom prst="straightConnector1">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8" name="Elbow Connector 347"/>
          <p:cNvCxnSpPr>
            <a:endCxn id="185" idx="0"/>
          </p:cNvCxnSpPr>
          <p:nvPr/>
        </p:nvCxnSpPr>
        <p:spPr>
          <a:xfrm rot="5400000">
            <a:off x="3198677" y="3068529"/>
            <a:ext cx="1692454" cy="968842"/>
          </a:xfrm>
          <a:prstGeom prst="bentConnector2">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0" name="Elbow Connector 349"/>
          <p:cNvCxnSpPr>
            <a:endCxn id="296" idx="0"/>
          </p:cNvCxnSpPr>
          <p:nvPr/>
        </p:nvCxnSpPr>
        <p:spPr>
          <a:xfrm rot="10800000" flipV="1">
            <a:off x="3123454" y="2566424"/>
            <a:ext cx="1106465" cy="109060"/>
          </a:xfrm>
          <a:prstGeom prst="bentConnector3">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54" name="Freeform 121"/>
          <p:cNvSpPr>
            <a:spLocks noEditPoints="1"/>
          </p:cNvSpPr>
          <p:nvPr/>
        </p:nvSpPr>
        <p:spPr bwMode="auto">
          <a:xfrm>
            <a:off x="7934326" y="2219724"/>
            <a:ext cx="389380" cy="408398"/>
          </a:xfrm>
          <a:custGeom>
            <a:avLst/>
            <a:gdLst>
              <a:gd name="T0" fmla="*/ 99 w 162"/>
              <a:gd name="T1" fmla="*/ 0 h 170"/>
              <a:gd name="T2" fmla="*/ 162 w 162"/>
              <a:gd name="T3" fmla="*/ 46 h 170"/>
              <a:gd name="T4" fmla="*/ 75 w 162"/>
              <a:gd name="T5" fmla="*/ 93 h 170"/>
              <a:gd name="T6" fmla="*/ 99 w 162"/>
              <a:gd name="T7" fmla="*/ 0 h 170"/>
              <a:gd name="T8" fmla="*/ 158 w 162"/>
              <a:gd name="T9" fmla="*/ 62 h 170"/>
              <a:gd name="T10" fmla="*/ 162 w 162"/>
              <a:gd name="T11" fmla="*/ 89 h 170"/>
              <a:gd name="T12" fmla="*/ 81 w 162"/>
              <a:gd name="T13" fmla="*/ 170 h 170"/>
              <a:gd name="T14" fmla="*/ 0 w 162"/>
              <a:gd name="T15" fmla="*/ 89 h 170"/>
              <a:gd name="T16" fmla="*/ 81 w 162"/>
              <a:gd name="T17" fmla="*/ 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170">
                <a:moveTo>
                  <a:pt x="99" y="0"/>
                </a:moveTo>
                <a:cubicBezTo>
                  <a:pt x="127" y="4"/>
                  <a:pt x="150" y="22"/>
                  <a:pt x="162" y="46"/>
                </a:cubicBezTo>
                <a:cubicBezTo>
                  <a:pt x="75" y="93"/>
                  <a:pt x="75" y="93"/>
                  <a:pt x="75" y="93"/>
                </a:cubicBezTo>
                <a:lnTo>
                  <a:pt x="99" y="0"/>
                </a:lnTo>
                <a:close/>
                <a:moveTo>
                  <a:pt x="158" y="62"/>
                </a:moveTo>
                <a:cubicBezTo>
                  <a:pt x="161" y="71"/>
                  <a:pt x="162" y="80"/>
                  <a:pt x="162" y="89"/>
                </a:cubicBezTo>
                <a:cubicBezTo>
                  <a:pt x="162" y="134"/>
                  <a:pt x="126" y="170"/>
                  <a:pt x="81" y="170"/>
                </a:cubicBezTo>
                <a:cubicBezTo>
                  <a:pt x="37" y="170"/>
                  <a:pt x="0" y="134"/>
                  <a:pt x="0" y="89"/>
                </a:cubicBezTo>
                <a:cubicBezTo>
                  <a:pt x="0" y="44"/>
                  <a:pt x="37" y="8"/>
                  <a:pt x="81" y="8"/>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62353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10000"/>
                <a:lumOff val="90000"/>
              </a:schemeClr>
            </a:gs>
            <a:gs pos="9000">
              <a:schemeClr val="bg1"/>
            </a:gs>
            <a:gs pos="100000">
              <a:schemeClr val="tx1">
                <a:lumMod val="10000"/>
                <a:lumOff val="9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and Benefits</a:t>
            </a:r>
            <a:endParaRPr lang="en-US" dirty="0"/>
          </a:p>
        </p:txBody>
      </p:sp>
      <p:sp>
        <p:nvSpPr>
          <p:cNvPr id="6" name="AutoShape 2" descr="Image result for freight industry 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5" name="Round Diagonal Corner Rectangle 24"/>
          <p:cNvSpPr/>
          <p:nvPr/>
        </p:nvSpPr>
        <p:spPr>
          <a:xfrm>
            <a:off x="6276975" y="1371600"/>
            <a:ext cx="3286124" cy="2368887"/>
          </a:xfrm>
          <a:prstGeom prst="round2DiagRect">
            <a:avLst/>
          </a:pr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372454" y="2091858"/>
            <a:ext cx="3190645" cy="1585049"/>
          </a:xfrm>
          <a:prstGeom prst="rect">
            <a:avLst/>
          </a:prstGeom>
          <a:noFill/>
        </p:spPr>
        <p:txBody>
          <a:bodyPr wrap="square" rtlCol="0">
            <a:spAutoFit/>
          </a:bodyPr>
          <a:lstStyle/>
          <a:p>
            <a:pPr>
              <a:spcAft>
                <a:spcPts val="600"/>
              </a:spcAft>
            </a:pPr>
            <a:r>
              <a:rPr lang="en-US" sz="1100" dirty="0" smtClean="0"/>
              <a:t>Reduce carbon footprint</a:t>
            </a:r>
          </a:p>
          <a:p>
            <a:pPr>
              <a:spcAft>
                <a:spcPts val="600"/>
              </a:spcAft>
            </a:pPr>
            <a:r>
              <a:rPr lang="en-US" sz="1100" dirty="0" smtClean="0"/>
              <a:t>Optimization of plant production for increased asset revenue</a:t>
            </a:r>
          </a:p>
          <a:p>
            <a:pPr>
              <a:spcAft>
                <a:spcPts val="600"/>
              </a:spcAft>
            </a:pPr>
            <a:r>
              <a:rPr lang="en-US" sz="1100" dirty="0" smtClean="0"/>
              <a:t>High Reliability and low maintenance</a:t>
            </a:r>
          </a:p>
          <a:p>
            <a:pPr>
              <a:spcAft>
                <a:spcPts val="600"/>
              </a:spcAft>
            </a:pPr>
            <a:r>
              <a:rPr lang="en-US" sz="1100" dirty="0" smtClean="0"/>
              <a:t>Reduction of risk for asset owners and investors</a:t>
            </a:r>
          </a:p>
          <a:p>
            <a:pPr>
              <a:spcAft>
                <a:spcPts val="600"/>
              </a:spcAft>
            </a:pPr>
            <a:r>
              <a:rPr lang="en-US" sz="1100" dirty="0" smtClean="0"/>
              <a:t>Transparency on plant production, performance and risks</a:t>
            </a:r>
            <a:endParaRPr lang="en-US" sz="1600" dirty="0"/>
          </a:p>
        </p:txBody>
      </p:sp>
      <p:sp>
        <p:nvSpPr>
          <p:cNvPr id="27" name="TextBox 26"/>
          <p:cNvSpPr txBox="1"/>
          <p:nvPr/>
        </p:nvSpPr>
        <p:spPr>
          <a:xfrm>
            <a:off x="6371027" y="1599260"/>
            <a:ext cx="1215731" cy="384721"/>
          </a:xfrm>
          <a:prstGeom prst="rect">
            <a:avLst/>
          </a:prstGeom>
          <a:noFill/>
        </p:spPr>
        <p:txBody>
          <a:bodyPr wrap="square" rtlCol="0">
            <a:spAutoFit/>
          </a:bodyPr>
          <a:lstStyle/>
          <a:p>
            <a:r>
              <a:rPr lang="en-US" b="1" dirty="0" smtClean="0"/>
              <a:t>Benefits</a:t>
            </a:r>
          </a:p>
        </p:txBody>
      </p:sp>
      <p:cxnSp>
        <p:nvCxnSpPr>
          <p:cNvPr id="4" name="Straight Arrow Connector 3"/>
          <p:cNvCxnSpPr/>
          <p:nvPr/>
        </p:nvCxnSpPr>
        <p:spPr>
          <a:xfrm>
            <a:off x="6497369" y="2019940"/>
            <a:ext cx="2868771" cy="0"/>
          </a:xfrm>
          <a:prstGeom prst="straightConnector1">
            <a:avLst/>
          </a:prstGeom>
          <a:ln>
            <a:solidFill>
              <a:schemeClr val="accent5"/>
            </a:solidFill>
            <a:prstDash val="solid"/>
            <a:tailEnd type="diamond"/>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8877998" y="1434577"/>
            <a:ext cx="215996" cy="288818"/>
            <a:chOff x="4230688" y="2959101"/>
            <a:chExt cx="555625" cy="742949"/>
          </a:xfrm>
        </p:grpSpPr>
        <p:sp>
          <p:nvSpPr>
            <p:cNvPr id="9" name="Freeform 5"/>
            <p:cNvSpPr>
              <a:spLocks/>
            </p:cNvSpPr>
            <p:nvPr/>
          </p:nvSpPr>
          <p:spPr bwMode="auto">
            <a:xfrm>
              <a:off x="4241800" y="3371850"/>
              <a:ext cx="384175" cy="250825"/>
            </a:xfrm>
            <a:custGeom>
              <a:avLst/>
              <a:gdLst>
                <a:gd name="T0" fmla="*/ 0 w 242"/>
                <a:gd name="T1" fmla="*/ 158 h 158"/>
                <a:gd name="T2" fmla="*/ 72 w 242"/>
                <a:gd name="T3" fmla="*/ 84 h 158"/>
                <a:gd name="T4" fmla="*/ 115 w 242"/>
                <a:gd name="T5" fmla="*/ 127 h 158"/>
                <a:gd name="T6" fmla="*/ 242 w 242"/>
                <a:gd name="T7" fmla="*/ 0 h 158"/>
              </a:gdLst>
              <a:ahLst/>
              <a:cxnLst>
                <a:cxn ang="0">
                  <a:pos x="T0" y="T1"/>
                </a:cxn>
                <a:cxn ang="0">
                  <a:pos x="T2" y="T3"/>
                </a:cxn>
                <a:cxn ang="0">
                  <a:pos x="T4" y="T5"/>
                </a:cxn>
                <a:cxn ang="0">
                  <a:pos x="T6" y="T7"/>
                </a:cxn>
              </a:cxnLst>
              <a:rect l="0" t="0" r="r" b="b"/>
              <a:pathLst>
                <a:path w="242" h="158">
                  <a:moveTo>
                    <a:pt x="0" y="158"/>
                  </a:moveTo>
                  <a:lnTo>
                    <a:pt x="72" y="84"/>
                  </a:lnTo>
                  <a:lnTo>
                    <a:pt x="115" y="127"/>
                  </a:lnTo>
                  <a:lnTo>
                    <a:pt x="242" y="0"/>
                  </a:lnTo>
                </a:path>
              </a:pathLst>
            </a:custGeom>
            <a:noFill/>
            <a:ln w="9525"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4560888" y="3322638"/>
              <a:ext cx="111125" cy="109537"/>
            </a:xfrm>
            <a:custGeom>
              <a:avLst/>
              <a:gdLst>
                <a:gd name="T0" fmla="*/ 0 w 70"/>
                <a:gd name="T1" fmla="*/ 0 h 69"/>
                <a:gd name="T2" fmla="*/ 70 w 70"/>
                <a:gd name="T3" fmla="*/ 0 h 69"/>
                <a:gd name="T4" fmla="*/ 70 w 70"/>
                <a:gd name="T5" fmla="*/ 69 h 69"/>
              </a:gdLst>
              <a:ahLst/>
              <a:cxnLst>
                <a:cxn ang="0">
                  <a:pos x="T0" y="T1"/>
                </a:cxn>
                <a:cxn ang="0">
                  <a:pos x="T2" y="T3"/>
                </a:cxn>
                <a:cxn ang="0">
                  <a:pos x="T4" y="T5"/>
                </a:cxn>
              </a:cxnLst>
              <a:rect l="0" t="0" r="r" b="b"/>
              <a:pathLst>
                <a:path w="70" h="69">
                  <a:moveTo>
                    <a:pt x="0" y="0"/>
                  </a:moveTo>
                  <a:lnTo>
                    <a:pt x="70" y="0"/>
                  </a:lnTo>
                  <a:lnTo>
                    <a:pt x="70" y="69"/>
                  </a:lnTo>
                </a:path>
              </a:pathLst>
            </a:custGeom>
            <a:noFill/>
            <a:ln w="9525"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p:nvSpPr>
          <p:spPr bwMode="auto">
            <a:xfrm>
              <a:off x="4230688" y="3175000"/>
              <a:ext cx="555625" cy="527050"/>
            </a:xfrm>
            <a:custGeom>
              <a:avLst/>
              <a:gdLst>
                <a:gd name="T0" fmla="*/ 1 w 146"/>
                <a:gd name="T1" fmla="*/ 119 h 139"/>
                <a:gd name="T2" fmla="*/ 4 w 146"/>
                <a:gd name="T3" fmla="*/ 100 h 139"/>
                <a:gd name="T4" fmla="*/ 7 w 146"/>
                <a:gd name="T5" fmla="*/ 28 h 139"/>
                <a:gd name="T6" fmla="*/ 40 w 146"/>
                <a:gd name="T7" fmla="*/ 1 h 139"/>
                <a:gd name="T8" fmla="*/ 87 w 146"/>
                <a:gd name="T9" fmla="*/ 4 h 139"/>
                <a:gd name="T10" fmla="*/ 108 w 146"/>
                <a:gd name="T11" fmla="*/ 8 h 139"/>
                <a:gd name="T12" fmla="*/ 132 w 146"/>
                <a:gd name="T13" fmla="*/ 67 h 139"/>
                <a:gd name="T14" fmla="*/ 134 w 146"/>
                <a:gd name="T15" fmla="*/ 115 h 139"/>
                <a:gd name="T16" fmla="*/ 146 w 146"/>
                <a:gd name="T17" fmla="*/ 139 h 139"/>
                <a:gd name="T18" fmla="*/ 130 w 146"/>
                <a:gd name="T19" fmla="*/ 134 h 139"/>
                <a:gd name="T20" fmla="*/ 67 w 146"/>
                <a:gd name="T21" fmla="*/ 136 h 139"/>
                <a:gd name="T22" fmla="*/ 2 w 146"/>
                <a:gd name="T23"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39">
                  <a:moveTo>
                    <a:pt x="1" y="119"/>
                  </a:moveTo>
                  <a:cubicBezTo>
                    <a:pt x="1" y="119"/>
                    <a:pt x="4" y="105"/>
                    <a:pt x="4" y="100"/>
                  </a:cubicBezTo>
                  <a:cubicBezTo>
                    <a:pt x="4" y="94"/>
                    <a:pt x="0" y="41"/>
                    <a:pt x="7" y="28"/>
                  </a:cubicBezTo>
                  <a:cubicBezTo>
                    <a:pt x="15" y="15"/>
                    <a:pt x="33" y="2"/>
                    <a:pt x="40" y="1"/>
                  </a:cubicBezTo>
                  <a:cubicBezTo>
                    <a:pt x="47" y="0"/>
                    <a:pt x="67" y="18"/>
                    <a:pt x="87" y="4"/>
                  </a:cubicBezTo>
                  <a:cubicBezTo>
                    <a:pt x="87" y="4"/>
                    <a:pt x="100" y="2"/>
                    <a:pt x="108" y="8"/>
                  </a:cubicBezTo>
                  <a:cubicBezTo>
                    <a:pt x="117" y="15"/>
                    <a:pt x="134" y="38"/>
                    <a:pt x="132" y="67"/>
                  </a:cubicBezTo>
                  <a:cubicBezTo>
                    <a:pt x="130" y="96"/>
                    <a:pt x="130" y="107"/>
                    <a:pt x="134" y="115"/>
                  </a:cubicBezTo>
                  <a:cubicBezTo>
                    <a:pt x="137" y="122"/>
                    <a:pt x="146" y="139"/>
                    <a:pt x="146" y="139"/>
                  </a:cubicBezTo>
                  <a:cubicBezTo>
                    <a:pt x="146" y="139"/>
                    <a:pt x="143" y="134"/>
                    <a:pt x="130" y="134"/>
                  </a:cubicBezTo>
                  <a:cubicBezTo>
                    <a:pt x="117" y="133"/>
                    <a:pt x="82" y="135"/>
                    <a:pt x="67" y="136"/>
                  </a:cubicBezTo>
                  <a:cubicBezTo>
                    <a:pt x="52" y="137"/>
                    <a:pt x="2" y="138"/>
                    <a:pt x="2" y="138"/>
                  </a:cubicBezTo>
                </a:path>
              </a:pathLst>
            </a:custGeom>
            <a:noFill/>
            <a:ln w="9525"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p:nvSpPr>
          <p:spPr bwMode="auto">
            <a:xfrm>
              <a:off x="4303713" y="2959101"/>
              <a:ext cx="341313" cy="125412"/>
            </a:xfrm>
            <a:custGeom>
              <a:avLst/>
              <a:gdLst>
                <a:gd name="T0" fmla="*/ 28 w 90"/>
                <a:gd name="T1" fmla="*/ 33 h 33"/>
                <a:gd name="T2" fmla="*/ 11 w 90"/>
                <a:gd name="T3" fmla="*/ 15 h 33"/>
                <a:gd name="T4" fmla="*/ 0 w 90"/>
                <a:gd name="T5" fmla="*/ 12 h 33"/>
                <a:gd name="T6" fmla="*/ 38 w 90"/>
                <a:gd name="T7" fmla="*/ 6 h 33"/>
                <a:gd name="T8" fmla="*/ 73 w 90"/>
                <a:gd name="T9" fmla="*/ 16 h 33"/>
                <a:gd name="T10" fmla="*/ 90 w 90"/>
                <a:gd name="T11" fmla="*/ 8 h 33"/>
                <a:gd name="T12" fmla="*/ 76 w 90"/>
                <a:gd name="T13" fmla="*/ 31 h 33"/>
              </a:gdLst>
              <a:ahLst/>
              <a:cxnLst>
                <a:cxn ang="0">
                  <a:pos x="T0" y="T1"/>
                </a:cxn>
                <a:cxn ang="0">
                  <a:pos x="T2" y="T3"/>
                </a:cxn>
                <a:cxn ang="0">
                  <a:pos x="T4" y="T5"/>
                </a:cxn>
                <a:cxn ang="0">
                  <a:pos x="T6" y="T7"/>
                </a:cxn>
                <a:cxn ang="0">
                  <a:pos x="T8" y="T9"/>
                </a:cxn>
                <a:cxn ang="0">
                  <a:pos x="T10" y="T11"/>
                </a:cxn>
                <a:cxn ang="0">
                  <a:pos x="T12" y="T13"/>
                </a:cxn>
              </a:cxnLst>
              <a:rect l="0" t="0" r="r" b="b"/>
              <a:pathLst>
                <a:path w="90" h="33">
                  <a:moveTo>
                    <a:pt x="28" y="33"/>
                  </a:moveTo>
                  <a:cubicBezTo>
                    <a:pt x="28" y="33"/>
                    <a:pt x="21" y="18"/>
                    <a:pt x="11" y="15"/>
                  </a:cubicBezTo>
                  <a:cubicBezTo>
                    <a:pt x="0" y="12"/>
                    <a:pt x="0" y="12"/>
                    <a:pt x="0" y="12"/>
                  </a:cubicBezTo>
                  <a:cubicBezTo>
                    <a:pt x="0" y="12"/>
                    <a:pt x="26" y="0"/>
                    <a:pt x="38" y="6"/>
                  </a:cubicBezTo>
                  <a:cubicBezTo>
                    <a:pt x="50" y="13"/>
                    <a:pt x="64" y="18"/>
                    <a:pt x="73" y="16"/>
                  </a:cubicBezTo>
                  <a:cubicBezTo>
                    <a:pt x="83" y="14"/>
                    <a:pt x="90" y="8"/>
                    <a:pt x="90" y="8"/>
                  </a:cubicBezTo>
                  <a:cubicBezTo>
                    <a:pt x="76" y="31"/>
                    <a:pt x="76" y="31"/>
                    <a:pt x="76" y="31"/>
                  </a:cubicBezTo>
                </a:path>
              </a:pathLst>
            </a:custGeom>
            <a:noFill/>
            <a:ln w="9525"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p:nvSpPr>
          <p:spPr bwMode="auto">
            <a:xfrm>
              <a:off x="4330926" y="3204025"/>
              <a:ext cx="148447" cy="3166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accent5"/>
                  </a:solidFill>
                  <a:effectLst/>
                  <a:latin typeface="+mn-lt"/>
                </a:rPr>
                <a:t>$</a:t>
              </a:r>
            </a:p>
          </p:txBody>
        </p:sp>
      </p:grpSp>
      <p:grpSp>
        <p:nvGrpSpPr>
          <p:cNvPr id="70" name="Group 69"/>
          <p:cNvGrpSpPr/>
          <p:nvPr/>
        </p:nvGrpSpPr>
        <p:grpSpPr>
          <a:xfrm>
            <a:off x="8670672" y="1737651"/>
            <a:ext cx="553409" cy="234688"/>
            <a:chOff x="2690813" y="4195763"/>
            <a:chExt cx="3784600" cy="1604963"/>
          </a:xfrm>
        </p:grpSpPr>
        <p:sp>
          <p:nvSpPr>
            <p:cNvPr id="65" name="Freeform 26"/>
            <p:cNvSpPr>
              <a:spLocks/>
            </p:cNvSpPr>
            <p:nvPr/>
          </p:nvSpPr>
          <p:spPr bwMode="auto">
            <a:xfrm>
              <a:off x="3116263" y="4195763"/>
              <a:ext cx="3359150" cy="1604963"/>
            </a:xfrm>
            <a:custGeom>
              <a:avLst/>
              <a:gdLst>
                <a:gd name="T0" fmla="*/ 642 w 894"/>
                <a:gd name="T1" fmla="*/ 102 h 427"/>
                <a:gd name="T2" fmla="*/ 702 w 894"/>
                <a:gd name="T3" fmla="*/ 57 h 427"/>
                <a:gd name="T4" fmla="*/ 702 w 894"/>
                <a:gd name="T5" fmla="*/ 56 h 427"/>
                <a:gd name="T6" fmla="*/ 709 w 894"/>
                <a:gd name="T7" fmla="*/ 50 h 427"/>
                <a:gd name="T8" fmla="*/ 776 w 894"/>
                <a:gd name="T9" fmla="*/ 12 h 427"/>
                <a:gd name="T10" fmla="*/ 789 w 894"/>
                <a:gd name="T11" fmla="*/ 14 h 427"/>
                <a:gd name="T12" fmla="*/ 790 w 894"/>
                <a:gd name="T13" fmla="*/ 14 h 427"/>
                <a:gd name="T14" fmla="*/ 791 w 894"/>
                <a:gd name="T15" fmla="*/ 14 h 427"/>
                <a:gd name="T16" fmla="*/ 853 w 894"/>
                <a:gd name="T17" fmla="*/ 0 h 427"/>
                <a:gd name="T18" fmla="*/ 890 w 894"/>
                <a:gd name="T19" fmla="*/ 13 h 427"/>
                <a:gd name="T20" fmla="*/ 881 w 894"/>
                <a:gd name="T21" fmla="*/ 46 h 427"/>
                <a:gd name="T22" fmla="*/ 515 w 894"/>
                <a:gd name="T23" fmla="*/ 352 h 427"/>
                <a:gd name="T24" fmla="*/ 473 w 894"/>
                <a:gd name="T25" fmla="*/ 359 h 427"/>
                <a:gd name="T26" fmla="*/ 431 w 894"/>
                <a:gd name="T27" fmla="*/ 352 h 427"/>
                <a:gd name="T28" fmla="*/ 199 w 894"/>
                <a:gd name="T29" fmla="*/ 314 h 427"/>
                <a:gd name="T30" fmla="*/ 195 w 894"/>
                <a:gd name="T31" fmla="*/ 314 h 427"/>
                <a:gd name="T32" fmla="*/ 118 w 894"/>
                <a:gd name="T33" fmla="*/ 343 h 427"/>
                <a:gd name="T34" fmla="*/ 0 w 894"/>
                <a:gd name="T35"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4" h="427">
                  <a:moveTo>
                    <a:pt x="642" y="102"/>
                  </a:moveTo>
                  <a:cubicBezTo>
                    <a:pt x="657" y="91"/>
                    <a:pt x="679" y="75"/>
                    <a:pt x="702" y="57"/>
                  </a:cubicBezTo>
                  <a:cubicBezTo>
                    <a:pt x="702" y="56"/>
                    <a:pt x="702" y="56"/>
                    <a:pt x="702" y="56"/>
                  </a:cubicBezTo>
                  <a:cubicBezTo>
                    <a:pt x="704" y="55"/>
                    <a:pt x="706" y="53"/>
                    <a:pt x="709" y="50"/>
                  </a:cubicBezTo>
                  <a:cubicBezTo>
                    <a:pt x="723" y="38"/>
                    <a:pt x="751" y="12"/>
                    <a:pt x="776" y="12"/>
                  </a:cubicBezTo>
                  <a:cubicBezTo>
                    <a:pt x="781" y="12"/>
                    <a:pt x="785" y="12"/>
                    <a:pt x="789" y="14"/>
                  </a:cubicBezTo>
                  <a:cubicBezTo>
                    <a:pt x="790" y="14"/>
                    <a:pt x="790" y="14"/>
                    <a:pt x="790" y="14"/>
                  </a:cubicBezTo>
                  <a:cubicBezTo>
                    <a:pt x="791" y="14"/>
                    <a:pt x="791" y="14"/>
                    <a:pt x="791" y="14"/>
                  </a:cubicBezTo>
                  <a:cubicBezTo>
                    <a:pt x="811" y="5"/>
                    <a:pt x="834" y="0"/>
                    <a:pt x="853" y="0"/>
                  </a:cubicBezTo>
                  <a:cubicBezTo>
                    <a:pt x="872" y="0"/>
                    <a:pt x="885" y="5"/>
                    <a:pt x="890" y="13"/>
                  </a:cubicBezTo>
                  <a:cubicBezTo>
                    <a:pt x="894" y="21"/>
                    <a:pt x="891" y="32"/>
                    <a:pt x="881" y="46"/>
                  </a:cubicBezTo>
                  <a:cubicBezTo>
                    <a:pt x="795" y="171"/>
                    <a:pt x="575" y="329"/>
                    <a:pt x="515" y="352"/>
                  </a:cubicBezTo>
                  <a:cubicBezTo>
                    <a:pt x="502" y="356"/>
                    <a:pt x="488" y="359"/>
                    <a:pt x="473" y="359"/>
                  </a:cubicBezTo>
                  <a:cubicBezTo>
                    <a:pt x="458" y="359"/>
                    <a:pt x="444" y="356"/>
                    <a:pt x="431" y="352"/>
                  </a:cubicBezTo>
                  <a:cubicBezTo>
                    <a:pt x="401" y="340"/>
                    <a:pt x="253" y="314"/>
                    <a:pt x="199" y="314"/>
                  </a:cubicBezTo>
                  <a:cubicBezTo>
                    <a:pt x="198" y="314"/>
                    <a:pt x="196" y="314"/>
                    <a:pt x="195" y="314"/>
                  </a:cubicBezTo>
                  <a:cubicBezTo>
                    <a:pt x="169" y="315"/>
                    <a:pt x="137" y="330"/>
                    <a:pt x="118" y="343"/>
                  </a:cubicBezTo>
                  <a:cubicBezTo>
                    <a:pt x="0" y="427"/>
                    <a:pt x="0" y="427"/>
                    <a:pt x="0" y="427"/>
                  </a:cubicBezTo>
                </a:path>
              </a:pathLst>
            </a:custGeom>
            <a:noFill/>
            <a:ln w="9525"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27"/>
            <p:cNvSpPr>
              <a:spLocks/>
            </p:cNvSpPr>
            <p:nvPr/>
          </p:nvSpPr>
          <p:spPr bwMode="auto">
            <a:xfrm>
              <a:off x="2690813" y="4467226"/>
              <a:ext cx="3028950" cy="811213"/>
            </a:xfrm>
            <a:custGeom>
              <a:avLst/>
              <a:gdLst>
                <a:gd name="T0" fmla="*/ 0 w 806"/>
                <a:gd name="T1" fmla="*/ 216 h 216"/>
                <a:gd name="T2" fmla="*/ 182 w 806"/>
                <a:gd name="T3" fmla="*/ 102 h 216"/>
                <a:gd name="T4" fmla="*/ 184 w 806"/>
                <a:gd name="T5" fmla="*/ 100 h 216"/>
                <a:gd name="T6" fmla="*/ 379 w 806"/>
                <a:gd name="T7" fmla="*/ 0 h 216"/>
                <a:gd name="T8" fmla="*/ 381 w 806"/>
                <a:gd name="T9" fmla="*/ 0 h 216"/>
                <a:gd name="T10" fmla="*/ 473 w 806"/>
                <a:gd name="T11" fmla="*/ 18 h 216"/>
                <a:gd name="T12" fmla="*/ 533 w 806"/>
                <a:gd name="T13" fmla="*/ 33 h 216"/>
                <a:gd name="T14" fmla="*/ 628 w 806"/>
                <a:gd name="T15" fmla="*/ 39 h 216"/>
                <a:gd name="T16" fmla="*/ 772 w 806"/>
                <a:gd name="T17" fmla="*/ 53 h 216"/>
                <a:gd name="T18" fmla="*/ 803 w 806"/>
                <a:gd name="T19" fmla="*/ 90 h 216"/>
                <a:gd name="T20" fmla="*/ 757 w 806"/>
                <a:gd name="T21" fmla="*/ 118 h 216"/>
                <a:gd name="T22" fmla="*/ 512 w 806"/>
                <a:gd name="T23" fmla="*/ 125 h 216"/>
                <a:gd name="T24" fmla="*/ 462 w 806"/>
                <a:gd name="T25" fmla="*/ 133 h 216"/>
                <a:gd name="T26" fmla="*/ 455 w 806"/>
                <a:gd name="T27" fmla="*/ 136 h 216"/>
                <a:gd name="T28" fmla="*/ 453 w 806"/>
                <a:gd name="T29" fmla="*/ 14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6" h="216">
                  <a:moveTo>
                    <a:pt x="0" y="216"/>
                  </a:moveTo>
                  <a:cubicBezTo>
                    <a:pt x="182" y="102"/>
                    <a:pt x="182" y="102"/>
                    <a:pt x="182" y="102"/>
                  </a:cubicBezTo>
                  <a:cubicBezTo>
                    <a:pt x="183" y="102"/>
                    <a:pt x="184" y="101"/>
                    <a:pt x="184" y="100"/>
                  </a:cubicBezTo>
                  <a:cubicBezTo>
                    <a:pt x="185" y="99"/>
                    <a:pt x="268" y="0"/>
                    <a:pt x="379" y="0"/>
                  </a:cubicBezTo>
                  <a:cubicBezTo>
                    <a:pt x="381" y="0"/>
                    <a:pt x="381" y="0"/>
                    <a:pt x="381" y="0"/>
                  </a:cubicBezTo>
                  <a:cubicBezTo>
                    <a:pt x="419" y="1"/>
                    <a:pt x="446" y="10"/>
                    <a:pt x="473" y="18"/>
                  </a:cubicBezTo>
                  <a:cubicBezTo>
                    <a:pt x="493" y="25"/>
                    <a:pt x="512" y="31"/>
                    <a:pt x="533" y="33"/>
                  </a:cubicBezTo>
                  <a:cubicBezTo>
                    <a:pt x="563" y="36"/>
                    <a:pt x="596" y="38"/>
                    <a:pt x="628" y="39"/>
                  </a:cubicBezTo>
                  <a:cubicBezTo>
                    <a:pt x="679" y="42"/>
                    <a:pt x="733" y="44"/>
                    <a:pt x="772" y="53"/>
                  </a:cubicBezTo>
                  <a:cubicBezTo>
                    <a:pt x="796" y="57"/>
                    <a:pt x="806" y="75"/>
                    <a:pt x="803" y="90"/>
                  </a:cubicBezTo>
                  <a:cubicBezTo>
                    <a:pt x="801" y="103"/>
                    <a:pt x="788" y="118"/>
                    <a:pt x="757" y="118"/>
                  </a:cubicBezTo>
                  <a:cubicBezTo>
                    <a:pt x="754" y="118"/>
                    <a:pt x="605" y="119"/>
                    <a:pt x="512" y="125"/>
                  </a:cubicBezTo>
                  <a:cubicBezTo>
                    <a:pt x="492" y="126"/>
                    <a:pt x="474" y="131"/>
                    <a:pt x="462" y="133"/>
                  </a:cubicBezTo>
                  <a:cubicBezTo>
                    <a:pt x="459" y="133"/>
                    <a:pt x="457" y="134"/>
                    <a:pt x="455" y="136"/>
                  </a:cubicBezTo>
                  <a:cubicBezTo>
                    <a:pt x="454" y="138"/>
                    <a:pt x="453" y="141"/>
                    <a:pt x="453" y="144"/>
                  </a:cubicBezTo>
                </a:path>
              </a:pathLst>
            </a:custGeom>
            <a:noFill/>
            <a:ln w="9525"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9" name="Group 238"/>
          <p:cNvGrpSpPr/>
          <p:nvPr/>
        </p:nvGrpSpPr>
        <p:grpSpPr>
          <a:xfrm>
            <a:off x="6449035" y="2343150"/>
            <a:ext cx="2926080" cy="904875"/>
            <a:chOff x="5856113" y="2343150"/>
            <a:chExt cx="3478387" cy="904875"/>
          </a:xfrm>
        </p:grpSpPr>
        <p:cxnSp>
          <p:nvCxnSpPr>
            <p:cNvPr id="74" name="Straight Connector 73"/>
            <p:cNvCxnSpPr/>
            <p:nvPr/>
          </p:nvCxnSpPr>
          <p:spPr>
            <a:xfrm>
              <a:off x="5856113" y="2343150"/>
              <a:ext cx="3478387" cy="0"/>
            </a:xfrm>
            <a:prstGeom prst="line">
              <a:avLst/>
            </a:prstGeom>
            <a:ln w="635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856113" y="2752725"/>
              <a:ext cx="3478387" cy="0"/>
            </a:xfrm>
            <a:prstGeom prst="line">
              <a:avLst/>
            </a:prstGeom>
            <a:ln w="635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56113" y="3009900"/>
              <a:ext cx="3478387" cy="0"/>
            </a:xfrm>
            <a:prstGeom prst="line">
              <a:avLst/>
            </a:prstGeom>
            <a:ln w="635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56113" y="3248025"/>
              <a:ext cx="3478387" cy="0"/>
            </a:xfrm>
            <a:prstGeom prst="line">
              <a:avLst/>
            </a:prstGeom>
            <a:ln w="635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93" name="Round Diagonal Corner Rectangle 92"/>
          <p:cNvSpPr/>
          <p:nvPr/>
        </p:nvSpPr>
        <p:spPr>
          <a:xfrm>
            <a:off x="4045042" y="3896646"/>
            <a:ext cx="5518057" cy="2406183"/>
          </a:xfrm>
          <a:prstGeom prst="round2DiagRect">
            <a:avLst>
              <a:gd name="adj1" fmla="val 11841"/>
              <a:gd name="adj2" fmla="val 0"/>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cxnSp>
        <p:nvCxnSpPr>
          <p:cNvPr id="119" name="Straight Connector 118"/>
          <p:cNvCxnSpPr/>
          <p:nvPr/>
        </p:nvCxnSpPr>
        <p:spPr>
          <a:xfrm>
            <a:off x="4093028" y="6073170"/>
            <a:ext cx="5418252"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5757182" y="4861714"/>
            <a:ext cx="953226" cy="307777"/>
          </a:xfrm>
          <a:prstGeom prst="rect">
            <a:avLst/>
          </a:prstGeom>
          <a:noFill/>
        </p:spPr>
        <p:txBody>
          <a:bodyPr wrap="square" rtlCol="0">
            <a:spAutoFit/>
          </a:bodyPr>
          <a:lstStyle/>
          <a:p>
            <a:r>
              <a:rPr lang="en-IN" sz="1400" b="1" dirty="0"/>
              <a:t> </a:t>
            </a:r>
            <a:r>
              <a:rPr lang="en-IN" sz="1400" b="1" dirty="0">
                <a:solidFill>
                  <a:schemeClr val="accent5"/>
                </a:solidFill>
              </a:rPr>
              <a:t>5-10</a:t>
            </a:r>
            <a:r>
              <a:rPr lang="en-IN" sz="1400" b="1" dirty="0" smtClean="0">
                <a:solidFill>
                  <a:schemeClr val="accent5"/>
                </a:solidFill>
              </a:rPr>
              <a:t>%</a:t>
            </a:r>
            <a:endParaRPr lang="en-US" sz="1400" b="1" dirty="0">
              <a:solidFill>
                <a:schemeClr val="accent5"/>
              </a:solidFill>
            </a:endParaRPr>
          </a:p>
        </p:txBody>
      </p:sp>
      <p:grpSp>
        <p:nvGrpSpPr>
          <p:cNvPr id="164" name="Group 163"/>
          <p:cNvGrpSpPr/>
          <p:nvPr/>
        </p:nvGrpSpPr>
        <p:grpSpPr>
          <a:xfrm>
            <a:off x="4150860" y="4029715"/>
            <a:ext cx="2546848" cy="1985323"/>
            <a:chOff x="4266974" y="4029715"/>
            <a:chExt cx="2546848" cy="1985323"/>
          </a:xfrm>
        </p:grpSpPr>
        <p:grpSp>
          <p:nvGrpSpPr>
            <p:cNvPr id="132" name="Group 131"/>
            <p:cNvGrpSpPr/>
            <p:nvPr/>
          </p:nvGrpSpPr>
          <p:grpSpPr>
            <a:xfrm>
              <a:off x="4914286" y="4029715"/>
              <a:ext cx="537028" cy="537028"/>
              <a:chOff x="6792686" y="4442512"/>
              <a:chExt cx="537028" cy="537028"/>
            </a:xfrm>
          </p:grpSpPr>
          <p:sp>
            <p:nvSpPr>
              <p:cNvPr id="134" name="Oval 133"/>
              <p:cNvSpPr/>
              <p:nvPr/>
            </p:nvSpPr>
            <p:spPr>
              <a:xfrm>
                <a:off x="6792686" y="4442512"/>
                <a:ext cx="537028" cy="537028"/>
              </a:xfrm>
              <a:prstGeom prst="ellipse">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33" name="Oval 132"/>
              <p:cNvSpPr/>
              <p:nvPr/>
            </p:nvSpPr>
            <p:spPr>
              <a:xfrm>
                <a:off x="6855460" y="4505286"/>
                <a:ext cx="411480" cy="4114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grpSp>
          <p:nvGrpSpPr>
            <p:cNvPr id="163" name="Group 162"/>
            <p:cNvGrpSpPr/>
            <p:nvPr/>
          </p:nvGrpSpPr>
          <p:grpSpPr>
            <a:xfrm>
              <a:off x="4266974" y="4319904"/>
              <a:ext cx="2546848" cy="1695134"/>
              <a:chOff x="4266974" y="4319904"/>
              <a:chExt cx="2546848" cy="1695134"/>
            </a:xfrm>
          </p:grpSpPr>
          <p:sp>
            <p:nvSpPr>
              <p:cNvPr id="84" name="TextBox 83"/>
              <p:cNvSpPr txBox="1"/>
              <p:nvPr/>
            </p:nvSpPr>
            <p:spPr>
              <a:xfrm>
                <a:off x="4311895" y="5343576"/>
                <a:ext cx="780474" cy="369332"/>
              </a:xfrm>
              <a:prstGeom prst="rect">
                <a:avLst/>
              </a:prstGeom>
              <a:noFill/>
            </p:spPr>
            <p:txBody>
              <a:bodyPr wrap="square" rtlCol="0">
                <a:spAutoFit/>
              </a:bodyPr>
              <a:lstStyle/>
              <a:p>
                <a:pPr lvl="0"/>
                <a:r>
                  <a:rPr lang="en-IN" sz="900" dirty="0"/>
                  <a:t>Incident Reduction</a:t>
                </a:r>
              </a:p>
            </p:txBody>
          </p:sp>
          <p:sp>
            <p:nvSpPr>
              <p:cNvPr id="91" name="TextBox 90"/>
              <p:cNvSpPr txBox="1"/>
              <p:nvPr/>
            </p:nvSpPr>
            <p:spPr>
              <a:xfrm>
                <a:off x="4967633" y="4819533"/>
                <a:ext cx="901700" cy="507831"/>
              </a:xfrm>
              <a:prstGeom prst="rect">
                <a:avLst/>
              </a:prstGeom>
              <a:noFill/>
            </p:spPr>
            <p:txBody>
              <a:bodyPr wrap="square" rtlCol="0">
                <a:spAutoFit/>
              </a:bodyPr>
              <a:lstStyle/>
              <a:p>
                <a:pPr lvl="0"/>
                <a:r>
                  <a:rPr lang="en-IN" sz="900" dirty="0"/>
                  <a:t>Reduction in reactive maintenance</a:t>
                </a:r>
              </a:p>
            </p:txBody>
          </p:sp>
          <p:grpSp>
            <p:nvGrpSpPr>
              <p:cNvPr id="115" name="Group 114"/>
              <p:cNvGrpSpPr/>
              <p:nvPr/>
            </p:nvGrpSpPr>
            <p:grpSpPr>
              <a:xfrm>
                <a:off x="4266974" y="4554133"/>
                <a:ext cx="537028" cy="537028"/>
                <a:chOff x="6792686" y="4442512"/>
                <a:chExt cx="537028" cy="537028"/>
              </a:xfrm>
            </p:grpSpPr>
            <p:sp>
              <p:nvSpPr>
                <p:cNvPr id="94" name="Oval 93"/>
                <p:cNvSpPr/>
                <p:nvPr/>
              </p:nvSpPr>
              <p:spPr>
                <a:xfrm>
                  <a:off x="6855460" y="4505286"/>
                  <a:ext cx="411480" cy="411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14" name="Oval 113"/>
                <p:cNvSpPr/>
                <p:nvPr/>
              </p:nvSpPr>
              <p:spPr>
                <a:xfrm>
                  <a:off x="6792686" y="4442512"/>
                  <a:ext cx="537028" cy="53702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cxnSp>
            <p:nvCxnSpPr>
              <p:cNvPr id="124" name="Straight Connector 123"/>
              <p:cNvCxnSpPr>
                <a:stCxn id="114" idx="3"/>
              </p:cNvCxnSpPr>
              <p:nvPr/>
            </p:nvCxnSpPr>
            <p:spPr>
              <a:xfrm flipH="1">
                <a:off x="4329748" y="5012515"/>
                <a:ext cx="15872" cy="1002523"/>
              </a:xfrm>
              <a:prstGeom prst="line">
                <a:avLst/>
              </a:prstGeom>
              <a:ln>
                <a:solidFill>
                  <a:srgbClr val="FFBC1D"/>
                </a:solidFill>
                <a:prstDash val="solid"/>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4297454" y="5067995"/>
                <a:ext cx="731520" cy="276999"/>
              </a:xfrm>
              <a:prstGeom prst="rect">
                <a:avLst/>
              </a:prstGeom>
              <a:noFill/>
            </p:spPr>
            <p:txBody>
              <a:bodyPr wrap="square" rtlCol="0">
                <a:spAutoFit/>
              </a:bodyPr>
              <a:lstStyle/>
              <a:p>
                <a:r>
                  <a:rPr lang="en-IN" sz="1200" b="1" dirty="0">
                    <a:solidFill>
                      <a:schemeClr val="accent1">
                        <a:lumMod val="75000"/>
                      </a:schemeClr>
                    </a:solidFill>
                  </a:rPr>
                  <a:t> </a:t>
                </a:r>
                <a:r>
                  <a:rPr lang="en-IN" sz="1200" b="1" dirty="0" smtClean="0">
                    <a:solidFill>
                      <a:schemeClr val="accent1">
                        <a:lumMod val="75000"/>
                      </a:schemeClr>
                    </a:solidFill>
                  </a:rPr>
                  <a:t>3-40</a:t>
                </a:r>
                <a:r>
                  <a:rPr lang="en-US" sz="1200" b="1" dirty="0" smtClean="0">
                    <a:solidFill>
                      <a:schemeClr val="accent1">
                        <a:lumMod val="75000"/>
                      </a:schemeClr>
                    </a:solidFill>
                  </a:rPr>
                  <a:t>%</a:t>
                </a:r>
              </a:p>
            </p:txBody>
          </p:sp>
          <p:cxnSp>
            <p:nvCxnSpPr>
              <p:cNvPr id="129" name="Straight Connector 128"/>
              <p:cNvCxnSpPr/>
              <p:nvPr/>
            </p:nvCxnSpPr>
            <p:spPr>
              <a:xfrm>
                <a:off x="4392476" y="5343576"/>
                <a:ext cx="533400"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998494" y="4489450"/>
                <a:ext cx="0" cy="1525588"/>
              </a:xfrm>
              <a:prstGeom prst="line">
                <a:avLst/>
              </a:prstGeom>
              <a:ln>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4958896" y="4555645"/>
                <a:ext cx="953226" cy="461665"/>
              </a:xfrm>
              <a:prstGeom prst="rect">
                <a:avLst/>
              </a:prstGeom>
              <a:noFill/>
            </p:spPr>
            <p:txBody>
              <a:bodyPr wrap="square" rtlCol="0">
                <a:spAutoFit/>
              </a:bodyPr>
              <a:lstStyle/>
              <a:p>
                <a:r>
                  <a:rPr lang="en-IN" sz="1200" b="1" dirty="0">
                    <a:solidFill>
                      <a:schemeClr val="accent6"/>
                    </a:solidFill>
                  </a:rPr>
                  <a:t>10-40%</a:t>
                </a:r>
              </a:p>
              <a:p>
                <a:endParaRPr lang="en-US" sz="1200" b="1" dirty="0" smtClean="0">
                  <a:solidFill>
                    <a:schemeClr val="accent6"/>
                  </a:solidFill>
                </a:endParaRPr>
              </a:p>
            </p:txBody>
          </p:sp>
          <p:cxnSp>
            <p:nvCxnSpPr>
              <p:cNvPr id="139" name="Straight Connector 138"/>
              <p:cNvCxnSpPr/>
              <p:nvPr/>
            </p:nvCxnSpPr>
            <p:spPr>
              <a:xfrm>
                <a:off x="5035531" y="4842160"/>
                <a:ext cx="683778"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5869333" y="5138302"/>
                <a:ext cx="944489" cy="369332"/>
              </a:xfrm>
              <a:prstGeom prst="rect">
                <a:avLst/>
              </a:prstGeom>
              <a:noFill/>
            </p:spPr>
            <p:txBody>
              <a:bodyPr wrap="square" rtlCol="0">
                <a:spAutoFit/>
              </a:bodyPr>
              <a:lstStyle/>
              <a:p>
                <a:pPr lvl="0"/>
                <a:r>
                  <a:rPr lang="en-IN" sz="900" dirty="0"/>
                  <a:t>Inventory </a:t>
                </a:r>
                <a:endParaRPr lang="en-IN" sz="900" dirty="0" smtClean="0"/>
              </a:p>
              <a:p>
                <a:pPr lvl="0"/>
                <a:r>
                  <a:rPr lang="en-IN" sz="900" dirty="0" smtClean="0"/>
                  <a:t>cost </a:t>
                </a:r>
                <a:r>
                  <a:rPr lang="en-IN" sz="900" dirty="0"/>
                  <a:t>reduction</a:t>
                </a:r>
              </a:p>
            </p:txBody>
          </p:sp>
          <p:cxnSp>
            <p:nvCxnSpPr>
              <p:cNvPr id="142" name="Straight Connector 141"/>
              <p:cNvCxnSpPr/>
              <p:nvPr/>
            </p:nvCxnSpPr>
            <p:spPr>
              <a:xfrm>
                <a:off x="5912894" y="4779639"/>
                <a:ext cx="0" cy="1235399"/>
              </a:xfrm>
              <a:prstGeom prst="line">
                <a:avLst/>
              </a:prstGeom>
              <a:ln>
                <a:solidFill>
                  <a:schemeClr val="accent5"/>
                </a:solidFill>
                <a:prstDash val="solid"/>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5832233" y="4319904"/>
                <a:ext cx="537028" cy="537028"/>
                <a:chOff x="6792686" y="4442512"/>
                <a:chExt cx="537028" cy="537028"/>
              </a:xfrm>
            </p:grpSpPr>
            <p:sp>
              <p:nvSpPr>
                <p:cNvPr id="144" name="Oval 143"/>
                <p:cNvSpPr/>
                <p:nvPr/>
              </p:nvSpPr>
              <p:spPr>
                <a:xfrm>
                  <a:off x="6792686" y="4442512"/>
                  <a:ext cx="537028" cy="537028"/>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45" name="Oval 144"/>
                <p:cNvSpPr/>
                <p:nvPr/>
              </p:nvSpPr>
              <p:spPr>
                <a:xfrm>
                  <a:off x="6855460" y="4505286"/>
                  <a:ext cx="411480" cy="4114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cxnSp>
            <p:nvCxnSpPr>
              <p:cNvPr id="147" name="Straight Connector 146"/>
              <p:cNvCxnSpPr/>
              <p:nvPr/>
            </p:nvCxnSpPr>
            <p:spPr>
              <a:xfrm>
                <a:off x="5949931" y="5148229"/>
                <a:ext cx="683778"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156" name="TextBox 155"/>
          <p:cNvSpPr txBox="1"/>
          <p:nvPr/>
        </p:nvSpPr>
        <p:spPr>
          <a:xfrm>
            <a:off x="6594176" y="5343576"/>
            <a:ext cx="785417" cy="646331"/>
          </a:xfrm>
          <a:prstGeom prst="rect">
            <a:avLst/>
          </a:prstGeom>
          <a:noFill/>
        </p:spPr>
        <p:txBody>
          <a:bodyPr wrap="square" rtlCol="0">
            <a:spAutoFit/>
          </a:bodyPr>
          <a:lstStyle/>
          <a:p>
            <a:pPr lvl="0"/>
            <a:r>
              <a:rPr lang="en-IN" sz="900" dirty="0"/>
              <a:t>Reduction in </a:t>
            </a:r>
            <a:r>
              <a:rPr lang="en-IN" sz="900" dirty="0" smtClean="0"/>
              <a:t>IT </a:t>
            </a:r>
            <a:r>
              <a:rPr lang="en-IN" sz="900" dirty="0"/>
              <a:t>Total </a:t>
            </a:r>
            <a:r>
              <a:rPr lang="en-IN" sz="900" dirty="0" smtClean="0"/>
              <a:t>cost </a:t>
            </a:r>
            <a:r>
              <a:rPr lang="en-IN" sz="900" dirty="0"/>
              <a:t>Of Ownership</a:t>
            </a:r>
          </a:p>
        </p:txBody>
      </p:sp>
      <p:grpSp>
        <p:nvGrpSpPr>
          <p:cNvPr id="157" name="Group 156"/>
          <p:cNvGrpSpPr/>
          <p:nvPr/>
        </p:nvGrpSpPr>
        <p:grpSpPr>
          <a:xfrm>
            <a:off x="6538171" y="4554133"/>
            <a:ext cx="537028" cy="537028"/>
            <a:chOff x="6792686" y="4442512"/>
            <a:chExt cx="537028" cy="537028"/>
          </a:xfrm>
        </p:grpSpPr>
        <p:sp>
          <p:nvSpPr>
            <p:cNvPr id="159" name="Oval 158"/>
            <p:cNvSpPr/>
            <p:nvPr/>
          </p:nvSpPr>
          <p:spPr>
            <a:xfrm>
              <a:off x="6792686" y="4442512"/>
              <a:ext cx="537028" cy="537028"/>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58" name="Oval 157"/>
            <p:cNvSpPr/>
            <p:nvPr/>
          </p:nvSpPr>
          <p:spPr>
            <a:xfrm>
              <a:off x="6834678" y="4505286"/>
              <a:ext cx="411480" cy="4114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cxnSp>
        <p:nvCxnSpPr>
          <p:cNvPr id="160" name="Straight Connector 159"/>
          <p:cNvCxnSpPr/>
          <p:nvPr/>
        </p:nvCxnSpPr>
        <p:spPr>
          <a:xfrm flipH="1">
            <a:off x="6590554" y="5012515"/>
            <a:ext cx="15872" cy="100252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6579735" y="5067995"/>
            <a:ext cx="799858" cy="276999"/>
          </a:xfrm>
          <a:prstGeom prst="rect">
            <a:avLst/>
          </a:prstGeom>
          <a:noFill/>
        </p:spPr>
        <p:txBody>
          <a:bodyPr wrap="square" rtlCol="0">
            <a:spAutoFit/>
          </a:bodyPr>
          <a:lstStyle/>
          <a:p>
            <a:r>
              <a:rPr lang="en-IN" sz="1200" b="1" dirty="0"/>
              <a:t> </a:t>
            </a:r>
            <a:r>
              <a:rPr lang="en-IN" sz="1200" b="1" dirty="0">
                <a:solidFill>
                  <a:schemeClr val="accent3"/>
                </a:solidFill>
              </a:rPr>
              <a:t>5-25</a:t>
            </a:r>
            <a:r>
              <a:rPr lang="en-IN" sz="1200" b="1" dirty="0" smtClean="0">
                <a:solidFill>
                  <a:schemeClr val="accent3"/>
                </a:solidFill>
              </a:rPr>
              <a:t>%</a:t>
            </a:r>
            <a:endParaRPr lang="en-US" sz="1200" b="1" dirty="0">
              <a:solidFill>
                <a:schemeClr val="accent3"/>
              </a:solidFill>
            </a:endParaRPr>
          </a:p>
        </p:txBody>
      </p:sp>
      <p:cxnSp>
        <p:nvCxnSpPr>
          <p:cNvPr id="162" name="Straight Connector 161"/>
          <p:cNvCxnSpPr/>
          <p:nvPr/>
        </p:nvCxnSpPr>
        <p:spPr>
          <a:xfrm>
            <a:off x="6674757" y="5343576"/>
            <a:ext cx="569443"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66" name="Group 165"/>
          <p:cNvGrpSpPr/>
          <p:nvPr/>
        </p:nvGrpSpPr>
        <p:grpSpPr>
          <a:xfrm flipH="1">
            <a:off x="8059132" y="4029715"/>
            <a:ext cx="537028" cy="537028"/>
            <a:chOff x="6792686" y="4442512"/>
            <a:chExt cx="537028" cy="537028"/>
          </a:xfrm>
        </p:grpSpPr>
        <p:sp>
          <p:nvSpPr>
            <p:cNvPr id="185" name="Oval 184"/>
            <p:cNvSpPr/>
            <p:nvPr/>
          </p:nvSpPr>
          <p:spPr>
            <a:xfrm>
              <a:off x="6792686" y="4442512"/>
              <a:ext cx="537028" cy="537028"/>
            </a:xfrm>
            <a:prstGeom prst="ellipse">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86" name="Oval 185"/>
            <p:cNvSpPr/>
            <p:nvPr/>
          </p:nvSpPr>
          <p:spPr>
            <a:xfrm>
              <a:off x="6855460" y="4505286"/>
              <a:ext cx="411480" cy="4114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sp>
        <p:nvSpPr>
          <p:cNvPr id="168" name="TextBox 167"/>
          <p:cNvSpPr txBox="1"/>
          <p:nvPr/>
        </p:nvSpPr>
        <p:spPr>
          <a:xfrm flipH="1">
            <a:off x="8878358" y="5474840"/>
            <a:ext cx="904564" cy="507831"/>
          </a:xfrm>
          <a:prstGeom prst="rect">
            <a:avLst/>
          </a:prstGeom>
          <a:noFill/>
        </p:spPr>
        <p:txBody>
          <a:bodyPr wrap="square" rtlCol="0">
            <a:spAutoFit/>
          </a:bodyPr>
          <a:lstStyle/>
          <a:p>
            <a:pPr lvl="0"/>
            <a:r>
              <a:rPr lang="en-IN" sz="900" dirty="0" smtClean="0"/>
              <a:t>Increased</a:t>
            </a:r>
          </a:p>
          <a:p>
            <a:pPr lvl="0"/>
            <a:r>
              <a:rPr lang="en-IN" sz="900" dirty="0" smtClean="0"/>
              <a:t>plant Availability </a:t>
            </a:r>
            <a:endParaRPr lang="en-IN" sz="900" dirty="0"/>
          </a:p>
        </p:txBody>
      </p:sp>
      <p:sp>
        <p:nvSpPr>
          <p:cNvPr id="169" name="TextBox 168"/>
          <p:cNvSpPr txBox="1"/>
          <p:nvPr/>
        </p:nvSpPr>
        <p:spPr>
          <a:xfrm flipH="1">
            <a:off x="8104005" y="4850574"/>
            <a:ext cx="773992" cy="369332"/>
          </a:xfrm>
          <a:prstGeom prst="rect">
            <a:avLst/>
          </a:prstGeom>
          <a:noFill/>
        </p:spPr>
        <p:txBody>
          <a:bodyPr wrap="square" rtlCol="0">
            <a:spAutoFit/>
          </a:bodyPr>
          <a:lstStyle/>
          <a:p>
            <a:pPr lvl="0"/>
            <a:r>
              <a:rPr lang="en-IN" sz="900" dirty="0" smtClean="0"/>
              <a:t>Increased  </a:t>
            </a:r>
            <a:r>
              <a:rPr lang="en-IN" sz="900" dirty="0" err="1" smtClean="0"/>
              <a:t>yeild</a:t>
            </a:r>
            <a:endParaRPr lang="en-IN" sz="900" dirty="0"/>
          </a:p>
        </p:txBody>
      </p:sp>
      <p:grpSp>
        <p:nvGrpSpPr>
          <p:cNvPr id="170" name="Group 169"/>
          <p:cNvGrpSpPr/>
          <p:nvPr/>
        </p:nvGrpSpPr>
        <p:grpSpPr>
          <a:xfrm flipH="1">
            <a:off x="8861411" y="4554133"/>
            <a:ext cx="537028" cy="537028"/>
            <a:chOff x="6792686" y="4442512"/>
            <a:chExt cx="537028" cy="537028"/>
          </a:xfrm>
        </p:grpSpPr>
        <p:sp>
          <p:nvSpPr>
            <p:cNvPr id="183" name="Oval 182"/>
            <p:cNvSpPr/>
            <p:nvPr/>
          </p:nvSpPr>
          <p:spPr>
            <a:xfrm>
              <a:off x="6855460" y="4505286"/>
              <a:ext cx="411480" cy="411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84" name="Oval 183"/>
            <p:cNvSpPr/>
            <p:nvPr/>
          </p:nvSpPr>
          <p:spPr>
            <a:xfrm>
              <a:off x="6792686" y="4442512"/>
              <a:ext cx="537028" cy="53702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cxnSp>
        <p:nvCxnSpPr>
          <p:cNvPr id="171" name="Straight Connector 170"/>
          <p:cNvCxnSpPr/>
          <p:nvPr/>
        </p:nvCxnSpPr>
        <p:spPr>
          <a:xfrm>
            <a:off x="8938833" y="5012515"/>
            <a:ext cx="15872" cy="1002523"/>
          </a:xfrm>
          <a:prstGeom prst="line">
            <a:avLst/>
          </a:prstGeom>
          <a:ln>
            <a:solidFill>
              <a:srgbClr val="FFBC1D"/>
            </a:solidFill>
            <a:prstDash val="solid"/>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flipH="1">
            <a:off x="8896501" y="5067995"/>
            <a:ext cx="731520" cy="259045"/>
          </a:xfrm>
          <a:prstGeom prst="rect">
            <a:avLst/>
          </a:prstGeom>
          <a:noFill/>
        </p:spPr>
        <p:txBody>
          <a:bodyPr wrap="square" rtlCol="0">
            <a:spAutoFit/>
          </a:bodyPr>
          <a:lstStyle/>
          <a:p>
            <a:pPr>
              <a:lnSpc>
                <a:spcPts val="1300"/>
              </a:lnSpc>
            </a:pPr>
            <a:r>
              <a:rPr lang="en-IN" sz="1400" b="1" dirty="0" smtClean="0">
                <a:solidFill>
                  <a:schemeClr val="accent1">
                    <a:lumMod val="75000"/>
                  </a:schemeClr>
                </a:solidFill>
              </a:rPr>
              <a:t>99%</a:t>
            </a:r>
            <a:endParaRPr lang="en-US" sz="1400" b="1" dirty="0">
              <a:solidFill>
                <a:schemeClr val="accent1">
                  <a:lumMod val="75000"/>
                </a:schemeClr>
              </a:solidFill>
            </a:endParaRPr>
          </a:p>
        </p:txBody>
      </p:sp>
      <p:cxnSp>
        <p:nvCxnSpPr>
          <p:cNvPr id="173" name="Straight Connector 172"/>
          <p:cNvCxnSpPr/>
          <p:nvPr/>
        </p:nvCxnSpPr>
        <p:spPr>
          <a:xfrm flipH="1">
            <a:off x="8977880" y="5438674"/>
            <a:ext cx="533400"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8152869" y="4489450"/>
            <a:ext cx="0" cy="1525588"/>
          </a:xfrm>
          <a:prstGeom prst="line">
            <a:avLst/>
          </a:prstGeom>
          <a:ln>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flipH="1">
            <a:off x="8103108" y="4555645"/>
            <a:ext cx="850742" cy="307777"/>
          </a:xfrm>
          <a:prstGeom prst="rect">
            <a:avLst/>
          </a:prstGeom>
          <a:noFill/>
        </p:spPr>
        <p:txBody>
          <a:bodyPr wrap="square" rtlCol="0">
            <a:spAutoFit/>
          </a:bodyPr>
          <a:lstStyle/>
          <a:p>
            <a:r>
              <a:rPr lang="en-IN" sz="1400" b="1" dirty="0" smtClean="0">
                <a:solidFill>
                  <a:schemeClr val="accent6"/>
                </a:solidFill>
              </a:rPr>
              <a:t>2-6</a:t>
            </a:r>
            <a:r>
              <a:rPr lang="en-IN" sz="1400" b="1" dirty="0" smtClean="0">
                <a:solidFill>
                  <a:schemeClr val="accent6"/>
                </a:solidFill>
              </a:rPr>
              <a:t>%</a:t>
            </a:r>
            <a:endParaRPr lang="en-US" sz="1400" b="1" dirty="0">
              <a:solidFill>
                <a:schemeClr val="accent6"/>
              </a:solidFill>
            </a:endParaRPr>
          </a:p>
        </p:txBody>
      </p:sp>
      <p:cxnSp>
        <p:nvCxnSpPr>
          <p:cNvPr id="176" name="Straight Connector 175"/>
          <p:cNvCxnSpPr/>
          <p:nvPr/>
        </p:nvCxnSpPr>
        <p:spPr>
          <a:xfrm flipH="1">
            <a:off x="8186104" y="4842160"/>
            <a:ext cx="629708"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flipH="1">
            <a:off x="7295268" y="5283936"/>
            <a:ext cx="881720" cy="507831"/>
          </a:xfrm>
          <a:prstGeom prst="rect">
            <a:avLst/>
          </a:prstGeom>
          <a:noFill/>
        </p:spPr>
        <p:txBody>
          <a:bodyPr wrap="square" rtlCol="0">
            <a:spAutoFit/>
          </a:bodyPr>
          <a:lstStyle/>
          <a:p>
            <a:pPr lvl="0"/>
            <a:r>
              <a:rPr lang="en-IN" sz="900" dirty="0" smtClean="0"/>
              <a:t>Gain </a:t>
            </a:r>
            <a:r>
              <a:rPr lang="en-IN" sz="900" dirty="0"/>
              <a:t>in employee productivity</a:t>
            </a:r>
            <a:endParaRPr lang="en-US" sz="900" dirty="0"/>
          </a:p>
        </p:txBody>
      </p:sp>
      <p:cxnSp>
        <p:nvCxnSpPr>
          <p:cNvPr id="178" name="Straight Connector 177"/>
          <p:cNvCxnSpPr/>
          <p:nvPr/>
        </p:nvCxnSpPr>
        <p:spPr>
          <a:xfrm flipH="1">
            <a:off x="7331960" y="4779639"/>
            <a:ext cx="0" cy="1235399"/>
          </a:xfrm>
          <a:prstGeom prst="line">
            <a:avLst/>
          </a:prstGeom>
          <a:ln>
            <a:solidFill>
              <a:schemeClr val="accent5"/>
            </a:solidFill>
            <a:prstDash val="solid"/>
          </a:ln>
        </p:spPr>
        <p:style>
          <a:lnRef idx="1">
            <a:schemeClr val="accent1"/>
          </a:lnRef>
          <a:fillRef idx="0">
            <a:schemeClr val="accent1"/>
          </a:fillRef>
          <a:effectRef idx="0">
            <a:schemeClr val="accent1"/>
          </a:effectRef>
          <a:fontRef idx="minor">
            <a:schemeClr val="tx1"/>
          </a:fontRef>
        </p:style>
      </p:cxnSp>
      <p:grpSp>
        <p:nvGrpSpPr>
          <p:cNvPr id="179" name="Group 178"/>
          <p:cNvGrpSpPr/>
          <p:nvPr/>
        </p:nvGrpSpPr>
        <p:grpSpPr>
          <a:xfrm flipH="1">
            <a:off x="7244200" y="4319904"/>
            <a:ext cx="537028" cy="537028"/>
            <a:chOff x="6792686" y="4442512"/>
            <a:chExt cx="537028" cy="537028"/>
          </a:xfrm>
        </p:grpSpPr>
        <p:sp>
          <p:nvSpPr>
            <p:cNvPr id="181" name="Oval 180"/>
            <p:cNvSpPr/>
            <p:nvPr/>
          </p:nvSpPr>
          <p:spPr>
            <a:xfrm>
              <a:off x="6792686" y="4442512"/>
              <a:ext cx="537028" cy="537028"/>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82" name="Oval 181"/>
            <p:cNvSpPr/>
            <p:nvPr/>
          </p:nvSpPr>
          <p:spPr>
            <a:xfrm>
              <a:off x="6855460" y="4505286"/>
              <a:ext cx="411480" cy="4114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grpSp>
        <p:nvGrpSpPr>
          <p:cNvPr id="233" name="Group 232"/>
          <p:cNvGrpSpPr/>
          <p:nvPr/>
        </p:nvGrpSpPr>
        <p:grpSpPr>
          <a:xfrm>
            <a:off x="7307012" y="4863422"/>
            <a:ext cx="1004982" cy="433194"/>
            <a:chOff x="4401849" y="1068756"/>
            <a:chExt cx="1004982" cy="433194"/>
          </a:xfrm>
        </p:grpSpPr>
        <p:sp>
          <p:nvSpPr>
            <p:cNvPr id="210" name="TextBox 209"/>
            <p:cNvSpPr txBox="1"/>
            <p:nvPr/>
          </p:nvSpPr>
          <p:spPr>
            <a:xfrm>
              <a:off x="4401849" y="1068756"/>
              <a:ext cx="1004982" cy="259045"/>
            </a:xfrm>
            <a:prstGeom prst="rect">
              <a:avLst/>
            </a:prstGeom>
            <a:noFill/>
          </p:spPr>
          <p:txBody>
            <a:bodyPr wrap="square" rtlCol="0">
              <a:spAutoFit/>
            </a:bodyPr>
            <a:lstStyle/>
            <a:p>
              <a:pPr>
                <a:lnSpc>
                  <a:spcPts val="1300"/>
                </a:lnSpc>
              </a:pPr>
              <a:r>
                <a:rPr lang="en-IN" sz="1400" b="1" dirty="0" smtClean="0">
                  <a:solidFill>
                    <a:schemeClr val="accent5"/>
                  </a:solidFill>
                </a:rPr>
                <a:t>5-25</a:t>
              </a:r>
              <a:r>
                <a:rPr lang="en-IN" sz="1400" b="1" dirty="0">
                  <a:solidFill>
                    <a:schemeClr val="accent5"/>
                  </a:solidFill>
                </a:rPr>
                <a:t>%</a:t>
              </a:r>
              <a:endParaRPr lang="en-US" sz="1400" b="1" dirty="0">
                <a:solidFill>
                  <a:schemeClr val="accent5"/>
                </a:solidFill>
              </a:endParaRPr>
            </a:p>
          </p:txBody>
        </p:sp>
        <p:cxnSp>
          <p:nvCxnSpPr>
            <p:cNvPr id="226" name="Straight Connector 225"/>
            <p:cNvCxnSpPr/>
            <p:nvPr/>
          </p:nvCxnSpPr>
          <p:spPr>
            <a:xfrm>
              <a:off x="4478484" y="1501950"/>
              <a:ext cx="696502" cy="0"/>
            </a:xfrm>
            <a:prstGeom prst="line">
              <a:avLst/>
            </a:pr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83" name="Arc 282"/>
          <p:cNvSpPr/>
          <p:nvPr/>
        </p:nvSpPr>
        <p:spPr>
          <a:xfrm rot="5400000">
            <a:off x="-693770" y="2539829"/>
            <a:ext cx="2444174" cy="2444174"/>
          </a:xfrm>
          <a:prstGeom prst="arc">
            <a:avLst>
              <a:gd name="adj1" fmla="val 10319392"/>
              <a:gd name="adj2" fmla="val 500368"/>
            </a:avLst>
          </a:prstGeom>
          <a:ln>
            <a:solidFill>
              <a:schemeClr val="accent5">
                <a:lumMod val="7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4" name="Arc 283"/>
          <p:cNvSpPr/>
          <p:nvPr/>
        </p:nvSpPr>
        <p:spPr>
          <a:xfrm rot="5400000">
            <a:off x="-1173763" y="1723395"/>
            <a:ext cx="4077043" cy="4077043"/>
          </a:xfrm>
          <a:prstGeom prst="arc">
            <a:avLst>
              <a:gd name="adj1" fmla="val 9928505"/>
              <a:gd name="adj2" fmla="val 903474"/>
            </a:avLst>
          </a:prstGeom>
          <a:ln>
            <a:solidFill>
              <a:schemeClr val="bg1">
                <a:lumMod val="6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Oval 285"/>
          <p:cNvSpPr/>
          <p:nvPr/>
        </p:nvSpPr>
        <p:spPr>
          <a:xfrm>
            <a:off x="2167524" y="2116485"/>
            <a:ext cx="674491" cy="674491"/>
          </a:xfrm>
          <a:prstGeom prst="ellipse">
            <a:avLst/>
          </a:prstGeom>
          <a:solidFill>
            <a:schemeClr val="bg1"/>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92" name="Oval 291"/>
          <p:cNvSpPr/>
          <p:nvPr/>
        </p:nvSpPr>
        <p:spPr>
          <a:xfrm>
            <a:off x="477394" y="1323885"/>
            <a:ext cx="674491" cy="674491"/>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95" name="Oval 294"/>
          <p:cNvSpPr/>
          <p:nvPr/>
        </p:nvSpPr>
        <p:spPr>
          <a:xfrm>
            <a:off x="586732" y="5556653"/>
            <a:ext cx="674491" cy="674491"/>
          </a:xfrm>
          <a:prstGeom prst="ellips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99" name="Oval 298"/>
          <p:cNvSpPr/>
          <p:nvPr/>
        </p:nvSpPr>
        <p:spPr>
          <a:xfrm>
            <a:off x="1997776" y="4978766"/>
            <a:ext cx="674491" cy="674491"/>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302" name="Rectangle 301"/>
          <p:cNvSpPr/>
          <p:nvPr/>
        </p:nvSpPr>
        <p:spPr>
          <a:xfrm>
            <a:off x="387964" y="4116505"/>
            <a:ext cx="1217502" cy="320132"/>
          </a:xfrm>
          <a:prstGeom prst="rect">
            <a:avLst/>
          </a:prstGeom>
        </p:spPr>
        <p:txBody>
          <a:bodyPr wrap="none">
            <a:spAutoFit/>
          </a:bodyPr>
          <a:lstStyle/>
          <a:p>
            <a:r>
              <a:rPr lang="en-US" sz="1400" b="1" dirty="0"/>
              <a:t>Digital Seer</a:t>
            </a:r>
          </a:p>
        </p:txBody>
      </p:sp>
      <p:grpSp>
        <p:nvGrpSpPr>
          <p:cNvPr id="303" name="Group 302"/>
          <p:cNvGrpSpPr/>
          <p:nvPr/>
        </p:nvGrpSpPr>
        <p:grpSpPr>
          <a:xfrm>
            <a:off x="477394" y="3158996"/>
            <a:ext cx="1082108" cy="749150"/>
            <a:chOff x="4232276" y="1433513"/>
            <a:chExt cx="1300163" cy="900112"/>
          </a:xfrm>
        </p:grpSpPr>
        <p:sp>
          <p:nvSpPr>
            <p:cNvPr id="304" name="Freeform 41"/>
            <p:cNvSpPr>
              <a:spLocks/>
            </p:cNvSpPr>
            <p:nvPr/>
          </p:nvSpPr>
          <p:spPr bwMode="auto">
            <a:xfrm>
              <a:off x="4919663" y="1684338"/>
              <a:ext cx="227013" cy="382587"/>
            </a:xfrm>
            <a:custGeom>
              <a:avLst/>
              <a:gdLst>
                <a:gd name="T0" fmla="*/ 131 w 143"/>
                <a:gd name="T1" fmla="*/ 188 h 241"/>
                <a:gd name="T2" fmla="*/ 106 w 143"/>
                <a:gd name="T3" fmla="*/ 140 h 241"/>
                <a:gd name="T4" fmla="*/ 143 w 143"/>
                <a:gd name="T5" fmla="*/ 123 h 241"/>
                <a:gd name="T6" fmla="*/ 0 w 143"/>
                <a:gd name="T7" fmla="*/ 0 h 241"/>
                <a:gd name="T8" fmla="*/ 34 w 143"/>
                <a:gd name="T9" fmla="*/ 188 h 241"/>
                <a:gd name="T10" fmla="*/ 70 w 143"/>
                <a:gd name="T11" fmla="*/ 168 h 241"/>
                <a:gd name="T12" fmla="*/ 112 w 143"/>
                <a:gd name="T13" fmla="*/ 241 h 241"/>
                <a:gd name="T14" fmla="*/ 131 w 143"/>
                <a:gd name="T15" fmla="*/ 233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241">
                  <a:moveTo>
                    <a:pt x="131" y="188"/>
                  </a:moveTo>
                  <a:lnTo>
                    <a:pt x="106" y="140"/>
                  </a:lnTo>
                  <a:lnTo>
                    <a:pt x="143" y="123"/>
                  </a:lnTo>
                  <a:lnTo>
                    <a:pt x="0" y="0"/>
                  </a:lnTo>
                  <a:lnTo>
                    <a:pt x="34" y="188"/>
                  </a:lnTo>
                  <a:lnTo>
                    <a:pt x="70" y="168"/>
                  </a:lnTo>
                  <a:lnTo>
                    <a:pt x="112" y="241"/>
                  </a:lnTo>
                  <a:lnTo>
                    <a:pt x="131" y="233"/>
                  </a:ln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5" name="Freeform 42"/>
            <p:cNvSpPr>
              <a:spLocks/>
            </p:cNvSpPr>
            <p:nvPr/>
          </p:nvSpPr>
          <p:spPr bwMode="auto">
            <a:xfrm>
              <a:off x="4232276" y="2254250"/>
              <a:ext cx="1073150" cy="79375"/>
            </a:xfrm>
            <a:custGeom>
              <a:avLst/>
              <a:gdLst>
                <a:gd name="T0" fmla="*/ 242 w 242"/>
                <a:gd name="T1" fmla="*/ 10 h 18"/>
                <a:gd name="T2" fmla="*/ 234 w 242"/>
                <a:gd name="T3" fmla="*/ 18 h 18"/>
                <a:gd name="T4" fmla="*/ 9 w 242"/>
                <a:gd name="T5" fmla="*/ 18 h 18"/>
                <a:gd name="T6" fmla="*/ 0 w 242"/>
                <a:gd name="T7" fmla="*/ 9 h 18"/>
                <a:gd name="T8" fmla="*/ 9 w 242"/>
                <a:gd name="T9" fmla="*/ 0 h 18"/>
                <a:gd name="T10" fmla="*/ 130 w 242"/>
                <a:gd name="T11" fmla="*/ 0 h 18"/>
              </a:gdLst>
              <a:ahLst/>
              <a:cxnLst>
                <a:cxn ang="0">
                  <a:pos x="T0" y="T1"/>
                </a:cxn>
                <a:cxn ang="0">
                  <a:pos x="T2" y="T3"/>
                </a:cxn>
                <a:cxn ang="0">
                  <a:pos x="T4" y="T5"/>
                </a:cxn>
                <a:cxn ang="0">
                  <a:pos x="T6" y="T7"/>
                </a:cxn>
                <a:cxn ang="0">
                  <a:pos x="T8" y="T9"/>
                </a:cxn>
                <a:cxn ang="0">
                  <a:pos x="T10" y="T11"/>
                </a:cxn>
              </a:cxnLst>
              <a:rect l="0" t="0" r="r" b="b"/>
              <a:pathLst>
                <a:path w="242" h="18">
                  <a:moveTo>
                    <a:pt x="242" y="10"/>
                  </a:moveTo>
                  <a:cubicBezTo>
                    <a:pt x="242" y="14"/>
                    <a:pt x="238" y="18"/>
                    <a:pt x="234" y="18"/>
                  </a:cubicBezTo>
                  <a:cubicBezTo>
                    <a:pt x="9" y="18"/>
                    <a:pt x="9" y="18"/>
                    <a:pt x="9" y="18"/>
                  </a:cubicBezTo>
                  <a:cubicBezTo>
                    <a:pt x="4" y="18"/>
                    <a:pt x="0" y="14"/>
                    <a:pt x="0" y="9"/>
                  </a:cubicBezTo>
                  <a:cubicBezTo>
                    <a:pt x="0" y="4"/>
                    <a:pt x="4" y="0"/>
                    <a:pt x="9" y="0"/>
                  </a:cubicBezTo>
                  <a:cubicBezTo>
                    <a:pt x="130" y="0"/>
                    <a:pt x="130" y="0"/>
                    <a:pt x="130" y="0"/>
                  </a:cubicBez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6" name="Freeform 43"/>
            <p:cNvSpPr>
              <a:spLocks/>
            </p:cNvSpPr>
            <p:nvPr/>
          </p:nvSpPr>
          <p:spPr bwMode="auto">
            <a:xfrm>
              <a:off x="5337176" y="2173288"/>
              <a:ext cx="195263" cy="152400"/>
            </a:xfrm>
            <a:custGeom>
              <a:avLst/>
              <a:gdLst>
                <a:gd name="T0" fmla="*/ 43 w 44"/>
                <a:gd name="T1" fmla="*/ 19 h 34"/>
                <a:gd name="T2" fmla="*/ 44 w 44"/>
                <a:gd name="T3" fmla="*/ 22 h 34"/>
                <a:gd name="T4" fmla="*/ 0 w 44"/>
                <a:gd name="T5" fmla="*/ 22 h 34"/>
                <a:gd name="T6" fmla="*/ 22 w 44"/>
                <a:gd name="T7" fmla="*/ 0 h 34"/>
                <a:gd name="T8" fmla="*/ 41 w 44"/>
                <a:gd name="T9" fmla="*/ 11 h 34"/>
              </a:gdLst>
              <a:ahLst/>
              <a:cxnLst>
                <a:cxn ang="0">
                  <a:pos x="T0" y="T1"/>
                </a:cxn>
                <a:cxn ang="0">
                  <a:pos x="T2" y="T3"/>
                </a:cxn>
                <a:cxn ang="0">
                  <a:pos x="T4" y="T5"/>
                </a:cxn>
                <a:cxn ang="0">
                  <a:pos x="T6" y="T7"/>
                </a:cxn>
                <a:cxn ang="0">
                  <a:pos x="T8" y="T9"/>
                </a:cxn>
              </a:cxnLst>
              <a:rect l="0" t="0" r="r" b="b"/>
              <a:pathLst>
                <a:path w="44" h="34">
                  <a:moveTo>
                    <a:pt x="43" y="19"/>
                  </a:moveTo>
                  <a:cubicBezTo>
                    <a:pt x="44" y="20"/>
                    <a:pt x="44" y="21"/>
                    <a:pt x="44" y="22"/>
                  </a:cubicBezTo>
                  <a:cubicBezTo>
                    <a:pt x="44" y="34"/>
                    <a:pt x="0" y="34"/>
                    <a:pt x="0" y="22"/>
                  </a:cubicBezTo>
                  <a:cubicBezTo>
                    <a:pt x="0" y="10"/>
                    <a:pt x="10" y="0"/>
                    <a:pt x="22" y="0"/>
                  </a:cubicBezTo>
                  <a:cubicBezTo>
                    <a:pt x="30" y="0"/>
                    <a:pt x="37" y="5"/>
                    <a:pt x="41" y="11"/>
                  </a:cubicBez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7" name="Freeform 44"/>
            <p:cNvSpPr>
              <a:spLocks/>
            </p:cNvSpPr>
            <p:nvPr/>
          </p:nvSpPr>
          <p:spPr bwMode="auto">
            <a:xfrm>
              <a:off x="4240213" y="1433513"/>
              <a:ext cx="1060450" cy="820737"/>
            </a:xfrm>
            <a:custGeom>
              <a:avLst/>
              <a:gdLst>
                <a:gd name="T0" fmla="*/ 161 w 239"/>
                <a:gd name="T1" fmla="*/ 167 h 184"/>
                <a:gd name="T2" fmla="*/ 206 w 239"/>
                <a:gd name="T3" fmla="*/ 167 h 184"/>
                <a:gd name="T4" fmla="*/ 239 w 239"/>
                <a:gd name="T5" fmla="*/ 133 h 184"/>
                <a:gd name="T6" fmla="*/ 239 w 239"/>
                <a:gd name="T7" fmla="*/ 34 h 184"/>
                <a:gd name="T8" fmla="*/ 206 w 239"/>
                <a:gd name="T9" fmla="*/ 0 h 184"/>
                <a:gd name="T10" fmla="*/ 33 w 239"/>
                <a:gd name="T11" fmla="*/ 0 h 184"/>
                <a:gd name="T12" fmla="*/ 0 w 239"/>
                <a:gd name="T13" fmla="*/ 34 h 184"/>
                <a:gd name="T14" fmla="*/ 0 w 239"/>
                <a:gd name="T15" fmla="*/ 133 h 184"/>
                <a:gd name="T16" fmla="*/ 33 w 239"/>
                <a:gd name="T17" fmla="*/ 166 h 184"/>
                <a:gd name="T18" fmla="*/ 130 w 239"/>
                <a:gd name="T19" fmla="*/ 166 h 184"/>
                <a:gd name="T20" fmla="*/ 123 w 239"/>
                <a:gd name="T21" fmla="*/ 166 h 184"/>
                <a:gd name="T22" fmla="*/ 128 w 239"/>
                <a:gd name="T23" fmla="*/ 166 h 184"/>
                <a:gd name="T24" fmla="*/ 137 w 239"/>
                <a:gd name="T25" fmla="*/ 175 h 184"/>
                <a:gd name="T26" fmla="*/ 128 w 239"/>
                <a:gd name="T2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184">
                  <a:moveTo>
                    <a:pt x="161" y="167"/>
                  </a:moveTo>
                  <a:cubicBezTo>
                    <a:pt x="206" y="167"/>
                    <a:pt x="206" y="167"/>
                    <a:pt x="206" y="167"/>
                  </a:cubicBezTo>
                  <a:cubicBezTo>
                    <a:pt x="224" y="167"/>
                    <a:pt x="239" y="152"/>
                    <a:pt x="239" y="133"/>
                  </a:cubicBezTo>
                  <a:cubicBezTo>
                    <a:pt x="239" y="34"/>
                    <a:pt x="239" y="34"/>
                    <a:pt x="239" y="34"/>
                  </a:cubicBezTo>
                  <a:cubicBezTo>
                    <a:pt x="239" y="15"/>
                    <a:pt x="224" y="0"/>
                    <a:pt x="206" y="0"/>
                  </a:cubicBezTo>
                  <a:cubicBezTo>
                    <a:pt x="33" y="0"/>
                    <a:pt x="33" y="0"/>
                    <a:pt x="33" y="0"/>
                  </a:cubicBezTo>
                  <a:cubicBezTo>
                    <a:pt x="15" y="0"/>
                    <a:pt x="0" y="15"/>
                    <a:pt x="0" y="34"/>
                  </a:cubicBezTo>
                  <a:cubicBezTo>
                    <a:pt x="0" y="133"/>
                    <a:pt x="0" y="133"/>
                    <a:pt x="0" y="133"/>
                  </a:cubicBezTo>
                  <a:cubicBezTo>
                    <a:pt x="0" y="152"/>
                    <a:pt x="15" y="166"/>
                    <a:pt x="33" y="166"/>
                  </a:cubicBezTo>
                  <a:cubicBezTo>
                    <a:pt x="130" y="166"/>
                    <a:pt x="130" y="166"/>
                    <a:pt x="130" y="166"/>
                  </a:cubicBezTo>
                  <a:cubicBezTo>
                    <a:pt x="123" y="166"/>
                    <a:pt x="123" y="166"/>
                    <a:pt x="123" y="166"/>
                  </a:cubicBezTo>
                  <a:cubicBezTo>
                    <a:pt x="128" y="166"/>
                    <a:pt x="128" y="166"/>
                    <a:pt x="128" y="166"/>
                  </a:cubicBezTo>
                  <a:cubicBezTo>
                    <a:pt x="133" y="166"/>
                    <a:pt x="137" y="170"/>
                    <a:pt x="137" y="175"/>
                  </a:cubicBezTo>
                  <a:cubicBezTo>
                    <a:pt x="137" y="180"/>
                    <a:pt x="133" y="184"/>
                    <a:pt x="128" y="184"/>
                  </a:cubicBez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45"/>
            <p:cNvSpPr>
              <a:spLocks/>
            </p:cNvSpPr>
            <p:nvPr/>
          </p:nvSpPr>
          <p:spPr bwMode="auto">
            <a:xfrm>
              <a:off x="4391026" y="1612900"/>
              <a:ext cx="409575" cy="400050"/>
            </a:xfrm>
            <a:custGeom>
              <a:avLst/>
              <a:gdLst>
                <a:gd name="T0" fmla="*/ 69 w 92"/>
                <a:gd name="T1" fmla="*/ 42 h 90"/>
                <a:gd name="T2" fmla="*/ 72 w 92"/>
                <a:gd name="T3" fmla="*/ 41 h 90"/>
                <a:gd name="T4" fmla="*/ 83 w 92"/>
                <a:gd name="T5" fmla="*/ 46 h 90"/>
                <a:gd name="T6" fmla="*/ 81 w 92"/>
                <a:gd name="T7" fmla="*/ 34 h 90"/>
                <a:gd name="T8" fmla="*/ 92 w 92"/>
                <a:gd name="T9" fmla="*/ 31 h 90"/>
                <a:gd name="T10" fmla="*/ 84 w 92"/>
                <a:gd name="T11" fmla="*/ 23 h 90"/>
                <a:gd name="T12" fmla="*/ 90 w 92"/>
                <a:gd name="T13" fmla="*/ 13 h 90"/>
                <a:gd name="T14" fmla="*/ 78 w 92"/>
                <a:gd name="T15" fmla="*/ 13 h 90"/>
                <a:gd name="T16" fmla="*/ 77 w 92"/>
                <a:gd name="T17" fmla="*/ 2 h 90"/>
                <a:gd name="T18" fmla="*/ 68 w 92"/>
                <a:gd name="T19" fmla="*/ 9 h 90"/>
                <a:gd name="T20" fmla="*/ 59 w 92"/>
                <a:gd name="T21" fmla="*/ 1 h 90"/>
                <a:gd name="T22" fmla="*/ 57 w 92"/>
                <a:gd name="T23" fmla="*/ 12 h 90"/>
                <a:gd name="T24" fmla="*/ 45 w 92"/>
                <a:gd name="T25" fmla="*/ 12 h 90"/>
                <a:gd name="T26" fmla="*/ 51 w 92"/>
                <a:gd name="T27" fmla="*/ 22 h 90"/>
                <a:gd name="T28" fmla="*/ 42 w 92"/>
                <a:gd name="T29" fmla="*/ 29 h 90"/>
                <a:gd name="T30" fmla="*/ 52 w 92"/>
                <a:gd name="T31" fmla="*/ 33 h 90"/>
                <a:gd name="T32" fmla="*/ 49 w 92"/>
                <a:gd name="T33" fmla="*/ 44 h 90"/>
                <a:gd name="T34" fmla="*/ 60 w 92"/>
                <a:gd name="T35" fmla="*/ 45 h 90"/>
                <a:gd name="T36" fmla="*/ 54 w 92"/>
                <a:gd name="T37" fmla="*/ 55 h 90"/>
                <a:gd name="T38" fmla="*/ 63 w 92"/>
                <a:gd name="T39" fmla="*/ 61 h 90"/>
                <a:gd name="T40" fmla="*/ 53 w 92"/>
                <a:gd name="T41" fmla="*/ 67 h 90"/>
                <a:gd name="T42" fmla="*/ 58 w 92"/>
                <a:gd name="T43" fmla="*/ 77 h 90"/>
                <a:gd name="T44" fmla="*/ 47 w 92"/>
                <a:gd name="T45" fmla="*/ 76 h 90"/>
                <a:gd name="T46" fmla="*/ 45 w 92"/>
                <a:gd name="T47" fmla="*/ 87 h 90"/>
                <a:gd name="T48" fmla="*/ 36 w 92"/>
                <a:gd name="T49" fmla="*/ 81 h 90"/>
                <a:gd name="T50" fmla="*/ 29 w 92"/>
                <a:gd name="T51" fmla="*/ 90 h 90"/>
                <a:gd name="T52" fmla="*/ 24 w 92"/>
                <a:gd name="T53" fmla="*/ 81 h 90"/>
                <a:gd name="T54" fmla="*/ 14 w 92"/>
                <a:gd name="T55" fmla="*/ 85 h 90"/>
                <a:gd name="T56" fmla="*/ 14 w 92"/>
                <a:gd name="T57" fmla="*/ 74 h 90"/>
                <a:gd name="T58" fmla="*/ 3 w 92"/>
                <a:gd name="T59" fmla="*/ 72 h 90"/>
                <a:gd name="T60" fmla="*/ 9 w 92"/>
                <a:gd name="T61" fmla="*/ 63 h 90"/>
                <a:gd name="T62" fmla="*/ 0 w 92"/>
                <a:gd name="T63" fmla="*/ 56 h 90"/>
                <a:gd name="T64" fmla="*/ 10 w 92"/>
                <a:gd name="T65" fmla="*/ 51 h 90"/>
                <a:gd name="T66" fmla="*/ 6 w 92"/>
                <a:gd name="T67" fmla="*/ 41 h 90"/>
                <a:gd name="T68" fmla="*/ 17 w 92"/>
                <a:gd name="T69" fmla="*/ 42 h 90"/>
                <a:gd name="T70" fmla="*/ 18 w 92"/>
                <a:gd name="T71" fmla="*/ 30 h 90"/>
                <a:gd name="T72" fmla="*/ 28 w 92"/>
                <a:gd name="T73" fmla="*/ 36 h 90"/>
                <a:gd name="T74" fmla="*/ 34 w 92"/>
                <a:gd name="T75" fmla="*/ 27 h 90"/>
                <a:gd name="T76" fmla="*/ 39 w 92"/>
                <a:gd name="T77" fmla="*/ 3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90">
                  <a:moveTo>
                    <a:pt x="66" y="51"/>
                  </a:moveTo>
                  <a:cubicBezTo>
                    <a:pt x="69" y="42"/>
                    <a:pt x="69" y="42"/>
                    <a:pt x="69" y="42"/>
                  </a:cubicBezTo>
                  <a:cubicBezTo>
                    <a:pt x="70" y="42"/>
                    <a:pt x="70" y="42"/>
                    <a:pt x="71" y="42"/>
                  </a:cubicBezTo>
                  <a:cubicBezTo>
                    <a:pt x="71" y="42"/>
                    <a:pt x="72" y="41"/>
                    <a:pt x="72" y="41"/>
                  </a:cubicBezTo>
                  <a:cubicBezTo>
                    <a:pt x="78" y="48"/>
                    <a:pt x="78" y="48"/>
                    <a:pt x="78" y="48"/>
                  </a:cubicBezTo>
                  <a:cubicBezTo>
                    <a:pt x="83" y="46"/>
                    <a:pt x="83" y="46"/>
                    <a:pt x="83" y="46"/>
                  </a:cubicBezTo>
                  <a:cubicBezTo>
                    <a:pt x="79" y="37"/>
                    <a:pt x="79" y="37"/>
                    <a:pt x="79" y="37"/>
                  </a:cubicBezTo>
                  <a:cubicBezTo>
                    <a:pt x="80" y="36"/>
                    <a:pt x="80" y="35"/>
                    <a:pt x="81" y="34"/>
                  </a:cubicBezTo>
                  <a:cubicBezTo>
                    <a:pt x="90" y="36"/>
                    <a:pt x="90" y="36"/>
                    <a:pt x="90" y="36"/>
                  </a:cubicBezTo>
                  <a:cubicBezTo>
                    <a:pt x="92" y="31"/>
                    <a:pt x="92" y="31"/>
                    <a:pt x="92" y="31"/>
                  </a:cubicBezTo>
                  <a:cubicBezTo>
                    <a:pt x="84" y="26"/>
                    <a:pt x="84" y="26"/>
                    <a:pt x="84" y="26"/>
                  </a:cubicBezTo>
                  <a:cubicBezTo>
                    <a:pt x="84" y="25"/>
                    <a:pt x="84" y="24"/>
                    <a:pt x="84" y="23"/>
                  </a:cubicBezTo>
                  <a:cubicBezTo>
                    <a:pt x="92" y="18"/>
                    <a:pt x="92" y="18"/>
                    <a:pt x="92" y="18"/>
                  </a:cubicBezTo>
                  <a:cubicBezTo>
                    <a:pt x="90" y="13"/>
                    <a:pt x="90" y="13"/>
                    <a:pt x="90" y="13"/>
                  </a:cubicBezTo>
                  <a:cubicBezTo>
                    <a:pt x="80" y="15"/>
                    <a:pt x="80" y="15"/>
                    <a:pt x="80" y="15"/>
                  </a:cubicBezTo>
                  <a:cubicBezTo>
                    <a:pt x="80" y="15"/>
                    <a:pt x="79" y="14"/>
                    <a:pt x="78" y="13"/>
                  </a:cubicBezTo>
                  <a:cubicBezTo>
                    <a:pt x="81" y="4"/>
                    <a:pt x="81" y="4"/>
                    <a:pt x="81" y="4"/>
                  </a:cubicBezTo>
                  <a:cubicBezTo>
                    <a:pt x="77" y="2"/>
                    <a:pt x="77" y="2"/>
                    <a:pt x="77" y="2"/>
                  </a:cubicBezTo>
                  <a:cubicBezTo>
                    <a:pt x="71" y="9"/>
                    <a:pt x="71" y="9"/>
                    <a:pt x="71" y="9"/>
                  </a:cubicBezTo>
                  <a:cubicBezTo>
                    <a:pt x="70" y="9"/>
                    <a:pt x="69" y="9"/>
                    <a:pt x="68" y="9"/>
                  </a:cubicBezTo>
                  <a:cubicBezTo>
                    <a:pt x="64" y="0"/>
                    <a:pt x="64" y="0"/>
                    <a:pt x="64" y="0"/>
                  </a:cubicBezTo>
                  <a:cubicBezTo>
                    <a:pt x="59" y="1"/>
                    <a:pt x="59" y="1"/>
                    <a:pt x="59" y="1"/>
                  </a:cubicBezTo>
                  <a:cubicBezTo>
                    <a:pt x="60" y="11"/>
                    <a:pt x="60" y="11"/>
                    <a:pt x="60" y="11"/>
                  </a:cubicBezTo>
                  <a:cubicBezTo>
                    <a:pt x="59" y="11"/>
                    <a:pt x="58" y="12"/>
                    <a:pt x="57" y="12"/>
                  </a:cubicBezTo>
                  <a:cubicBezTo>
                    <a:pt x="49" y="8"/>
                    <a:pt x="49" y="8"/>
                    <a:pt x="49" y="8"/>
                  </a:cubicBezTo>
                  <a:cubicBezTo>
                    <a:pt x="45" y="12"/>
                    <a:pt x="45" y="12"/>
                    <a:pt x="45" y="12"/>
                  </a:cubicBezTo>
                  <a:cubicBezTo>
                    <a:pt x="52" y="19"/>
                    <a:pt x="52" y="19"/>
                    <a:pt x="52" y="19"/>
                  </a:cubicBezTo>
                  <a:cubicBezTo>
                    <a:pt x="51" y="20"/>
                    <a:pt x="51" y="21"/>
                    <a:pt x="51" y="22"/>
                  </a:cubicBezTo>
                  <a:cubicBezTo>
                    <a:pt x="42" y="24"/>
                    <a:pt x="42" y="24"/>
                    <a:pt x="42" y="24"/>
                  </a:cubicBezTo>
                  <a:cubicBezTo>
                    <a:pt x="42" y="29"/>
                    <a:pt x="42" y="29"/>
                    <a:pt x="42" y="29"/>
                  </a:cubicBezTo>
                  <a:cubicBezTo>
                    <a:pt x="51" y="30"/>
                    <a:pt x="51" y="30"/>
                    <a:pt x="51" y="30"/>
                  </a:cubicBezTo>
                  <a:cubicBezTo>
                    <a:pt x="51" y="31"/>
                    <a:pt x="52" y="32"/>
                    <a:pt x="52" y="33"/>
                  </a:cubicBezTo>
                  <a:cubicBezTo>
                    <a:pt x="47" y="41"/>
                    <a:pt x="47" y="41"/>
                    <a:pt x="47" y="41"/>
                  </a:cubicBezTo>
                  <a:cubicBezTo>
                    <a:pt x="49" y="44"/>
                    <a:pt x="49" y="44"/>
                    <a:pt x="49" y="44"/>
                  </a:cubicBezTo>
                  <a:cubicBezTo>
                    <a:pt x="58" y="41"/>
                    <a:pt x="58" y="41"/>
                    <a:pt x="58" y="41"/>
                  </a:cubicBezTo>
                  <a:cubicBezTo>
                    <a:pt x="60" y="45"/>
                    <a:pt x="60" y="45"/>
                    <a:pt x="60" y="45"/>
                  </a:cubicBezTo>
                  <a:cubicBezTo>
                    <a:pt x="53" y="51"/>
                    <a:pt x="53" y="51"/>
                    <a:pt x="53" y="51"/>
                  </a:cubicBezTo>
                  <a:cubicBezTo>
                    <a:pt x="54" y="52"/>
                    <a:pt x="54" y="54"/>
                    <a:pt x="54" y="55"/>
                  </a:cubicBezTo>
                  <a:cubicBezTo>
                    <a:pt x="63" y="56"/>
                    <a:pt x="63" y="56"/>
                    <a:pt x="63" y="56"/>
                  </a:cubicBezTo>
                  <a:cubicBezTo>
                    <a:pt x="63" y="61"/>
                    <a:pt x="63" y="61"/>
                    <a:pt x="63" y="61"/>
                  </a:cubicBezTo>
                  <a:cubicBezTo>
                    <a:pt x="54" y="63"/>
                    <a:pt x="54" y="63"/>
                    <a:pt x="54" y="63"/>
                  </a:cubicBezTo>
                  <a:cubicBezTo>
                    <a:pt x="54" y="64"/>
                    <a:pt x="54" y="65"/>
                    <a:pt x="53" y="67"/>
                  </a:cubicBezTo>
                  <a:cubicBezTo>
                    <a:pt x="60" y="72"/>
                    <a:pt x="60" y="72"/>
                    <a:pt x="60" y="72"/>
                  </a:cubicBezTo>
                  <a:cubicBezTo>
                    <a:pt x="58" y="77"/>
                    <a:pt x="58" y="77"/>
                    <a:pt x="58" y="77"/>
                  </a:cubicBezTo>
                  <a:cubicBezTo>
                    <a:pt x="49" y="74"/>
                    <a:pt x="49" y="74"/>
                    <a:pt x="49" y="74"/>
                  </a:cubicBezTo>
                  <a:cubicBezTo>
                    <a:pt x="48" y="75"/>
                    <a:pt x="48" y="76"/>
                    <a:pt x="47" y="76"/>
                  </a:cubicBezTo>
                  <a:cubicBezTo>
                    <a:pt x="50" y="85"/>
                    <a:pt x="50" y="85"/>
                    <a:pt x="50" y="85"/>
                  </a:cubicBezTo>
                  <a:cubicBezTo>
                    <a:pt x="45" y="87"/>
                    <a:pt x="45" y="87"/>
                    <a:pt x="45" y="87"/>
                  </a:cubicBezTo>
                  <a:cubicBezTo>
                    <a:pt x="39" y="81"/>
                    <a:pt x="39" y="81"/>
                    <a:pt x="39" y="81"/>
                  </a:cubicBezTo>
                  <a:cubicBezTo>
                    <a:pt x="38" y="81"/>
                    <a:pt x="37" y="81"/>
                    <a:pt x="36" y="81"/>
                  </a:cubicBezTo>
                  <a:cubicBezTo>
                    <a:pt x="34" y="90"/>
                    <a:pt x="34" y="90"/>
                    <a:pt x="34" y="90"/>
                  </a:cubicBezTo>
                  <a:cubicBezTo>
                    <a:pt x="29" y="90"/>
                    <a:pt x="29" y="90"/>
                    <a:pt x="29" y="90"/>
                  </a:cubicBezTo>
                  <a:cubicBezTo>
                    <a:pt x="28" y="81"/>
                    <a:pt x="28" y="81"/>
                    <a:pt x="28" y="81"/>
                  </a:cubicBezTo>
                  <a:cubicBezTo>
                    <a:pt x="26" y="81"/>
                    <a:pt x="25" y="81"/>
                    <a:pt x="24" y="81"/>
                  </a:cubicBezTo>
                  <a:cubicBezTo>
                    <a:pt x="18" y="87"/>
                    <a:pt x="18" y="87"/>
                    <a:pt x="18" y="87"/>
                  </a:cubicBezTo>
                  <a:cubicBezTo>
                    <a:pt x="14" y="85"/>
                    <a:pt x="14" y="85"/>
                    <a:pt x="14" y="85"/>
                  </a:cubicBezTo>
                  <a:cubicBezTo>
                    <a:pt x="17" y="76"/>
                    <a:pt x="17" y="76"/>
                    <a:pt x="17" y="76"/>
                  </a:cubicBezTo>
                  <a:cubicBezTo>
                    <a:pt x="16" y="76"/>
                    <a:pt x="15" y="75"/>
                    <a:pt x="14" y="74"/>
                  </a:cubicBezTo>
                  <a:cubicBezTo>
                    <a:pt x="6" y="77"/>
                    <a:pt x="6" y="77"/>
                    <a:pt x="6" y="77"/>
                  </a:cubicBezTo>
                  <a:cubicBezTo>
                    <a:pt x="3" y="72"/>
                    <a:pt x="3" y="72"/>
                    <a:pt x="3" y="72"/>
                  </a:cubicBezTo>
                  <a:cubicBezTo>
                    <a:pt x="10" y="67"/>
                    <a:pt x="10" y="67"/>
                    <a:pt x="10" y="67"/>
                  </a:cubicBezTo>
                  <a:cubicBezTo>
                    <a:pt x="10" y="65"/>
                    <a:pt x="10" y="64"/>
                    <a:pt x="9" y="63"/>
                  </a:cubicBezTo>
                  <a:cubicBezTo>
                    <a:pt x="0" y="61"/>
                    <a:pt x="0" y="61"/>
                    <a:pt x="0" y="61"/>
                  </a:cubicBezTo>
                  <a:cubicBezTo>
                    <a:pt x="0" y="56"/>
                    <a:pt x="0" y="56"/>
                    <a:pt x="0" y="56"/>
                  </a:cubicBezTo>
                  <a:cubicBezTo>
                    <a:pt x="9" y="55"/>
                    <a:pt x="9" y="55"/>
                    <a:pt x="9" y="55"/>
                  </a:cubicBezTo>
                  <a:cubicBezTo>
                    <a:pt x="10" y="54"/>
                    <a:pt x="10" y="52"/>
                    <a:pt x="10" y="51"/>
                  </a:cubicBezTo>
                  <a:cubicBezTo>
                    <a:pt x="3" y="45"/>
                    <a:pt x="3" y="45"/>
                    <a:pt x="3" y="45"/>
                  </a:cubicBezTo>
                  <a:cubicBezTo>
                    <a:pt x="6" y="41"/>
                    <a:pt x="6" y="41"/>
                    <a:pt x="6" y="41"/>
                  </a:cubicBezTo>
                  <a:cubicBezTo>
                    <a:pt x="14" y="44"/>
                    <a:pt x="14" y="44"/>
                    <a:pt x="14" y="44"/>
                  </a:cubicBezTo>
                  <a:cubicBezTo>
                    <a:pt x="15" y="43"/>
                    <a:pt x="16" y="42"/>
                    <a:pt x="17" y="42"/>
                  </a:cubicBezTo>
                  <a:cubicBezTo>
                    <a:pt x="14" y="33"/>
                    <a:pt x="14" y="33"/>
                    <a:pt x="14" y="33"/>
                  </a:cubicBezTo>
                  <a:cubicBezTo>
                    <a:pt x="18" y="30"/>
                    <a:pt x="18" y="30"/>
                    <a:pt x="18" y="30"/>
                  </a:cubicBezTo>
                  <a:cubicBezTo>
                    <a:pt x="24" y="37"/>
                    <a:pt x="24" y="37"/>
                    <a:pt x="24" y="37"/>
                  </a:cubicBezTo>
                  <a:cubicBezTo>
                    <a:pt x="25" y="37"/>
                    <a:pt x="26" y="37"/>
                    <a:pt x="28" y="36"/>
                  </a:cubicBezTo>
                  <a:cubicBezTo>
                    <a:pt x="29" y="27"/>
                    <a:pt x="29" y="27"/>
                    <a:pt x="29" y="27"/>
                  </a:cubicBezTo>
                  <a:cubicBezTo>
                    <a:pt x="34" y="27"/>
                    <a:pt x="34" y="27"/>
                    <a:pt x="34" y="27"/>
                  </a:cubicBezTo>
                  <a:cubicBezTo>
                    <a:pt x="36" y="36"/>
                    <a:pt x="36" y="36"/>
                    <a:pt x="36" y="36"/>
                  </a:cubicBezTo>
                  <a:cubicBezTo>
                    <a:pt x="37" y="37"/>
                    <a:pt x="38" y="37"/>
                    <a:pt x="39" y="37"/>
                  </a:cubicBezTo>
                </a:path>
              </a:pathLst>
            </a:cu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9" name="Oval 46"/>
            <p:cNvSpPr>
              <a:spLocks noChangeArrowheads="1"/>
            </p:cNvSpPr>
            <p:nvPr/>
          </p:nvSpPr>
          <p:spPr bwMode="auto">
            <a:xfrm>
              <a:off x="4494213" y="1835150"/>
              <a:ext cx="79375" cy="80962"/>
            </a:xfrm>
            <a:prstGeom prst="ellipse">
              <a:avLst/>
            </a:pr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0" name="Oval 47"/>
            <p:cNvSpPr>
              <a:spLocks noChangeArrowheads="1"/>
            </p:cNvSpPr>
            <p:nvPr/>
          </p:nvSpPr>
          <p:spPr bwMode="auto">
            <a:xfrm>
              <a:off x="4649788" y="1687513"/>
              <a:ext cx="74613" cy="76200"/>
            </a:xfrm>
            <a:prstGeom prst="ellipse">
              <a:avLst/>
            </a:prstGeom>
            <a:noFill/>
            <a:ln w="9525" cap="rnd">
              <a:solidFill>
                <a:schemeClr val="accent5">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312" name="Straight Connector 311"/>
          <p:cNvCxnSpPr/>
          <p:nvPr/>
        </p:nvCxnSpPr>
        <p:spPr>
          <a:xfrm>
            <a:off x="447993" y="4059795"/>
            <a:ext cx="1137375" cy="0"/>
          </a:xfrm>
          <a:prstGeom prst="line">
            <a:avLst/>
          </a:prstGeom>
          <a:ln>
            <a:solidFill>
              <a:schemeClr val="bg1">
                <a:lumMod val="85000"/>
              </a:schemeClr>
            </a:solidFill>
            <a:prstDash val="solid"/>
            <a:tailEnd type="diamond"/>
          </a:ln>
        </p:spPr>
        <p:style>
          <a:lnRef idx="1">
            <a:schemeClr val="accent1"/>
          </a:lnRef>
          <a:fillRef idx="0">
            <a:schemeClr val="accent1"/>
          </a:fillRef>
          <a:effectRef idx="0">
            <a:schemeClr val="accent1"/>
          </a:effectRef>
          <a:fontRef idx="minor">
            <a:schemeClr val="tx1"/>
          </a:fontRef>
        </p:style>
      </p:cxnSp>
      <p:sp>
        <p:nvSpPr>
          <p:cNvPr id="327" name="TextBox 326"/>
          <p:cNvSpPr txBox="1"/>
          <p:nvPr/>
        </p:nvSpPr>
        <p:spPr>
          <a:xfrm>
            <a:off x="1118820" y="1171481"/>
            <a:ext cx="1326727" cy="369332"/>
          </a:xfrm>
          <a:prstGeom prst="rect">
            <a:avLst/>
          </a:prstGeom>
          <a:noFill/>
        </p:spPr>
        <p:txBody>
          <a:bodyPr wrap="square" rtlCol="0">
            <a:spAutoFit/>
          </a:bodyPr>
          <a:lstStyle/>
          <a:p>
            <a:r>
              <a:rPr lang="en-US" sz="900" dirty="0"/>
              <a:t>Predicting the change </a:t>
            </a:r>
            <a:endParaRPr lang="en-US" sz="900" dirty="0" smtClean="0"/>
          </a:p>
          <a:p>
            <a:r>
              <a:rPr lang="en-US" sz="900" dirty="0" smtClean="0"/>
              <a:t>of </a:t>
            </a:r>
            <a:r>
              <a:rPr lang="en-US" sz="900" dirty="0"/>
              <a:t>Tilt </a:t>
            </a:r>
            <a:r>
              <a:rPr lang="en-US" sz="900" dirty="0" smtClean="0"/>
              <a:t>Angle</a:t>
            </a:r>
            <a:endParaRPr lang="en-US" sz="900" dirty="0"/>
          </a:p>
        </p:txBody>
      </p:sp>
      <p:sp>
        <p:nvSpPr>
          <p:cNvPr id="331" name="TextBox 330"/>
          <p:cNvSpPr txBox="1"/>
          <p:nvPr/>
        </p:nvSpPr>
        <p:spPr>
          <a:xfrm>
            <a:off x="1255289" y="5726993"/>
            <a:ext cx="1076418" cy="230832"/>
          </a:xfrm>
          <a:prstGeom prst="rect">
            <a:avLst/>
          </a:prstGeom>
          <a:noFill/>
        </p:spPr>
        <p:txBody>
          <a:bodyPr wrap="square" rtlCol="0">
            <a:spAutoFit/>
          </a:bodyPr>
          <a:lstStyle/>
          <a:p>
            <a:r>
              <a:rPr lang="en-US" sz="900" dirty="0"/>
              <a:t>Locating Asset</a:t>
            </a:r>
          </a:p>
        </p:txBody>
      </p:sp>
      <p:cxnSp>
        <p:nvCxnSpPr>
          <p:cNvPr id="335" name="Straight Arrow Connector 334"/>
          <p:cNvCxnSpPr>
            <a:stCxn id="286" idx="6"/>
          </p:cNvCxnSpPr>
          <p:nvPr/>
        </p:nvCxnSpPr>
        <p:spPr>
          <a:xfrm flipV="1">
            <a:off x="2842015" y="2453730"/>
            <a:ext cx="967985" cy="1"/>
          </a:xfrm>
          <a:prstGeom prst="straightConnector1">
            <a:avLst/>
          </a:prstGeom>
          <a:ln w="9525">
            <a:solidFill>
              <a:schemeClr val="accent6">
                <a:lumMod val="75000"/>
              </a:schemeClr>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336" name="Straight Arrow Connector 335"/>
          <p:cNvCxnSpPr/>
          <p:nvPr/>
        </p:nvCxnSpPr>
        <p:spPr>
          <a:xfrm flipV="1">
            <a:off x="1142253" y="1536390"/>
            <a:ext cx="1139038" cy="1"/>
          </a:xfrm>
          <a:prstGeom prst="straightConnector1">
            <a:avLst/>
          </a:prstGeom>
          <a:ln w="9525">
            <a:solidFill>
              <a:schemeClr val="accent3"/>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343" name="Straight Arrow Connector 342"/>
          <p:cNvCxnSpPr/>
          <p:nvPr/>
        </p:nvCxnSpPr>
        <p:spPr>
          <a:xfrm flipV="1">
            <a:off x="1264613" y="5948948"/>
            <a:ext cx="1086586" cy="1"/>
          </a:xfrm>
          <a:prstGeom prst="straightConnector1">
            <a:avLst/>
          </a:prstGeom>
          <a:ln w="9525">
            <a:solidFill>
              <a:schemeClr val="accent3"/>
            </a:solidFill>
            <a:prstDash val="solid"/>
            <a:tailEnd type="diamond"/>
          </a:ln>
        </p:spPr>
        <p:style>
          <a:lnRef idx="1">
            <a:schemeClr val="accent1"/>
          </a:lnRef>
          <a:fillRef idx="0">
            <a:schemeClr val="accent1"/>
          </a:fillRef>
          <a:effectRef idx="0">
            <a:schemeClr val="accent1"/>
          </a:effectRef>
          <a:fontRef idx="minor">
            <a:schemeClr val="tx1"/>
          </a:fontRef>
        </p:style>
      </p:cxnSp>
      <p:sp>
        <p:nvSpPr>
          <p:cNvPr id="347" name="TextBox 346"/>
          <p:cNvSpPr txBox="1"/>
          <p:nvPr/>
        </p:nvSpPr>
        <p:spPr>
          <a:xfrm>
            <a:off x="2833781" y="2133213"/>
            <a:ext cx="1211261" cy="369332"/>
          </a:xfrm>
          <a:prstGeom prst="rect">
            <a:avLst/>
          </a:prstGeom>
          <a:noFill/>
        </p:spPr>
        <p:txBody>
          <a:bodyPr wrap="square" rtlCol="0">
            <a:spAutoFit/>
          </a:bodyPr>
          <a:lstStyle/>
          <a:p>
            <a:r>
              <a:rPr lang="en-US" sz="900" dirty="0"/>
              <a:t>Scheduling </a:t>
            </a:r>
            <a:r>
              <a:rPr lang="en-US" sz="900" dirty="0" smtClean="0"/>
              <a:t>Module</a:t>
            </a:r>
            <a:r>
              <a:rPr lang="en-US" sz="900" dirty="0" smtClean="0"/>
              <a:t> </a:t>
            </a:r>
            <a:endParaRPr lang="en-US" sz="900" dirty="0" smtClean="0"/>
          </a:p>
          <a:p>
            <a:r>
              <a:rPr lang="en-US" sz="900" dirty="0" smtClean="0"/>
              <a:t>Cleaning</a:t>
            </a:r>
            <a:endParaRPr lang="en-US" sz="900" dirty="0"/>
          </a:p>
        </p:txBody>
      </p:sp>
      <p:cxnSp>
        <p:nvCxnSpPr>
          <p:cNvPr id="349" name="Straight Arrow Connector 348"/>
          <p:cNvCxnSpPr/>
          <p:nvPr/>
        </p:nvCxnSpPr>
        <p:spPr>
          <a:xfrm flipV="1">
            <a:off x="2629448" y="5520929"/>
            <a:ext cx="894107" cy="1"/>
          </a:xfrm>
          <a:prstGeom prst="straightConnector1">
            <a:avLst/>
          </a:prstGeom>
          <a:ln w="9525">
            <a:solidFill>
              <a:schemeClr val="accent4"/>
            </a:solidFill>
            <a:prstDash val="solid"/>
            <a:tailEnd type="diamond"/>
          </a:ln>
        </p:spPr>
        <p:style>
          <a:lnRef idx="1">
            <a:schemeClr val="accent1"/>
          </a:lnRef>
          <a:fillRef idx="0">
            <a:schemeClr val="accent1"/>
          </a:fillRef>
          <a:effectRef idx="0">
            <a:schemeClr val="accent1"/>
          </a:effectRef>
          <a:fontRef idx="minor">
            <a:schemeClr val="tx1"/>
          </a:fontRef>
        </p:style>
      </p:cxnSp>
      <p:sp>
        <p:nvSpPr>
          <p:cNvPr id="350" name="TextBox 349"/>
          <p:cNvSpPr txBox="1"/>
          <p:nvPr/>
        </p:nvSpPr>
        <p:spPr>
          <a:xfrm>
            <a:off x="2688791" y="5203782"/>
            <a:ext cx="837799" cy="369332"/>
          </a:xfrm>
          <a:prstGeom prst="rect">
            <a:avLst/>
          </a:prstGeom>
          <a:noFill/>
        </p:spPr>
        <p:txBody>
          <a:bodyPr wrap="square" rtlCol="0">
            <a:spAutoFit/>
          </a:bodyPr>
          <a:lstStyle/>
          <a:p>
            <a:r>
              <a:rPr lang="en-US" sz="900" dirty="0" smtClean="0"/>
              <a:t>Performance </a:t>
            </a:r>
          </a:p>
          <a:p>
            <a:r>
              <a:rPr lang="en-US" sz="900" dirty="0" smtClean="0"/>
              <a:t>Analytics</a:t>
            </a:r>
            <a:endParaRPr lang="en-US" sz="900" dirty="0"/>
          </a:p>
        </p:txBody>
      </p:sp>
      <p:sp>
        <p:nvSpPr>
          <p:cNvPr id="351" name="Rectangle 9"/>
          <p:cNvSpPr>
            <a:spLocks noChangeArrowheads="1"/>
          </p:cNvSpPr>
          <p:nvPr/>
        </p:nvSpPr>
        <p:spPr bwMode="auto">
          <a:xfrm>
            <a:off x="5910529" y="4418879"/>
            <a:ext cx="142668"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chemeClr val="bg1"/>
                </a:solidFill>
                <a:effectLst/>
                <a:latin typeface="+mn-lt"/>
              </a:rPr>
              <a:t>$</a:t>
            </a:r>
          </a:p>
        </p:txBody>
      </p:sp>
      <p:sp>
        <p:nvSpPr>
          <p:cNvPr id="352" name="Freeform 121"/>
          <p:cNvSpPr>
            <a:spLocks noEditPoints="1"/>
          </p:cNvSpPr>
          <p:nvPr/>
        </p:nvSpPr>
        <p:spPr bwMode="auto">
          <a:xfrm>
            <a:off x="7395806" y="4459406"/>
            <a:ext cx="231073" cy="242359"/>
          </a:xfrm>
          <a:custGeom>
            <a:avLst/>
            <a:gdLst>
              <a:gd name="T0" fmla="*/ 99 w 162"/>
              <a:gd name="T1" fmla="*/ 0 h 170"/>
              <a:gd name="T2" fmla="*/ 162 w 162"/>
              <a:gd name="T3" fmla="*/ 46 h 170"/>
              <a:gd name="T4" fmla="*/ 75 w 162"/>
              <a:gd name="T5" fmla="*/ 93 h 170"/>
              <a:gd name="T6" fmla="*/ 99 w 162"/>
              <a:gd name="T7" fmla="*/ 0 h 170"/>
              <a:gd name="T8" fmla="*/ 158 w 162"/>
              <a:gd name="T9" fmla="*/ 62 h 170"/>
              <a:gd name="T10" fmla="*/ 162 w 162"/>
              <a:gd name="T11" fmla="*/ 89 h 170"/>
              <a:gd name="T12" fmla="*/ 81 w 162"/>
              <a:gd name="T13" fmla="*/ 170 h 170"/>
              <a:gd name="T14" fmla="*/ 0 w 162"/>
              <a:gd name="T15" fmla="*/ 89 h 170"/>
              <a:gd name="T16" fmla="*/ 81 w 162"/>
              <a:gd name="T17" fmla="*/ 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170">
                <a:moveTo>
                  <a:pt x="99" y="0"/>
                </a:moveTo>
                <a:cubicBezTo>
                  <a:pt x="127" y="4"/>
                  <a:pt x="150" y="22"/>
                  <a:pt x="162" y="46"/>
                </a:cubicBezTo>
                <a:cubicBezTo>
                  <a:pt x="75" y="93"/>
                  <a:pt x="75" y="93"/>
                  <a:pt x="75" y="93"/>
                </a:cubicBezTo>
                <a:lnTo>
                  <a:pt x="99" y="0"/>
                </a:lnTo>
                <a:close/>
                <a:moveTo>
                  <a:pt x="158" y="62"/>
                </a:moveTo>
                <a:cubicBezTo>
                  <a:pt x="161" y="71"/>
                  <a:pt x="162" y="80"/>
                  <a:pt x="162" y="89"/>
                </a:cubicBezTo>
                <a:cubicBezTo>
                  <a:pt x="162" y="134"/>
                  <a:pt x="126" y="170"/>
                  <a:pt x="81" y="170"/>
                </a:cubicBezTo>
                <a:cubicBezTo>
                  <a:pt x="37" y="170"/>
                  <a:pt x="0" y="134"/>
                  <a:pt x="0" y="89"/>
                </a:cubicBezTo>
                <a:cubicBezTo>
                  <a:pt x="0" y="44"/>
                  <a:pt x="37" y="8"/>
                  <a:pt x="81" y="8"/>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357" name="Group 356"/>
          <p:cNvGrpSpPr/>
          <p:nvPr/>
        </p:nvGrpSpPr>
        <p:grpSpPr>
          <a:xfrm>
            <a:off x="4919417" y="4204021"/>
            <a:ext cx="279191" cy="176396"/>
            <a:chOff x="4919417" y="4204021"/>
            <a:chExt cx="279191" cy="176396"/>
          </a:xfrm>
        </p:grpSpPr>
        <p:sp>
          <p:nvSpPr>
            <p:cNvPr id="353" name="Freeform 69"/>
            <p:cNvSpPr>
              <a:spLocks/>
            </p:cNvSpPr>
            <p:nvPr/>
          </p:nvSpPr>
          <p:spPr bwMode="auto">
            <a:xfrm>
              <a:off x="4919417" y="4204021"/>
              <a:ext cx="279191" cy="176396"/>
            </a:xfrm>
            <a:custGeom>
              <a:avLst/>
              <a:gdLst>
                <a:gd name="T0" fmla="*/ 285 w 285"/>
                <a:gd name="T1" fmla="*/ 159 h 179"/>
                <a:gd name="T2" fmla="*/ 266 w 285"/>
                <a:gd name="T3" fmla="*/ 179 h 179"/>
                <a:gd name="T4" fmla="*/ 20 w 285"/>
                <a:gd name="T5" fmla="*/ 179 h 179"/>
                <a:gd name="T6" fmla="*/ 0 w 285"/>
                <a:gd name="T7" fmla="*/ 159 h 179"/>
                <a:gd name="T8" fmla="*/ 260 w 285"/>
                <a:gd name="T9" fmla="*/ 159 h 179"/>
                <a:gd name="T10" fmla="*/ 260 w 285"/>
                <a:gd name="T11" fmla="*/ 0 h 179"/>
                <a:gd name="T12" fmla="*/ 26 w 285"/>
                <a:gd name="T13" fmla="*/ 0 h 179"/>
                <a:gd name="T14" fmla="*/ 26 w 285"/>
                <a:gd name="T15" fmla="*/ 138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179">
                  <a:moveTo>
                    <a:pt x="285" y="159"/>
                  </a:moveTo>
                  <a:cubicBezTo>
                    <a:pt x="285" y="170"/>
                    <a:pt x="277" y="179"/>
                    <a:pt x="266" y="179"/>
                  </a:cubicBezTo>
                  <a:cubicBezTo>
                    <a:pt x="20" y="179"/>
                    <a:pt x="20" y="179"/>
                    <a:pt x="20" y="179"/>
                  </a:cubicBezTo>
                  <a:cubicBezTo>
                    <a:pt x="9" y="179"/>
                    <a:pt x="0" y="170"/>
                    <a:pt x="0" y="159"/>
                  </a:cubicBezTo>
                  <a:cubicBezTo>
                    <a:pt x="260" y="159"/>
                    <a:pt x="260" y="159"/>
                    <a:pt x="260" y="159"/>
                  </a:cubicBezTo>
                  <a:cubicBezTo>
                    <a:pt x="260" y="0"/>
                    <a:pt x="260" y="0"/>
                    <a:pt x="260" y="0"/>
                  </a:cubicBezTo>
                  <a:cubicBezTo>
                    <a:pt x="26" y="0"/>
                    <a:pt x="26" y="0"/>
                    <a:pt x="26" y="0"/>
                  </a:cubicBezTo>
                  <a:cubicBezTo>
                    <a:pt x="26" y="138"/>
                    <a:pt x="26" y="138"/>
                    <a:pt x="26" y="138"/>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354"/>
            <p:cNvSpPr>
              <a:spLocks/>
            </p:cNvSpPr>
            <p:nvPr/>
          </p:nvSpPr>
          <p:spPr bwMode="auto">
            <a:xfrm>
              <a:off x="4976255" y="4231770"/>
              <a:ext cx="163250" cy="97990"/>
            </a:xfrm>
            <a:custGeom>
              <a:avLst/>
              <a:gdLst/>
              <a:ahLst/>
              <a:cxnLst>
                <a:cxn ang="0">
                  <a:pos x="224" y="139"/>
                </a:cxn>
                <a:cxn ang="0">
                  <a:pos x="203" y="139"/>
                </a:cxn>
                <a:cxn ang="0">
                  <a:pos x="203" y="0"/>
                </a:cxn>
                <a:cxn ang="0">
                  <a:pos x="184" y="0"/>
                </a:cxn>
                <a:cxn ang="0">
                  <a:pos x="184" y="139"/>
                </a:cxn>
                <a:cxn ang="0">
                  <a:pos x="160" y="139"/>
                </a:cxn>
                <a:cxn ang="0">
                  <a:pos x="160" y="24"/>
                </a:cxn>
                <a:cxn ang="0">
                  <a:pos x="139" y="24"/>
                </a:cxn>
                <a:cxn ang="0">
                  <a:pos x="139" y="139"/>
                </a:cxn>
                <a:cxn ang="0">
                  <a:pos x="115" y="139"/>
                </a:cxn>
                <a:cxn ang="0">
                  <a:pos x="115" y="78"/>
                </a:cxn>
                <a:cxn ang="0">
                  <a:pos x="94" y="78"/>
                </a:cxn>
                <a:cxn ang="0">
                  <a:pos x="94" y="139"/>
                </a:cxn>
                <a:cxn ang="0">
                  <a:pos x="73" y="139"/>
                </a:cxn>
                <a:cxn ang="0">
                  <a:pos x="73" y="116"/>
                </a:cxn>
                <a:cxn ang="0">
                  <a:pos x="52" y="116"/>
                </a:cxn>
                <a:cxn ang="0">
                  <a:pos x="52" y="139"/>
                </a:cxn>
                <a:cxn ang="0">
                  <a:pos x="47" y="139"/>
                </a:cxn>
                <a:cxn ang="0">
                  <a:pos x="0" y="139"/>
                </a:cxn>
              </a:cxnLst>
              <a:rect l="0" t="0" r="r" b="b"/>
              <a:pathLst>
                <a:path w="224" h="139">
                  <a:moveTo>
                    <a:pt x="224" y="139"/>
                  </a:moveTo>
                  <a:lnTo>
                    <a:pt x="203" y="139"/>
                  </a:lnTo>
                  <a:lnTo>
                    <a:pt x="203" y="0"/>
                  </a:lnTo>
                  <a:lnTo>
                    <a:pt x="184" y="0"/>
                  </a:lnTo>
                  <a:lnTo>
                    <a:pt x="184" y="139"/>
                  </a:lnTo>
                  <a:lnTo>
                    <a:pt x="160" y="139"/>
                  </a:lnTo>
                  <a:lnTo>
                    <a:pt x="160" y="24"/>
                  </a:lnTo>
                  <a:lnTo>
                    <a:pt x="139" y="24"/>
                  </a:lnTo>
                  <a:lnTo>
                    <a:pt x="139" y="139"/>
                  </a:lnTo>
                  <a:lnTo>
                    <a:pt x="115" y="139"/>
                  </a:lnTo>
                  <a:lnTo>
                    <a:pt x="115" y="78"/>
                  </a:lnTo>
                  <a:lnTo>
                    <a:pt x="94" y="78"/>
                  </a:lnTo>
                  <a:lnTo>
                    <a:pt x="94" y="139"/>
                  </a:lnTo>
                  <a:lnTo>
                    <a:pt x="73" y="139"/>
                  </a:lnTo>
                  <a:lnTo>
                    <a:pt x="73" y="116"/>
                  </a:lnTo>
                  <a:lnTo>
                    <a:pt x="52" y="116"/>
                  </a:lnTo>
                  <a:lnTo>
                    <a:pt x="52" y="139"/>
                  </a:lnTo>
                  <a:lnTo>
                    <a:pt x="47" y="139"/>
                  </a:lnTo>
                  <a:lnTo>
                    <a:pt x="0" y="139"/>
                  </a:lnTo>
                </a:path>
              </a:pathLst>
            </a:custGeom>
            <a:noFill/>
            <a:ln w="63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62" name="Group 361"/>
          <p:cNvGrpSpPr/>
          <p:nvPr/>
        </p:nvGrpSpPr>
        <p:grpSpPr>
          <a:xfrm>
            <a:off x="4289587" y="4732423"/>
            <a:ext cx="251525" cy="166314"/>
            <a:chOff x="1834054" y="4211740"/>
            <a:chExt cx="466725" cy="308610"/>
          </a:xfrm>
        </p:grpSpPr>
        <p:sp>
          <p:nvSpPr>
            <p:cNvPr id="358" name="Freeform 98"/>
            <p:cNvSpPr>
              <a:spLocks/>
            </p:cNvSpPr>
            <p:nvPr/>
          </p:nvSpPr>
          <p:spPr bwMode="auto">
            <a:xfrm>
              <a:off x="2131307" y="4211740"/>
              <a:ext cx="88900" cy="93663"/>
            </a:xfrm>
            <a:custGeom>
              <a:avLst/>
              <a:gdLst>
                <a:gd name="T0" fmla="*/ 0 w 56"/>
                <a:gd name="T1" fmla="*/ 0 h 59"/>
                <a:gd name="T2" fmla="*/ 56 w 56"/>
                <a:gd name="T3" fmla="*/ 0 h 59"/>
                <a:gd name="T4" fmla="*/ 56 w 56"/>
                <a:gd name="T5" fmla="*/ 59 h 59"/>
              </a:gdLst>
              <a:ahLst/>
              <a:cxnLst>
                <a:cxn ang="0">
                  <a:pos x="T0" y="T1"/>
                </a:cxn>
                <a:cxn ang="0">
                  <a:pos x="T2" y="T3"/>
                </a:cxn>
                <a:cxn ang="0">
                  <a:pos x="T4" y="T5"/>
                </a:cxn>
              </a:cxnLst>
              <a:rect l="0" t="0" r="r" b="b"/>
              <a:pathLst>
                <a:path w="56" h="59">
                  <a:moveTo>
                    <a:pt x="0" y="0"/>
                  </a:moveTo>
                  <a:lnTo>
                    <a:pt x="56" y="0"/>
                  </a:lnTo>
                  <a:lnTo>
                    <a:pt x="56" y="59"/>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9" name="Freeform 99"/>
            <p:cNvSpPr>
              <a:spLocks/>
            </p:cNvSpPr>
            <p:nvPr/>
          </p:nvSpPr>
          <p:spPr bwMode="auto">
            <a:xfrm>
              <a:off x="1864607" y="4254602"/>
              <a:ext cx="317500" cy="211138"/>
            </a:xfrm>
            <a:custGeom>
              <a:avLst/>
              <a:gdLst>
                <a:gd name="T0" fmla="*/ 0 w 200"/>
                <a:gd name="T1" fmla="*/ 133 h 133"/>
                <a:gd name="T2" fmla="*/ 61 w 200"/>
                <a:gd name="T3" fmla="*/ 72 h 133"/>
                <a:gd name="T4" fmla="*/ 95 w 200"/>
                <a:gd name="T5" fmla="*/ 109 h 133"/>
                <a:gd name="T6" fmla="*/ 200 w 200"/>
                <a:gd name="T7" fmla="*/ 0 h 133"/>
              </a:gdLst>
              <a:ahLst/>
              <a:cxnLst>
                <a:cxn ang="0">
                  <a:pos x="T0" y="T1"/>
                </a:cxn>
                <a:cxn ang="0">
                  <a:pos x="T2" y="T3"/>
                </a:cxn>
                <a:cxn ang="0">
                  <a:pos x="T4" y="T5"/>
                </a:cxn>
                <a:cxn ang="0">
                  <a:pos x="T6" y="T7"/>
                </a:cxn>
              </a:cxnLst>
              <a:rect l="0" t="0" r="r" b="b"/>
              <a:pathLst>
                <a:path w="200" h="133">
                  <a:moveTo>
                    <a:pt x="0" y="133"/>
                  </a:moveTo>
                  <a:lnTo>
                    <a:pt x="61" y="72"/>
                  </a:lnTo>
                  <a:lnTo>
                    <a:pt x="95" y="109"/>
                  </a:lnTo>
                  <a:lnTo>
                    <a:pt x="200" y="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0" name="Line 103"/>
            <p:cNvSpPr>
              <a:spLocks noChangeShapeType="1"/>
            </p:cNvSpPr>
            <p:nvPr/>
          </p:nvSpPr>
          <p:spPr bwMode="auto">
            <a:xfrm>
              <a:off x="1834054" y="4520350"/>
              <a:ext cx="466725"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1" name="Line 104"/>
            <p:cNvSpPr>
              <a:spLocks noChangeShapeType="1"/>
            </p:cNvSpPr>
            <p:nvPr/>
          </p:nvSpPr>
          <p:spPr bwMode="auto">
            <a:xfrm>
              <a:off x="1834054" y="4239362"/>
              <a:ext cx="0" cy="28098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7" name="Group 376"/>
          <p:cNvGrpSpPr/>
          <p:nvPr/>
        </p:nvGrpSpPr>
        <p:grpSpPr>
          <a:xfrm>
            <a:off x="6689254" y="4724450"/>
            <a:ext cx="279191" cy="176396"/>
            <a:chOff x="6710036" y="4724450"/>
            <a:chExt cx="279191" cy="176396"/>
          </a:xfrm>
        </p:grpSpPr>
        <p:grpSp>
          <p:nvGrpSpPr>
            <p:cNvPr id="375" name="Group 374"/>
            <p:cNvGrpSpPr/>
            <p:nvPr/>
          </p:nvGrpSpPr>
          <p:grpSpPr>
            <a:xfrm>
              <a:off x="6764539" y="4756224"/>
              <a:ext cx="161032" cy="99425"/>
              <a:chOff x="4721225" y="2624138"/>
              <a:chExt cx="1257300" cy="776287"/>
            </a:xfrm>
          </p:grpSpPr>
          <p:sp>
            <p:nvSpPr>
              <p:cNvPr id="366" name="Freeform 34"/>
              <p:cNvSpPr>
                <a:spLocks/>
              </p:cNvSpPr>
              <p:nvPr/>
            </p:nvSpPr>
            <p:spPr bwMode="auto">
              <a:xfrm>
                <a:off x="4953000" y="2782888"/>
                <a:ext cx="1025525" cy="593725"/>
              </a:xfrm>
              <a:custGeom>
                <a:avLst/>
                <a:gdLst>
                  <a:gd name="T0" fmla="*/ 646 w 646"/>
                  <a:gd name="T1" fmla="*/ 374 h 374"/>
                  <a:gd name="T2" fmla="*/ 572 w 646"/>
                  <a:gd name="T3" fmla="*/ 374 h 374"/>
                  <a:gd name="T4" fmla="*/ 572 w 646"/>
                  <a:gd name="T5" fmla="*/ 0 h 374"/>
                  <a:gd name="T6" fmla="*/ 517 w 646"/>
                  <a:gd name="T7" fmla="*/ 0 h 374"/>
                  <a:gd name="T8" fmla="*/ 517 w 646"/>
                  <a:gd name="T9" fmla="*/ 374 h 374"/>
                  <a:gd name="T10" fmla="*/ 503 w 646"/>
                  <a:gd name="T11" fmla="*/ 374 h 374"/>
                  <a:gd name="T12" fmla="*/ 503 w 646"/>
                  <a:gd name="T13" fmla="*/ 89 h 374"/>
                  <a:gd name="T14" fmla="*/ 453 w 646"/>
                  <a:gd name="T15" fmla="*/ 89 h 374"/>
                  <a:gd name="T16" fmla="*/ 453 w 646"/>
                  <a:gd name="T17" fmla="*/ 374 h 374"/>
                  <a:gd name="T18" fmla="*/ 436 w 646"/>
                  <a:gd name="T19" fmla="*/ 374 h 374"/>
                  <a:gd name="T20" fmla="*/ 436 w 646"/>
                  <a:gd name="T21" fmla="*/ 192 h 374"/>
                  <a:gd name="T22" fmla="*/ 388 w 646"/>
                  <a:gd name="T23" fmla="*/ 192 h 374"/>
                  <a:gd name="T24" fmla="*/ 388 w 646"/>
                  <a:gd name="T25" fmla="*/ 374 h 374"/>
                  <a:gd name="T26" fmla="*/ 372 w 646"/>
                  <a:gd name="T27" fmla="*/ 374 h 374"/>
                  <a:gd name="T28" fmla="*/ 372 w 646"/>
                  <a:gd name="T29" fmla="*/ 252 h 374"/>
                  <a:gd name="T30" fmla="*/ 321 w 646"/>
                  <a:gd name="T31" fmla="*/ 252 h 374"/>
                  <a:gd name="T32" fmla="*/ 321 w 646"/>
                  <a:gd name="T33" fmla="*/ 374 h 374"/>
                  <a:gd name="T34" fmla="*/ 307 w 646"/>
                  <a:gd name="T35" fmla="*/ 374 h 374"/>
                  <a:gd name="T36" fmla="*/ 307 w 646"/>
                  <a:gd name="T37" fmla="*/ 288 h 374"/>
                  <a:gd name="T38" fmla="*/ 257 w 646"/>
                  <a:gd name="T39" fmla="*/ 288 h 374"/>
                  <a:gd name="T40" fmla="*/ 257 w 646"/>
                  <a:gd name="T41" fmla="*/ 374 h 374"/>
                  <a:gd name="T42" fmla="*/ 240 w 646"/>
                  <a:gd name="T43" fmla="*/ 374 h 374"/>
                  <a:gd name="T44" fmla="*/ 240 w 646"/>
                  <a:gd name="T45" fmla="*/ 312 h 374"/>
                  <a:gd name="T46" fmla="*/ 193 w 646"/>
                  <a:gd name="T47" fmla="*/ 312 h 374"/>
                  <a:gd name="T48" fmla="*/ 193 w 646"/>
                  <a:gd name="T49" fmla="*/ 374 h 374"/>
                  <a:gd name="T50" fmla="*/ 176 w 646"/>
                  <a:gd name="T51" fmla="*/ 374 h 374"/>
                  <a:gd name="T52" fmla="*/ 176 w 646"/>
                  <a:gd name="T53" fmla="*/ 329 h 374"/>
                  <a:gd name="T54" fmla="*/ 126 w 646"/>
                  <a:gd name="T55" fmla="*/ 329 h 374"/>
                  <a:gd name="T56" fmla="*/ 126 w 646"/>
                  <a:gd name="T57" fmla="*/ 374 h 374"/>
                  <a:gd name="T58" fmla="*/ 109 w 646"/>
                  <a:gd name="T59" fmla="*/ 374 h 374"/>
                  <a:gd name="T60" fmla="*/ 109 w 646"/>
                  <a:gd name="T61" fmla="*/ 350 h 374"/>
                  <a:gd name="T62" fmla="*/ 62 w 646"/>
                  <a:gd name="T63" fmla="*/ 350 h 374"/>
                  <a:gd name="T64" fmla="*/ 62 w 646"/>
                  <a:gd name="T65" fmla="*/ 374 h 374"/>
                  <a:gd name="T66" fmla="*/ 0 w 646"/>
                  <a:gd name="T67"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6" h="374">
                    <a:moveTo>
                      <a:pt x="646" y="374"/>
                    </a:moveTo>
                    <a:lnTo>
                      <a:pt x="572" y="374"/>
                    </a:lnTo>
                    <a:lnTo>
                      <a:pt x="572" y="0"/>
                    </a:lnTo>
                    <a:lnTo>
                      <a:pt x="517" y="0"/>
                    </a:lnTo>
                    <a:lnTo>
                      <a:pt x="517" y="374"/>
                    </a:lnTo>
                    <a:lnTo>
                      <a:pt x="503" y="374"/>
                    </a:lnTo>
                    <a:lnTo>
                      <a:pt x="503" y="89"/>
                    </a:lnTo>
                    <a:lnTo>
                      <a:pt x="453" y="89"/>
                    </a:lnTo>
                    <a:lnTo>
                      <a:pt x="453" y="374"/>
                    </a:lnTo>
                    <a:lnTo>
                      <a:pt x="436" y="374"/>
                    </a:lnTo>
                    <a:lnTo>
                      <a:pt x="436" y="192"/>
                    </a:lnTo>
                    <a:lnTo>
                      <a:pt x="388" y="192"/>
                    </a:lnTo>
                    <a:lnTo>
                      <a:pt x="388" y="374"/>
                    </a:lnTo>
                    <a:lnTo>
                      <a:pt x="372" y="374"/>
                    </a:lnTo>
                    <a:lnTo>
                      <a:pt x="372" y="252"/>
                    </a:lnTo>
                    <a:lnTo>
                      <a:pt x="321" y="252"/>
                    </a:lnTo>
                    <a:lnTo>
                      <a:pt x="321" y="374"/>
                    </a:lnTo>
                    <a:lnTo>
                      <a:pt x="307" y="374"/>
                    </a:lnTo>
                    <a:lnTo>
                      <a:pt x="307" y="288"/>
                    </a:lnTo>
                    <a:lnTo>
                      <a:pt x="257" y="288"/>
                    </a:lnTo>
                    <a:lnTo>
                      <a:pt x="257" y="374"/>
                    </a:lnTo>
                    <a:lnTo>
                      <a:pt x="240" y="374"/>
                    </a:lnTo>
                    <a:lnTo>
                      <a:pt x="240" y="312"/>
                    </a:lnTo>
                    <a:lnTo>
                      <a:pt x="193" y="312"/>
                    </a:lnTo>
                    <a:lnTo>
                      <a:pt x="193" y="374"/>
                    </a:lnTo>
                    <a:lnTo>
                      <a:pt x="176" y="374"/>
                    </a:lnTo>
                    <a:lnTo>
                      <a:pt x="176" y="329"/>
                    </a:lnTo>
                    <a:lnTo>
                      <a:pt x="126" y="329"/>
                    </a:lnTo>
                    <a:lnTo>
                      <a:pt x="126" y="374"/>
                    </a:lnTo>
                    <a:lnTo>
                      <a:pt x="109" y="374"/>
                    </a:lnTo>
                    <a:lnTo>
                      <a:pt x="109" y="350"/>
                    </a:lnTo>
                    <a:lnTo>
                      <a:pt x="62" y="350"/>
                    </a:lnTo>
                    <a:lnTo>
                      <a:pt x="62" y="374"/>
                    </a:lnTo>
                    <a:lnTo>
                      <a:pt x="0" y="374"/>
                    </a:lnTo>
                  </a:path>
                </a:pathLst>
              </a:custGeom>
              <a:noFill/>
              <a:ln w="31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7" name="Freeform 35"/>
              <p:cNvSpPr>
                <a:spLocks/>
              </p:cNvSpPr>
              <p:nvPr/>
            </p:nvSpPr>
            <p:spPr bwMode="auto">
              <a:xfrm>
                <a:off x="5084763" y="2624138"/>
                <a:ext cx="650875" cy="600075"/>
              </a:xfrm>
              <a:custGeom>
                <a:avLst/>
                <a:gdLst>
                  <a:gd name="T0" fmla="*/ 142 w 172"/>
                  <a:gd name="T1" fmla="*/ 26 h 158"/>
                  <a:gd name="T2" fmla="*/ 171 w 172"/>
                  <a:gd name="T3" fmla="*/ 0 h 158"/>
                  <a:gd name="T4" fmla="*/ 172 w 172"/>
                  <a:gd name="T5" fmla="*/ 43 h 158"/>
                  <a:gd name="T6" fmla="*/ 162 w 172"/>
                  <a:gd name="T7" fmla="*/ 40 h 158"/>
                  <a:gd name="T8" fmla="*/ 0 w 172"/>
                  <a:gd name="T9" fmla="*/ 158 h 158"/>
                  <a:gd name="T10" fmla="*/ 149 w 172"/>
                  <a:gd name="T11" fmla="*/ 36 h 158"/>
                </a:gdLst>
                <a:ahLst/>
                <a:cxnLst>
                  <a:cxn ang="0">
                    <a:pos x="T0" y="T1"/>
                  </a:cxn>
                  <a:cxn ang="0">
                    <a:pos x="T2" y="T3"/>
                  </a:cxn>
                  <a:cxn ang="0">
                    <a:pos x="T4" y="T5"/>
                  </a:cxn>
                  <a:cxn ang="0">
                    <a:pos x="T6" y="T7"/>
                  </a:cxn>
                  <a:cxn ang="0">
                    <a:pos x="T8" y="T9"/>
                  </a:cxn>
                  <a:cxn ang="0">
                    <a:pos x="T10" y="T11"/>
                  </a:cxn>
                </a:cxnLst>
                <a:rect l="0" t="0" r="r" b="b"/>
                <a:pathLst>
                  <a:path w="172" h="158">
                    <a:moveTo>
                      <a:pt x="142" y="26"/>
                    </a:moveTo>
                    <a:cubicBezTo>
                      <a:pt x="171" y="0"/>
                      <a:pt x="171" y="0"/>
                      <a:pt x="171" y="0"/>
                    </a:cubicBezTo>
                    <a:cubicBezTo>
                      <a:pt x="172" y="43"/>
                      <a:pt x="172" y="43"/>
                      <a:pt x="172" y="43"/>
                    </a:cubicBezTo>
                    <a:cubicBezTo>
                      <a:pt x="162" y="40"/>
                      <a:pt x="162" y="40"/>
                      <a:pt x="162" y="40"/>
                    </a:cubicBezTo>
                    <a:cubicBezTo>
                      <a:pt x="139" y="97"/>
                      <a:pt x="81" y="143"/>
                      <a:pt x="0" y="158"/>
                    </a:cubicBezTo>
                    <a:cubicBezTo>
                      <a:pt x="52" y="139"/>
                      <a:pt x="124" y="104"/>
                      <a:pt x="149" y="36"/>
                    </a:cubicBezTo>
                  </a:path>
                </a:pathLst>
              </a:custGeom>
              <a:noFill/>
              <a:ln w="31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8" name="Freeform 36"/>
              <p:cNvSpPr>
                <a:spLocks/>
              </p:cNvSpPr>
              <p:nvPr/>
            </p:nvSpPr>
            <p:spPr bwMode="auto">
              <a:xfrm>
                <a:off x="4964113" y="2962275"/>
                <a:ext cx="142875" cy="92075"/>
              </a:xfrm>
              <a:custGeom>
                <a:avLst/>
                <a:gdLst>
                  <a:gd name="T0" fmla="*/ 0 w 38"/>
                  <a:gd name="T1" fmla="*/ 20 h 24"/>
                  <a:gd name="T2" fmla="*/ 13 w 38"/>
                  <a:gd name="T3" fmla="*/ 24 h 24"/>
                  <a:gd name="T4" fmla="*/ 18 w 38"/>
                  <a:gd name="T5" fmla="*/ 23 h 24"/>
                  <a:gd name="T6" fmla="*/ 35 w 38"/>
                  <a:gd name="T7" fmla="*/ 11 h 24"/>
                  <a:gd name="T8" fmla="*/ 36 w 38"/>
                  <a:gd name="T9" fmla="*/ 3 h 24"/>
                  <a:gd name="T10" fmla="*/ 28 w 38"/>
                  <a:gd name="T11" fmla="*/ 2 h 24"/>
                  <a:gd name="T12" fmla="*/ 14 w 38"/>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38" h="24">
                    <a:moveTo>
                      <a:pt x="0" y="20"/>
                    </a:moveTo>
                    <a:cubicBezTo>
                      <a:pt x="13" y="24"/>
                      <a:pt x="13" y="24"/>
                      <a:pt x="13" y="24"/>
                    </a:cubicBezTo>
                    <a:cubicBezTo>
                      <a:pt x="15" y="24"/>
                      <a:pt x="16" y="24"/>
                      <a:pt x="18" y="23"/>
                    </a:cubicBezTo>
                    <a:cubicBezTo>
                      <a:pt x="35" y="11"/>
                      <a:pt x="35" y="11"/>
                      <a:pt x="35" y="11"/>
                    </a:cubicBezTo>
                    <a:cubicBezTo>
                      <a:pt x="37" y="9"/>
                      <a:pt x="38" y="6"/>
                      <a:pt x="36" y="3"/>
                    </a:cubicBezTo>
                    <a:cubicBezTo>
                      <a:pt x="34" y="0"/>
                      <a:pt x="31" y="0"/>
                      <a:pt x="28" y="2"/>
                    </a:cubicBezTo>
                    <a:cubicBezTo>
                      <a:pt x="14" y="12"/>
                      <a:pt x="14" y="12"/>
                      <a:pt x="14" y="12"/>
                    </a:cubicBezTo>
                  </a:path>
                </a:pathLst>
              </a:custGeom>
              <a:noFill/>
              <a:ln w="31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9" name="Freeform 37"/>
              <p:cNvSpPr>
                <a:spLocks/>
              </p:cNvSpPr>
              <p:nvPr/>
            </p:nvSpPr>
            <p:spPr bwMode="auto">
              <a:xfrm>
                <a:off x="4895850" y="2825750"/>
                <a:ext cx="93663" cy="125413"/>
              </a:xfrm>
              <a:custGeom>
                <a:avLst/>
                <a:gdLst>
                  <a:gd name="T0" fmla="*/ 15 w 25"/>
                  <a:gd name="T1" fmla="*/ 33 h 33"/>
                  <a:gd name="T2" fmla="*/ 24 w 25"/>
                  <a:gd name="T3" fmla="*/ 14 h 33"/>
                  <a:gd name="T4" fmla="*/ 13 w 25"/>
                  <a:gd name="T5" fmla="*/ 0 h 33"/>
                  <a:gd name="T6" fmla="*/ 0 w 25"/>
                  <a:gd name="T7" fmla="*/ 14 h 33"/>
                  <a:gd name="T8" fmla="*/ 15 w 25"/>
                  <a:gd name="T9" fmla="*/ 33 h 33"/>
                </a:gdLst>
                <a:ahLst/>
                <a:cxnLst>
                  <a:cxn ang="0">
                    <a:pos x="T0" y="T1"/>
                  </a:cxn>
                  <a:cxn ang="0">
                    <a:pos x="T2" y="T3"/>
                  </a:cxn>
                  <a:cxn ang="0">
                    <a:pos x="T4" y="T5"/>
                  </a:cxn>
                  <a:cxn ang="0">
                    <a:pos x="T6" y="T7"/>
                  </a:cxn>
                  <a:cxn ang="0">
                    <a:pos x="T8" y="T9"/>
                  </a:cxn>
                </a:cxnLst>
                <a:rect l="0" t="0" r="r" b="b"/>
                <a:pathLst>
                  <a:path w="25" h="33">
                    <a:moveTo>
                      <a:pt x="15" y="33"/>
                    </a:moveTo>
                    <a:cubicBezTo>
                      <a:pt x="22" y="31"/>
                      <a:pt x="24" y="22"/>
                      <a:pt x="24" y="14"/>
                    </a:cubicBezTo>
                    <a:cubicBezTo>
                      <a:pt x="25" y="6"/>
                      <a:pt x="19" y="0"/>
                      <a:pt x="13" y="0"/>
                    </a:cubicBezTo>
                    <a:cubicBezTo>
                      <a:pt x="6" y="0"/>
                      <a:pt x="0" y="6"/>
                      <a:pt x="0" y="14"/>
                    </a:cubicBezTo>
                    <a:cubicBezTo>
                      <a:pt x="1" y="27"/>
                      <a:pt x="10" y="33"/>
                      <a:pt x="15" y="33"/>
                    </a:cubicBezTo>
                    <a:close/>
                  </a:path>
                </a:pathLst>
              </a:custGeom>
              <a:noFill/>
              <a:ln w="31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0" name="Line 38"/>
              <p:cNvSpPr>
                <a:spLocks noChangeShapeType="1"/>
              </p:cNvSpPr>
              <p:nvPr/>
            </p:nvSpPr>
            <p:spPr bwMode="auto">
              <a:xfrm>
                <a:off x="4956175" y="2978150"/>
                <a:ext cx="0" cy="0"/>
              </a:xfrm>
              <a:prstGeom prst="line">
                <a:avLst/>
              </a:prstGeom>
              <a:noFill/>
              <a:ln w="31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1" name="Freeform 39"/>
              <p:cNvSpPr>
                <a:spLocks/>
              </p:cNvSpPr>
              <p:nvPr/>
            </p:nvSpPr>
            <p:spPr bwMode="auto">
              <a:xfrm>
                <a:off x="4914900" y="3155950"/>
                <a:ext cx="71438" cy="225425"/>
              </a:xfrm>
              <a:custGeom>
                <a:avLst/>
                <a:gdLst>
                  <a:gd name="T0" fmla="*/ 4 w 19"/>
                  <a:gd name="T1" fmla="*/ 24 h 59"/>
                  <a:gd name="T2" fmla="*/ 0 w 19"/>
                  <a:gd name="T3" fmla="*/ 50 h 59"/>
                  <a:gd name="T4" fmla="*/ 6 w 19"/>
                  <a:gd name="T5" fmla="*/ 58 h 59"/>
                  <a:gd name="T6" fmla="*/ 14 w 19"/>
                  <a:gd name="T7" fmla="*/ 52 h 59"/>
                  <a:gd name="T8" fmla="*/ 18 w 19"/>
                  <a:gd name="T9" fmla="*/ 24 h 59"/>
                  <a:gd name="T10" fmla="*/ 17 w 19"/>
                  <a:gd name="T11" fmla="*/ 17 h 59"/>
                  <a:gd name="T12" fmla="*/ 2 w 19"/>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9" h="59">
                    <a:moveTo>
                      <a:pt x="4" y="24"/>
                    </a:moveTo>
                    <a:cubicBezTo>
                      <a:pt x="4" y="24"/>
                      <a:pt x="0" y="50"/>
                      <a:pt x="0" y="50"/>
                    </a:cubicBezTo>
                    <a:cubicBezTo>
                      <a:pt x="0" y="54"/>
                      <a:pt x="2" y="58"/>
                      <a:pt x="6" y="58"/>
                    </a:cubicBezTo>
                    <a:cubicBezTo>
                      <a:pt x="10" y="59"/>
                      <a:pt x="13" y="56"/>
                      <a:pt x="14" y="52"/>
                    </a:cubicBezTo>
                    <a:cubicBezTo>
                      <a:pt x="14" y="52"/>
                      <a:pt x="18" y="25"/>
                      <a:pt x="18" y="24"/>
                    </a:cubicBezTo>
                    <a:cubicBezTo>
                      <a:pt x="19" y="19"/>
                      <a:pt x="17" y="18"/>
                      <a:pt x="17" y="17"/>
                    </a:cubicBezTo>
                    <a:cubicBezTo>
                      <a:pt x="16" y="15"/>
                      <a:pt x="3" y="0"/>
                      <a:pt x="2" y="0"/>
                    </a:cubicBezTo>
                  </a:path>
                </a:pathLst>
              </a:custGeom>
              <a:noFill/>
              <a:ln w="31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2" name="Freeform 40"/>
              <p:cNvSpPr>
                <a:spLocks/>
              </p:cNvSpPr>
              <p:nvPr/>
            </p:nvSpPr>
            <p:spPr bwMode="auto">
              <a:xfrm>
                <a:off x="4827588" y="3008313"/>
                <a:ext cx="30163" cy="128588"/>
              </a:xfrm>
              <a:custGeom>
                <a:avLst/>
                <a:gdLst>
                  <a:gd name="T0" fmla="*/ 8 w 8"/>
                  <a:gd name="T1" fmla="*/ 0 h 34"/>
                  <a:gd name="T2" fmla="*/ 0 w 8"/>
                  <a:gd name="T3" fmla="*/ 34 h 34"/>
                </a:gdLst>
                <a:ahLst/>
                <a:cxnLst>
                  <a:cxn ang="0">
                    <a:pos x="T0" y="T1"/>
                  </a:cxn>
                  <a:cxn ang="0">
                    <a:pos x="T2" y="T3"/>
                  </a:cxn>
                </a:cxnLst>
                <a:rect l="0" t="0" r="r" b="b"/>
                <a:pathLst>
                  <a:path w="8" h="34">
                    <a:moveTo>
                      <a:pt x="8" y="0"/>
                    </a:moveTo>
                    <a:cubicBezTo>
                      <a:pt x="6" y="9"/>
                      <a:pt x="0" y="26"/>
                      <a:pt x="0" y="34"/>
                    </a:cubicBezTo>
                  </a:path>
                </a:pathLst>
              </a:custGeom>
              <a:noFill/>
              <a:ln w="31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3" name="Freeform 41"/>
              <p:cNvSpPr>
                <a:spLocks/>
              </p:cNvSpPr>
              <p:nvPr/>
            </p:nvSpPr>
            <p:spPr bwMode="auto">
              <a:xfrm>
                <a:off x="4721225" y="2954338"/>
                <a:ext cx="166688" cy="103188"/>
              </a:xfrm>
              <a:custGeom>
                <a:avLst/>
                <a:gdLst>
                  <a:gd name="T0" fmla="*/ 44 w 44"/>
                  <a:gd name="T1" fmla="*/ 0 h 27"/>
                  <a:gd name="T2" fmla="*/ 23 w 44"/>
                  <a:gd name="T3" fmla="*/ 2 h 27"/>
                  <a:gd name="T4" fmla="*/ 3 w 44"/>
                  <a:gd name="T5" fmla="*/ 17 h 27"/>
                  <a:gd name="T6" fmla="*/ 3 w 44"/>
                  <a:gd name="T7" fmla="*/ 25 h 27"/>
                  <a:gd name="T8" fmla="*/ 11 w 44"/>
                  <a:gd name="T9" fmla="*/ 25 h 27"/>
                  <a:gd name="T10" fmla="*/ 11 w 44"/>
                  <a:gd name="T11" fmla="*/ 25 h 27"/>
                  <a:gd name="T12" fmla="*/ 34 w 44"/>
                  <a:gd name="T13" fmla="*/ 13 h 27"/>
                </a:gdLst>
                <a:ahLst/>
                <a:cxnLst>
                  <a:cxn ang="0">
                    <a:pos x="T0" y="T1"/>
                  </a:cxn>
                  <a:cxn ang="0">
                    <a:pos x="T2" y="T3"/>
                  </a:cxn>
                  <a:cxn ang="0">
                    <a:pos x="T4" y="T5"/>
                  </a:cxn>
                  <a:cxn ang="0">
                    <a:pos x="T6" y="T7"/>
                  </a:cxn>
                  <a:cxn ang="0">
                    <a:pos x="T8" y="T9"/>
                  </a:cxn>
                  <a:cxn ang="0">
                    <a:pos x="T10" y="T11"/>
                  </a:cxn>
                  <a:cxn ang="0">
                    <a:pos x="T12" y="T13"/>
                  </a:cxn>
                </a:cxnLst>
                <a:rect l="0" t="0" r="r" b="b"/>
                <a:pathLst>
                  <a:path w="44" h="27">
                    <a:moveTo>
                      <a:pt x="44" y="0"/>
                    </a:moveTo>
                    <a:cubicBezTo>
                      <a:pt x="40" y="0"/>
                      <a:pt x="33" y="1"/>
                      <a:pt x="23" y="2"/>
                    </a:cubicBezTo>
                    <a:cubicBezTo>
                      <a:pt x="23" y="2"/>
                      <a:pt x="3" y="17"/>
                      <a:pt x="3" y="17"/>
                    </a:cubicBezTo>
                    <a:cubicBezTo>
                      <a:pt x="1" y="19"/>
                      <a:pt x="0" y="22"/>
                      <a:pt x="3" y="25"/>
                    </a:cubicBezTo>
                    <a:cubicBezTo>
                      <a:pt x="5" y="27"/>
                      <a:pt x="8" y="27"/>
                      <a:pt x="11" y="25"/>
                    </a:cubicBezTo>
                    <a:cubicBezTo>
                      <a:pt x="11" y="25"/>
                      <a:pt x="11" y="25"/>
                      <a:pt x="11" y="25"/>
                    </a:cubicBezTo>
                    <a:cubicBezTo>
                      <a:pt x="11" y="25"/>
                      <a:pt x="33" y="13"/>
                      <a:pt x="34" y="13"/>
                    </a:cubicBezTo>
                  </a:path>
                </a:pathLst>
              </a:custGeom>
              <a:noFill/>
              <a:ln w="31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4" name="Freeform 42"/>
              <p:cNvSpPr>
                <a:spLocks/>
              </p:cNvSpPr>
              <p:nvPr/>
            </p:nvSpPr>
            <p:spPr bwMode="auto">
              <a:xfrm>
                <a:off x="4737100" y="3133725"/>
                <a:ext cx="139700" cy="266700"/>
              </a:xfrm>
              <a:custGeom>
                <a:avLst/>
                <a:gdLst>
                  <a:gd name="T0" fmla="*/ 23 w 37"/>
                  <a:gd name="T1" fmla="*/ 0 h 70"/>
                  <a:gd name="T2" fmla="*/ 36 w 37"/>
                  <a:gd name="T3" fmla="*/ 18 h 70"/>
                  <a:gd name="T4" fmla="*/ 35 w 37"/>
                  <a:gd name="T5" fmla="*/ 42 h 70"/>
                  <a:gd name="T6" fmla="*/ 13 w 37"/>
                  <a:gd name="T7" fmla="*/ 67 h 70"/>
                  <a:gd name="T8" fmla="*/ 3 w 37"/>
                  <a:gd name="T9" fmla="*/ 67 h 70"/>
                  <a:gd name="T10" fmla="*/ 2 w 37"/>
                  <a:gd name="T11" fmla="*/ 58 h 70"/>
                  <a:gd name="T12" fmla="*/ 24 w 37"/>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37" h="70">
                    <a:moveTo>
                      <a:pt x="23" y="0"/>
                    </a:moveTo>
                    <a:cubicBezTo>
                      <a:pt x="36" y="18"/>
                      <a:pt x="36" y="18"/>
                      <a:pt x="36" y="18"/>
                    </a:cubicBezTo>
                    <a:cubicBezTo>
                      <a:pt x="37" y="20"/>
                      <a:pt x="36" y="41"/>
                      <a:pt x="35" y="42"/>
                    </a:cubicBezTo>
                    <a:cubicBezTo>
                      <a:pt x="13" y="67"/>
                      <a:pt x="13" y="67"/>
                      <a:pt x="13" y="67"/>
                    </a:cubicBezTo>
                    <a:cubicBezTo>
                      <a:pt x="10" y="70"/>
                      <a:pt x="6" y="70"/>
                      <a:pt x="3" y="67"/>
                    </a:cubicBezTo>
                    <a:cubicBezTo>
                      <a:pt x="0" y="65"/>
                      <a:pt x="0" y="60"/>
                      <a:pt x="2" y="58"/>
                    </a:cubicBezTo>
                    <a:cubicBezTo>
                      <a:pt x="24" y="34"/>
                      <a:pt x="24" y="34"/>
                      <a:pt x="24" y="34"/>
                    </a:cubicBezTo>
                  </a:path>
                </a:pathLst>
              </a:custGeom>
              <a:noFill/>
              <a:ln w="31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76" name="Freeform 69"/>
            <p:cNvSpPr>
              <a:spLocks/>
            </p:cNvSpPr>
            <p:nvPr/>
          </p:nvSpPr>
          <p:spPr bwMode="auto">
            <a:xfrm>
              <a:off x="6710036" y="4724450"/>
              <a:ext cx="279191" cy="176396"/>
            </a:xfrm>
            <a:custGeom>
              <a:avLst/>
              <a:gdLst>
                <a:gd name="T0" fmla="*/ 285 w 285"/>
                <a:gd name="T1" fmla="*/ 159 h 179"/>
                <a:gd name="T2" fmla="*/ 266 w 285"/>
                <a:gd name="T3" fmla="*/ 179 h 179"/>
                <a:gd name="T4" fmla="*/ 20 w 285"/>
                <a:gd name="T5" fmla="*/ 179 h 179"/>
                <a:gd name="T6" fmla="*/ 0 w 285"/>
                <a:gd name="T7" fmla="*/ 159 h 179"/>
                <a:gd name="T8" fmla="*/ 260 w 285"/>
                <a:gd name="T9" fmla="*/ 159 h 179"/>
                <a:gd name="T10" fmla="*/ 260 w 285"/>
                <a:gd name="T11" fmla="*/ 0 h 179"/>
                <a:gd name="T12" fmla="*/ 26 w 285"/>
                <a:gd name="T13" fmla="*/ 0 h 179"/>
                <a:gd name="T14" fmla="*/ 26 w 285"/>
                <a:gd name="T15" fmla="*/ 138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179">
                  <a:moveTo>
                    <a:pt x="285" y="159"/>
                  </a:moveTo>
                  <a:cubicBezTo>
                    <a:pt x="285" y="170"/>
                    <a:pt x="277" y="179"/>
                    <a:pt x="266" y="179"/>
                  </a:cubicBezTo>
                  <a:cubicBezTo>
                    <a:pt x="20" y="179"/>
                    <a:pt x="20" y="179"/>
                    <a:pt x="20" y="179"/>
                  </a:cubicBezTo>
                  <a:cubicBezTo>
                    <a:pt x="9" y="179"/>
                    <a:pt x="0" y="170"/>
                    <a:pt x="0" y="159"/>
                  </a:cubicBezTo>
                  <a:cubicBezTo>
                    <a:pt x="260" y="159"/>
                    <a:pt x="260" y="159"/>
                    <a:pt x="260" y="159"/>
                  </a:cubicBezTo>
                  <a:cubicBezTo>
                    <a:pt x="260" y="0"/>
                    <a:pt x="260" y="0"/>
                    <a:pt x="260" y="0"/>
                  </a:cubicBezTo>
                  <a:cubicBezTo>
                    <a:pt x="26" y="0"/>
                    <a:pt x="26" y="0"/>
                    <a:pt x="26" y="0"/>
                  </a:cubicBezTo>
                  <a:cubicBezTo>
                    <a:pt x="26" y="138"/>
                    <a:pt x="26" y="138"/>
                    <a:pt x="26" y="138"/>
                  </a:cubicBez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81" name="Freeform 46"/>
          <p:cNvSpPr>
            <a:spLocks noEditPoints="1"/>
          </p:cNvSpPr>
          <p:nvPr/>
        </p:nvSpPr>
        <p:spPr bwMode="auto">
          <a:xfrm>
            <a:off x="8232867" y="4168759"/>
            <a:ext cx="189557" cy="226044"/>
          </a:xfrm>
          <a:custGeom>
            <a:avLst/>
            <a:gdLst>
              <a:gd name="T0" fmla="*/ 153 w 177"/>
              <a:gd name="T1" fmla="*/ 212 h 212"/>
              <a:gd name="T2" fmla="*/ 23 w 177"/>
              <a:gd name="T3" fmla="*/ 212 h 212"/>
              <a:gd name="T4" fmla="*/ 0 w 177"/>
              <a:gd name="T5" fmla="*/ 189 h 212"/>
              <a:gd name="T6" fmla="*/ 0 w 177"/>
              <a:gd name="T7" fmla="*/ 23 h 212"/>
              <a:gd name="T8" fmla="*/ 23 w 177"/>
              <a:gd name="T9" fmla="*/ 0 h 212"/>
              <a:gd name="T10" fmla="*/ 153 w 177"/>
              <a:gd name="T11" fmla="*/ 0 h 212"/>
              <a:gd name="T12" fmla="*/ 177 w 177"/>
              <a:gd name="T13" fmla="*/ 23 h 212"/>
              <a:gd name="T14" fmla="*/ 177 w 177"/>
              <a:gd name="T15" fmla="*/ 189 h 212"/>
              <a:gd name="T16" fmla="*/ 55 w 177"/>
              <a:gd name="T17" fmla="*/ 167 h 212"/>
              <a:gd name="T18" fmla="*/ 38 w 177"/>
              <a:gd name="T19" fmla="*/ 150 h 212"/>
              <a:gd name="T20" fmla="*/ 22 w 177"/>
              <a:gd name="T21" fmla="*/ 167 h 212"/>
              <a:gd name="T22" fmla="*/ 38 w 177"/>
              <a:gd name="T23" fmla="*/ 184 h 212"/>
              <a:gd name="T24" fmla="*/ 55 w 177"/>
              <a:gd name="T25" fmla="*/ 167 h 212"/>
              <a:gd name="T26" fmla="*/ 55 w 177"/>
              <a:gd name="T27" fmla="*/ 114 h 212"/>
              <a:gd name="T28" fmla="*/ 38 w 177"/>
              <a:gd name="T29" fmla="*/ 97 h 212"/>
              <a:gd name="T30" fmla="*/ 22 w 177"/>
              <a:gd name="T31" fmla="*/ 114 h 212"/>
              <a:gd name="T32" fmla="*/ 38 w 177"/>
              <a:gd name="T33" fmla="*/ 130 h 212"/>
              <a:gd name="T34" fmla="*/ 55 w 177"/>
              <a:gd name="T35" fmla="*/ 114 h 212"/>
              <a:gd name="T36" fmla="*/ 105 w 177"/>
              <a:gd name="T37" fmla="*/ 167 h 212"/>
              <a:gd name="T38" fmla="*/ 88 w 177"/>
              <a:gd name="T39" fmla="*/ 150 h 212"/>
              <a:gd name="T40" fmla="*/ 72 w 177"/>
              <a:gd name="T41" fmla="*/ 167 h 212"/>
              <a:gd name="T42" fmla="*/ 88 w 177"/>
              <a:gd name="T43" fmla="*/ 184 h 212"/>
              <a:gd name="T44" fmla="*/ 105 w 177"/>
              <a:gd name="T45" fmla="*/ 167 h 212"/>
              <a:gd name="T46" fmla="*/ 88 w 177"/>
              <a:gd name="T47" fmla="*/ 130 h 212"/>
              <a:gd name="T48" fmla="*/ 105 w 177"/>
              <a:gd name="T49" fmla="*/ 114 h 212"/>
              <a:gd name="T50" fmla="*/ 88 w 177"/>
              <a:gd name="T51" fmla="*/ 97 h 212"/>
              <a:gd name="T52" fmla="*/ 72 w 177"/>
              <a:gd name="T53" fmla="*/ 114 h 212"/>
              <a:gd name="T54" fmla="*/ 88 w 177"/>
              <a:gd name="T55" fmla="*/ 130 h 212"/>
              <a:gd name="T56" fmla="*/ 155 w 177"/>
              <a:gd name="T57" fmla="*/ 167 h 212"/>
              <a:gd name="T58" fmla="*/ 138 w 177"/>
              <a:gd name="T59" fmla="*/ 150 h 212"/>
              <a:gd name="T60" fmla="*/ 121 w 177"/>
              <a:gd name="T61" fmla="*/ 167 h 212"/>
              <a:gd name="T62" fmla="*/ 138 w 177"/>
              <a:gd name="T63" fmla="*/ 184 h 212"/>
              <a:gd name="T64" fmla="*/ 155 w 177"/>
              <a:gd name="T65" fmla="*/ 167 h 212"/>
              <a:gd name="T66" fmla="*/ 138 w 177"/>
              <a:gd name="T67" fmla="*/ 130 h 212"/>
              <a:gd name="T68" fmla="*/ 155 w 177"/>
              <a:gd name="T69" fmla="*/ 114 h 212"/>
              <a:gd name="T70" fmla="*/ 138 w 177"/>
              <a:gd name="T71" fmla="*/ 97 h 212"/>
              <a:gd name="T72" fmla="*/ 121 w 177"/>
              <a:gd name="T73" fmla="*/ 114 h 212"/>
              <a:gd name="T74" fmla="*/ 138 w 177"/>
              <a:gd name="T75" fmla="*/ 130 h 212"/>
              <a:gd name="T76" fmla="*/ 157 w 177"/>
              <a:gd name="T77" fmla="*/ 33 h 212"/>
              <a:gd name="T78" fmla="*/ 145 w 177"/>
              <a:gd name="T79" fmla="*/ 21 h 212"/>
              <a:gd name="T80" fmla="*/ 31 w 177"/>
              <a:gd name="T81" fmla="*/ 21 h 212"/>
              <a:gd name="T82" fmla="*/ 20 w 177"/>
              <a:gd name="T83" fmla="*/ 33 h 212"/>
              <a:gd name="T84" fmla="*/ 20 w 177"/>
              <a:gd name="T85" fmla="*/ 60 h 212"/>
              <a:gd name="T86" fmla="*/ 31 w 177"/>
              <a:gd name="T87" fmla="*/ 72 h 212"/>
              <a:gd name="T88" fmla="*/ 145 w 177"/>
              <a:gd name="T89" fmla="*/ 72 h 212"/>
              <a:gd name="T90" fmla="*/ 157 w 177"/>
              <a:gd name="T91" fmla="*/ 60 h 212"/>
              <a:gd name="T92" fmla="*/ 157 w 177"/>
              <a:gd name="T93" fmla="*/ 3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7" h="212">
                <a:moveTo>
                  <a:pt x="153" y="212"/>
                </a:moveTo>
                <a:cubicBezTo>
                  <a:pt x="23" y="212"/>
                  <a:pt x="23" y="212"/>
                  <a:pt x="23" y="212"/>
                </a:cubicBezTo>
                <a:cubicBezTo>
                  <a:pt x="10" y="212"/>
                  <a:pt x="0" y="202"/>
                  <a:pt x="0" y="189"/>
                </a:cubicBezTo>
                <a:cubicBezTo>
                  <a:pt x="0" y="23"/>
                  <a:pt x="0" y="23"/>
                  <a:pt x="0" y="23"/>
                </a:cubicBezTo>
                <a:cubicBezTo>
                  <a:pt x="0" y="10"/>
                  <a:pt x="10" y="0"/>
                  <a:pt x="23" y="0"/>
                </a:cubicBezTo>
                <a:cubicBezTo>
                  <a:pt x="153" y="0"/>
                  <a:pt x="153" y="0"/>
                  <a:pt x="153" y="0"/>
                </a:cubicBezTo>
                <a:cubicBezTo>
                  <a:pt x="166" y="0"/>
                  <a:pt x="177" y="10"/>
                  <a:pt x="177" y="23"/>
                </a:cubicBezTo>
                <a:cubicBezTo>
                  <a:pt x="177" y="189"/>
                  <a:pt x="177" y="189"/>
                  <a:pt x="177" y="189"/>
                </a:cubicBezTo>
                <a:moveTo>
                  <a:pt x="55" y="167"/>
                </a:moveTo>
                <a:cubicBezTo>
                  <a:pt x="55" y="158"/>
                  <a:pt x="48" y="150"/>
                  <a:pt x="38" y="150"/>
                </a:cubicBezTo>
                <a:cubicBezTo>
                  <a:pt x="29" y="150"/>
                  <a:pt x="22" y="158"/>
                  <a:pt x="22" y="167"/>
                </a:cubicBezTo>
                <a:cubicBezTo>
                  <a:pt x="22" y="176"/>
                  <a:pt x="29" y="184"/>
                  <a:pt x="38" y="184"/>
                </a:cubicBezTo>
                <a:cubicBezTo>
                  <a:pt x="48" y="184"/>
                  <a:pt x="55" y="176"/>
                  <a:pt x="55" y="167"/>
                </a:cubicBezTo>
                <a:close/>
                <a:moveTo>
                  <a:pt x="55" y="114"/>
                </a:moveTo>
                <a:cubicBezTo>
                  <a:pt x="55" y="105"/>
                  <a:pt x="48" y="97"/>
                  <a:pt x="38" y="97"/>
                </a:cubicBezTo>
                <a:cubicBezTo>
                  <a:pt x="29" y="97"/>
                  <a:pt x="22" y="105"/>
                  <a:pt x="22" y="114"/>
                </a:cubicBezTo>
                <a:cubicBezTo>
                  <a:pt x="22" y="123"/>
                  <a:pt x="29" y="130"/>
                  <a:pt x="38" y="130"/>
                </a:cubicBezTo>
                <a:cubicBezTo>
                  <a:pt x="48" y="130"/>
                  <a:pt x="55" y="123"/>
                  <a:pt x="55" y="114"/>
                </a:cubicBezTo>
                <a:close/>
                <a:moveTo>
                  <a:pt x="105" y="167"/>
                </a:moveTo>
                <a:cubicBezTo>
                  <a:pt x="105" y="158"/>
                  <a:pt x="97" y="150"/>
                  <a:pt x="88" y="150"/>
                </a:cubicBezTo>
                <a:cubicBezTo>
                  <a:pt x="79" y="150"/>
                  <a:pt x="72" y="158"/>
                  <a:pt x="72" y="167"/>
                </a:cubicBezTo>
                <a:cubicBezTo>
                  <a:pt x="72" y="176"/>
                  <a:pt x="79" y="184"/>
                  <a:pt x="88" y="184"/>
                </a:cubicBezTo>
                <a:cubicBezTo>
                  <a:pt x="97" y="184"/>
                  <a:pt x="105" y="176"/>
                  <a:pt x="105" y="167"/>
                </a:cubicBezTo>
                <a:close/>
                <a:moveTo>
                  <a:pt x="88" y="130"/>
                </a:moveTo>
                <a:cubicBezTo>
                  <a:pt x="97" y="130"/>
                  <a:pt x="105" y="123"/>
                  <a:pt x="105" y="114"/>
                </a:cubicBezTo>
                <a:cubicBezTo>
                  <a:pt x="105" y="105"/>
                  <a:pt x="97" y="97"/>
                  <a:pt x="88" y="97"/>
                </a:cubicBezTo>
                <a:cubicBezTo>
                  <a:pt x="79" y="97"/>
                  <a:pt x="72" y="105"/>
                  <a:pt x="72" y="114"/>
                </a:cubicBezTo>
                <a:cubicBezTo>
                  <a:pt x="72" y="123"/>
                  <a:pt x="79" y="130"/>
                  <a:pt x="88" y="130"/>
                </a:cubicBezTo>
                <a:close/>
                <a:moveTo>
                  <a:pt x="155" y="167"/>
                </a:moveTo>
                <a:cubicBezTo>
                  <a:pt x="155" y="158"/>
                  <a:pt x="147" y="150"/>
                  <a:pt x="138" y="150"/>
                </a:cubicBezTo>
                <a:cubicBezTo>
                  <a:pt x="129" y="150"/>
                  <a:pt x="121" y="158"/>
                  <a:pt x="121" y="167"/>
                </a:cubicBezTo>
                <a:cubicBezTo>
                  <a:pt x="121" y="176"/>
                  <a:pt x="129" y="184"/>
                  <a:pt x="138" y="184"/>
                </a:cubicBezTo>
                <a:cubicBezTo>
                  <a:pt x="147" y="184"/>
                  <a:pt x="155" y="176"/>
                  <a:pt x="155" y="167"/>
                </a:cubicBezTo>
                <a:close/>
                <a:moveTo>
                  <a:pt x="138" y="130"/>
                </a:moveTo>
                <a:cubicBezTo>
                  <a:pt x="147" y="130"/>
                  <a:pt x="155" y="123"/>
                  <a:pt x="155" y="114"/>
                </a:cubicBezTo>
                <a:cubicBezTo>
                  <a:pt x="155" y="105"/>
                  <a:pt x="147" y="97"/>
                  <a:pt x="138" y="97"/>
                </a:cubicBezTo>
                <a:cubicBezTo>
                  <a:pt x="129" y="97"/>
                  <a:pt x="121" y="105"/>
                  <a:pt x="121" y="114"/>
                </a:cubicBezTo>
                <a:cubicBezTo>
                  <a:pt x="121" y="123"/>
                  <a:pt x="129" y="130"/>
                  <a:pt x="138" y="130"/>
                </a:cubicBezTo>
                <a:close/>
                <a:moveTo>
                  <a:pt x="157" y="33"/>
                </a:moveTo>
                <a:cubicBezTo>
                  <a:pt x="157" y="27"/>
                  <a:pt x="152" y="21"/>
                  <a:pt x="145" y="21"/>
                </a:cubicBezTo>
                <a:cubicBezTo>
                  <a:pt x="31" y="21"/>
                  <a:pt x="31" y="21"/>
                  <a:pt x="31" y="21"/>
                </a:cubicBezTo>
                <a:cubicBezTo>
                  <a:pt x="25" y="21"/>
                  <a:pt x="20" y="27"/>
                  <a:pt x="20" y="33"/>
                </a:cubicBezTo>
                <a:cubicBezTo>
                  <a:pt x="20" y="60"/>
                  <a:pt x="20" y="60"/>
                  <a:pt x="20" y="60"/>
                </a:cubicBezTo>
                <a:cubicBezTo>
                  <a:pt x="20" y="66"/>
                  <a:pt x="25" y="72"/>
                  <a:pt x="31" y="72"/>
                </a:cubicBezTo>
                <a:cubicBezTo>
                  <a:pt x="145" y="72"/>
                  <a:pt x="145" y="72"/>
                  <a:pt x="145" y="72"/>
                </a:cubicBezTo>
                <a:cubicBezTo>
                  <a:pt x="152" y="72"/>
                  <a:pt x="157" y="66"/>
                  <a:pt x="157" y="60"/>
                </a:cubicBezTo>
                <a:lnTo>
                  <a:pt x="157" y="33"/>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10" name="Group 409"/>
          <p:cNvGrpSpPr/>
          <p:nvPr/>
        </p:nvGrpSpPr>
        <p:grpSpPr>
          <a:xfrm>
            <a:off x="9027431" y="4708756"/>
            <a:ext cx="202477" cy="231643"/>
            <a:chOff x="5003800" y="2584450"/>
            <a:chExt cx="573088" cy="655637"/>
          </a:xfrm>
        </p:grpSpPr>
        <p:sp>
          <p:nvSpPr>
            <p:cNvPr id="395" name="Freeform 59"/>
            <p:cNvSpPr>
              <a:spLocks/>
            </p:cNvSpPr>
            <p:nvPr/>
          </p:nvSpPr>
          <p:spPr bwMode="auto">
            <a:xfrm>
              <a:off x="5030788" y="2584450"/>
              <a:ext cx="515938" cy="655637"/>
            </a:xfrm>
            <a:custGeom>
              <a:avLst/>
              <a:gdLst>
                <a:gd name="T0" fmla="*/ 0 w 325"/>
                <a:gd name="T1" fmla="*/ 36 h 413"/>
                <a:gd name="T2" fmla="*/ 0 w 325"/>
                <a:gd name="T3" fmla="*/ 0 h 413"/>
                <a:gd name="T4" fmla="*/ 325 w 325"/>
                <a:gd name="T5" fmla="*/ 0 h 413"/>
                <a:gd name="T6" fmla="*/ 325 w 325"/>
                <a:gd name="T7" fmla="*/ 413 h 413"/>
                <a:gd name="T8" fmla="*/ 0 w 325"/>
                <a:gd name="T9" fmla="*/ 413 h 413"/>
                <a:gd name="T10" fmla="*/ 0 w 325"/>
                <a:gd name="T11" fmla="*/ 79 h 413"/>
              </a:gdLst>
              <a:ahLst/>
              <a:cxnLst>
                <a:cxn ang="0">
                  <a:pos x="T0" y="T1"/>
                </a:cxn>
                <a:cxn ang="0">
                  <a:pos x="T2" y="T3"/>
                </a:cxn>
                <a:cxn ang="0">
                  <a:pos x="T4" y="T5"/>
                </a:cxn>
                <a:cxn ang="0">
                  <a:pos x="T6" y="T7"/>
                </a:cxn>
                <a:cxn ang="0">
                  <a:pos x="T8" y="T9"/>
                </a:cxn>
                <a:cxn ang="0">
                  <a:pos x="T10" y="T11"/>
                </a:cxn>
              </a:cxnLst>
              <a:rect l="0" t="0" r="r" b="b"/>
              <a:pathLst>
                <a:path w="325" h="413">
                  <a:moveTo>
                    <a:pt x="0" y="36"/>
                  </a:moveTo>
                  <a:lnTo>
                    <a:pt x="0" y="0"/>
                  </a:lnTo>
                  <a:lnTo>
                    <a:pt x="325" y="0"/>
                  </a:lnTo>
                  <a:lnTo>
                    <a:pt x="325" y="413"/>
                  </a:lnTo>
                  <a:lnTo>
                    <a:pt x="0" y="413"/>
                  </a:lnTo>
                  <a:lnTo>
                    <a:pt x="0" y="79"/>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6" name="Line 60"/>
            <p:cNvSpPr>
              <a:spLocks noChangeShapeType="1"/>
            </p:cNvSpPr>
            <p:nvPr/>
          </p:nvSpPr>
          <p:spPr bwMode="auto">
            <a:xfrm flipH="1">
              <a:off x="5003800" y="2733675"/>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7" name="Line 61"/>
            <p:cNvSpPr>
              <a:spLocks noChangeShapeType="1"/>
            </p:cNvSpPr>
            <p:nvPr/>
          </p:nvSpPr>
          <p:spPr bwMode="auto">
            <a:xfrm flipH="1">
              <a:off x="5003800" y="2774950"/>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8" name="Line 62"/>
            <p:cNvSpPr>
              <a:spLocks noChangeShapeType="1"/>
            </p:cNvSpPr>
            <p:nvPr/>
          </p:nvSpPr>
          <p:spPr bwMode="auto">
            <a:xfrm flipH="1">
              <a:off x="5003800" y="2824163"/>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9" name="Line 63"/>
            <p:cNvSpPr>
              <a:spLocks noChangeShapeType="1"/>
            </p:cNvSpPr>
            <p:nvPr/>
          </p:nvSpPr>
          <p:spPr bwMode="auto">
            <a:xfrm flipH="1">
              <a:off x="5003800" y="2867025"/>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0" name="Line 64"/>
            <p:cNvSpPr>
              <a:spLocks noChangeShapeType="1"/>
            </p:cNvSpPr>
            <p:nvPr/>
          </p:nvSpPr>
          <p:spPr bwMode="auto">
            <a:xfrm flipH="1">
              <a:off x="5003800" y="2908300"/>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1" name="Line 65"/>
            <p:cNvSpPr>
              <a:spLocks noChangeShapeType="1"/>
            </p:cNvSpPr>
            <p:nvPr/>
          </p:nvSpPr>
          <p:spPr bwMode="auto">
            <a:xfrm flipH="1">
              <a:off x="5003800" y="2949575"/>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2" name="Line 66"/>
            <p:cNvSpPr>
              <a:spLocks noChangeShapeType="1"/>
            </p:cNvSpPr>
            <p:nvPr/>
          </p:nvSpPr>
          <p:spPr bwMode="auto">
            <a:xfrm flipH="1">
              <a:off x="5003800" y="3000375"/>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3" name="Line 67"/>
            <p:cNvSpPr>
              <a:spLocks noChangeShapeType="1"/>
            </p:cNvSpPr>
            <p:nvPr/>
          </p:nvSpPr>
          <p:spPr bwMode="auto">
            <a:xfrm flipH="1">
              <a:off x="5003800" y="3041650"/>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4" name="Line 68"/>
            <p:cNvSpPr>
              <a:spLocks noChangeShapeType="1"/>
            </p:cNvSpPr>
            <p:nvPr/>
          </p:nvSpPr>
          <p:spPr bwMode="auto">
            <a:xfrm flipH="1">
              <a:off x="5003800" y="3087688"/>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5" name="Line 69"/>
            <p:cNvSpPr>
              <a:spLocks noChangeShapeType="1"/>
            </p:cNvSpPr>
            <p:nvPr/>
          </p:nvSpPr>
          <p:spPr bwMode="auto">
            <a:xfrm flipH="1">
              <a:off x="5003800" y="3128963"/>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6" name="Line 70"/>
            <p:cNvSpPr>
              <a:spLocks noChangeShapeType="1"/>
            </p:cNvSpPr>
            <p:nvPr/>
          </p:nvSpPr>
          <p:spPr bwMode="auto">
            <a:xfrm flipH="1">
              <a:off x="5003800" y="3178175"/>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7" name="Line 71"/>
            <p:cNvSpPr>
              <a:spLocks noChangeShapeType="1"/>
            </p:cNvSpPr>
            <p:nvPr/>
          </p:nvSpPr>
          <p:spPr bwMode="auto">
            <a:xfrm flipH="1">
              <a:off x="5557838" y="3052763"/>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8" name="Line 72"/>
            <p:cNvSpPr>
              <a:spLocks noChangeShapeType="1"/>
            </p:cNvSpPr>
            <p:nvPr/>
          </p:nvSpPr>
          <p:spPr bwMode="auto">
            <a:xfrm flipH="1">
              <a:off x="5557838" y="3117850"/>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9" name="Line 73"/>
            <p:cNvSpPr>
              <a:spLocks noChangeShapeType="1"/>
            </p:cNvSpPr>
            <p:nvPr/>
          </p:nvSpPr>
          <p:spPr bwMode="auto">
            <a:xfrm flipH="1">
              <a:off x="5557838" y="3186113"/>
              <a:ext cx="19050"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11" name="Group 410"/>
          <p:cNvGrpSpPr/>
          <p:nvPr/>
        </p:nvGrpSpPr>
        <p:grpSpPr>
          <a:xfrm>
            <a:off x="678430" y="5724214"/>
            <a:ext cx="463688" cy="292963"/>
            <a:chOff x="847635" y="1831956"/>
            <a:chExt cx="1077913" cy="681037"/>
          </a:xfrm>
        </p:grpSpPr>
        <p:sp>
          <p:nvSpPr>
            <p:cNvPr id="412" name="Freeform 69"/>
            <p:cNvSpPr>
              <a:spLocks/>
            </p:cNvSpPr>
            <p:nvPr/>
          </p:nvSpPr>
          <p:spPr bwMode="auto">
            <a:xfrm>
              <a:off x="847635" y="1831956"/>
              <a:ext cx="1077913" cy="681037"/>
            </a:xfrm>
            <a:custGeom>
              <a:avLst/>
              <a:gdLst>
                <a:gd name="T0" fmla="*/ 285 w 285"/>
                <a:gd name="T1" fmla="*/ 159 h 179"/>
                <a:gd name="T2" fmla="*/ 266 w 285"/>
                <a:gd name="T3" fmla="*/ 179 h 179"/>
                <a:gd name="T4" fmla="*/ 20 w 285"/>
                <a:gd name="T5" fmla="*/ 179 h 179"/>
                <a:gd name="T6" fmla="*/ 0 w 285"/>
                <a:gd name="T7" fmla="*/ 159 h 179"/>
                <a:gd name="T8" fmla="*/ 260 w 285"/>
                <a:gd name="T9" fmla="*/ 159 h 179"/>
                <a:gd name="T10" fmla="*/ 260 w 285"/>
                <a:gd name="T11" fmla="*/ 0 h 179"/>
                <a:gd name="T12" fmla="*/ 26 w 285"/>
                <a:gd name="T13" fmla="*/ 0 h 179"/>
                <a:gd name="T14" fmla="*/ 26 w 285"/>
                <a:gd name="T15" fmla="*/ 138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179">
                  <a:moveTo>
                    <a:pt x="285" y="159"/>
                  </a:moveTo>
                  <a:cubicBezTo>
                    <a:pt x="285" y="170"/>
                    <a:pt x="277" y="179"/>
                    <a:pt x="266" y="179"/>
                  </a:cubicBezTo>
                  <a:cubicBezTo>
                    <a:pt x="20" y="179"/>
                    <a:pt x="20" y="179"/>
                    <a:pt x="20" y="179"/>
                  </a:cubicBezTo>
                  <a:cubicBezTo>
                    <a:pt x="9" y="179"/>
                    <a:pt x="0" y="170"/>
                    <a:pt x="0" y="159"/>
                  </a:cubicBezTo>
                  <a:cubicBezTo>
                    <a:pt x="260" y="159"/>
                    <a:pt x="260" y="159"/>
                    <a:pt x="260" y="159"/>
                  </a:cubicBezTo>
                  <a:cubicBezTo>
                    <a:pt x="260" y="0"/>
                    <a:pt x="260" y="0"/>
                    <a:pt x="260" y="0"/>
                  </a:cubicBezTo>
                  <a:cubicBezTo>
                    <a:pt x="26" y="0"/>
                    <a:pt x="26" y="0"/>
                    <a:pt x="26" y="0"/>
                  </a:cubicBezTo>
                  <a:cubicBezTo>
                    <a:pt x="26" y="138"/>
                    <a:pt x="26" y="138"/>
                    <a:pt x="26" y="138"/>
                  </a:cubicBezTo>
                </a:path>
              </a:pathLst>
            </a:custGeom>
            <a:noFill/>
            <a:ln w="952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3" name="Line 103"/>
            <p:cNvSpPr>
              <a:spLocks noChangeShapeType="1"/>
            </p:cNvSpPr>
            <p:nvPr/>
          </p:nvSpPr>
          <p:spPr bwMode="auto">
            <a:xfrm>
              <a:off x="1002818" y="2332654"/>
              <a:ext cx="775301" cy="0"/>
            </a:xfrm>
            <a:prstGeom prst="line">
              <a:avLst/>
            </a:prstGeom>
            <a:noFill/>
            <a:ln w="9525"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14" name="Group 413"/>
            <p:cNvGrpSpPr/>
            <p:nvPr/>
          </p:nvGrpSpPr>
          <p:grpSpPr>
            <a:xfrm>
              <a:off x="1396547" y="1955251"/>
              <a:ext cx="276681" cy="276680"/>
              <a:chOff x="1396547" y="1955251"/>
              <a:chExt cx="276681" cy="276680"/>
            </a:xfrm>
          </p:grpSpPr>
          <p:sp>
            <p:nvSpPr>
              <p:cNvPr id="419" name="Teardrop 418"/>
              <p:cNvSpPr/>
              <p:nvPr/>
            </p:nvSpPr>
            <p:spPr>
              <a:xfrm rot="8100000">
                <a:off x="1396547" y="1955251"/>
                <a:ext cx="276681" cy="276680"/>
              </a:xfrm>
              <a:prstGeom prst="teardrop">
                <a:avLst>
                  <a:gd name="adj" fmla="val 107302"/>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420" name="Oval 419"/>
              <p:cNvSpPr/>
              <p:nvPr/>
            </p:nvSpPr>
            <p:spPr>
              <a:xfrm>
                <a:off x="1456391" y="2015482"/>
                <a:ext cx="156992" cy="156992"/>
              </a:xfrm>
              <a:prstGeom prst="ellipse">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grpSp>
          <p:nvGrpSpPr>
            <p:cNvPr id="415" name="Group 414"/>
            <p:cNvGrpSpPr/>
            <p:nvPr/>
          </p:nvGrpSpPr>
          <p:grpSpPr>
            <a:xfrm>
              <a:off x="1152388" y="2120441"/>
              <a:ext cx="151284" cy="151284"/>
              <a:chOff x="1396547" y="1955254"/>
              <a:chExt cx="276681" cy="276681"/>
            </a:xfrm>
          </p:grpSpPr>
          <p:sp>
            <p:nvSpPr>
              <p:cNvPr id="417" name="Teardrop 416"/>
              <p:cNvSpPr/>
              <p:nvPr/>
            </p:nvSpPr>
            <p:spPr>
              <a:xfrm rot="8100000">
                <a:off x="1396547" y="1955254"/>
                <a:ext cx="276681" cy="276681"/>
              </a:xfrm>
              <a:prstGeom prst="teardrop">
                <a:avLst>
                  <a:gd name="adj" fmla="val 107302"/>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418" name="Oval 417"/>
              <p:cNvSpPr/>
              <p:nvPr/>
            </p:nvSpPr>
            <p:spPr>
              <a:xfrm>
                <a:off x="1456391" y="2015482"/>
                <a:ext cx="156992" cy="156992"/>
              </a:xfrm>
              <a:prstGeom prst="ellipse">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grpSp>
      <p:grpSp>
        <p:nvGrpSpPr>
          <p:cNvPr id="421" name="Group 420"/>
          <p:cNvGrpSpPr/>
          <p:nvPr/>
        </p:nvGrpSpPr>
        <p:grpSpPr>
          <a:xfrm>
            <a:off x="2092946" y="5161319"/>
            <a:ext cx="462678" cy="292325"/>
            <a:chOff x="6710036" y="4724450"/>
            <a:chExt cx="279191" cy="176396"/>
          </a:xfrm>
        </p:grpSpPr>
        <p:grpSp>
          <p:nvGrpSpPr>
            <p:cNvPr id="422" name="Group 421"/>
            <p:cNvGrpSpPr/>
            <p:nvPr/>
          </p:nvGrpSpPr>
          <p:grpSpPr>
            <a:xfrm>
              <a:off x="6764539" y="4756224"/>
              <a:ext cx="161032" cy="99425"/>
              <a:chOff x="4721225" y="2624138"/>
              <a:chExt cx="1257300" cy="776287"/>
            </a:xfrm>
          </p:grpSpPr>
          <p:sp>
            <p:nvSpPr>
              <p:cNvPr id="424" name="Freeform 34"/>
              <p:cNvSpPr>
                <a:spLocks/>
              </p:cNvSpPr>
              <p:nvPr/>
            </p:nvSpPr>
            <p:spPr bwMode="auto">
              <a:xfrm>
                <a:off x="4953000" y="2782888"/>
                <a:ext cx="1025525" cy="593725"/>
              </a:xfrm>
              <a:custGeom>
                <a:avLst/>
                <a:gdLst>
                  <a:gd name="T0" fmla="*/ 646 w 646"/>
                  <a:gd name="T1" fmla="*/ 374 h 374"/>
                  <a:gd name="T2" fmla="*/ 572 w 646"/>
                  <a:gd name="T3" fmla="*/ 374 h 374"/>
                  <a:gd name="T4" fmla="*/ 572 w 646"/>
                  <a:gd name="T5" fmla="*/ 0 h 374"/>
                  <a:gd name="T6" fmla="*/ 517 w 646"/>
                  <a:gd name="T7" fmla="*/ 0 h 374"/>
                  <a:gd name="T8" fmla="*/ 517 w 646"/>
                  <a:gd name="T9" fmla="*/ 374 h 374"/>
                  <a:gd name="T10" fmla="*/ 503 w 646"/>
                  <a:gd name="T11" fmla="*/ 374 h 374"/>
                  <a:gd name="T12" fmla="*/ 503 w 646"/>
                  <a:gd name="T13" fmla="*/ 89 h 374"/>
                  <a:gd name="T14" fmla="*/ 453 w 646"/>
                  <a:gd name="T15" fmla="*/ 89 h 374"/>
                  <a:gd name="T16" fmla="*/ 453 w 646"/>
                  <a:gd name="T17" fmla="*/ 374 h 374"/>
                  <a:gd name="T18" fmla="*/ 436 w 646"/>
                  <a:gd name="T19" fmla="*/ 374 h 374"/>
                  <a:gd name="T20" fmla="*/ 436 w 646"/>
                  <a:gd name="T21" fmla="*/ 192 h 374"/>
                  <a:gd name="T22" fmla="*/ 388 w 646"/>
                  <a:gd name="T23" fmla="*/ 192 h 374"/>
                  <a:gd name="T24" fmla="*/ 388 w 646"/>
                  <a:gd name="T25" fmla="*/ 374 h 374"/>
                  <a:gd name="T26" fmla="*/ 372 w 646"/>
                  <a:gd name="T27" fmla="*/ 374 h 374"/>
                  <a:gd name="T28" fmla="*/ 372 w 646"/>
                  <a:gd name="T29" fmla="*/ 252 h 374"/>
                  <a:gd name="T30" fmla="*/ 321 w 646"/>
                  <a:gd name="T31" fmla="*/ 252 h 374"/>
                  <a:gd name="T32" fmla="*/ 321 w 646"/>
                  <a:gd name="T33" fmla="*/ 374 h 374"/>
                  <a:gd name="T34" fmla="*/ 307 w 646"/>
                  <a:gd name="T35" fmla="*/ 374 h 374"/>
                  <a:gd name="T36" fmla="*/ 307 w 646"/>
                  <a:gd name="T37" fmla="*/ 288 h 374"/>
                  <a:gd name="T38" fmla="*/ 257 w 646"/>
                  <a:gd name="T39" fmla="*/ 288 h 374"/>
                  <a:gd name="T40" fmla="*/ 257 w 646"/>
                  <a:gd name="T41" fmla="*/ 374 h 374"/>
                  <a:gd name="T42" fmla="*/ 240 w 646"/>
                  <a:gd name="T43" fmla="*/ 374 h 374"/>
                  <a:gd name="T44" fmla="*/ 240 w 646"/>
                  <a:gd name="T45" fmla="*/ 312 h 374"/>
                  <a:gd name="T46" fmla="*/ 193 w 646"/>
                  <a:gd name="T47" fmla="*/ 312 h 374"/>
                  <a:gd name="T48" fmla="*/ 193 w 646"/>
                  <a:gd name="T49" fmla="*/ 374 h 374"/>
                  <a:gd name="T50" fmla="*/ 176 w 646"/>
                  <a:gd name="T51" fmla="*/ 374 h 374"/>
                  <a:gd name="T52" fmla="*/ 176 w 646"/>
                  <a:gd name="T53" fmla="*/ 329 h 374"/>
                  <a:gd name="T54" fmla="*/ 126 w 646"/>
                  <a:gd name="T55" fmla="*/ 329 h 374"/>
                  <a:gd name="T56" fmla="*/ 126 w 646"/>
                  <a:gd name="T57" fmla="*/ 374 h 374"/>
                  <a:gd name="T58" fmla="*/ 109 w 646"/>
                  <a:gd name="T59" fmla="*/ 374 h 374"/>
                  <a:gd name="T60" fmla="*/ 109 w 646"/>
                  <a:gd name="T61" fmla="*/ 350 h 374"/>
                  <a:gd name="T62" fmla="*/ 62 w 646"/>
                  <a:gd name="T63" fmla="*/ 350 h 374"/>
                  <a:gd name="T64" fmla="*/ 62 w 646"/>
                  <a:gd name="T65" fmla="*/ 374 h 374"/>
                  <a:gd name="T66" fmla="*/ 0 w 646"/>
                  <a:gd name="T67"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6" h="374">
                    <a:moveTo>
                      <a:pt x="646" y="374"/>
                    </a:moveTo>
                    <a:lnTo>
                      <a:pt x="572" y="374"/>
                    </a:lnTo>
                    <a:lnTo>
                      <a:pt x="572" y="0"/>
                    </a:lnTo>
                    <a:lnTo>
                      <a:pt x="517" y="0"/>
                    </a:lnTo>
                    <a:lnTo>
                      <a:pt x="517" y="374"/>
                    </a:lnTo>
                    <a:lnTo>
                      <a:pt x="503" y="374"/>
                    </a:lnTo>
                    <a:lnTo>
                      <a:pt x="503" y="89"/>
                    </a:lnTo>
                    <a:lnTo>
                      <a:pt x="453" y="89"/>
                    </a:lnTo>
                    <a:lnTo>
                      <a:pt x="453" y="374"/>
                    </a:lnTo>
                    <a:lnTo>
                      <a:pt x="436" y="374"/>
                    </a:lnTo>
                    <a:lnTo>
                      <a:pt x="436" y="192"/>
                    </a:lnTo>
                    <a:lnTo>
                      <a:pt x="388" y="192"/>
                    </a:lnTo>
                    <a:lnTo>
                      <a:pt x="388" y="374"/>
                    </a:lnTo>
                    <a:lnTo>
                      <a:pt x="372" y="374"/>
                    </a:lnTo>
                    <a:lnTo>
                      <a:pt x="372" y="252"/>
                    </a:lnTo>
                    <a:lnTo>
                      <a:pt x="321" y="252"/>
                    </a:lnTo>
                    <a:lnTo>
                      <a:pt x="321" y="374"/>
                    </a:lnTo>
                    <a:lnTo>
                      <a:pt x="307" y="374"/>
                    </a:lnTo>
                    <a:lnTo>
                      <a:pt x="307" y="288"/>
                    </a:lnTo>
                    <a:lnTo>
                      <a:pt x="257" y="288"/>
                    </a:lnTo>
                    <a:lnTo>
                      <a:pt x="257" y="374"/>
                    </a:lnTo>
                    <a:lnTo>
                      <a:pt x="240" y="374"/>
                    </a:lnTo>
                    <a:lnTo>
                      <a:pt x="240" y="312"/>
                    </a:lnTo>
                    <a:lnTo>
                      <a:pt x="193" y="312"/>
                    </a:lnTo>
                    <a:lnTo>
                      <a:pt x="193" y="374"/>
                    </a:lnTo>
                    <a:lnTo>
                      <a:pt x="176" y="374"/>
                    </a:lnTo>
                    <a:lnTo>
                      <a:pt x="176" y="329"/>
                    </a:lnTo>
                    <a:lnTo>
                      <a:pt x="126" y="329"/>
                    </a:lnTo>
                    <a:lnTo>
                      <a:pt x="126" y="374"/>
                    </a:lnTo>
                    <a:lnTo>
                      <a:pt x="109" y="374"/>
                    </a:lnTo>
                    <a:lnTo>
                      <a:pt x="109" y="350"/>
                    </a:lnTo>
                    <a:lnTo>
                      <a:pt x="62" y="350"/>
                    </a:lnTo>
                    <a:lnTo>
                      <a:pt x="62" y="374"/>
                    </a:lnTo>
                    <a:lnTo>
                      <a:pt x="0" y="374"/>
                    </a:lnTo>
                  </a:path>
                </a:pathLst>
              </a:custGeom>
              <a:noFill/>
              <a:ln w="317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5" name="Freeform 35"/>
              <p:cNvSpPr>
                <a:spLocks/>
              </p:cNvSpPr>
              <p:nvPr/>
            </p:nvSpPr>
            <p:spPr bwMode="auto">
              <a:xfrm>
                <a:off x="5084763" y="2624138"/>
                <a:ext cx="650875" cy="600075"/>
              </a:xfrm>
              <a:custGeom>
                <a:avLst/>
                <a:gdLst>
                  <a:gd name="T0" fmla="*/ 142 w 172"/>
                  <a:gd name="T1" fmla="*/ 26 h 158"/>
                  <a:gd name="T2" fmla="*/ 171 w 172"/>
                  <a:gd name="T3" fmla="*/ 0 h 158"/>
                  <a:gd name="T4" fmla="*/ 172 w 172"/>
                  <a:gd name="T5" fmla="*/ 43 h 158"/>
                  <a:gd name="T6" fmla="*/ 162 w 172"/>
                  <a:gd name="T7" fmla="*/ 40 h 158"/>
                  <a:gd name="T8" fmla="*/ 0 w 172"/>
                  <a:gd name="T9" fmla="*/ 158 h 158"/>
                  <a:gd name="T10" fmla="*/ 149 w 172"/>
                  <a:gd name="T11" fmla="*/ 36 h 158"/>
                </a:gdLst>
                <a:ahLst/>
                <a:cxnLst>
                  <a:cxn ang="0">
                    <a:pos x="T0" y="T1"/>
                  </a:cxn>
                  <a:cxn ang="0">
                    <a:pos x="T2" y="T3"/>
                  </a:cxn>
                  <a:cxn ang="0">
                    <a:pos x="T4" y="T5"/>
                  </a:cxn>
                  <a:cxn ang="0">
                    <a:pos x="T6" y="T7"/>
                  </a:cxn>
                  <a:cxn ang="0">
                    <a:pos x="T8" y="T9"/>
                  </a:cxn>
                  <a:cxn ang="0">
                    <a:pos x="T10" y="T11"/>
                  </a:cxn>
                </a:cxnLst>
                <a:rect l="0" t="0" r="r" b="b"/>
                <a:pathLst>
                  <a:path w="172" h="158">
                    <a:moveTo>
                      <a:pt x="142" y="26"/>
                    </a:moveTo>
                    <a:cubicBezTo>
                      <a:pt x="171" y="0"/>
                      <a:pt x="171" y="0"/>
                      <a:pt x="171" y="0"/>
                    </a:cubicBezTo>
                    <a:cubicBezTo>
                      <a:pt x="172" y="43"/>
                      <a:pt x="172" y="43"/>
                      <a:pt x="172" y="43"/>
                    </a:cubicBezTo>
                    <a:cubicBezTo>
                      <a:pt x="162" y="40"/>
                      <a:pt x="162" y="40"/>
                      <a:pt x="162" y="40"/>
                    </a:cubicBezTo>
                    <a:cubicBezTo>
                      <a:pt x="139" y="97"/>
                      <a:pt x="81" y="143"/>
                      <a:pt x="0" y="158"/>
                    </a:cubicBezTo>
                    <a:cubicBezTo>
                      <a:pt x="52" y="139"/>
                      <a:pt x="124" y="104"/>
                      <a:pt x="149" y="36"/>
                    </a:cubicBezTo>
                  </a:path>
                </a:pathLst>
              </a:custGeom>
              <a:noFill/>
              <a:ln w="317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36"/>
              <p:cNvSpPr>
                <a:spLocks/>
              </p:cNvSpPr>
              <p:nvPr/>
            </p:nvSpPr>
            <p:spPr bwMode="auto">
              <a:xfrm>
                <a:off x="4964113" y="2962275"/>
                <a:ext cx="142875" cy="92075"/>
              </a:xfrm>
              <a:custGeom>
                <a:avLst/>
                <a:gdLst>
                  <a:gd name="T0" fmla="*/ 0 w 38"/>
                  <a:gd name="T1" fmla="*/ 20 h 24"/>
                  <a:gd name="T2" fmla="*/ 13 w 38"/>
                  <a:gd name="T3" fmla="*/ 24 h 24"/>
                  <a:gd name="T4" fmla="*/ 18 w 38"/>
                  <a:gd name="T5" fmla="*/ 23 h 24"/>
                  <a:gd name="T6" fmla="*/ 35 w 38"/>
                  <a:gd name="T7" fmla="*/ 11 h 24"/>
                  <a:gd name="T8" fmla="*/ 36 w 38"/>
                  <a:gd name="T9" fmla="*/ 3 h 24"/>
                  <a:gd name="T10" fmla="*/ 28 w 38"/>
                  <a:gd name="T11" fmla="*/ 2 h 24"/>
                  <a:gd name="T12" fmla="*/ 14 w 38"/>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38" h="24">
                    <a:moveTo>
                      <a:pt x="0" y="20"/>
                    </a:moveTo>
                    <a:cubicBezTo>
                      <a:pt x="13" y="24"/>
                      <a:pt x="13" y="24"/>
                      <a:pt x="13" y="24"/>
                    </a:cubicBezTo>
                    <a:cubicBezTo>
                      <a:pt x="15" y="24"/>
                      <a:pt x="16" y="24"/>
                      <a:pt x="18" y="23"/>
                    </a:cubicBezTo>
                    <a:cubicBezTo>
                      <a:pt x="35" y="11"/>
                      <a:pt x="35" y="11"/>
                      <a:pt x="35" y="11"/>
                    </a:cubicBezTo>
                    <a:cubicBezTo>
                      <a:pt x="37" y="9"/>
                      <a:pt x="38" y="6"/>
                      <a:pt x="36" y="3"/>
                    </a:cubicBezTo>
                    <a:cubicBezTo>
                      <a:pt x="34" y="0"/>
                      <a:pt x="31" y="0"/>
                      <a:pt x="28" y="2"/>
                    </a:cubicBezTo>
                    <a:cubicBezTo>
                      <a:pt x="14" y="12"/>
                      <a:pt x="14" y="12"/>
                      <a:pt x="14" y="12"/>
                    </a:cubicBezTo>
                  </a:path>
                </a:pathLst>
              </a:custGeom>
              <a:noFill/>
              <a:ln w="317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7" name="Freeform 37"/>
              <p:cNvSpPr>
                <a:spLocks/>
              </p:cNvSpPr>
              <p:nvPr/>
            </p:nvSpPr>
            <p:spPr bwMode="auto">
              <a:xfrm>
                <a:off x="4895850" y="2825750"/>
                <a:ext cx="93663" cy="125413"/>
              </a:xfrm>
              <a:custGeom>
                <a:avLst/>
                <a:gdLst>
                  <a:gd name="T0" fmla="*/ 15 w 25"/>
                  <a:gd name="T1" fmla="*/ 33 h 33"/>
                  <a:gd name="T2" fmla="*/ 24 w 25"/>
                  <a:gd name="T3" fmla="*/ 14 h 33"/>
                  <a:gd name="T4" fmla="*/ 13 w 25"/>
                  <a:gd name="T5" fmla="*/ 0 h 33"/>
                  <a:gd name="T6" fmla="*/ 0 w 25"/>
                  <a:gd name="T7" fmla="*/ 14 h 33"/>
                  <a:gd name="T8" fmla="*/ 15 w 25"/>
                  <a:gd name="T9" fmla="*/ 33 h 33"/>
                </a:gdLst>
                <a:ahLst/>
                <a:cxnLst>
                  <a:cxn ang="0">
                    <a:pos x="T0" y="T1"/>
                  </a:cxn>
                  <a:cxn ang="0">
                    <a:pos x="T2" y="T3"/>
                  </a:cxn>
                  <a:cxn ang="0">
                    <a:pos x="T4" y="T5"/>
                  </a:cxn>
                  <a:cxn ang="0">
                    <a:pos x="T6" y="T7"/>
                  </a:cxn>
                  <a:cxn ang="0">
                    <a:pos x="T8" y="T9"/>
                  </a:cxn>
                </a:cxnLst>
                <a:rect l="0" t="0" r="r" b="b"/>
                <a:pathLst>
                  <a:path w="25" h="33">
                    <a:moveTo>
                      <a:pt x="15" y="33"/>
                    </a:moveTo>
                    <a:cubicBezTo>
                      <a:pt x="22" y="31"/>
                      <a:pt x="24" y="22"/>
                      <a:pt x="24" y="14"/>
                    </a:cubicBezTo>
                    <a:cubicBezTo>
                      <a:pt x="25" y="6"/>
                      <a:pt x="19" y="0"/>
                      <a:pt x="13" y="0"/>
                    </a:cubicBezTo>
                    <a:cubicBezTo>
                      <a:pt x="6" y="0"/>
                      <a:pt x="0" y="6"/>
                      <a:pt x="0" y="14"/>
                    </a:cubicBezTo>
                    <a:cubicBezTo>
                      <a:pt x="1" y="27"/>
                      <a:pt x="10" y="33"/>
                      <a:pt x="15" y="33"/>
                    </a:cubicBezTo>
                    <a:close/>
                  </a:path>
                </a:pathLst>
              </a:custGeom>
              <a:noFill/>
              <a:ln w="317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8" name="Line 38"/>
              <p:cNvSpPr>
                <a:spLocks noChangeShapeType="1"/>
              </p:cNvSpPr>
              <p:nvPr/>
            </p:nvSpPr>
            <p:spPr bwMode="auto">
              <a:xfrm>
                <a:off x="4956175" y="2978150"/>
                <a:ext cx="0" cy="0"/>
              </a:xfrm>
              <a:prstGeom prst="line">
                <a:avLst/>
              </a:prstGeom>
              <a:noFill/>
              <a:ln w="3175"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39"/>
              <p:cNvSpPr>
                <a:spLocks/>
              </p:cNvSpPr>
              <p:nvPr/>
            </p:nvSpPr>
            <p:spPr bwMode="auto">
              <a:xfrm>
                <a:off x="4914900" y="3155950"/>
                <a:ext cx="71438" cy="225425"/>
              </a:xfrm>
              <a:custGeom>
                <a:avLst/>
                <a:gdLst>
                  <a:gd name="T0" fmla="*/ 4 w 19"/>
                  <a:gd name="T1" fmla="*/ 24 h 59"/>
                  <a:gd name="T2" fmla="*/ 0 w 19"/>
                  <a:gd name="T3" fmla="*/ 50 h 59"/>
                  <a:gd name="T4" fmla="*/ 6 w 19"/>
                  <a:gd name="T5" fmla="*/ 58 h 59"/>
                  <a:gd name="T6" fmla="*/ 14 w 19"/>
                  <a:gd name="T7" fmla="*/ 52 h 59"/>
                  <a:gd name="T8" fmla="*/ 18 w 19"/>
                  <a:gd name="T9" fmla="*/ 24 h 59"/>
                  <a:gd name="T10" fmla="*/ 17 w 19"/>
                  <a:gd name="T11" fmla="*/ 17 h 59"/>
                  <a:gd name="T12" fmla="*/ 2 w 19"/>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9" h="59">
                    <a:moveTo>
                      <a:pt x="4" y="24"/>
                    </a:moveTo>
                    <a:cubicBezTo>
                      <a:pt x="4" y="24"/>
                      <a:pt x="0" y="50"/>
                      <a:pt x="0" y="50"/>
                    </a:cubicBezTo>
                    <a:cubicBezTo>
                      <a:pt x="0" y="54"/>
                      <a:pt x="2" y="58"/>
                      <a:pt x="6" y="58"/>
                    </a:cubicBezTo>
                    <a:cubicBezTo>
                      <a:pt x="10" y="59"/>
                      <a:pt x="13" y="56"/>
                      <a:pt x="14" y="52"/>
                    </a:cubicBezTo>
                    <a:cubicBezTo>
                      <a:pt x="14" y="52"/>
                      <a:pt x="18" y="25"/>
                      <a:pt x="18" y="24"/>
                    </a:cubicBezTo>
                    <a:cubicBezTo>
                      <a:pt x="19" y="19"/>
                      <a:pt x="17" y="18"/>
                      <a:pt x="17" y="17"/>
                    </a:cubicBezTo>
                    <a:cubicBezTo>
                      <a:pt x="16" y="15"/>
                      <a:pt x="3" y="0"/>
                      <a:pt x="2" y="0"/>
                    </a:cubicBezTo>
                  </a:path>
                </a:pathLst>
              </a:custGeom>
              <a:noFill/>
              <a:ln w="317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40"/>
              <p:cNvSpPr>
                <a:spLocks/>
              </p:cNvSpPr>
              <p:nvPr/>
            </p:nvSpPr>
            <p:spPr bwMode="auto">
              <a:xfrm>
                <a:off x="4827588" y="3008313"/>
                <a:ext cx="30163" cy="128588"/>
              </a:xfrm>
              <a:custGeom>
                <a:avLst/>
                <a:gdLst>
                  <a:gd name="T0" fmla="*/ 8 w 8"/>
                  <a:gd name="T1" fmla="*/ 0 h 34"/>
                  <a:gd name="T2" fmla="*/ 0 w 8"/>
                  <a:gd name="T3" fmla="*/ 34 h 34"/>
                </a:gdLst>
                <a:ahLst/>
                <a:cxnLst>
                  <a:cxn ang="0">
                    <a:pos x="T0" y="T1"/>
                  </a:cxn>
                  <a:cxn ang="0">
                    <a:pos x="T2" y="T3"/>
                  </a:cxn>
                </a:cxnLst>
                <a:rect l="0" t="0" r="r" b="b"/>
                <a:pathLst>
                  <a:path w="8" h="34">
                    <a:moveTo>
                      <a:pt x="8" y="0"/>
                    </a:moveTo>
                    <a:cubicBezTo>
                      <a:pt x="6" y="9"/>
                      <a:pt x="0" y="26"/>
                      <a:pt x="0" y="34"/>
                    </a:cubicBezTo>
                  </a:path>
                </a:pathLst>
              </a:custGeom>
              <a:noFill/>
              <a:ln w="317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1" name="Freeform 41"/>
              <p:cNvSpPr>
                <a:spLocks/>
              </p:cNvSpPr>
              <p:nvPr/>
            </p:nvSpPr>
            <p:spPr bwMode="auto">
              <a:xfrm>
                <a:off x="4721225" y="2954338"/>
                <a:ext cx="166688" cy="103188"/>
              </a:xfrm>
              <a:custGeom>
                <a:avLst/>
                <a:gdLst>
                  <a:gd name="T0" fmla="*/ 44 w 44"/>
                  <a:gd name="T1" fmla="*/ 0 h 27"/>
                  <a:gd name="T2" fmla="*/ 23 w 44"/>
                  <a:gd name="T3" fmla="*/ 2 h 27"/>
                  <a:gd name="T4" fmla="*/ 3 w 44"/>
                  <a:gd name="T5" fmla="*/ 17 h 27"/>
                  <a:gd name="T6" fmla="*/ 3 w 44"/>
                  <a:gd name="T7" fmla="*/ 25 h 27"/>
                  <a:gd name="T8" fmla="*/ 11 w 44"/>
                  <a:gd name="T9" fmla="*/ 25 h 27"/>
                  <a:gd name="T10" fmla="*/ 11 w 44"/>
                  <a:gd name="T11" fmla="*/ 25 h 27"/>
                  <a:gd name="T12" fmla="*/ 34 w 44"/>
                  <a:gd name="T13" fmla="*/ 13 h 27"/>
                </a:gdLst>
                <a:ahLst/>
                <a:cxnLst>
                  <a:cxn ang="0">
                    <a:pos x="T0" y="T1"/>
                  </a:cxn>
                  <a:cxn ang="0">
                    <a:pos x="T2" y="T3"/>
                  </a:cxn>
                  <a:cxn ang="0">
                    <a:pos x="T4" y="T5"/>
                  </a:cxn>
                  <a:cxn ang="0">
                    <a:pos x="T6" y="T7"/>
                  </a:cxn>
                  <a:cxn ang="0">
                    <a:pos x="T8" y="T9"/>
                  </a:cxn>
                  <a:cxn ang="0">
                    <a:pos x="T10" y="T11"/>
                  </a:cxn>
                  <a:cxn ang="0">
                    <a:pos x="T12" y="T13"/>
                  </a:cxn>
                </a:cxnLst>
                <a:rect l="0" t="0" r="r" b="b"/>
                <a:pathLst>
                  <a:path w="44" h="27">
                    <a:moveTo>
                      <a:pt x="44" y="0"/>
                    </a:moveTo>
                    <a:cubicBezTo>
                      <a:pt x="40" y="0"/>
                      <a:pt x="33" y="1"/>
                      <a:pt x="23" y="2"/>
                    </a:cubicBezTo>
                    <a:cubicBezTo>
                      <a:pt x="23" y="2"/>
                      <a:pt x="3" y="17"/>
                      <a:pt x="3" y="17"/>
                    </a:cubicBezTo>
                    <a:cubicBezTo>
                      <a:pt x="1" y="19"/>
                      <a:pt x="0" y="22"/>
                      <a:pt x="3" y="25"/>
                    </a:cubicBezTo>
                    <a:cubicBezTo>
                      <a:pt x="5" y="27"/>
                      <a:pt x="8" y="27"/>
                      <a:pt x="11" y="25"/>
                    </a:cubicBezTo>
                    <a:cubicBezTo>
                      <a:pt x="11" y="25"/>
                      <a:pt x="11" y="25"/>
                      <a:pt x="11" y="25"/>
                    </a:cubicBezTo>
                    <a:cubicBezTo>
                      <a:pt x="11" y="25"/>
                      <a:pt x="33" y="13"/>
                      <a:pt x="34" y="13"/>
                    </a:cubicBezTo>
                  </a:path>
                </a:pathLst>
              </a:custGeom>
              <a:noFill/>
              <a:ln w="317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42"/>
              <p:cNvSpPr>
                <a:spLocks/>
              </p:cNvSpPr>
              <p:nvPr/>
            </p:nvSpPr>
            <p:spPr bwMode="auto">
              <a:xfrm>
                <a:off x="4737100" y="3133725"/>
                <a:ext cx="139700" cy="266700"/>
              </a:xfrm>
              <a:custGeom>
                <a:avLst/>
                <a:gdLst>
                  <a:gd name="T0" fmla="*/ 23 w 37"/>
                  <a:gd name="T1" fmla="*/ 0 h 70"/>
                  <a:gd name="T2" fmla="*/ 36 w 37"/>
                  <a:gd name="T3" fmla="*/ 18 h 70"/>
                  <a:gd name="T4" fmla="*/ 35 w 37"/>
                  <a:gd name="T5" fmla="*/ 42 h 70"/>
                  <a:gd name="T6" fmla="*/ 13 w 37"/>
                  <a:gd name="T7" fmla="*/ 67 h 70"/>
                  <a:gd name="T8" fmla="*/ 3 w 37"/>
                  <a:gd name="T9" fmla="*/ 67 h 70"/>
                  <a:gd name="T10" fmla="*/ 2 w 37"/>
                  <a:gd name="T11" fmla="*/ 58 h 70"/>
                  <a:gd name="T12" fmla="*/ 24 w 37"/>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37" h="70">
                    <a:moveTo>
                      <a:pt x="23" y="0"/>
                    </a:moveTo>
                    <a:cubicBezTo>
                      <a:pt x="36" y="18"/>
                      <a:pt x="36" y="18"/>
                      <a:pt x="36" y="18"/>
                    </a:cubicBezTo>
                    <a:cubicBezTo>
                      <a:pt x="37" y="20"/>
                      <a:pt x="36" y="41"/>
                      <a:pt x="35" y="42"/>
                    </a:cubicBezTo>
                    <a:cubicBezTo>
                      <a:pt x="13" y="67"/>
                      <a:pt x="13" y="67"/>
                      <a:pt x="13" y="67"/>
                    </a:cubicBezTo>
                    <a:cubicBezTo>
                      <a:pt x="10" y="70"/>
                      <a:pt x="6" y="70"/>
                      <a:pt x="3" y="67"/>
                    </a:cubicBezTo>
                    <a:cubicBezTo>
                      <a:pt x="0" y="65"/>
                      <a:pt x="0" y="60"/>
                      <a:pt x="2" y="58"/>
                    </a:cubicBezTo>
                    <a:cubicBezTo>
                      <a:pt x="24" y="34"/>
                      <a:pt x="24" y="34"/>
                      <a:pt x="24" y="34"/>
                    </a:cubicBezTo>
                  </a:path>
                </a:pathLst>
              </a:custGeom>
              <a:noFill/>
              <a:ln w="317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23" name="Freeform 69"/>
            <p:cNvSpPr>
              <a:spLocks/>
            </p:cNvSpPr>
            <p:nvPr/>
          </p:nvSpPr>
          <p:spPr bwMode="auto">
            <a:xfrm>
              <a:off x="6710036" y="4724450"/>
              <a:ext cx="279191" cy="176396"/>
            </a:xfrm>
            <a:custGeom>
              <a:avLst/>
              <a:gdLst>
                <a:gd name="T0" fmla="*/ 285 w 285"/>
                <a:gd name="T1" fmla="*/ 159 h 179"/>
                <a:gd name="T2" fmla="*/ 266 w 285"/>
                <a:gd name="T3" fmla="*/ 179 h 179"/>
                <a:gd name="T4" fmla="*/ 20 w 285"/>
                <a:gd name="T5" fmla="*/ 179 h 179"/>
                <a:gd name="T6" fmla="*/ 0 w 285"/>
                <a:gd name="T7" fmla="*/ 159 h 179"/>
                <a:gd name="T8" fmla="*/ 260 w 285"/>
                <a:gd name="T9" fmla="*/ 159 h 179"/>
                <a:gd name="T10" fmla="*/ 260 w 285"/>
                <a:gd name="T11" fmla="*/ 0 h 179"/>
                <a:gd name="T12" fmla="*/ 26 w 285"/>
                <a:gd name="T13" fmla="*/ 0 h 179"/>
                <a:gd name="T14" fmla="*/ 26 w 285"/>
                <a:gd name="T15" fmla="*/ 138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179">
                  <a:moveTo>
                    <a:pt x="285" y="159"/>
                  </a:moveTo>
                  <a:cubicBezTo>
                    <a:pt x="285" y="170"/>
                    <a:pt x="277" y="179"/>
                    <a:pt x="266" y="179"/>
                  </a:cubicBezTo>
                  <a:cubicBezTo>
                    <a:pt x="20" y="179"/>
                    <a:pt x="20" y="179"/>
                    <a:pt x="20" y="179"/>
                  </a:cubicBezTo>
                  <a:cubicBezTo>
                    <a:pt x="9" y="179"/>
                    <a:pt x="0" y="170"/>
                    <a:pt x="0" y="159"/>
                  </a:cubicBezTo>
                  <a:cubicBezTo>
                    <a:pt x="260" y="159"/>
                    <a:pt x="260" y="159"/>
                    <a:pt x="260" y="159"/>
                  </a:cubicBezTo>
                  <a:cubicBezTo>
                    <a:pt x="260" y="0"/>
                    <a:pt x="260" y="0"/>
                    <a:pt x="260" y="0"/>
                  </a:cubicBezTo>
                  <a:cubicBezTo>
                    <a:pt x="26" y="0"/>
                    <a:pt x="26" y="0"/>
                    <a:pt x="26" y="0"/>
                  </a:cubicBezTo>
                  <a:cubicBezTo>
                    <a:pt x="26" y="138"/>
                    <a:pt x="26" y="138"/>
                    <a:pt x="26" y="138"/>
                  </a:cubicBezTo>
                </a:path>
              </a:pathLst>
            </a:custGeom>
            <a:noFill/>
            <a:ln w="635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1" name="Group 440"/>
          <p:cNvGrpSpPr/>
          <p:nvPr/>
        </p:nvGrpSpPr>
        <p:grpSpPr>
          <a:xfrm>
            <a:off x="2335022" y="2260912"/>
            <a:ext cx="345925" cy="379477"/>
            <a:chOff x="5214938" y="2998788"/>
            <a:chExt cx="474662" cy="520700"/>
          </a:xfrm>
        </p:grpSpPr>
        <p:sp>
          <p:nvSpPr>
            <p:cNvPr id="436" name="Freeform 77"/>
            <p:cNvSpPr>
              <a:spLocks/>
            </p:cNvSpPr>
            <p:nvPr/>
          </p:nvSpPr>
          <p:spPr bwMode="auto">
            <a:xfrm>
              <a:off x="5214938" y="3044825"/>
              <a:ext cx="474662" cy="474663"/>
            </a:xfrm>
            <a:custGeom>
              <a:avLst/>
              <a:gdLst>
                <a:gd name="T0" fmla="*/ 17 w 124"/>
                <a:gd name="T1" fmla="*/ 0 h 124"/>
                <a:gd name="T2" fmla="*/ 108 w 124"/>
                <a:gd name="T3" fmla="*/ 0 h 124"/>
                <a:gd name="T4" fmla="*/ 124 w 124"/>
                <a:gd name="T5" fmla="*/ 16 h 124"/>
                <a:gd name="T6" fmla="*/ 124 w 124"/>
                <a:gd name="T7" fmla="*/ 108 h 124"/>
                <a:gd name="T8" fmla="*/ 108 w 124"/>
                <a:gd name="T9" fmla="*/ 124 h 124"/>
                <a:gd name="T10" fmla="*/ 17 w 124"/>
                <a:gd name="T11" fmla="*/ 124 h 124"/>
                <a:gd name="T12" fmla="*/ 0 w 124"/>
                <a:gd name="T13" fmla="*/ 108 h 124"/>
                <a:gd name="T14" fmla="*/ 0 w 124"/>
                <a:gd name="T15" fmla="*/ 16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4">
                  <a:moveTo>
                    <a:pt x="17" y="0"/>
                  </a:moveTo>
                  <a:cubicBezTo>
                    <a:pt x="108" y="0"/>
                    <a:pt x="108" y="0"/>
                    <a:pt x="108" y="0"/>
                  </a:cubicBezTo>
                  <a:cubicBezTo>
                    <a:pt x="117" y="0"/>
                    <a:pt x="124" y="7"/>
                    <a:pt x="124" y="16"/>
                  </a:cubicBezTo>
                  <a:cubicBezTo>
                    <a:pt x="124" y="108"/>
                    <a:pt x="124" y="108"/>
                    <a:pt x="124" y="108"/>
                  </a:cubicBezTo>
                  <a:cubicBezTo>
                    <a:pt x="124" y="117"/>
                    <a:pt x="117" y="124"/>
                    <a:pt x="108" y="124"/>
                  </a:cubicBezTo>
                  <a:cubicBezTo>
                    <a:pt x="17" y="124"/>
                    <a:pt x="17" y="124"/>
                    <a:pt x="17" y="124"/>
                  </a:cubicBezTo>
                  <a:cubicBezTo>
                    <a:pt x="8" y="124"/>
                    <a:pt x="0" y="117"/>
                    <a:pt x="0" y="108"/>
                  </a:cubicBezTo>
                  <a:cubicBezTo>
                    <a:pt x="0" y="16"/>
                    <a:pt x="0" y="16"/>
                    <a:pt x="0" y="16"/>
                  </a:cubicBezTo>
                </a:path>
              </a:pathLst>
            </a:custGeom>
            <a:noFill/>
            <a:ln w="6350" cap="rnd">
              <a:solidFill>
                <a:schemeClr val="accent6">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7" name="Line 78"/>
            <p:cNvSpPr>
              <a:spLocks noChangeShapeType="1"/>
            </p:cNvSpPr>
            <p:nvPr/>
          </p:nvSpPr>
          <p:spPr bwMode="auto">
            <a:xfrm>
              <a:off x="5337175" y="2998788"/>
              <a:ext cx="0" cy="130175"/>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8" name="Line 79"/>
            <p:cNvSpPr>
              <a:spLocks noChangeShapeType="1"/>
            </p:cNvSpPr>
            <p:nvPr/>
          </p:nvSpPr>
          <p:spPr bwMode="auto">
            <a:xfrm>
              <a:off x="5570538" y="2998788"/>
              <a:ext cx="0" cy="130175"/>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2" name="Line 79"/>
            <p:cNvSpPr>
              <a:spLocks noChangeShapeType="1"/>
            </p:cNvSpPr>
            <p:nvPr/>
          </p:nvSpPr>
          <p:spPr bwMode="auto">
            <a:xfrm rot="5400000">
              <a:off x="5603082" y="3193414"/>
              <a:ext cx="0" cy="65087"/>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3" name="Line 79"/>
            <p:cNvSpPr>
              <a:spLocks noChangeShapeType="1"/>
            </p:cNvSpPr>
            <p:nvPr/>
          </p:nvSpPr>
          <p:spPr bwMode="auto">
            <a:xfrm rot="5400000">
              <a:off x="5456047" y="3193414"/>
              <a:ext cx="0" cy="65087"/>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4" name="Line 79"/>
            <p:cNvSpPr>
              <a:spLocks noChangeShapeType="1"/>
            </p:cNvSpPr>
            <p:nvPr/>
          </p:nvSpPr>
          <p:spPr bwMode="auto">
            <a:xfrm rot="5400000">
              <a:off x="5322083" y="3193414"/>
              <a:ext cx="0" cy="65087"/>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5" name="Line 79"/>
            <p:cNvSpPr>
              <a:spLocks noChangeShapeType="1"/>
            </p:cNvSpPr>
            <p:nvPr/>
          </p:nvSpPr>
          <p:spPr bwMode="auto">
            <a:xfrm rot="5400000">
              <a:off x="5603082" y="3284902"/>
              <a:ext cx="0" cy="65087"/>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6" name="Line 79"/>
            <p:cNvSpPr>
              <a:spLocks noChangeShapeType="1"/>
            </p:cNvSpPr>
            <p:nvPr/>
          </p:nvSpPr>
          <p:spPr bwMode="auto">
            <a:xfrm rot="5400000">
              <a:off x="5456047" y="3284902"/>
              <a:ext cx="0" cy="65087"/>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7" name="Line 79"/>
            <p:cNvSpPr>
              <a:spLocks noChangeShapeType="1"/>
            </p:cNvSpPr>
            <p:nvPr/>
          </p:nvSpPr>
          <p:spPr bwMode="auto">
            <a:xfrm rot="5400000">
              <a:off x="5322083" y="3284902"/>
              <a:ext cx="0" cy="65087"/>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8" name="Line 79"/>
            <p:cNvSpPr>
              <a:spLocks noChangeShapeType="1"/>
            </p:cNvSpPr>
            <p:nvPr/>
          </p:nvSpPr>
          <p:spPr bwMode="auto">
            <a:xfrm rot="5400000">
              <a:off x="5603082" y="3379657"/>
              <a:ext cx="0" cy="65087"/>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9" name="Line 79"/>
            <p:cNvSpPr>
              <a:spLocks noChangeShapeType="1"/>
            </p:cNvSpPr>
            <p:nvPr/>
          </p:nvSpPr>
          <p:spPr bwMode="auto">
            <a:xfrm rot="5400000">
              <a:off x="5456047" y="3379657"/>
              <a:ext cx="0" cy="65087"/>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0" name="Line 79"/>
            <p:cNvSpPr>
              <a:spLocks noChangeShapeType="1"/>
            </p:cNvSpPr>
            <p:nvPr/>
          </p:nvSpPr>
          <p:spPr bwMode="auto">
            <a:xfrm rot="5400000">
              <a:off x="5322083" y="3379657"/>
              <a:ext cx="0" cy="65087"/>
            </a:xfrm>
            <a:prstGeom prst="line">
              <a:avLst/>
            </a:prstGeom>
            <a:noFill/>
            <a:ln w="6350" cap="rnd">
              <a:solidFill>
                <a:schemeClr val="accent6">
                  <a:lumMod val="7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75" name="Isosceles Triangle 474"/>
          <p:cNvSpPr/>
          <p:nvPr/>
        </p:nvSpPr>
        <p:spPr>
          <a:xfrm rot="9000000">
            <a:off x="2647555" y="2846288"/>
            <a:ext cx="111230" cy="9588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476" name="Isosceles Triangle 475"/>
          <p:cNvSpPr/>
          <p:nvPr/>
        </p:nvSpPr>
        <p:spPr>
          <a:xfrm rot="10518504">
            <a:off x="2746374" y="4401688"/>
            <a:ext cx="111230" cy="9588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478" name="Isosceles Triangle 477"/>
          <p:cNvSpPr/>
          <p:nvPr/>
        </p:nvSpPr>
        <p:spPr>
          <a:xfrm rot="14067211">
            <a:off x="1671013" y="5581374"/>
            <a:ext cx="111230" cy="9588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481" name="Isosceles Triangle 480"/>
          <p:cNvSpPr/>
          <p:nvPr/>
        </p:nvSpPr>
        <p:spPr>
          <a:xfrm rot="6440729">
            <a:off x="1667194" y="1867490"/>
            <a:ext cx="111230" cy="9588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cxnSp>
        <p:nvCxnSpPr>
          <p:cNvPr id="483" name="Straight Arrow Connector 482"/>
          <p:cNvCxnSpPr/>
          <p:nvPr/>
        </p:nvCxnSpPr>
        <p:spPr>
          <a:xfrm flipV="1">
            <a:off x="645544" y="2011651"/>
            <a:ext cx="109322" cy="536302"/>
          </a:xfrm>
          <a:prstGeom prst="straightConnector1">
            <a:avLst/>
          </a:prstGeom>
          <a:ln w="3175">
            <a:solidFill>
              <a:schemeClr val="accent5">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7" name="Straight Arrow Connector 486"/>
          <p:cNvCxnSpPr/>
          <p:nvPr/>
        </p:nvCxnSpPr>
        <p:spPr>
          <a:xfrm flipV="1">
            <a:off x="1566104" y="2677469"/>
            <a:ext cx="671578" cy="445367"/>
          </a:xfrm>
          <a:prstGeom prst="straightConnector1">
            <a:avLst/>
          </a:prstGeom>
          <a:ln w="3175">
            <a:solidFill>
              <a:schemeClr val="accent5">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97" name="Straight Arrow Connector 496"/>
          <p:cNvCxnSpPr/>
          <p:nvPr/>
        </p:nvCxnSpPr>
        <p:spPr>
          <a:xfrm>
            <a:off x="1750404" y="3901540"/>
            <a:ext cx="805220" cy="29116"/>
          </a:xfrm>
          <a:prstGeom prst="straightConnector1">
            <a:avLst/>
          </a:prstGeom>
          <a:ln w="3175">
            <a:solidFill>
              <a:schemeClr val="accent5">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2" name="Straight Arrow Connector 501"/>
          <p:cNvCxnSpPr/>
          <p:nvPr/>
        </p:nvCxnSpPr>
        <p:spPr>
          <a:xfrm>
            <a:off x="1404167" y="4601977"/>
            <a:ext cx="644923" cy="520490"/>
          </a:xfrm>
          <a:prstGeom prst="straightConnector1">
            <a:avLst/>
          </a:prstGeom>
          <a:ln w="3175">
            <a:solidFill>
              <a:schemeClr val="accent5">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7" name="Straight Arrow Connector 506"/>
          <p:cNvCxnSpPr/>
          <p:nvPr/>
        </p:nvCxnSpPr>
        <p:spPr>
          <a:xfrm>
            <a:off x="638534" y="4984003"/>
            <a:ext cx="206978" cy="584759"/>
          </a:xfrm>
          <a:prstGeom prst="straightConnector1">
            <a:avLst/>
          </a:prstGeom>
          <a:ln w="3175">
            <a:solidFill>
              <a:schemeClr val="accent5">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5" name="Group 524"/>
          <p:cNvGrpSpPr/>
          <p:nvPr/>
        </p:nvGrpSpPr>
        <p:grpSpPr>
          <a:xfrm>
            <a:off x="554748" y="1538103"/>
            <a:ext cx="519782" cy="160758"/>
            <a:chOff x="3219403" y="251460"/>
            <a:chExt cx="1700014" cy="525780"/>
          </a:xfrm>
        </p:grpSpPr>
        <p:cxnSp>
          <p:nvCxnSpPr>
            <p:cNvPr id="512" name="Straight Connector 511"/>
            <p:cNvCxnSpPr/>
            <p:nvPr/>
          </p:nvCxnSpPr>
          <p:spPr>
            <a:xfrm>
              <a:off x="3219403" y="774700"/>
              <a:ext cx="1026479" cy="0"/>
            </a:xfrm>
            <a:prstGeom prst="line">
              <a:avLst/>
            </a:prstGeom>
            <a:ln w="6350">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flipH="1">
              <a:off x="4245882" y="251460"/>
              <a:ext cx="673535" cy="525780"/>
            </a:xfrm>
            <a:prstGeom prst="line">
              <a:avLst/>
            </a:prstGeom>
            <a:ln w="6350">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516" name="Straight Arrow Connector 515"/>
            <p:cNvCxnSpPr/>
            <p:nvPr/>
          </p:nvCxnSpPr>
          <p:spPr>
            <a:xfrm flipH="1">
              <a:off x="4093028" y="251460"/>
              <a:ext cx="789352" cy="205740"/>
            </a:xfrm>
            <a:prstGeom prst="straightConnector1">
              <a:avLst/>
            </a:prstGeom>
            <a:ln w="6350">
              <a:solidFill>
                <a:schemeClr val="accent3"/>
              </a:solidFill>
              <a:prstDash val="dash"/>
              <a:tailEnd type="triangle" w="sm" len="sm"/>
            </a:ln>
          </p:spPr>
          <p:style>
            <a:lnRef idx="1">
              <a:schemeClr val="accent1"/>
            </a:lnRef>
            <a:fillRef idx="0">
              <a:schemeClr val="accent1"/>
            </a:fillRef>
            <a:effectRef idx="0">
              <a:schemeClr val="accent1"/>
            </a:effectRef>
            <a:fontRef idx="minor">
              <a:schemeClr val="tx1"/>
            </a:fontRef>
          </p:style>
        </p:cxnSp>
        <p:cxnSp>
          <p:nvCxnSpPr>
            <p:cNvPr id="518" name="Straight Arrow Connector 517"/>
            <p:cNvCxnSpPr/>
            <p:nvPr/>
          </p:nvCxnSpPr>
          <p:spPr>
            <a:xfrm flipV="1">
              <a:off x="3269507" y="480060"/>
              <a:ext cx="775535" cy="274796"/>
            </a:xfrm>
            <a:prstGeom prst="straightConnector1">
              <a:avLst/>
            </a:prstGeom>
            <a:ln w="6350">
              <a:solidFill>
                <a:schemeClr val="accent3"/>
              </a:solidFill>
              <a:prstDash val="dash"/>
              <a:tailEnd type="triangle" w="sm" len="sm"/>
            </a:ln>
          </p:spPr>
          <p:style>
            <a:lnRef idx="1">
              <a:schemeClr val="accent1"/>
            </a:lnRef>
            <a:fillRef idx="0">
              <a:schemeClr val="accent1"/>
            </a:fillRef>
            <a:effectRef idx="0">
              <a:schemeClr val="accent1"/>
            </a:effectRef>
            <a:fontRef idx="minor">
              <a:schemeClr val="tx1"/>
            </a:fontRef>
          </p:style>
        </p:cxnSp>
      </p:grpSp>
      <p:sp>
        <p:nvSpPr>
          <p:cNvPr id="528" name="AutoShape 83"/>
          <p:cNvSpPr>
            <a:spLocks noChangeAspect="1" noChangeArrowheads="1" noTextEdit="1"/>
          </p:cNvSpPr>
          <p:nvPr/>
        </p:nvSpPr>
        <p:spPr bwMode="auto">
          <a:xfrm>
            <a:off x="4959350" y="2414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nvSpPr>
        <p:spPr>
          <a:xfrm>
            <a:off x="4097705" y="6027485"/>
            <a:ext cx="1779654" cy="261610"/>
          </a:xfrm>
          <a:prstGeom prst="rect">
            <a:avLst/>
          </a:prstGeom>
          <a:noFill/>
        </p:spPr>
        <p:txBody>
          <a:bodyPr wrap="none" rtlCol="0">
            <a:spAutoFit/>
          </a:bodyPr>
          <a:lstStyle/>
          <a:p>
            <a:r>
              <a:rPr lang="en-IN" sz="1100" dirty="0" smtClean="0">
                <a:solidFill>
                  <a:schemeClr val="tx1">
                    <a:lumMod val="90000"/>
                    <a:lumOff val="10000"/>
                  </a:schemeClr>
                </a:solidFill>
              </a:rPr>
              <a:t>Src </a:t>
            </a:r>
            <a:r>
              <a:rPr lang="en-IN" sz="1100" dirty="0" smtClean="0">
                <a:solidFill>
                  <a:schemeClr val="tx2">
                    <a:lumMod val="50000"/>
                  </a:schemeClr>
                </a:solidFill>
              </a:rPr>
              <a:t>: </a:t>
            </a:r>
            <a:r>
              <a:rPr lang="en-IN" sz="1100" dirty="0" smtClean="0">
                <a:solidFill>
                  <a:schemeClr val="tx2">
                    <a:lumMod val="50000"/>
                  </a:schemeClr>
                </a:solidFill>
                <a:hlinkClick r:id="rId3"/>
              </a:rPr>
              <a:t>GE Power</a:t>
            </a:r>
            <a:r>
              <a:rPr lang="en-IN" sz="1100" dirty="0" smtClean="0">
                <a:solidFill>
                  <a:schemeClr val="tx2">
                    <a:lumMod val="50000"/>
                  </a:schemeClr>
                </a:solidFill>
              </a:rPr>
              <a:t>/ </a:t>
            </a:r>
            <a:r>
              <a:rPr lang="en-IN" sz="1100" dirty="0" smtClean="0">
                <a:solidFill>
                  <a:schemeClr val="tx2">
                    <a:lumMod val="50000"/>
                  </a:schemeClr>
                </a:solidFill>
                <a:hlinkClick r:id="rId4"/>
              </a:rPr>
              <a:t>GE APM</a:t>
            </a:r>
            <a:endParaRPr lang="en-IN" sz="1100" dirty="0" smtClean="0">
              <a:solidFill>
                <a:schemeClr val="tx2">
                  <a:lumMod val="50000"/>
                </a:schemeClr>
              </a:solidFill>
            </a:endParaRPr>
          </a:p>
        </p:txBody>
      </p:sp>
      <p:sp>
        <p:nvSpPr>
          <p:cNvPr id="257" name="Oval 256"/>
          <p:cNvSpPr/>
          <p:nvPr/>
        </p:nvSpPr>
        <p:spPr>
          <a:xfrm>
            <a:off x="2573261" y="3593411"/>
            <a:ext cx="674491" cy="674491"/>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58" name="TextBox 257"/>
          <p:cNvSpPr txBox="1"/>
          <p:nvPr/>
        </p:nvSpPr>
        <p:spPr>
          <a:xfrm>
            <a:off x="3173145" y="3566900"/>
            <a:ext cx="1238324" cy="369332"/>
          </a:xfrm>
          <a:prstGeom prst="rect">
            <a:avLst/>
          </a:prstGeom>
          <a:noFill/>
        </p:spPr>
        <p:txBody>
          <a:bodyPr wrap="square" rtlCol="0">
            <a:spAutoFit/>
          </a:bodyPr>
          <a:lstStyle/>
          <a:p>
            <a:r>
              <a:rPr lang="en-US" sz="900" dirty="0"/>
              <a:t>Alerting when</a:t>
            </a:r>
          </a:p>
          <a:p>
            <a:r>
              <a:rPr lang="en-US" sz="900" dirty="0"/>
              <a:t>decrease in yield</a:t>
            </a:r>
          </a:p>
        </p:txBody>
      </p:sp>
      <p:cxnSp>
        <p:nvCxnSpPr>
          <p:cNvPr id="259" name="Straight Arrow Connector 258"/>
          <p:cNvCxnSpPr/>
          <p:nvPr/>
        </p:nvCxnSpPr>
        <p:spPr>
          <a:xfrm flipV="1">
            <a:off x="3247752" y="3930656"/>
            <a:ext cx="849953" cy="3"/>
          </a:xfrm>
          <a:prstGeom prst="straightConnector1">
            <a:avLst/>
          </a:prstGeom>
          <a:ln w="9525">
            <a:solidFill>
              <a:schemeClr val="accent4"/>
            </a:solidFill>
            <a:prstDash val="solid"/>
            <a:tailEnd type="diamond"/>
          </a:ln>
        </p:spPr>
        <p:style>
          <a:lnRef idx="1">
            <a:schemeClr val="accent1"/>
          </a:lnRef>
          <a:fillRef idx="0">
            <a:schemeClr val="accent1"/>
          </a:fillRef>
          <a:effectRef idx="0">
            <a:schemeClr val="accent1"/>
          </a:effectRef>
          <a:fontRef idx="minor">
            <a:schemeClr val="tx1"/>
          </a:fontRef>
        </p:style>
      </p:cxnSp>
      <p:grpSp>
        <p:nvGrpSpPr>
          <p:cNvPr id="260" name="Group 259"/>
          <p:cNvGrpSpPr/>
          <p:nvPr/>
        </p:nvGrpSpPr>
        <p:grpSpPr>
          <a:xfrm>
            <a:off x="2747449" y="3756328"/>
            <a:ext cx="280252" cy="383002"/>
            <a:chOff x="2750163" y="3117266"/>
            <a:chExt cx="280252" cy="383002"/>
          </a:xfrm>
        </p:grpSpPr>
        <p:sp>
          <p:nvSpPr>
            <p:cNvPr id="261" name="Freeform 85"/>
            <p:cNvSpPr>
              <a:spLocks/>
            </p:cNvSpPr>
            <p:nvPr/>
          </p:nvSpPr>
          <p:spPr bwMode="auto">
            <a:xfrm rot="10800000">
              <a:off x="2774827" y="3230393"/>
              <a:ext cx="255588" cy="269875"/>
            </a:xfrm>
            <a:custGeom>
              <a:avLst/>
              <a:gdLst>
                <a:gd name="T0" fmla="*/ 45 w 161"/>
                <a:gd name="T1" fmla="*/ 170 h 170"/>
                <a:gd name="T2" fmla="*/ 115 w 161"/>
                <a:gd name="T3" fmla="*/ 170 h 170"/>
                <a:gd name="T4" fmla="*/ 115 w 161"/>
                <a:gd name="T5" fmla="*/ 62 h 170"/>
                <a:gd name="T6" fmla="*/ 161 w 161"/>
                <a:gd name="T7" fmla="*/ 62 h 170"/>
                <a:gd name="T8" fmla="*/ 79 w 161"/>
                <a:gd name="T9" fmla="*/ 0 h 170"/>
                <a:gd name="T10" fmla="*/ 0 w 161"/>
                <a:gd name="T11" fmla="*/ 62 h 170"/>
                <a:gd name="T12" fmla="*/ 45 w 161"/>
                <a:gd name="T13" fmla="*/ 62 h 170"/>
                <a:gd name="T14" fmla="*/ 45 w 161"/>
                <a:gd name="T15" fmla="*/ 149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70">
                  <a:moveTo>
                    <a:pt x="45" y="170"/>
                  </a:moveTo>
                  <a:lnTo>
                    <a:pt x="115" y="170"/>
                  </a:lnTo>
                  <a:lnTo>
                    <a:pt x="115" y="62"/>
                  </a:lnTo>
                  <a:lnTo>
                    <a:pt x="161" y="62"/>
                  </a:lnTo>
                  <a:lnTo>
                    <a:pt x="79" y="0"/>
                  </a:lnTo>
                  <a:lnTo>
                    <a:pt x="0" y="62"/>
                  </a:lnTo>
                  <a:lnTo>
                    <a:pt x="45" y="62"/>
                  </a:lnTo>
                  <a:lnTo>
                    <a:pt x="45" y="149"/>
                  </a:lnTo>
                </a:path>
              </a:pathLst>
            </a:custGeom>
            <a:noFill/>
            <a:ln w="952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cxnSp>
          <p:nvCxnSpPr>
            <p:cNvPr id="262" name="Straight Connector 261"/>
            <p:cNvCxnSpPr/>
            <p:nvPr/>
          </p:nvCxnSpPr>
          <p:spPr>
            <a:xfrm>
              <a:off x="2769925" y="3152082"/>
              <a:ext cx="50862" cy="45937"/>
            </a:xfrm>
            <a:prstGeom prst="line">
              <a:avLst/>
            </a:prstGeom>
            <a:ln>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flipH="1">
              <a:off x="2846910" y="3117266"/>
              <a:ext cx="1894" cy="66363"/>
            </a:xfrm>
            <a:prstGeom prst="line">
              <a:avLst/>
            </a:prstGeom>
            <a:ln>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flipH="1">
              <a:off x="2882305" y="3133714"/>
              <a:ext cx="27581" cy="57652"/>
            </a:xfrm>
            <a:prstGeom prst="line">
              <a:avLst/>
            </a:prstGeom>
            <a:ln>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2750163" y="3210979"/>
              <a:ext cx="58407" cy="20607"/>
            </a:xfrm>
            <a:prstGeom prst="line">
              <a:avLst/>
            </a:prstGeom>
            <a:ln>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flipH="1">
              <a:off x="2905618" y="3178492"/>
              <a:ext cx="47439" cy="29607"/>
            </a:xfrm>
            <a:prstGeom prst="line">
              <a:avLst/>
            </a:prstGeom>
            <a:ln>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600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000">
              <a:schemeClr val="tx1">
                <a:lumMod val="10000"/>
                <a:lumOff val="90000"/>
              </a:schemeClr>
            </a:gs>
            <a:gs pos="10000">
              <a:schemeClr val="bg1"/>
            </a:gs>
            <a:gs pos="100000">
              <a:schemeClr val="tx1">
                <a:lumMod val="10000"/>
                <a:lumOff val="9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Technical Architecture @ Digital Industrial Lab</a:t>
            </a:r>
            <a:br>
              <a:rPr lang="en-US" dirty="0" smtClean="0"/>
            </a:br>
            <a:endParaRPr lang="en-US" dirty="0"/>
          </a:p>
        </p:txBody>
      </p:sp>
      <p:sp>
        <p:nvSpPr>
          <p:cNvPr id="6" name="AutoShape 2" descr="Image result for freight industry 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25" name="TextBox 224"/>
          <p:cNvSpPr txBox="1"/>
          <p:nvPr/>
        </p:nvSpPr>
        <p:spPr>
          <a:xfrm>
            <a:off x="214592" y="1378963"/>
            <a:ext cx="2463801" cy="368082"/>
          </a:xfrm>
          <a:prstGeom prst="round2DiagRect">
            <a:avLst>
              <a:gd name="adj1" fmla="val 43085"/>
              <a:gd name="adj2" fmla="val 0"/>
            </a:avLst>
          </a:prstGeom>
          <a:solidFill>
            <a:schemeClr val="accent5">
              <a:lumMod val="75000"/>
            </a:schemeClr>
          </a:solidFill>
        </p:spPr>
        <p:txBody>
          <a:bodyPr wrap="square" rtlCol="0" anchor="ctr">
            <a:spAutoFit/>
          </a:bodyPr>
          <a:lstStyle/>
          <a:p>
            <a:pPr algn="ctr"/>
            <a:r>
              <a:rPr lang="en-US" sz="1200" b="1" dirty="0" smtClean="0">
                <a:solidFill>
                  <a:schemeClr val="bg1"/>
                </a:solidFill>
              </a:rPr>
              <a:t> Data Acquisition</a:t>
            </a:r>
          </a:p>
        </p:txBody>
      </p:sp>
      <p:grpSp>
        <p:nvGrpSpPr>
          <p:cNvPr id="227" name="Group 226"/>
          <p:cNvGrpSpPr/>
          <p:nvPr/>
        </p:nvGrpSpPr>
        <p:grpSpPr>
          <a:xfrm>
            <a:off x="717801" y="3764712"/>
            <a:ext cx="1040811" cy="840152"/>
            <a:chOff x="569884" y="3697477"/>
            <a:chExt cx="1040811" cy="840152"/>
          </a:xfrm>
        </p:grpSpPr>
        <p:sp>
          <p:nvSpPr>
            <p:cNvPr id="228" name="Round Diagonal Corner Rectangle 227"/>
            <p:cNvSpPr/>
            <p:nvPr/>
          </p:nvSpPr>
          <p:spPr bwMode="auto">
            <a:xfrm>
              <a:off x="569884" y="3697477"/>
              <a:ext cx="1040811" cy="681923"/>
            </a:xfrm>
            <a:prstGeom prst="round2DiagRect">
              <a:avLst/>
            </a:prstGeom>
            <a:no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sp>
          <p:nvSpPr>
            <p:cNvPr id="229" name="TextBox 228"/>
            <p:cNvSpPr txBox="1"/>
            <p:nvPr/>
          </p:nvSpPr>
          <p:spPr bwMode="auto">
            <a:xfrm>
              <a:off x="727512" y="4399130"/>
              <a:ext cx="739036"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Arduino UNO</a:t>
              </a:r>
            </a:p>
          </p:txBody>
        </p:sp>
      </p:grpSp>
      <p:sp>
        <p:nvSpPr>
          <p:cNvPr id="244" name="TextBox 243"/>
          <p:cNvSpPr txBox="1"/>
          <p:nvPr/>
        </p:nvSpPr>
        <p:spPr>
          <a:xfrm>
            <a:off x="2734631" y="4369497"/>
            <a:ext cx="611294" cy="287183"/>
          </a:xfrm>
          <a:prstGeom prst="round2DiagRect">
            <a:avLst>
              <a:gd name="adj1" fmla="val 32145"/>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noAutofit/>
          </a:bodyPr>
          <a:lstStyle>
            <a:defPPr>
              <a:defRPr lang="de-DE"/>
            </a:defPPr>
            <a:lvl1pPr algn="ctr" defTabSz="1015377">
              <a:spcAft>
                <a:spcPts val="200"/>
              </a:spcAft>
              <a:defRPr sz="800" b="1">
                <a:solidFill>
                  <a:schemeClr val="bg1"/>
                </a:solidFill>
                <a:latin typeface="Arial" pitchFamily="34" charset="0"/>
                <a:cs typeface="Arial" pitchFamily="34" charset="0"/>
              </a:defRPr>
            </a:lvl1pPr>
          </a:lstStyle>
          <a:p>
            <a:r>
              <a:rPr lang="en-US" dirty="0"/>
              <a:t>WIFI</a:t>
            </a:r>
          </a:p>
          <a:p>
            <a:r>
              <a:rPr lang="en-US" dirty="0"/>
              <a:t>model</a:t>
            </a:r>
          </a:p>
        </p:txBody>
      </p:sp>
      <p:cxnSp>
        <p:nvCxnSpPr>
          <p:cNvPr id="245" name="Straight Arrow Connector 244"/>
          <p:cNvCxnSpPr/>
          <p:nvPr/>
        </p:nvCxnSpPr>
        <p:spPr>
          <a:xfrm flipV="1">
            <a:off x="1797893" y="4047124"/>
            <a:ext cx="978577" cy="5135"/>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bwMode="auto">
          <a:xfrm>
            <a:off x="-70222" y="6007626"/>
            <a:ext cx="1004778"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Wind Mill</a:t>
            </a:r>
          </a:p>
        </p:txBody>
      </p:sp>
      <p:sp>
        <p:nvSpPr>
          <p:cNvPr id="247" name="Rectangle 246"/>
          <p:cNvSpPr/>
          <p:nvPr/>
        </p:nvSpPr>
        <p:spPr>
          <a:xfrm>
            <a:off x="366072" y="3497598"/>
            <a:ext cx="2099457" cy="171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51" name="Rectangle 250"/>
          <p:cNvSpPr/>
          <p:nvPr/>
        </p:nvSpPr>
        <p:spPr>
          <a:xfrm>
            <a:off x="1505274" y="2673714"/>
            <a:ext cx="45719"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253" name="Rectangle 252"/>
          <p:cNvSpPr/>
          <p:nvPr/>
        </p:nvSpPr>
        <p:spPr>
          <a:xfrm>
            <a:off x="1367117" y="2964490"/>
            <a:ext cx="45719" cy="50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cxnSp>
        <p:nvCxnSpPr>
          <p:cNvPr id="255" name="Straight Arrow Connector 254"/>
          <p:cNvCxnSpPr/>
          <p:nvPr/>
        </p:nvCxnSpPr>
        <p:spPr>
          <a:xfrm>
            <a:off x="1244947" y="3045769"/>
            <a:ext cx="2423" cy="607414"/>
          </a:xfrm>
          <a:prstGeom prst="straightConnector1">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699879" y="4635078"/>
            <a:ext cx="1045084" cy="0"/>
          </a:xfrm>
          <a:prstGeom prst="straightConnector1">
            <a:avLst/>
          </a:prstGeom>
          <a:ln w="6350">
            <a:solidFill>
              <a:schemeClr val="accent5">
                <a:lumMod val="50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281" name="Round Diagonal Corner Rectangle 280"/>
          <p:cNvSpPr/>
          <p:nvPr/>
        </p:nvSpPr>
        <p:spPr bwMode="auto">
          <a:xfrm>
            <a:off x="1001899" y="2014713"/>
            <a:ext cx="776153" cy="607389"/>
          </a:xfrm>
          <a:prstGeom prst="round2DiagRect">
            <a:avLst/>
          </a:prstGeom>
          <a:no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cxnSp>
        <p:nvCxnSpPr>
          <p:cNvPr id="282" name="Straight Arrow Connector 281"/>
          <p:cNvCxnSpPr/>
          <p:nvPr/>
        </p:nvCxnSpPr>
        <p:spPr>
          <a:xfrm>
            <a:off x="122253" y="6181938"/>
            <a:ext cx="664354" cy="0"/>
          </a:xfrm>
          <a:prstGeom prst="straightConnector1">
            <a:avLst/>
          </a:prstGeom>
          <a:ln w="6350">
            <a:solidFill>
              <a:schemeClr val="accent5">
                <a:lumMod val="50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2813012" y="1378963"/>
            <a:ext cx="2463801" cy="368082"/>
          </a:xfrm>
          <a:prstGeom prst="round2DiagRect">
            <a:avLst>
              <a:gd name="adj1" fmla="val 43085"/>
              <a:gd name="adj2" fmla="val 0"/>
            </a:avLst>
          </a:prstGeom>
          <a:solidFill>
            <a:schemeClr val="accent2"/>
          </a:solidFill>
        </p:spPr>
        <p:txBody>
          <a:bodyPr wrap="square" rtlCol="0" anchor="ctr">
            <a:spAutoFit/>
          </a:bodyPr>
          <a:lstStyle/>
          <a:p>
            <a:pPr algn="ctr"/>
            <a:r>
              <a:rPr lang="en-US" sz="1200" b="1" dirty="0" smtClean="0">
                <a:solidFill>
                  <a:schemeClr val="bg1"/>
                </a:solidFill>
              </a:rPr>
              <a:t>Data Communication</a:t>
            </a:r>
            <a:endParaRPr lang="en-US" sz="1200" b="1" dirty="0">
              <a:solidFill>
                <a:schemeClr val="bg1"/>
              </a:solidFill>
            </a:endParaRPr>
          </a:p>
        </p:txBody>
      </p:sp>
      <p:sp>
        <p:nvSpPr>
          <p:cNvPr id="321" name="Round Diagonal Corner Rectangle 320"/>
          <p:cNvSpPr/>
          <p:nvPr/>
        </p:nvSpPr>
        <p:spPr>
          <a:xfrm>
            <a:off x="3596449" y="3753448"/>
            <a:ext cx="512694" cy="584520"/>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b="1" dirty="0">
              <a:solidFill>
                <a:schemeClr val="tx1"/>
              </a:solidFill>
              <a:latin typeface="Arial" pitchFamily="34" charset="0"/>
              <a:cs typeface="Arial" pitchFamily="34" charset="0"/>
            </a:endParaRPr>
          </a:p>
        </p:txBody>
      </p:sp>
      <p:sp>
        <p:nvSpPr>
          <p:cNvPr id="323" name="Round Diagonal Corner Rectangle 322"/>
          <p:cNvSpPr/>
          <p:nvPr/>
        </p:nvSpPr>
        <p:spPr bwMode="auto">
          <a:xfrm>
            <a:off x="2776470" y="3759875"/>
            <a:ext cx="503481" cy="574497"/>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324" name="TextBox 323"/>
          <p:cNvSpPr txBox="1"/>
          <p:nvPr/>
        </p:nvSpPr>
        <p:spPr bwMode="auto">
          <a:xfrm>
            <a:off x="2888572" y="4173917"/>
            <a:ext cx="278012" cy="123111"/>
          </a:xfrm>
          <a:prstGeom prst="rect">
            <a:avLst/>
          </a:prstGeom>
          <a:noFill/>
        </p:spPr>
        <p:txBody>
          <a:bodyPr wrap="square" lIns="0" tIns="0" rIns="0" bIns="0" anchor="t" anchorCtr="0">
            <a:spAutoFit/>
          </a:bodyPr>
          <a:lstStyle/>
          <a:p>
            <a:pPr algn="ctr" defTabSz="1015377" fontAlgn="auto">
              <a:spcAft>
                <a:spcPts val="200"/>
              </a:spcAft>
              <a:defRPr/>
            </a:pPr>
            <a:r>
              <a:rPr lang="en-US" sz="800" b="1" dirty="0" smtClean="0">
                <a:latin typeface="Arial" pitchFamily="34" charset="0"/>
                <a:cs typeface="Arial" pitchFamily="34" charset="0"/>
              </a:rPr>
              <a:t>WiFi</a:t>
            </a:r>
            <a:endParaRPr lang="en-US" sz="800" b="1" dirty="0">
              <a:latin typeface="Arial" pitchFamily="34" charset="0"/>
              <a:cs typeface="Arial" pitchFamily="34" charset="0"/>
            </a:endParaRPr>
          </a:p>
        </p:txBody>
      </p:sp>
      <p:cxnSp>
        <p:nvCxnSpPr>
          <p:cNvPr id="326" name="Elbow Connector 325"/>
          <p:cNvCxnSpPr>
            <a:stCxn id="623" idx="1"/>
            <a:endCxn id="365" idx="2"/>
          </p:cNvCxnSpPr>
          <p:nvPr/>
        </p:nvCxnSpPr>
        <p:spPr>
          <a:xfrm rot="16200000" flipH="1">
            <a:off x="4281472" y="3652168"/>
            <a:ext cx="1473330" cy="1254218"/>
          </a:xfrm>
          <a:prstGeom prst="bentConnector2">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334" name="Group 333"/>
          <p:cNvGrpSpPr/>
          <p:nvPr/>
        </p:nvGrpSpPr>
        <p:grpSpPr>
          <a:xfrm>
            <a:off x="2942606" y="3830758"/>
            <a:ext cx="166402" cy="225910"/>
            <a:chOff x="1808163" y="4210050"/>
            <a:chExt cx="479425" cy="650875"/>
          </a:xfrm>
        </p:grpSpPr>
        <p:sp>
          <p:nvSpPr>
            <p:cNvPr id="337" name="Freeform 31"/>
            <p:cNvSpPr>
              <a:spLocks/>
            </p:cNvSpPr>
            <p:nvPr/>
          </p:nvSpPr>
          <p:spPr bwMode="auto">
            <a:xfrm>
              <a:off x="1889125" y="4489450"/>
              <a:ext cx="330200" cy="371475"/>
            </a:xfrm>
            <a:custGeom>
              <a:avLst/>
              <a:gdLst>
                <a:gd name="T0" fmla="*/ 102 w 208"/>
                <a:gd name="T1" fmla="*/ 234 h 234"/>
                <a:gd name="T2" fmla="*/ 0 w 208"/>
                <a:gd name="T3" fmla="*/ 234 h 234"/>
                <a:gd name="T4" fmla="*/ 104 w 208"/>
                <a:gd name="T5" fmla="*/ 0 h 234"/>
                <a:gd name="T6" fmla="*/ 208 w 208"/>
                <a:gd name="T7" fmla="*/ 234 h 234"/>
              </a:gdLst>
              <a:ahLst/>
              <a:cxnLst>
                <a:cxn ang="0">
                  <a:pos x="T0" y="T1"/>
                </a:cxn>
                <a:cxn ang="0">
                  <a:pos x="T2" y="T3"/>
                </a:cxn>
                <a:cxn ang="0">
                  <a:pos x="T4" y="T5"/>
                </a:cxn>
                <a:cxn ang="0">
                  <a:pos x="T6" y="T7"/>
                </a:cxn>
              </a:cxnLst>
              <a:rect l="0" t="0" r="r" b="b"/>
              <a:pathLst>
                <a:path w="208" h="234">
                  <a:moveTo>
                    <a:pt x="102" y="234"/>
                  </a:moveTo>
                  <a:lnTo>
                    <a:pt x="0" y="234"/>
                  </a:lnTo>
                  <a:lnTo>
                    <a:pt x="104" y="0"/>
                  </a:lnTo>
                  <a:lnTo>
                    <a:pt x="208" y="234"/>
                  </a:ln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0" name="Freeform 32"/>
            <p:cNvSpPr>
              <a:spLocks/>
            </p:cNvSpPr>
            <p:nvPr/>
          </p:nvSpPr>
          <p:spPr bwMode="auto">
            <a:xfrm>
              <a:off x="2103438" y="4359275"/>
              <a:ext cx="23813" cy="92075"/>
            </a:xfrm>
            <a:custGeom>
              <a:avLst/>
              <a:gdLst>
                <a:gd name="T0" fmla="*/ 0 w 6"/>
                <a:gd name="T1" fmla="*/ 24 h 24"/>
                <a:gd name="T2" fmla="*/ 3 w 6"/>
                <a:gd name="T3" fmla="*/ 6 h 24"/>
                <a:gd name="T4" fmla="*/ 0 w 6"/>
                <a:gd name="T5" fmla="*/ 0 h 24"/>
              </a:gdLst>
              <a:ahLst/>
              <a:cxnLst>
                <a:cxn ang="0">
                  <a:pos x="T0" y="T1"/>
                </a:cxn>
                <a:cxn ang="0">
                  <a:pos x="T2" y="T3"/>
                </a:cxn>
                <a:cxn ang="0">
                  <a:pos x="T4" y="T5"/>
                </a:cxn>
              </a:cxnLst>
              <a:rect l="0" t="0" r="r" b="b"/>
              <a:pathLst>
                <a:path w="6" h="24">
                  <a:moveTo>
                    <a:pt x="0" y="24"/>
                  </a:moveTo>
                  <a:cubicBezTo>
                    <a:pt x="4" y="19"/>
                    <a:pt x="6" y="12"/>
                    <a:pt x="3" y="6"/>
                  </a:cubicBezTo>
                  <a:cubicBezTo>
                    <a:pt x="2" y="4"/>
                    <a:pt x="1" y="2"/>
                    <a:pt x="0" y="0"/>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33"/>
            <p:cNvSpPr>
              <a:spLocks/>
            </p:cNvSpPr>
            <p:nvPr/>
          </p:nvSpPr>
          <p:spPr bwMode="auto">
            <a:xfrm>
              <a:off x="2154238" y="4294188"/>
              <a:ext cx="53975" cy="222250"/>
            </a:xfrm>
            <a:custGeom>
              <a:avLst/>
              <a:gdLst>
                <a:gd name="T0" fmla="*/ 1 w 14"/>
                <a:gd name="T1" fmla="*/ 0 h 58"/>
                <a:gd name="T2" fmla="*/ 14 w 14"/>
                <a:gd name="T3" fmla="*/ 29 h 58"/>
                <a:gd name="T4" fmla="*/ 0 w 14"/>
                <a:gd name="T5" fmla="*/ 58 h 58"/>
              </a:gdLst>
              <a:ahLst/>
              <a:cxnLst>
                <a:cxn ang="0">
                  <a:pos x="T0" y="T1"/>
                </a:cxn>
                <a:cxn ang="0">
                  <a:pos x="T2" y="T3"/>
                </a:cxn>
                <a:cxn ang="0">
                  <a:pos x="T4" y="T5"/>
                </a:cxn>
              </a:cxnLst>
              <a:rect l="0" t="0" r="r" b="b"/>
              <a:pathLst>
                <a:path w="14" h="58">
                  <a:moveTo>
                    <a:pt x="1" y="0"/>
                  </a:moveTo>
                  <a:cubicBezTo>
                    <a:pt x="9" y="7"/>
                    <a:pt x="14" y="17"/>
                    <a:pt x="14" y="29"/>
                  </a:cubicBezTo>
                  <a:cubicBezTo>
                    <a:pt x="14" y="41"/>
                    <a:pt x="8" y="51"/>
                    <a:pt x="0" y="58"/>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4" name="Freeform 34"/>
            <p:cNvSpPr>
              <a:spLocks/>
            </p:cNvSpPr>
            <p:nvPr/>
          </p:nvSpPr>
          <p:spPr bwMode="auto">
            <a:xfrm>
              <a:off x="2165350" y="4210050"/>
              <a:ext cx="122238" cy="393700"/>
            </a:xfrm>
            <a:custGeom>
              <a:avLst/>
              <a:gdLst>
                <a:gd name="T0" fmla="*/ 7 w 32"/>
                <a:gd name="T1" fmla="*/ 103 h 103"/>
                <a:gd name="T2" fmla="*/ 32 w 32"/>
                <a:gd name="T3" fmla="*/ 53 h 103"/>
                <a:gd name="T4" fmla="*/ 0 w 32"/>
                <a:gd name="T5" fmla="*/ 0 h 103"/>
              </a:gdLst>
              <a:ahLst/>
              <a:cxnLst>
                <a:cxn ang="0">
                  <a:pos x="T0" y="T1"/>
                </a:cxn>
                <a:cxn ang="0">
                  <a:pos x="T2" y="T3"/>
                </a:cxn>
                <a:cxn ang="0">
                  <a:pos x="T4" y="T5"/>
                </a:cxn>
              </a:cxnLst>
              <a:rect l="0" t="0" r="r" b="b"/>
              <a:pathLst>
                <a:path w="32" h="103">
                  <a:moveTo>
                    <a:pt x="7" y="103"/>
                  </a:moveTo>
                  <a:cubicBezTo>
                    <a:pt x="22" y="91"/>
                    <a:pt x="32" y="74"/>
                    <a:pt x="32" y="53"/>
                  </a:cubicBezTo>
                  <a:cubicBezTo>
                    <a:pt x="32" y="30"/>
                    <a:pt x="19" y="10"/>
                    <a:pt x="0" y="0"/>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35"/>
            <p:cNvSpPr>
              <a:spLocks/>
            </p:cNvSpPr>
            <p:nvPr/>
          </p:nvSpPr>
          <p:spPr bwMode="auto">
            <a:xfrm>
              <a:off x="1973263" y="4359275"/>
              <a:ext cx="19050" cy="92075"/>
            </a:xfrm>
            <a:custGeom>
              <a:avLst/>
              <a:gdLst>
                <a:gd name="T0" fmla="*/ 5 w 5"/>
                <a:gd name="T1" fmla="*/ 24 h 24"/>
                <a:gd name="T2" fmla="*/ 2 w 5"/>
                <a:gd name="T3" fmla="*/ 6 h 24"/>
                <a:gd name="T4" fmla="*/ 5 w 5"/>
                <a:gd name="T5" fmla="*/ 0 h 24"/>
              </a:gdLst>
              <a:ahLst/>
              <a:cxnLst>
                <a:cxn ang="0">
                  <a:pos x="T0" y="T1"/>
                </a:cxn>
                <a:cxn ang="0">
                  <a:pos x="T2" y="T3"/>
                </a:cxn>
                <a:cxn ang="0">
                  <a:pos x="T4" y="T5"/>
                </a:cxn>
              </a:cxnLst>
              <a:rect l="0" t="0" r="r" b="b"/>
              <a:pathLst>
                <a:path w="5" h="24">
                  <a:moveTo>
                    <a:pt x="5" y="24"/>
                  </a:moveTo>
                  <a:cubicBezTo>
                    <a:pt x="1" y="19"/>
                    <a:pt x="0" y="12"/>
                    <a:pt x="2" y="6"/>
                  </a:cubicBezTo>
                  <a:cubicBezTo>
                    <a:pt x="3" y="4"/>
                    <a:pt x="4" y="2"/>
                    <a:pt x="5" y="0"/>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8" name="Freeform 36"/>
            <p:cNvSpPr>
              <a:spLocks/>
            </p:cNvSpPr>
            <p:nvPr/>
          </p:nvSpPr>
          <p:spPr bwMode="auto">
            <a:xfrm>
              <a:off x="1892300" y="4294188"/>
              <a:ext cx="50800" cy="222250"/>
            </a:xfrm>
            <a:custGeom>
              <a:avLst/>
              <a:gdLst>
                <a:gd name="T0" fmla="*/ 13 w 13"/>
                <a:gd name="T1" fmla="*/ 0 h 58"/>
                <a:gd name="T2" fmla="*/ 0 w 13"/>
                <a:gd name="T3" fmla="*/ 29 h 58"/>
                <a:gd name="T4" fmla="*/ 13 w 13"/>
                <a:gd name="T5" fmla="*/ 58 h 58"/>
              </a:gdLst>
              <a:ahLst/>
              <a:cxnLst>
                <a:cxn ang="0">
                  <a:pos x="T0" y="T1"/>
                </a:cxn>
                <a:cxn ang="0">
                  <a:pos x="T2" y="T3"/>
                </a:cxn>
                <a:cxn ang="0">
                  <a:pos x="T4" y="T5"/>
                </a:cxn>
              </a:cxnLst>
              <a:rect l="0" t="0" r="r" b="b"/>
              <a:pathLst>
                <a:path w="13" h="58">
                  <a:moveTo>
                    <a:pt x="13" y="0"/>
                  </a:moveTo>
                  <a:cubicBezTo>
                    <a:pt x="5" y="7"/>
                    <a:pt x="0" y="17"/>
                    <a:pt x="0" y="29"/>
                  </a:cubicBezTo>
                  <a:cubicBezTo>
                    <a:pt x="0" y="41"/>
                    <a:pt x="5" y="51"/>
                    <a:pt x="13" y="58"/>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37"/>
            <p:cNvSpPr>
              <a:spLocks/>
            </p:cNvSpPr>
            <p:nvPr/>
          </p:nvSpPr>
          <p:spPr bwMode="auto">
            <a:xfrm>
              <a:off x="1808163" y="4210050"/>
              <a:ext cx="127000" cy="393700"/>
            </a:xfrm>
            <a:custGeom>
              <a:avLst/>
              <a:gdLst>
                <a:gd name="T0" fmla="*/ 25 w 33"/>
                <a:gd name="T1" fmla="*/ 103 h 103"/>
                <a:gd name="T2" fmla="*/ 0 w 33"/>
                <a:gd name="T3" fmla="*/ 53 h 103"/>
                <a:gd name="T4" fmla="*/ 33 w 33"/>
                <a:gd name="T5" fmla="*/ 0 h 103"/>
              </a:gdLst>
              <a:ahLst/>
              <a:cxnLst>
                <a:cxn ang="0">
                  <a:pos x="T0" y="T1"/>
                </a:cxn>
                <a:cxn ang="0">
                  <a:pos x="T2" y="T3"/>
                </a:cxn>
                <a:cxn ang="0">
                  <a:pos x="T4" y="T5"/>
                </a:cxn>
              </a:cxnLst>
              <a:rect l="0" t="0" r="r" b="b"/>
              <a:pathLst>
                <a:path w="33" h="103">
                  <a:moveTo>
                    <a:pt x="25" y="103"/>
                  </a:moveTo>
                  <a:cubicBezTo>
                    <a:pt x="10" y="91"/>
                    <a:pt x="0" y="74"/>
                    <a:pt x="0" y="53"/>
                  </a:cubicBezTo>
                  <a:cubicBezTo>
                    <a:pt x="0" y="30"/>
                    <a:pt x="13" y="10"/>
                    <a:pt x="33" y="0"/>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356" name="Straight Connector 355"/>
          <p:cNvCxnSpPr/>
          <p:nvPr/>
        </p:nvCxnSpPr>
        <p:spPr>
          <a:xfrm>
            <a:off x="2851326" y="4127185"/>
            <a:ext cx="352866" cy="0"/>
          </a:xfrm>
          <a:prstGeom prst="line">
            <a:avLst/>
          </a:prstGeom>
          <a:ln w="6350">
            <a:solidFill>
              <a:schemeClr val="accent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4" name="TextBox 363"/>
          <p:cNvSpPr txBox="1"/>
          <p:nvPr/>
        </p:nvSpPr>
        <p:spPr>
          <a:xfrm>
            <a:off x="5413337" y="1378963"/>
            <a:ext cx="1682325" cy="368082"/>
          </a:xfrm>
          <a:prstGeom prst="round2DiagRect">
            <a:avLst>
              <a:gd name="adj1" fmla="val 43085"/>
              <a:gd name="adj2" fmla="val 0"/>
            </a:avLst>
          </a:prstGeom>
          <a:solidFill>
            <a:schemeClr val="accent3"/>
          </a:solidFill>
        </p:spPr>
        <p:txBody>
          <a:bodyPr wrap="square" rtlCol="0" anchor="ctr">
            <a:spAutoFit/>
          </a:bodyPr>
          <a:lstStyle/>
          <a:p>
            <a:pPr algn="ctr"/>
            <a:r>
              <a:rPr lang="en-US" sz="1200" b="1" dirty="0">
                <a:solidFill>
                  <a:schemeClr val="bg1"/>
                </a:solidFill>
              </a:rPr>
              <a:t>Data </a:t>
            </a:r>
            <a:r>
              <a:rPr lang="en-US" sz="1200" b="1" dirty="0" smtClean="0">
                <a:solidFill>
                  <a:schemeClr val="bg1"/>
                </a:solidFill>
              </a:rPr>
              <a:t>Storage</a:t>
            </a:r>
            <a:endParaRPr lang="en-US" sz="1200" b="1" dirty="0">
              <a:solidFill>
                <a:schemeClr val="bg1"/>
              </a:solidFill>
            </a:endParaRPr>
          </a:p>
        </p:txBody>
      </p:sp>
      <p:sp>
        <p:nvSpPr>
          <p:cNvPr id="378" name="Round Diagonal Corner Rectangle 377"/>
          <p:cNvSpPr/>
          <p:nvPr/>
        </p:nvSpPr>
        <p:spPr bwMode="auto">
          <a:xfrm>
            <a:off x="5645246" y="2009581"/>
            <a:ext cx="1069091" cy="781977"/>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pic>
        <p:nvPicPr>
          <p:cNvPr id="380" name="Picture 3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09" y="2193217"/>
            <a:ext cx="946765" cy="433459"/>
          </a:xfrm>
          <a:prstGeom prst="rect">
            <a:avLst/>
          </a:prstGeom>
          <a:noFill/>
          <a:ln>
            <a:noFill/>
          </a:ln>
        </p:spPr>
      </p:pic>
      <p:cxnSp>
        <p:nvCxnSpPr>
          <p:cNvPr id="382" name="Straight Arrow Connector 381"/>
          <p:cNvCxnSpPr>
            <a:stCxn id="378" idx="0"/>
            <a:endCxn id="389" idx="2"/>
          </p:cNvCxnSpPr>
          <p:nvPr/>
        </p:nvCxnSpPr>
        <p:spPr>
          <a:xfrm flipV="1">
            <a:off x="6714337" y="2398694"/>
            <a:ext cx="559475" cy="1876"/>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366480" y="4624953"/>
            <a:ext cx="1633125" cy="928432"/>
            <a:chOff x="5366480" y="4624953"/>
            <a:chExt cx="1633125" cy="928432"/>
          </a:xfrm>
        </p:grpSpPr>
        <p:sp>
          <p:nvSpPr>
            <p:cNvPr id="365" name="Round Diagonal Corner Rectangle 364"/>
            <p:cNvSpPr/>
            <p:nvPr/>
          </p:nvSpPr>
          <p:spPr bwMode="auto">
            <a:xfrm>
              <a:off x="5645246" y="4624953"/>
              <a:ext cx="1069091" cy="781977"/>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pic>
          <p:nvPicPr>
            <p:cNvPr id="379" name="Picture 3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84" y="4761056"/>
              <a:ext cx="848989" cy="524594"/>
            </a:xfrm>
            <a:prstGeom prst="rect">
              <a:avLst/>
            </a:prstGeom>
          </p:spPr>
        </p:pic>
        <p:sp>
          <p:nvSpPr>
            <p:cNvPr id="383" name="TextBox 382"/>
            <p:cNvSpPr txBox="1"/>
            <p:nvPr/>
          </p:nvSpPr>
          <p:spPr bwMode="auto">
            <a:xfrm>
              <a:off x="5366480" y="5414886"/>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Time series</a:t>
              </a:r>
            </a:p>
          </p:txBody>
        </p:sp>
      </p:grpSp>
      <p:cxnSp>
        <p:nvCxnSpPr>
          <p:cNvPr id="384" name="Straight Arrow Connector 383"/>
          <p:cNvCxnSpPr/>
          <p:nvPr/>
        </p:nvCxnSpPr>
        <p:spPr>
          <a:xfrm>
            <a:off x="5656447" y="5589198"/>
            <a:ext cx="1045084" cy="0"/>
          </a:xfrm>
          <a:prstGeom prst="straightConnector1">
            <a:avLst/>
          </a:prstGeom>
          <a:ln w="6350">
            <a:solidFill>
              <a:schemeClr val="accent3"/>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385" name="TextBox 384"/>
          <p:cNvSpPr txBox="1"/>
          <p:nvPr/>
        </p:nvSpPr>
        <p:spPr bwMode="auto">
          <a:xfrm>
            <a:off x="5366480" y="2836462"/>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PostgreSQL</a:t>
            </a:r>
          </a:p>
        </p:txBody>
      </p:sp>
      <p:cxnSp>
        <p:nvCxnSpPr>
          <p:cNvPr id="386" name="Straight Arrow Connector 385"/>
          <p:cNvCxnSpPr/>
          <p:nvPr/>
        </p:nvCxnSpPr>
        <p:spPr>
          <a:xfrm>
            <a:off x="5656447" y="3017124"/>
            <a:ext cx="1045084" cy="0"/>
          </a:xfrm>
          <a:prstGeom prst="straightConnector1">
            <a:avLst/>
          </a:prstGeom>
          <a:ln w="6350">
            <a:solidFill>
              <a:schemeClr val="accent3"/>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cxnSp>
        <p:nvCxnSpPr>
          <p:cNvPr id="387" name="Straight Arrow Connector 386"/>
          <p:cNvCxnSpPr/>
          <p:nvPr/>
        </p:nvCxnSpPr>
        <p:spPr>
          <a:xfrm flipH="1" flipV="1">
            <a:off x="6167015" y="3045769"/>
            <a:ext cx="12778" cy="1579185"/>
          </a:xfrm>
          <a:prstGeom prst="straightConnector1">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8" name="TextBox 387"/>
          <p:cNvSpPr txBox="1"/>
          <p:nvPr/>
        </p:nvSpPr>
        <p:spPr>
          <a:xfrm>
            <a:off x="7251662" y="1378963"/>
            <a:ext cx="2455225" cy="368082"/>
          </a:xfrm>
          <a:prstGeom prst="round2DiagRect">
            <a:avLst>
              <a:gd name="adj1" fmla="val 43085"/>
              <a:gd name="adj2" fmla="val 0"/>
            </a:avLst>
          </a:prstGeom>
          <a:solidFill>
            <a:schemeClr val="accent6"/>
          </a:solidFill>
        </p:spPr>
        <p:txBody>
          <a:bodyPr wrap="square" rtlCol="0" anchor="ctr">
            <a:spAutoFit/>
          </a:bodyPr>
          <a:lstStyle/>
          <a:p>
            <a:pPr algn="ctr"/>
            <a:r>
              <a:rPr lang="en-US" sz="1200" b="1" dirty="0" smtClean="0">
                <a:solidFill>
                  <a:schemeClr val="bg1"/>
                </a:solidFill>
              </a:rPr>
              <a:t>Data Processing &amp; Analytics</a:t>
            </a:r>
            <a:endParaRPr lang="en-US" sz="1200" b="1" dirty="0">
              <a:solidFill>
                <a:schemeClr val="bg1"/>
              </a:solidFill>
            </a:endParaRPr>
          </a:p>
        </p:txBody>
      </p:sp>
      <p:sp>
        <p:nvSpPr>
          <p:cNvPr id="389" name="Round Diagonal Corner Rectangle 388"/>
          <p:cNvSpPr/>
          <p:nvPr/>
        </p:nvSpPr>
        <p:spPr bwMode="auto">
          <a:xfrm>
            <a:off x="7273812" y="2007751"/>
            <a:ext cx="1035468" cy="781886"/>
          </a:xfrm>
          <a:prstGeom prst="round2DiagRect">
            <a:avLst/>
          </a:prstGeom>
          <a:ln w="952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390" name="Round Diagonal Corner Rectangle 389"/>
          <p:cNvSpPr/>
          <p:nvPr/>
        </p:nvSpPr>
        <p:spPr>
          <a:xfrm>
            <a:off x="7273812" y="3467312"/>
            <a:ext cx="1032681" cy="759677"/>
          </a:xfrm>
          <a:prstGeom prst="round2DiagRect">
            <a:avLst/>
          </a:prstGeom>
          <a:ln w="952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391" name="Round Diagonal Corner Rectangle 390"/>
          <p:cNvSpPr/>
          <p:nvPr/>
        </p:nvSpPr>
        <p:spPr bwMode="auto">
          <a:xfrm>
            <a:off x="8488179" y="3461362"/>
            <a:ext cx="1167667" cy="765628"/>
          </a:xfrm>
          <a:prstGeom prst="round2DiagRect">
            <a:avLst/>
          </a:prstGeom>
          <a:ln w="952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pic>
        <p:nvPicPr>
          <p:cNvPr id="392" name="Picture 16" descr="https://predixdev.github.io/predix-ui/img/seed_beautyshot.png"/>
          <p:cNvPicPr>
            <a:picLocks noChangeAspect="1" noChangeArrowheads="1"/>
          </p:cNvPicPr>
          <p:nvPr/>
        </p:nvPicPr>
        <p:blipFill>
          <a:blip r:embed="rId4"/>
          <a:srcRect/>
          <a:stretch>
            <a:fillRect/>
          </a:stretch>
        </p:blipFill>
        <p:spPr bwMode="auto">
          <a:xfrm>
            <a:off x="8546348" y="3527110"/>
            <a:ext cx="1102820" cy="599568"/>
          </a:xfrm>
          <a:prstGeom prst="rect">
            <a:avLst/>
          </a:prstGeom>
          <a:noFill/>
          <a:ln w="9525">
            <a:noFill/>
            <a:miter lim="800000"/>
            <a:headEnd/>
            <a:tailEnd/>
          </a:ln>
        </p:spPr>
      </p:pic>
      <p:sp>
        <p:nvSpPr>
          <p:cNvPr id="393" name="TextBox 392"/>
          <p:cNvSpPr txBox="1"/>
          <p:nvPr/>
        </p:nvSpPr>
        <p:spPr bwMode="auto">
          <a:xfrm>
            <a:off x="7413482" y="4081048"/>
            <a:ext cx="672359" cy="76944"/>
          </a:xfrm>
          <a:prstGeom prst="rect">
            <a:avLst/>
          </a:prstGeom>
          <a:noFill/>
        </p:spPr>
        <p:txBody>
          <a:bodyPr wrap="square" lIns="0" tIns="0" rIns="0" bIns="0" anchor="t" anchorCtr="0">
            <a:spAutoFit/>
          </a:bodyPr>
          <a:lstStyle/>
          <a:p>
            <a:pPr algn="ctr" defTabSz="1015377">
              <a:spcAft>
                <a:spcPts val="200"/>
              </a:spcAft>
              <a:defRPr/>
            </a:pPr>
            <a:r>
              <a:rPr lang="en-US" sz="500" dirty="0" smtClean="0">
                <a:latin typeface="Arial" pitchFamily="34" charset="0"/>
                <a:cs typeface="Arial" pitchFamily="34" charset="0"/>
              </a:rPr>
              <a:t>Analytics</a:t>
            </a:r>
            <a:endParaRPr lang="en-US" sz="500" dirty="0">
              <a:latin typeface="Arial" pitchFamily="34" charset="0"/>
              <a:cs typeface="Arial" pitchFamily="34" charset="0"/>
            </a:endParaRPr>
          </a:p>
        </p:txBody>
      </p:sp>
      <p:pic>
        <p:nvPicPr>
          <p:cNvPr id="394" name="Picture 3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3385" y="2120262"/>
            <a:ext cx="924939" cy="563283"/>
          </a:xfrm>
          <a:prstGeom prst="rect">
            <a:avLst/>
          </a:prstGeom>
        </p:spPr>
      </p:pic>
      <p:cxnSp>
        <p:nvCxnSpPr>
          <p:cNvPr id="416" name="Straight Arrow Connector 415"/>
          <p:cNvCxnSpPr/>
          <p:nvPr/>
        </p:nvCxnSpPr>
        <p:spPr>
          <a:xfrm>
            <a:off x="7762403" y="3014964"/>
            <a:ext cx="1" cy="452347"/>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33" name="TextBox 432"/>
          <p:cNvSpPr txBox="1"/>
          <p:nvPr/>
        </p:nvSpPr>
        <p:spPr bwMode="auto">
          <a:xfrm>
            <a:off x="6971442" y="2836462"/>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Micro service</a:t>
            </a:r>
          </a:p>
        </p:txBody>
      </p:sp>
      <p:cxnSp>
        <p:nvCxnSpPr>
          <p:cNvPr id="434" name="Straight Arrow Connector 433"/>
          <p:cNvCxnSpPr/>
          <p:nvPr/>
        </p:nvCxnSpPr>
        <p:spPr>
          <a:xfrm>
            <a:off x="7261409" y="3017124"/>
            <a:ext cx="1045084" cy="0"/>
          </a:xfrm>
          <a:prstGeom prst="straightConnector1">
            <a:avLst/>
          </a:prstGeom>
          <a:ln w="6350">
            <a:solidFill>
              <a:schemeClr val="accent6">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435" name="TextBox 434"/>
          <p:cNvSpPr txBox="1"/>
          <p:nvPr/>
        </p:nvSpPr>
        <p:spPr bwMode="auto">
          <a:xfrm>
            <a:off x="6971442" y="4250924"/>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Analytics</a:t>
            </a:r>
          </a:p>
        </p:txBody>
      </p:sp>
      <p:cxnSp>
        <p:nvCxnSpPr>
          <p:cNvPr id="439" name="Straight Arrow Connector 438"/>
          <p:cNvCxnSpPr/>
          <p:nvPr/>
        </p:nvCxnSpPr>
        <p:spPr>
          <a:xfrm>
            <a:off x="7261409" y="4431586"/>
            <a:ext cx="1045084" cy="0"/>
          </a:xfrm>
          <a:prstGeom prst="straightConnector1">
            <a:avLst/>
          </a:prstGeom>
          <a:ln w="6350">
            <a:solidFill>
              <a:schemeClr val="accent6">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440" name="Freeform 41"/>
          <p:cNvSpPr>
            <a:spLocks noEditPoints="1"/>
          </p:cNvSpPr>
          <p:nvPr/>
        </p:nvSpPr>
        <p:spPr bwMode="auto">
          <a:xfrm>
            <a:off x="7477869" y="3622174"/>
            <a:ext cx="582092" cy="369428"/>
          </a:xfrm>
          <a:custGeom>
            <a:avLst/>
            <a:gdLst>
              <a:gd name="T0" fmla="*/ 123 w 200"/>
              <a:gd name="T1" fmla="*/ 21 h 126"/>
              <a:gd name="T2" fmla="*/ 146 w 200"/>
              <a:gd name="T3" fmla="*/ 21 h 126"/>
              <a:gd name="T4" fmla="*/ 146 w 200"/>
              <a:gd name="T5" fmla="*/ 45 h 126"/>
              <a:gd name="T6" fmla="*/ 54 w 200"/>
              <a:gd name="T7" fmla="*/ 86 h 126"/>
              <a:gd name="T8" fmla="*/ 79 w 200"/>
              <a:gd name="T9" fmla="*/ 61 h 126"/>
              <a:gd name="T10" fmla="*/ 93 w 200"/>
              <a:gd name="T11" fmla="*/ 76 h 126"/>
              <a:gd name="T12" fmla="*/ 136 w 200"/>
              <a:gd name="T13" fmla="*/ 32 h 126"/>
              <a:gd name="T14" fmla="*/ 42 w 200"/>
              <a:gd name="T15" fmla="*/ 95 h 126"/>
              <a:gd name="T16" fmla="*/ 164 w 200"/>
              <a:gd name="T17" fmla="*/ 95 h 126"/>
              <a:gd name="T18" fmla="*/ 42 w 200"/>
              <a:gd name="T19" fmla="*/ 23 h 126"/>
              <a:gd name="T20" fmla="*/ 42 w 200"/>
              <a:gd name="T21" fmla="*/ 95 h 126"/>
              <a:gd name="T22" fmla="*/ 200 w 200"/>
              <a:gd name="T23" fmla="*/ 112 h 126"/>
              <a:gd name="T24" fmla="*/ 187 w 200"/>
              <a:gd name="T25" fmla="*/ 126 h 126"/>
              <a:gd name="T26" fmla="*/ 14 w 200"/>
              <a:gd name="T27" fmla="*/ 126 h 126"/>
              <a:gd name="T28" fmla="*/ 0 w 200"/>
              <a:gd name="T29" fmla="*/ 112 h 126"/>
              <a:gd name="T30" fmla="*/ 182 w 200"/>
              <a:gd name="T31" fmla="*/ 112 h 126"/>
              <a:gd name="T32" fmla="*/ 182 w 200"/>
              <a:gd name="T33" fmla="*/ 0 h 126"/>
              <a:gd name="T34" fmla="*/ 18 w 200"/>
              <a:gd name="T35" fmla="*/ 0 h 126"/>
              <a:gd name="T36" fmla="*/ 18 w 200"/>
              <a:gd name="T37" fmla="*/ 9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0" h="126">
                <a:moveTo>
                  <a:pt x="123" y="21"/>
                </a:moveTo>
                <a:cubicBezTo>
                  <a:pt x="146" y="21"/>
                  <a:pt x="146" y="21"/>
                  <a:pt x="146" y="21"/>
                </a:cubicBezTo>
                <a:cubicBezTo>
                  <a:pt x="146" y="45"/>
                  <a:pt x="146" y="45"/>
                  <a:pt x="146" y="45"/>
                </a:cubicBezTo>
                <a:moveTo>
                  <a:pt x="54" y="86"/>
                </a:moveTo>
                <a:cubicBezTo>
                  <a:pt x="79" y="61"/>
                  <a:pt x="79" y="61"/>
                  <a:pt x="79" y="61"/>
                </a:cubicBezTo>
                <a:cubicBezTo>
                  <a:pt x="93" y="76"/>
                  <a:pt x="93" y="76"/>
                  <a:pt x="93" y="76"/>
                </a:cubicBezTo>
                <a:cubicBezTo>
                  <a:pt x="136" y="32"/>
                  <a:pt x="136" y="32"/>
                  <a:pt x="136" y="32"/>
                </a:cubicBezTo>
                <a:moveTo>
                  <a:pt x="42" y="95"/>
                </a:moveTo>
                <a:cubicBezTo>
                  <a:pt x="164" y="95"/>
                  <a:pt x="164" y="95"/>
                  <a:pt x="164" y="95"/>
                </a:cubicBezTo>
                <a:moveTo>
                  <a:pt x="42" y="23"/>
                </a:moveTo>
                <a:cubicBezTo>
                  <a:pt x="42" y="95"/>
                  <a:pt x="42" y="95"/>
                  <a:pt x="42" y="95"/>
                </a:cubicBezTo>
                <a:moveTo>
                  <a:pt x="200" y="112"/>
                </a:moveTo>
                <a:cubicBezTo>
                  <a:pt x="200" y="120"/>
                  <a:pt x="194" y="126"/>
                  <a:pt x="187" y="126"/>
                </a:cubicBezTo>
                <a:cubicBezTo>
                  <a:pt x="14" y="126"/>
                  <a:pt x="14" y="126"/>
                  <a:pt x="14" y="126"/>
                </a:cubicBezTo>
                <a:cubicBezTo>
                  <a:pt x="6" y="126"/>
                  <a:pt x="0" y="120"/>
                  <a:pt x="0" y="112"/>
                </a:cubicBezTo>
                <a:cubicBezTo>
                  <a:pt x="182" y="112"/>
                  <a:pt x="182" y="112"/>
                  <a:pt x="182" y="112"/>
                </a:cubicBezTo>
                <a:cubicBezTo>
                  <a:pt x="182" y="0"/>
                  <a:pt x="182" y="0"/>
                  <a:pt x="182" y="0"/>
                </a:cubicBezTo>
                <a:cubicBezTo>
                  <a:pt x="18" y="0"/>
                  <a:pt x="18" y="0"/>
                  <a:pt x="18" y="0"/>
                </a:cubicBezTo>
                <a:cubicBezTo>
                  <a:pt x="18" y="97"/>
                  <a:pt x="18" y="97"/>
                  <a:pt x="18" y="97"/>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2" name="TextBox 481"/>
          <p:cNvSpPr txBox="1"/>
          <p:nvPr/>
        </p:nvSpPr>
        <p:spPr bwMode="auto">
          <a:xfrm>
            <a:off x="8272874" y="4250924"/>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Predix Web application</a:t>
            </a:r>
          </a:p>
        </p:txBody>
      </p:sp>
      <p:cxnSp>
        <p:nvCxnSpPr>
          <p:cNvPr id="484" name="Straight Arrow Connector 483"/>
          <p:cNvCxnSpPr/>
          <p:nvPr/>
        </p:nvCxnSpPr>
        <p:spPr>
          <a:xfrm>
            <a:off x="8495849" y="4431586"/>
            <a:ext cx="1159997" cy="0"/>
          </a:xfrm>
          <a:prstGeom prst="straightConnector1">
            <a:avLst/>
          </a:prstGeom>
          <a:ln w="6350">
            <a:solidFill>
              <a:schemeClr val="accent6">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cxnSp>
        <p:nvCxnSpPr>
          <p:cNvPr id="486" name="Straight Arrow Connector 485"/>
          <p:cNvCxnSpPr>
            <a:stCxn id="390" idx="0"/>
            <a:endCxn id="391" idx="2"/>
          </p:cNvCxnSpPr>
          <p:nvPr/>
        </p:nvCxnSpPr>
        <p:spPr>
          <a:xfrm flipV="1">
            <a:off x="8306493" y="3844176"/>
            <a:ext cx="181686" cy="2975"/>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8" name="Elbow Connector 487"/>
          <p:cNvCxnSpPr>
            <a:stCxn id="389" idx="0"/>
            <a:endCxn id="391" idx="3"/>
          </p:cNvCxnSpPr>
          <p:nvPr/>
        </p:nvCxnSpPr>
        <p:spPr>
          <a:xfrm>
            <a:off x="8309280" y="2398694"/>
            <a:ext cx="762733" cy="1062668"/>
          </a:xfrm>
          <a:prstGeom prst="bentConnector2">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9" name="Elbow Connector 488"/>
          <p:cNvCxnSpPr>
            <a:stCxn id="365" idx="0"/>
          </p:cNvCxnSpPr>
          <p:nvPr/>
        </p:nvCxnSpPr>
        <p:spPr>
          <a:xfrm flipV="1">
            <a:off x="6714337" y="4463133"/>
            <a:ext cx="2496338" cy="552809"/>
          </a:xfrm>
          <a:prstGeom prst="bentConnector3">
            <a:avLst>
              <a:gd name="adj1" fmla="val 99984"/>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490" name="Group 489"/>
          <p:cNvGrpSpPr/>
          <p:nvPr/>
        </p:nvGrpSpPr>
        <p:grpSpPr>
          <a:xfrm>
            <a:off x="2729758" y="1311727"/>
            <a:ext cx="4434947" cy="4977843"/>
            <a:chOff x="2729758" y="1163121"/>
            <a:chExt cx="4434947" cy="5126450"/>
          </a:xfrm>
        </p:grpSpPr>
        <p:cxnSp>
          <p:nvCxnSpPr>
            <p:cNvPr id="491" name="Straight Connector 490"/>
            <p:cNvCxnSpPr/>
            <p:nvPr/>
          </p:nvCxnSpPr>
          <p:spPr>
            <a:xfrm flipH="1">
              <a:off x="2729758" y="1163121"/>
              <a:ext cx="4873" cy="512645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492" name="Straight Connector 491"/>
            <p:cNvCxnSpPr/>
            <p:nvPr/>
          </p:nvCxnSpPr>
          <p:spPr>
            <a:xfrm>
              <a:off x="5340671" y="1163121"/>
              <a:ext cx="7045" cy="5096559"/>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493" name="Straight Connector 492"/>
            <p:cNvCxnSpPr/>
            <p:nvPr/>
          </p:nvCxnSpPr>
          <p:spPr>
            <a:xfrm>
              <a:off x="7164705" y="1185424"/>
              <a:ext cx="0" cy="5096558"/>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269662" y="5416339"/>
            <a:ext cx="351630" cy="469224"/>
            <a:chOff x="3448854" y="5213697"/>
            <a:chExt cx="484188" cy="646113"/>
          </a:xfrm>
        </p:grpSpPr>
        <p:sp>
          <p:nvSpPr>
            <p:cNvPr id="526" name="Freeform 67"/>
            <p:cNvSpPr>
              <a:spLocks/>
            </p:cNvSpPr>
            <p:nvPr/>
          </p:nvSpPr>
          <p:spPr bwMode="auto">
            <a:xfrm>
              <a:off x="3666342" y="5435947"/>
              <a:ext cx="82550" cy="423863"/>
            </a:xfrm>
            <a:custGeom>
              <a:avLst/>
              <a:gdLst/>
              <a:ahLst/>
              <a:cxnLst>
                <a:cxn ang="0">
                  <a:pos x="22" y="12"/>
                </a:cxn>
                <a:cxn ang="0">
                  <a:pos x="21" y="8"/>
                </a:cxn>
                <a:cxn ang="0">
                  <a:pos x="7" y="2"/>
                </a:cxn>
                <a:cxn ang="0">
                  <a:pos x="2" y="16"/>
                </a:cxn>
                <a:cxn ang="0">
                  <a:pos x="16" y="22"/>
                </a:cxn>
                <a:cxn ang="0">
                  <a:pos x="16" y="32"/>
                </a:cxn>
                <a:cxn ang="0">
                  <a:pos x="12" y="33"/>
                </a:cxn>
                <a:cxn ang="0">
                  <a:pos x="7" y="32"/>
                </a:cxn>
                <a:cxn ang="0">
                  <a:pos x="2" y="109"/>
                </a:cxn>
                <a:cxn ang="0">
                  <a:pos x="6" y="113"/>
                </a:cxn>
                <a:cxn ang="0">
                  <a:pos x="18" y="113"/>
                </a:cxn>
              </a:cxnLst>
              <a:rect l="0" t="0" r="r" b="b"/>
              <a:pathLst>
                <a:path w="22" h="113">
                  <a:moveTo>
                    <a:pt x="22" y="12"/>
                  </a:moveTo>
                  <a:cubicBezTo>
                    <a:pt x="22" y="11"/>
                    <a:pt x="22" y="9"/>
                    <a:pt x="21" y="8"/>
                  </a:cubicBezTo>
                  <a:cubicBezTo>
                    <a:pt x="19" y="2"/>
                    <a:pt x="13" y="0"/>
                    <a:pt x="7" y="2"/>
                  </a:cubicBezTo>
                  <a:cubicBezTo>
                    <a:pt x="2" y="5"/>
                    <a:pt x="0" y="11"/>
                    <a:pt x="2" y="16"/>
                  </a:cubicBezTo>
                  <a:cubicBezTo>
                    <a:pt x="4" y="22"/>
                    <a:pt x="11" y="24"/>
                    <a:pt x="16" y="22"/>
                  </a:cubicBezTo>
                  <a:cubicBezTo>
                    <a:pt x="16" y="32"/>
                    <a:pt x="16" y="32"/>
                    <a:pt x="16" y="32"/>
                  </a:cubicBezTo>
                  <a:cubicBezTo>
                    <a:pt x="14" y="33"/>
                    <a:pt x="13" y="33"/>
                    <a:pt x="12" y="33"/>
                  </a:cubicBezTo>
                  <a:cubicBezTo>
                    <a:pt x="10" y="33"/>
                    <a:pt x="9" y="33"/>
                    <a:pt x="7" y="32"/>
                  </a:cubicBezTo>
                  <a:cubicBezTo>
                    <a:pt x="2" y="109"/>
                    <a:pt x="2" y="109"/>
                    <a:pt x="2" y="109"/>
                  </a:cubicBezTo>
                  <a:cubicBezTo>
                    <a:pt x="2" y="109"/>
                    <a:pt x="2" y="113"/>
                    <a:pt x="6" y="113"/>
                  </a:cubicBezTo>
                  <a:cubicBezTo>
                    <a:pt x="10" y="113"/>
                    <a:pt x="17" y="113"/>
                    <a:pt x="18" y="113"/>
                  </a:cubicBezTo>
                </a:path>
              </a:pathLst>
            </a:custGeom>
            <a:noFill/>
            <a:ln w="1270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7" name="Freeform 68"/>
            <p:cNvSpPr>
              <a:spLocks/>
            </p:cNvSpPr>
            <p:nvPr/>
          </p:nvSpPr>
          <p:spPr bwMode="auto">
            <a:xfrm>
              <a:off x="3663167" y="5213697"/>
              <a:ext cx="100012" cy="222250"/>
            </a:xfrm>
            <a:custGeom>
              <a:avLst/>
              <a:gdLst/>
              <a:ahLst/>
              <a:cxnLst>
                <a:cxn ang="0">
                  <a:pos x="11" y="59"/>
                </a:cxn>
                <a:cxn ang="0">
                  <a:pos x="4" y="27"/>
                </a:cxn>
                <a:cxn ang="0">
                  <a:pos x="9" y="6"/>
                </a:cxn>
                <a:cxn ang="0">
                  <a:pos x="21" y="0"/>
                </a:cxn>
                <a:cxn ang="0">
                  <a:pos x="18" y="7"/>
                </a:cxn>
                <a:cxn ang="0">
                  <a:pos x="21" y="25"/>
                </a:cxn>
                <a:cxn ang="0">
                  <a:pos x="16" y="51"/>
                </a:cxn>
              </a:cxnLst>
              <a:rect l="0" t="0" r="r" b="b"/>
              <a:pathLst>
                <a:path w="27" h="59">
                  <a:moveTo>
                    <a:pt x="11" y="59"/>
                  </a:moveTo>
                  <a:cubicBezTo>
                    <a:pt x="11" y="59"/>
                    <a:pt x="11" y="45"/>
                    <a:pt x="4" y="27"/>
                  </a:cubicBezTo>
                  <a:cubicBezTo>
                    <a:pt x="0" y="19"/>
                    <a:pt x="3" y="11"/>
                    <a:pt x="9" y="6"/>
                  </a:cubicBezTo>
                  <a:cubicBezTo>
                    <a:pt x="13" y="1"/>
                    <a:pt x="21" y="0"/>
                    <a:pt x="21" y="0"/>
                  </a:cubicBezTo>
                  <a:cubicBezTo>
                    <a:pt x="21" y="0"/>
                    <a:pt x="18" y="2"/>
                    <a:pt x="18" y="7"/>
                  </a:cubicBezTo>
                  <a:cubicBezTo>
                    <a:pt x="17" y="12"/>
                    <a:pt x="19" y="19"/>
                    <a:pt x="21" y="25"/>
                  </a:cubicBezTo>
                  <a:cubicBezTo>
                    <a:pt x="27" y="44"/>
                    <a:pt x="17" y="51"/>
                    <a:pt x="16" y="51"/>
                  </a:cubicBezTo>
                </a:path>
              </a:pathLst>
            </a:custGeom>
            <a:noFill/>
            <a:ln w="1270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8" name="Freeform 69"/>
            <p:cNvSpPr>
              <a:spLocks/>
            </p:cNvSpPr>
            <p:nvPr/>
          </p:nvSpPr>
          <p:spPr bwMode="auto">
            <a:xfrm>
              <a:off x="3448854" y="5466110"/>
              <a:ext cx="209550" cy="141288"/>
            </a:xfrm>
            <a:custGeom>
              <a:avLst/>
              <a:gdLst/>
              <a:ahLst/>
              <a:cxnLst>
                <a:cxn ang="0">
                  <a:pos x="56" y="7"/>
                </a:cxn>
                <a:cxn ang="0">
                  <a:pos x="32" y="29"/>
                </a:cxn>
                <a:cxn ang="0">
                  <a:pos x="11" y="35"/>
                </a:cxn>
                <a:cxn ang="0">
                  <a:pos x="0" y="28"/>
                </a:cxn>
                <a:cxn ang="0">
                  <a:pos x="8" y="27"/>
                </a:cxn>
                <a:cxn ang="0">
                  <a:pos x="22" y="16"/>
                </a:cxn>
                <a:cxn ang="0">
                  <a:pos x="46" y="7"/>
                </a:cxn>
              </a:cxnLst>
              <a:rect l="0" t="0" r="r" b="b"/>
              <a:pathLst>
                <a:path w="56" h="38">
                  <a:moveTo>
                    <a:pt x="56" y="7"/>
                  </a:moveTo>
                  <a:cubicBezTo>
                    <a:pt x="56" y="7"/>
                    <a:pt x="44" y="13"/>
                    <a:pt x="32" y="29"/>
                  </a:cubicBezTo>
                  <a:cubicBezTo>
                    <a:pt x="26" y="36"/>
                    <a:pt x="18" y="38"/>
                    <a:pt x="11" y="35"/>
                  </a:cubicBezTo>
                  <a:cubicBezTo>
                    <a:pt x="5" y="34"/>
                    <a:pt x="0" y="28"/>
                    <a:pt x="0" y="28"/>
                  </a:cubicBezTo>
                  <a:cubicBezTo>
                    <a:pt x="0" y="28"/>
                    <a:pt x="3" y="29"/>
                    <a:pt x="8" y="27"/>
                  </a:cubicBezTo>
                  <a:cubicBezTo>
                    <a:pt x="12" y="25"/>
                    <a:pt x="17" y="20"/>
                    <a:pt x="22" y="16"/>
                  </a:cubicBezTo>
                  <a:cubicBezTo>
                    <a:pt x="35" y="0"/>
                    <a:pt x="46" y="6"/>
                    <a:pt x="46" y="7"/>
                  </a:cubicBezTo>
                </a:path>
              </a:pathLst>
            </a:custGeom>
            <a:noFill/>
            <a:ln w="1270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9" name="Freeform 70"/>
            <p:cNvSpPr>
              <a:spLocks/>
            </p:cNvSpPr>
            <p:nvPr/>
          </p:nvSpPr>
          <p:spPr bwMode="auto">
            <a:xfrm>
              <a:off x="3748892" y="5480397"/>
              <a:ext cx="184150" cy="146050"/>
            </a:xfrm>
            <a:custGeom>
              <a:avLst/>
              <a:gdLst/>
              <a:ahLst/>
              <a:cxnLst>
                <a:cxn ang="0">
                  <a:pos x="0" y="0"/>
                </a:cxn>
                <a:cxn ang="0">
                  <a:pos x="32" y="10"/>
                </a:cxn>
                <a:cxn ang="0">
                  <a:pos x="48" y="25"/>
                </a:cxn>
                <a:cxn ang="0">
                  <a:pos x="47" y="39"/>
                </a:cxn>
                <a:cxn ang="0">
                  <a:pos x="42" y="32"/>
                </a:cxn>
                <a:cxn ang="0">
                  <a:pos x="25" y="26"/>
                </a:cxn>
                <a:cxn ang="0">
                  <a:pos x="5" y="9"/>
                </a:cxn>
              </a:cxnLst>
              <a:rect l="0" t="0" r="r" b="b"/>
              <a:pathLst>
                <a:path w="49" h="39">
                  <a:moveTo>
                    <a:pt x="0" y="0"/>
                  </a:moveTo>
                  <a:cubicBezTo>
                    <a:pt x="0" y="0"/>
                    <a:pt x="12" y="8"/>
                    <a:pt x="32" y="10"/>
                  </a:cubicBezTo>
                  <a:cubicBezTo>
                    <a:pt x="41" y="11"/>
                    <a:pt x="46" y="18"/>
                    <a:pt x="48" y="25"/>
                  </a:cubicBezTo>
                  <a:cubicBezTo>
                    <a:pt x="49" y="31"/>
                    <a:pt x="47" y="39"/>
                    <a:pt x="47" y="39"/>
                  </a:cubicBezTo>
                  <a:cubicBezTo>
                    <a:pt x="47" y="39"/>
                    <a:pt x="46" y="35"/>
                    <a:pt x="42" y="32"/>
                  </a:cubicBezTo>
                  <a:cubicBezTo>
                    <a:pt x="38" y="29"/>
                    <a:pt x="32" y="27"/>
                    <a:pt x="25" y="26"/>
                  </a:cubicBezTo>
                  <a:cubicBezTo>
                    <a:pt x="6" y="22"/>
                    <a:pt x="5" y="9"/>
                    <a:pt x="5" y="9"/>
                  </a:cubicBezTo>
                </a:path>
              </a:pathLst>
            </a:custGeom>
            <a:noFill/>
            <a:ln w="1270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1075129" y="2136759"/>
            <a:ext cx="573088" cy="338138"/>
            <a:chOff x="3549125" y="5484135"/>
            <a:chExt cx="573088" cy="338138"/>
          </a:xfrm>
        </p:grpSpPr>
        <p:sp>
          <p:nvSpPr>
            <p:cNvPr id="554" name="Freeform 338"/>
            <p:cNvSpPr>
              <a:spLocks/>
            </p:cNvSpPr>
            <p:nvPr/>
          </p:nvSpPr>
          <p:spPr bwMode="auto">
            <a:xfrm>
              <a:off x="3549125" y="5484135"/>
              <a:ext cx="573088" cy="338138"/>
            </a:xfrm>
            <a:custGeom>
              <a:avLst/>
              <a:gdLst/>
              <a:ahLst/>
              <a:cxnLst>
                <a:cxn ang="0">
                  <a:pos x="198" y="213"/>
                </a:cxn>
                <a:cxn ang="0">
                  <a:pos x="0" y="213"/>
                </a:cxn>
                <a:cxn ang="0">
                  <a:pos x="68" y="0"/>
                </a:cxn>
                <a:cxn ang="0">
                  <a:pos x="361" y="0"/>
                </a:cxn>
                <a:cxn ang="0">
                  <a:pos x="293" y="213"/>
                </a:cxn>
              </a:cxnLst>
              <a:rect l="0" t="0" r="r" b="b"/>
              <a:pathLst>
                <a:path w="361" h="213">
                  <a:moveTo>
                    <a:pt x="198" y="213"/>
                  </a:moveTo>
                  <a:lnTo>
                    <a:pt x="0" y="213"/>
                  </a:lnTo>
                  <a:lnTo>
                    <a:pt x="68" y="0"/>
                  </a:lnTo>
                  <a:lnTo>
                    <a:pt x="361" y="0"/>
                  </a:lnTo>
                  <a:lnTo>
                    <a:pt x="293" y="213"/>
                  </a:lnTo>
                </a:path>
              </a:pathLst>
            </a:cu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555" name="Line 339"/>
            <p:cNvSpPr>
              <a:spLocks noChangeShapeType="1"/>
            </p:cNvSpPr>
            <p:nvPr/>
          </p:nvSpPr>
          <p:spPr bwMode="auto">
            <a:xfrm flipH="1">
              <a:off x="3709463" y="5492072"/>
              <a:ext cx="104775" cy="33020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556" name="Line 340"/>
            <p:cNvSpPr>
              <a:spLocks noChangeShapeType="1"/>
            </p:cNvSpPr>
            <p:nvPr/>
          </p:nvSpPr>
          <p:spPr bwMode="auto">
            <a:xfrm flipH="1">
              <a:off x="3863450" y="5492072"/>
              <a:ext cx="104775" cy="33020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557" name="Line 341"/>
            <p:cNvSpPr>
              <a:spLocks noChangeShapeType="1"/>
            </p:cNvSpPr>
            <p:nvPr/>
          </p:nvSpPr>
          <p:spPr bwMode="auto">
            <a:xfrm>
              <a:off x="3623738" y="5604785"/>
              <a:ext cx="454025" cy="1588"/>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558" name="Line 342"/>
            <p:cNvSpPr>
              <a:spLocks noChangeShapeType="1"/>
            </p:cNvSpPr>
            <p:nvPr/>
          </p:nvSpPr>
          <p:spPr bwMode="auto">
            <a:xfrm>
              <a:off x="3585638" y="5717497"/>
              <a:ext cx="457200" cy="1588"/>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grpSp>
      <p:cxnSp>
        <p:nvCxnSpPr>
          <p:cNvPr id="560" name="Straight Arrow Connector 559"/>
          <p:cNvCxnSpPr/>
          <p:nvPr/>
        </p:nvCxnSpPr>
        <p:spPr>
          <a:xfrm>
            <a:off x="1703927" y="6181938"/>
            <a:ext cx="664354" cy="0"/>
          </a:xfrm>
          <a:prstGeom prst="straightConnector1">
            <a:avLst/>
          </a:prstGeom>
          <a:ln w="6350">
            <a:solidFill>
              <a:schemeClr val="accent5">
                <a:lumMod val="50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pic>
        <p:nvPicPr>
          <p:cNvPr id="561" name="Picture 5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444" y="3844779"/>
            <a:ext cx="590360" cy="522751"/>
          </a:xfrm>
          <a:prstGeom prst="rect">
            <a:avLst/>
          </a:prstGeom>
        </p:spPr>
      </p:pic>
      <p:cxnSp>
        <p:nvCxnSpPr>
          <p:cNvPr id="562" name="Straight Arrow Connector 561"/>
          <p:cNvCxnSpPr/>
          <p:nvPr/>
        </p:nvCxnSpPr>
        <p:spPr>
          <a:xfrm flipV="1">
            <a:off x="1238207" y="4642675"/>
            <a:ext cx="0" cy="742320"/>
          </a:xfrm>
          <a:prstGeom prst="straightConnector1">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bwMode="auto">
          <a:xfrm>
            <a:off x="2026534" y="2240547"/>
            <a:ext cx="412397"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Current</a:t>
            </a:r>
          </a:p>
        </p:txBody>
      </p:sp>
      <p:sp>
        <p:nvSpPr>
          <p:cNvPr id="564" name="TextBox 563"/>
          <p:cNvSpPr txBox="1"/>
          <p:nvPr/>
        </p:nvSpPr>
        <p:spPr bwMode="auto">
          <a:xfrm>
            <a:off x="70916" y="2232416"/>
            <a:ext cx="739036"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Voltage</a:t>
            </a:r>
          </a:p>
        </p:txBody>
      </p:sp>
      <p:sp>
        <p:nvSpPr>
          <p:cNvPr id="566" name="Round Diagonal Corner Rectangle 565"/>
          <p:cNvSpPr/>
          <p:nvPr/>
        </p:nvSpPr>
        <p:spPr bwMode="auto">
          <a:xfrm>
            <a:off x="76442" y="2440316"/>
            <a:ext cx="709677" cy="455569"/>
          </a:xfrm>
          <a:prstGeom prst="round2DiagRect">
            <a:avLst/>
          </a:prstGeom>
          <a:no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sp>
        <p:nvSpPr>
          <p:cNvPr id="28" name="Freeform 5"/>
          <p:cNvSpPr>
            <a:spLocks/>
          </p:cNvSpPr>
          <p:nvPr/>
        </p:nvSpPr>
        <p:spPr bwMode="auto">
          <a:xfrm>
            <a:off x="332699" y="2494697"/>
            <a:ext cx="197161" cy="296861"/>
          </a:xfrm>
          <a:custGeom>
            <a:avLst/>
            <a:gdLst>
              <a:gd name="T0" fmla="*/ 254 w 891"/>
              <a:gd name="T1" fmla="*/ 1203 h 1343"/>
              <a:gd name="T2" fmla="*/ 262 w 891"/>
              <a:gd name="T3" fmla="*/ 1191 h 1343"/>
              <a:gd name="T4" fmla="*/ 833 w 891"/>
              <a:gd name="T5" fmla="*/ 620 h 1343"/>
              <a:gd name="T6" fmla="*/ 878 w 891"/>
              <a:gd name="T7" fmla="*/ 618 h 1343"/>
              <a:gd name="T8" fmla="*/ 876 w 891"/>
              <a:gd name="T9" fmla="*/ 663 h 1343"/>
              <a:gd name="T10" fmla="*/ 213 w 891"/>
              <a:gd name="T11" fmla="*/ 1327 h 1343"/>
              <a:gd name="T12" fmla="*/ 179 w 891"/>
              <a:gd name="T13" fmla="*/ 1339 h 1343"/>
              <a:gd name="T14" fmla="*/ 157 w 891"/>
              <a:gd name="T15" fmla="*/ 1316 h 1343"/>
              <a:gd name="T16" fmla="*/ 159 w 891"/>
              <a:gd name="T17" fmla="*/ 1295 h 1343"/>
              <a:gd name="T18" fmla="*/ 279 w 891"/>
              <a:gd name="T19" fmla="*/ 891 h 1343"/>
              <a:gd name="T20" fmla="*/ 322 w 891"/>
              <a:gd name="T21" fmla="*/ 745 h 1343"/>
              <a:gd name="T22" fmla="*/ 325 w 891"/>
              <a:gd name="T23" fmla="*/ 733 h 1343"/>
              <a:gd name="T24" fmla="*/ 311 w 891"/>
              <a:gd name="T25" fmla="*/ 733 h 1343"/>
              <a:gd name="T26" fmla="*/ 42 w 891"/>
              <a:gd name="T27" fmla="*/ 733 h 1343"/>
              <a:gd name="T28" fmla="*/ 7 w 891"/>
              <a:gd name="T29" fmla="*/ 714 h 1343"/>
              <a:gd name="T30" fmla="*/ 18 w 891"/>
              <a:gd name="T31" fmla="*/ 676 h 1343"/>
              <a:gd name="T32" fmla="*/ 677 w 891"/>
              <a:gd name="T33" fmla="*/ 18 h 1343"/>
              <a:gd name="T34" fmla="*/ 718 w 891"/>
              <a:gd name="T35" fmla="*/ 8 h 1343"/>
              <a:gd name="T36" fmla="*/ 730 w 891"/>
              <a:gd name="T37" fmla="*/ 49 h 1343"/>
              <a:gd name="T38" fmla="*/ 568 w 891"/>
              <a:gd name="T39" fmla="*/ 598 h 1343"/>
              <a:gd name="T40" fmla="*/ 564 w 891"/>
              <a:gd name="T41" fmla="*/ 611 h 1343"/>
              <a:gd name="T42" fmla="*/ 687 w 891"/>
              <a:gd name="T43" fmla="*/ 611 h 1343"/>
              <a:gd name="T44" fmla="*/ 703 w 891"/>
              <a:gd name="T45" fmla="*/ 611 h 1343"/>
              <a:gd name="T46" fmla="*/ 733 w 891"/>
              <a:gd name="T47" fmla="*/ 642 h 1343"/>
              <a:gd name="T48" fmla="*/ 703 w 891"/>
              <a:gd name="T49" fmla="*/ 672 h 1343"/>
              <a:gd name="T50" fmla="*/ 637 w 891"/>
              <a:gd name="T51" fmla="*/ 672 h 1343"/>
              <a:gd name="T52" fmla="*/ 532 w 891"/>
              <a:gd name="T53" fmla="*/ 672 h 1343"/>
              <a:gd name="T54" fmla="*/ 497 w 891"/>
              <a:gd name="T55" fmla="*/ 626 h 1343"/>
              <a:gd name="T56" fmla="*/ 636 w 891"/>
              <a:gd name="T57" fmla="*/ 155 h 1343"/>
              <a:gd name="T58" fmla="*/ 638 w 891"/>
              <a:gd name="T59" fmla="*/ 146 h 1343"/>
              <a:gd name="T60" fmla="*/ 112 w 891"/>
              <a:gd name="T61" fmla="*/ 672 h 1343"/>
              <a:gd name="T62" fmla="*/ 124 w 891"/>
              <a:gd name="T63" fmla="*/ 672 h 1343"/>
              <a:gd name="T64" fmla="*/ 358 w 891"/>
              <a:gd name="T65" fmla="*/ 672 h 1343"/>
              <a:gd name="T66" fmla="*/ 393 w 891"/>
              <a:gd name="T67" fmla="*/ 718 h 1343"/>
              <a:gd name="T68" fmla="*/ 254 w 891"/>
              <a:gd name="T69" fmla="*/ 1189 h 1343"/>
              <a:gd name="T70" fmla="*/ 251 w 891"/>
              <a:gd name="T71" fmla="*/ 1200 h 1343"/>
              <a:gd name="T72" fmla="*/ 254 w 891"/>
              <a:gd name="T73" fmla="*/ 1203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1" h="1343">
                <a:moveTo>
                  <a:pt x="254" y="1203"/>
                </a:moveTo>
                <a:cubicBezTo>
                  <a:pt x="257" y="1199"/>
                  <a:pt x="259" y="1195"/>
                  <a:pt x="262" y="1191"/>
                </a:cubicBezTo>
                <a:cubicBezTo>
                  <a:pt x="453" y="1001"/>
                  <a:pt x="643" y="811"/>
                  <a:pt x="833" y="620"/>
                </a:cubicBezTo>
                <a:cubicBezTo>
                  <a:pt x="847" y="606"/>
                  <a:pt x="865" y="605"/>
                  <a:pt x="878" y="618"/>
                </a:cubicBezTo>
                <a:cubicBezTo>
                  <a:pt x="891" y="631"/>
                  <a:pt x="890" y="649"/>
                  <a:pt x="876" y="663"/>
                </a:cubicBezTo>
                <a:cubicBezTo>
                  <a:pt x="655" y="884"/>
                  <a:pt x="434" y="1105"/>
                  <a:pt x="213" y="1327"/>
                </a:cubicBezTo>
                <a:cubicBezTo>
                  <a:pt x="203" y="1336"/>
                  <a:pt x="193" y="1343"/>
                  <a:pt x="179" y="1339"/>
                </a:cubicBezTo>
                <a:cubicBezTo>
                  <a:pt x="167" y="1335"/>
                  <a:pt x="159" y="1328"/>
                  <a:pt x="157" y="1316"/>
                </a:cubicBezTo>
                <a:cubicBezTo>
                  <a:pt x="156" y="1309"/>
                  <a:pt x="157" y="1302"/>
                  <a:pt x="159" y="1295"/>
                </a:cubicBezTo>
                <a:cubicBezTo>
                  <a:pt x="199" y="1160"/>
                  <a:pt x="239" y="1025"/>
                  <a:pt x="279" y="891"/>
                </a:cubicBezTo>
                <a:cubicBezTo>
                  <a:pt x="293" y="842"/>
                  <a:pt x="308" y="794"/>
                  <a:pt x="322" y="745"/>
                </a:cubicBezTo>
                <a:cubicBezTo>
                  <a:pt x="323" y="742"/>
                  <a:pt x="324" y="738"/>
                  <a:pt x="325" y="733"/>
                </a:cubicBezTo>
                <a:cubicBezTo>
                  <a:pt x="320" y="733"/>
                  <a:pt x="315" y="733"/>
                  <a:pt x="311" y="733"/>
                </a:cubicBezTo>
                <a:cubicBezTo>
                  <a:pt x="221" y="733"/>
                  <a:pt x="132" y="733"/>
                  <a:pt x="42" y="733"/>
                </a:cubicBezTo>
                <a:cubicBezTo>
                  <a:pt x="27" y="733"/>
                  <a:pt x="14" y="730"/>
                  <a:pt x="7" y="714"/>
                </a:cubicBezTo>
                <a:cubicBezTo>
                  <a:pt x="0" y="699"/>
                  <a:pt x="7" y="687"/>
                  <a:pt x="18" y="676"/>
                </a:cubicBezTo>
                <a:cubicBezTo>
                  <a:pt x="238" y="457"/>
                  <a:pt x="457" y="237"/>
                  <a:pt x="677" y="18"/>
                </a:cubicBezTo>
                <a:cubicBezTo>
                  <a:pt x="692" y="3"/>
                  <a:pt x="705" y="0"/>
                  <a:pt x="718" y="8"/>
                </a:cubicBezTo>
                <a:cubicBezTo>
                  <a:pt x="732" y="17"/>
                  <a:pt x="736" y="30"/>
                  <a:pt x="730" y="49"/>
                </a:cubicBezTo>
                <a:cubicBezTo>
                  <a:pt x="676" y="232"/>
                  <a:pt x="622" y="415"/>
                  <a:pt x="568" y="598"/>
                </a:cubicBezTo>
                <a:cubicBezTo>
                  <a:pt x="567" y="602"/>
                  <a:pt x="566" y="606"/>
                  <a:pt x="564" y="611"/>
                </a:cubicBezTo>
                <a:cubicBezTo>
                  <a:pt x="606" y="611"/>
                  <a:pt x="646" y="611"/>
                  <a:pt x="687" y="611"/>
                </a:cubicBezTo>
                <a:cubicBezTo>
                  <a:pt x="692" y="611"/>
                  <a:pt x="697" y="611"/>
                  <a:pt x="703" y="611"/>
                </a:cubicBezTo>
                <a:cubicBezTo>
                  <a:pt x="721" y="612"/>
                  <a:pt x="733" y="625"/>
                  <a:pt x="733" y="642"/>
                </a:cubicBezTo>
                <a:cubicBezTo>
                  <a:pt x="733" y="659"/>
                  <a:pt x="721" y="672"/>
                  <a:pt x="703" y="672"/>
                </a:cubicBezTo>
                <a:cubicBezTo>
                  <a:pt x="681" y="672"/>
                  <a:pt x="659" y="672"/>
                  <a:pt x="637" y="672"/>
                </a:cubicBezTo>
                <a:cubicBezTo>
                  <a:pt x="602" y="672"/>
                  <a:pt x="567" y="672"/>
                  <a:pt x="532" y="672"/>
                </a:cubicBezTo>
                <a:cubicBezTo>
                  <a:pt x="500" y="672"/>
                  <a:pt x="488" y="656"/>
                  <a:pt x="497" y="626"/>
                </a:cubicBezTo>
                <a:cubicBezTo>
                  <a:pt x="543" y="469"/>
                  <a:pt x="589" y="312"/>
                  <a:pt x="636" y="155"/>
                </a:cubicBezTo>
                <a:cubicBezTo>
                  <a:pt x="637" y="151"/>
                  <a:pt x="638" y="148"/>
                  <a:pt x="638" y="146"/>
                </a:cubicBezTo>
                <a:cubicBezTo>
                  <a:pt x="463" y="321"/>
                  <a:pt x="288" y="496"/>
                  <a:pt x="112" y="672"/>
                </a:cubicBezTo>
                <a:cubicBezTo>
                  <a:pt x="115" y="672"/>
                  <a:pt x="120" y="672"/>
                  <a:pt x="124" y="672"/>
                </a:cubicBezTo>
                <a:cubicBezTo>
                  <a:pt x="202" y="672"/>
                  <a:pt x="280" y="672"/>
                  <a:pt x="358" y="672"/>
                </a:cubicBezTo>
                <a:cubicBezTo>
                  <a:pt x="389" y="672"/>
                  <a:pt x="401" y="689"/>
                  <a:pt x="393" y="718"/>
                </a:cubicBezTo>
                <a:cubicBezTo>
                  <a:pt x="346" y="875"/>
                  <a:pt x="300" y="1032"/>
                  <a:pt x="254" y="1189"/>
                </a:cubicBezTo>
                <a:cubicBezTo>
                  <a:pt x="253" y="1193"/>
                  <a:pt x="252" y="1196"/>
                  <a:pt x="251" y="1200"/>
                </a:cubicBezTo>
                <a:cubicBezTo>
                  <a:pt x="252" y="1201"/>
                  <a:pt x="253" y="1202"/>
                  <a:pt x="254" y="1203"/>
                </a:cubicBezTo>
                <a:close/>
              </a:path>
            </a:pathLst>
          </a:custGeom>
          <a:noFill/>
          <a:ln w="9525"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8" name="Group 7"/>
          <p:cNvGrpSpPr/>
          <p:nvPr/>
        </p:nvGrpSpPr>
        <p:grpSpPr>
          <a:xfrm>
            <a:off x="1950336" y="2450144"/>
            <a:ext cx="608712" cy="434632"/>
            <a:chOff x="2485448" y="4985912"/>
            <a:chExt cx="709677" cy="455569"/>
          </a:xfrm>
        </p:grpSpPr>
        <p:sp>
          <p:nvSpPr>
            <p:cNvPr id="565" name="Round Diagonal Corner Rectangle 564"/>
            <p:cNvSpPr/>
            <p:nvPr/>
          </p:nvSpPr>
          <p:spPr bwMode="auto">
            <a:xfrm>
              <a:off x="2485448" y="4985912"/>
              <a:ext cx="709677" cy="455569"/>
            </a:xfrm>
            <a:prstGeom prst="round2DiagRect">
              <a:avLst/>
            </a:prstGeom>
            <a:no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grpSp>
          <p:nvGrpSpPr>
            <p:cNvPr id="88" name="Group 87"/>
            <p:cNvGrpSpPr/>
            <p:nvPr/>
          </p:nvGrpSpPr>
          <p:grpSpPr>
            <a:xfrm>
              <a:off x="2608608" y="5029730"/>
              <a:ext cx="436484" cy="306744"/>
              <a:chOff x="3714750" y="5594350"/>
              <a:chExt cx="747713" cy="525463"/>
            </a:xfrm>
          </p:grpSpPr>
          <p:sp>
            <p:nvSpPr>
              <p:cNvPr id="67" name="Freeform 9"/>
              <p:cNvSpPr>
                <a:spLocks/>
              </p:cNvSpPr>
              <p:nvPr/>
            </p:nvSpPr>
            <p:spPr bwMode="auto">
              <a:xfrm>
                <a:off x="3856038" y="5640388"/>
                <a:ext cx="503238" cy="180975"/>
              </a:xfrm>
              <a:custGeom>
                <a:avLst/>
                <a:gdLst>
                  <a:gd name="T0" fmla="*/ 0 w 132"/>
                  <a:gd name="T1" fmla="*/ 47 h 47"/>
                  <a:gd name="T2" fmla="*/ 109 w 132"/>
                  <a:gd name="T3" fmla="*/ 24 h 47"/>
                  <a:gd name="T4" fmla="*/ 132 w 132"/>
                  <a:gd name="T5" fmla="*/ 47 h 47"/>
                </a:gdLst>
                <a:ahLst/>
                <a:cxnLst>
                  <a:cxn ang="0">
                    <a:pos x="T0" y="T1"/>
                  </a:cxn>
                  <a:cxn ang="0">
                    <a:pos x="T2" y="T3"/>
                  </a:cxn>
                  <a:cxn ang="0">
                    <a:pos x="T4" y="T5"/>
                  </a:cxn>
                </a:cxnLst>
                <a:rect l="0" t="0" r="r" b="b"/>
                <a:pathLst>
                  <a:path w="132" h="47">
                    <a:moveTo>
                      <a:pt x="0" y="47"/>
                    </a:moveTo>
                    <a:cubicBezTo>
                      <a:pt x="24" y="11"/>
                      <a:pt x="73" y="0"/>
                      <a:pt x="109" y="24"/>
                    </a:cubicBezTo>
                    <a:cubicBezTo>
                      <a:pt x="118" y="30"/>
                      <a:pt x="126" y="38"/>
                      <a:pt x="132" y="47"/>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0"/>
              <p:cNvSpPr>
                <a:spLocks/>
              </p:cNvSpPr>
              <p:nvPr/>
            </p:nvSpPr>
            <p:spPr bwMode="auto">
              <a:xfrm>
                <a:off x="3765550" y="5610225"/>
                <a:ext cx="681038" cy="317500"/>
              </a:xfrm>
              <a:custGeom>
                <a:avLst/>
                <a:gdLst>
                  <a:gd name="T0" fmla="*/ 0 w 179"/>
                  <a:gd name="T1" fmla="*/ 82 h 83"/>
                  <a:gd name="T2" fmla="*/ 106 w 179"/>
                  <a:gd name="T3" fmla="*/ 9 h 83"/>
                  <a:gd name="T4" fmla="*/ 179 w 179"/>
                  <a:gd name="T5" fmla="*/ 83 h 83"/>
                </a:gdLst>
                <a:ahLst/>
                <a:cxnLst>
                  <a:cxn ang="0">
                    <a:pos x="T0" y="T1"/>
                  </a:cxn>
                  <a:cxn ang="0">
                    <a:pos x="T2" y="T3"/>
                  </a:cxn>
                  <a:cxn ang="0">
                    <a:pos x="T4" y="T5"/>
                  </a:cxn>
                </a:cxnLst>
                <a:rect l="0" t="0" r="r" b="b"/>
                <a:pathLst>
                  <a:path w="179" h="83">
                    <a:moveTo>
                      <a:pt x="0" y="82"/>
                    </a:moveTo>
                    <a:cubicBezTo>
                      <a:pt x="9" y="33"/>
                      <a:pt x="56" y="0"/>
                      <a:pt x="106" y="9"/>
                    </a:cubicBezTo>
                    <a:cubicBezTo>
                      <a:pt x="143" y="16"/>
                      <a:pt x="172" y="45"/>
                      <a:pt x="179" y="83"/>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1"/>
              <p:cNvSpPr>
                <a:spLocks/>
              </p:cNvSpPr>
              <p:nvPr/>
            </p:nvSpPr>
            <p:spPr bwMode="auto">
              <a:xfrm>
                <a:off x="3714750" y="5594350"/>
                <a:ext cx="747713" cy="525463"/>
              </a:xfrm>
              <a:custGeom>
                <a:avLst/>
                <a:gdLst>
                  <a:gd name="T0" fmla="*/ 19 w 196"/>
                  <a:gd name="T1" fmla="*/ 137 h 137"/>
                  <a:gd name="T2" fmla="*/ 68 w 196"/>
                  <a:gd name="T3" fmla="*/ 19 h 137"/>
                  <a:gd name="T4" fmla="*/ 187 w 196"/>
                  <a:gd name="T5" fmla="*/ 68 h 137"/>
                  <a:gd name="T6" fmla="*/ 186 w 196"/>
                  <a:gd name="T7" fmla="*/ 137 h 137"/>
                </a:gdLst>
                <a:ahLst/>
                <a:cxnLst>
                  <a:cxn ang="0">
                    <a:pos x="T0" y="T1"/>
                  </a:cxn>
                  <a:cxn ang="0">
                    <a:pos x="T2" y="T3"/>
                  </a:cxn>
                  <a:cxn ang="0">
                    <a:pos x="T4" y="T5"/>
                  </a:cxn>
                  <a:cxn ang="0">
                    <a:pos x="T6" y="T7"/>
                  </a:cxn>
                </a:cxnLst>
                <a:rect l="0" t="0" r="r" b="b"/>
                <a:pathLst>
                  <a:path w="196" h="137">
                    <a:moveTo>
                      <a:pt x="19" y="137"/>
                    </a:moveTo>
                    <a:cubicBezTo>
                      <a:pt x="0" y="90"/>
                      <a:pt x="22" y="37"/>
                      <a:pt x="68" y="19"/>
                    </a:cubicBezTo>
                    <a:cubicBezTo>
                      <a:pt x="115" y="0"/>
                      <a:pt x="168" y="22"/>
                      <a:pt x="187" y="68"/>
                    </a:cubicBezTo>
                    <a:cubicBezTo>
                      <a:pt x="196" y="90"/>
                      <a:pt x="196" y="115"/>
                      <a:pt x="186" y="137"/>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Line 12"/>
              <p:cNvSpPr>
                <a:spLocks noChangeShapeType="1"/>
              </p:cNvSpPr>
              <p:nvPr/>
            </p:nvSpPr>
            <p:spPr bwMode="auto">
              <a:xfrm>
                <a:off x="4106863" y="5683250"/>
                <a:ext cx="0" cy="30163"/>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Line 13"/>
              <p:cNvSpPr>
                <a:spLocks noChangeShapeType="1"/>
              </p:cNvSpPr>
              <p:nvPr/>
            </p:nvSpPr>
            <p:spPr bwMode="auto">
              <a:xfrm>
                <a:off x="3856038" y="5816600"/>
                <a:ext cx="30163" cy="0"/>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Line 14"/>
              <p:cNvSpPr>
                <a:spLocks noChangeShapeType="1"/>
              </p:cNvSpPr>
              <p:nvPr/>
            </p:nvSpPr>
            <p:spPr bwMode="auto">
              <a:xfrm>
                <a:off x="4329113" y="5816600"/>
                <a:ext cx="25400" cy="0"/>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Line 15"/>
              <p:cNvSpPr>
                <a:spLocks noChangeShapeType="1"/>
              </p:cNvSpPr>
              <p:nvPr/>
            </p:nvSpPr>
            <p:spPr bwMode="auto">
              <a:xfrm>
                <a:off x="3962400" y="5721350"/>
                <a:ext cx="15875" cy="22225"/>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16"/>
              <p:cNvSpPr>
                <a:spLocks noChangeShapeType="1"/>
              </p:cNvSpPr>
              <p:nvPr/>
            </p:nvSpPr>
            <p:spPr bwMode="auto">
              <a:xfrm flipH="1">
                <a:off x="4237038" y="5721350"/>
                <a:ext cx="11113" cy="22225"/>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17"/>
              <p:cNvSpPr>
                <a:spLocks/>
              </p:cNvSpPr>
              <p:nvPr/>
            </p:nvSpPr>
            <p:spPr bwMode="auto">
              <a:xfrm>
                <a:off x="4111625" y="5754688"/>
                <a:ext cx="133350" cy="161925"/>
              </a:xfrm>
              <a:custGeom>
                <a:avLst/>
                <a:gdLst>
                  <a:gd name="T0" fmla="*/ 0 w 35"/>
                  <a:gd name="T1" fmla="*/ 40 h 42"/>
                  <a:gd name="T2" fmla="*/ 33 w 35"/>
                  <a:gd name="T3" fmla="*/ 0 h 42"/>
                  <a:gd name="T4" fmla="*/ 35 w 35"/>
                  <a:gd name="T5" fmla="*/ 2 h 42"/>
                  <a:gd name="T6" fmla="*/ 3 w 35"/>
                  <a:gd name="T7" fmla="*/ 42 h 42"/>
                </a:gdLst>
                <a:ahLst/>
                <a:cxnLst>
                  <a:cxn ang="0">
                    <a:pos x="T0" y="T1"/>
                  </a:cxn>
                  <a:cxn ang="0">
                    <a:pos x="T2" y="T3"/>
                  </a:cxn>
                  <a:cxn ang="0">
                    <a:pos x="T4" y="T5"/>
                  </a:cxn>
                  <a:cxn ang="0">
                    <a:pos x="T6" y="T7"/>
                  </a:cxn>
                </a:cxnLst>
                <a:rect l="0" t="0" r="r" b="b"/>
                <a:pathLst>
                  <a:path w="35" h="42">
                    <a:moveTo>
                      <a:pt x="0" y="40"/>
                    </a:moveTo>
                    <a:cubicBezTo>
                      <a:pt x="33" y="0"/>
                      <a:pt x="33" y="0"/>
                      <a:pt x="33" y="0"/>
                    </a:cubicBezTo>
                    <a:cubicBezTo>
                      <a:pt x="35" y="2"/>
                      <a:pt x="35" y="2"/>
                      <a:pt x="35" y="2"/>
                    </a:cubicBezTo>
                    <a:cubicBezTo>
                      <a:pt x="22" y="18"/>
                      <a:pt x="16" y="26"/>
                      <a:pt x="3" y="42"/>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8"/>
              <p:cNvSpPr>
                <a:spLocks/>
              </p:cNvSpPr>
              <p:nvPr/>
            </p:nvSpPr>
            <p:spPr bwMode="auto">
              <a:xfrm>
                <a:off x="4092575" y="5919788"/>
                <a:ext cx="33338" cy="26988"/>
              </a:xfrm>
              <a:custGeom>
                <a:avLst/>
                <a:gdLst>
                  <a:gd name="T0" fmla="*/ 8 w 9"/>
                  <a:gd name="T1" fmla="*/ 0 h 7"/>
                  <a:gd name="T2" fmla="*/ 6 w 9"/>
                  <a:gd name="T3" fmla="*/ 6 h 7"/>
                  <a:gd name="T4" fmla="*/ 0 w 9"/>
                  <a:gd name="T5" fmla="*/ 4 h 7"/>
                  <a:gd name="T6" fmla="*/ 0 w 9"/>
                  <a:gd name="T7" fmla="*/ 2 h 7"/>
                </a:gdLst>
                <a:ahLst/>
                <a:cxnLst>
                  <a:cxn ang="0">
                    <a:pos x="T0" y="T1"/>
                  </a:cxn>
                  <a:cxn ang="0">
                    <a:pos x="T2" y="T3"/>
                  </a:cxn>
                  <a:cxn ang="0">
                    <a:pos x="T4" y="T5"/>
                  </a:cxn>
                  <a:cxn ang="0">
                    <a:pos x="T6" y="T7"/>
                  </a:cxn>
                </a:cxnLst>
                <a:rect l="0" t="0" r="r" b="b"/>
                <a:pathLst>
                  <a:path w="9" h="7">
                    <a:moveTo>
                      <a:pt x="8" y="0"/>
                    </a:moveTo>
                    <a:cubicBezTo>
                      <a:pt x="9" y="2"/>
                      <a:pt x="8" y="5"/>
                      <a:pt x="6" y="6"/>
                    </a:cubicBezTo>
                    <a:cubicBezTo>
                      <a:pt x="4" y="7"/>
                      <a:pt x="1" y="6"/>
                      <a:pt x="0" y="4"/>
                    </a:cubicBezTo>
                    <a:cubicBezTo>
                      <a:pt x="0" y="3"/>
                      <a:pt x="0" y="3"/>
                      <a:pt x="0" y="2"/>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19"/>
              <p:cNvSpPr>
                <a:spLocks noChangeShapeType="1"/>
              </p:cNvSpPr>
              <p:nvPr/>
            </p:nvSpPr>
            <p:spPr bwMode="auto">
              <a:xfrm>
                <a:off x="3768725" y="5927725"/>
                <a:ext cx="323850" cy="0"/>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20"/>
              <p:cNvSpPr>
                <a:spLocks noChangeShapeType="1"/>
              </p:cNvSpPr>
              <p:nvPr/>
            </p:nvSpPr>
            <p:spPr bwMode="auto">
              <a:xfrm>
                <a:off x="4210050" y="5927725"/>
                <a:ext cx="239713" cy="0"/>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21"/>
              <p:cNvSpPr>
                <a:spLocks noChangeShapeType="1"/>
              </p:cNvSpPr>
              <p:nvPr/>
            </p:nvSpPr>
            <p:spPr bwMode="auto">
              <a:xfrm>
                <a:off x="3787775" y="6119813"/>
                <a:ext cx="593725" cy="0"/>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22"/>
              <p:cNvSpPr>
                <a:spLocks/>
              </p:cNvSpPr>
              <p:nvPr/>
            </p:nvSpPr>
            <p:spPr bwMode="auto">
              <a:xfrm>
                <a:off x="3898900" y="6035675"/>
                <a:ext cx="417513" cy="84138"/>
              </a:xfrm>
              <a:custGeom>
                <a:avLst/>
                <a:gdLst>
                  <a:gd name="T0" fmla="*/ 0 w 263"/>
                  <a:gd name="T1" fmla="*/ 0 h 53"/>
                  <a:gd name="T2" fmla="*/ 263 w 263"/>
                  <a:gd name="T3" fmla="*/ 0 h 53"/>
                  <a:gd name="T4" fmla="*/ 263 w 263"/>
                  <a:gd name="T5" fmla="*/ 53 h 53"/>
                  <a:gd name="T6" fmla="*/ 0 w 263"/>
                  <a:gd name="T7" fmla="*/ 53 h 53"/>
                  <a:gd name="T8" fmla="*/ 0 w 263"/>
                  <a:gd name="T9" fmla="*/ 0 h 53"/>
                  <a:gd name="T10" fmla="*/ 0 w 263"/>
                  <a:gd name="T11" fmla="*/ 0 h 53"/>
                </a:gdLst>
                <a:ahLst/>
                <a:cxnLst>
                  <a:cxn ang="0">
                    <a:pos x="T0" y="T1"/>
                  </a:cxn>
                  <a:cxn ang="0">
                    <a:pos x="T2" y="T3"/>
                  </a:cxn>
                  <a:cxn ang="0">
                    <a:pos x="T4" y="T5"/>
                  </a:cxn>
                  <a:cxn ang="0">
                    <a:pos x="T6" y="T7"/>
                  </a:cxn>
                  <a:cxn ang="0">
                    <a:pos x="T8" y="T9"/>
                  </a:cxn>
                  <a:cxn ang="0">
                    <a:pos x="T10" y="T11"/>
                  </a:cxn>
                </a:cxnLst>
                <a:rect l="0" t="0" r="r" b="b"/>
                <a:pathLst>
                  <a:path w="263" h="53">
                    <a:moveTo>
                      <a:pt x="0" y="0"/>
                    </a:moveTo>
                    <a:lnTo>
                      <a:pt x="263" y="0"/>
                    </a:lnTo>
                    <a:lnTo>
                      <a:pt x="263" y="53"/>
                    </a:lnTo>
                    <a:lnTo>
                      <a:pt x="0" y="53"/>
                    </a:lnTo>
                    <a:lnTo>
                      <a:pt x="0" y="0"/>
                    </a:lnTo>
                    <a:lnTo>
                      <a:pt x="0" y="0"/>
                    </a:lnTo>
                    <a:close/>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67" name="Round Diagonal Corner Rectangle 566"/>
          <p:cNvSpPr/>
          <p:nvPr/>
        </p:nvSpPr>
        <p:spPr bwMode="auto">
          <a:xfrm>
            <a:off x="1916302" y="4120504"/>
            <a:ext cx="494183" cy="317235"/>
          </a:xfrm>
          <a:prstGeom prst="round2DiagRect">
            <a:avLst/>
          </a:prstGeom>
          <a:no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sp>
        <p:nvSpPr>
          <p:cNvPr id="568" name="TextBox 567"/>
          <p:cNvSpPr txBox="1"/>
          <p:nvPr/>
        </p:nvSpPr>
        <p:spPr bwMode="auto">
          <a:xfrm>
            <a:off x="1660322" y="4466287"/>
            <a:ext cx="739036"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smtClean="0">
                <a:latin typeface="Arial" pitchFamily="34" charset="0"/>
                <a:cs typeface="Arial" pitchFamily="34" charset="0"/>
              </a:rPr>
              <a:t>GPS</a:t>
            </a:r>
            <a:endParaRPr lang="en-US" sz="900" dirty="0">
              <a:latin typeface="Arial" pitchFamily="34" charset="0"/>
              <a:cs typeface="Arial" pitchFamily="34" charset="0"/>
            </a:endParaRPr>
          </a:p>
        </p:txBody>
      </p:sp>
      <p:grpSp>
        <p:nvGrpSpPr>
          <p:cNvPr id="89" name="Group 88"/>
          <p:cNvGrpSpPr/>
          <p:nvPr/>
        </p:nvGrpSpPr>
        <p:grpSpPr>
          <a:xfrm>
            <a:off x="2053590" y="4153006"/>
            <a:ext cx="201692" cy="201692"/>
            <a:chOff x="2184321" y="3780194"/>
            <a:chExt cx="119020" cy="119020"/>
          </a:xfrm>
        </p:grpSpPr>
        <p:sp>
          <p:nvSpPr>
            <p:cNvPr id="569" name="Teardrop 568"/>
            <p:cNvSpPr/>
            <p:nvPr/>
          </p:nvSpPr>
          <p:spPr>
            <a:xfrm rot="8100000">
              <a:off x="2184321" y="3780194"/>
              <a:ext cx="119020" cy="119020"/>
            </a:xfrm>
            <a:prstGeom prst="teardrop">
              <a:avLst>
                <a:gd name="adj" fmla="val 107302"/>
              </a:avLst>
            </a:prstGeom>
            <a:no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570" name="Oval 569"/>
            <p:cNvSpPr/>
            <p:nvPr/>
          </p:nvSpPr>
          <p:spPr>
            <a:xfrm>
              <a:off x="2210064" y="3806104"/>
              <a:ext cx="67533" cy="67534"/>
            </a:xfrm>
            <a:prstGeom prst="ellipse">
              <a:avLst/>
            </a:prstGeom>
            <a:no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sp>
        <p:nvSpPr>
          <p:cNvPr id="571" name="Round Diagonal Corner Rectangle 570"/>
          <p:cNvSpPr/>
          <p:nvPr/>
        </p:nvSpPr>
        <p:spPr bwMode="auto">
          <a:xfrm>
            <a:off x="1415287" y="4900912"/>
            <a:ext cx="494183" cy="441375"/>
          </a:xfrm>
          <a:prstGeom prst="round2DiagRect">
            <a:avLst/>
          </a:prstGeom>
          <a:no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sp>
        <p:nvSpPr>
          <p:cNvPr id="572" name="TextBox 571"/>
          <p:cNvSpPr txBox="1"/>
          <p:nvPr/>
        </p:nvSpPr>
        <p:spPr bwMode="auto">
          <a:xfrm>
            <a:off x="1290804" y="4748067"/>
            <a:ext cx="739036"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smtClean="0">
                <a:latin typeface="Arial" pitchFamily="34" charset="0"/>
                <a:cs typeface="Arial" pitchFamily="34" charset="0"/>
              </a:rPr>
              <a:t>GPS</a:t>
            </a:r>
            <a:endParaRPr lang="en-US" sz="900" dirty="0">
              <a:latin typeface="Arial" pitchFamily="34" charset="0"/>
              <a:cs typeface="Arial" pitchFamily="34" charset="0"/>
            </a:endParaRPr>
          </a:p>
        </p:txBody>
      </p:sp>
      <p:grpSp>
        <p:nvGrpSpPr>
          <p:cNvPr id="573" name="Group 572"/>
          <p:cNvGrpSpPr/>
          <p:nvPr/>
        </p:nvGrpSpPr>
        <p:grpSpPr>
          <a:xfrm>
            <a:off x="1566448" y="5001868"/>
            <a:ext cx="201692" cy="201692"/>
            <a:chOff x="2184321" y="3780194"/>
            <a:chExt cx="119020" cy="119020"/>
          </a:xfrm>
        </p:grpSpPr>
        <p:sp>
          <p:nvSpPr>
            <p:cNvPr id="574" name="Teardrop 573"/>
            <p:cNvSpPr/>
            <p:nvPr/>
          </p:nvSpPr>
          <p:spPr>
            <a:xfrm rot="8100000">
              <a:off x="2184321" y="3780194"/>
              <a:ext cx="119020" cy="119020"/>
            </a:xfrm>
            <a:prstGeom prst="teardrop">
              <a:avLst>
                <a:gd name="adj" fmla="val 107302"/>
              </a:avLst>
            </a:prstGeom>
            <a:no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575" name="Oval 574"/>
            <p:cNvSpPr/>
            <p:nvPr/>
          </p:nvSpPr>
          <p:spPr>
            <a:xfrm>
              <a:off x="2211560" y="3806104"/>
              <a:ext cx="66037" cy="69877"/>
            </a:xfrm>
            <a:prstGeom prst="ellipse">
              <a:avLst/>
            </a:prstGeom>
            <a:no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sp>
        <p:nvSpPr>
          <p:cNvPr id="577" name="TextBox 576"/>
          <p:cNvSpPr txBox="1"/>
          <p:nvPr/>
        </p:nvSpPr>
        <p:spPr bwMode="auto">
          <a:xfrm>
            <a:off x="1945751" y="4698132"/>
            <a:ext cx="739036"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Temperature</a:t>
            </a:r>
          </a:p>
        </p:txBody>
      </p:sp>
      <p:grpSp>
        <p:nvGrpSpPr>
          <p:cNvPr id="11" name="Group 10"/>
          <p:cNvGrpSpPr/>
          <p:nvPr/>
        </p:nvGrpSpPr>
        <p:grpSpPr>
          <a:xfrm>
            <a:off x="2065131" y="4886718"/>
            <a:ext cx="494183" cy="455569"/>
            <a:chOff x="1443849" y="3214073"/>
            <a:chExt cx="494183" cy="317235"/>
          </a:xfrm>
        </p:grpSpPr>
        <p:sp>
          <p:nvSpPr>
            <p:cNvPr id="576" name="Round Diagonal Corner Rectangle 575"/>
            <p:cNvSpPr/>
            <p:nvPr/>
          </p:nvSpPr>
          <p:spPr bwMode="auto">
            <a:xfrm>
              <a:off x="1443849" y="3214073"/>
              <a:ext cx="494183" cy="317235"/>
            </a:xfrm>
            <a:prstGeom prst="round2DiagRect">
              <a:avLst/>
            </a:prstGeom>
            <a:no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grpSp>
          <p:nvGrpSpPr>
            <p:cNvPr id="578" name="Group 577"/>
            <p:cNvGrpSpPr/>
            <p:nvPr/>
          </p:nvGrpSpPr>
          <p:grpSpPr>
            <a:xfrm>
              <a:off x="1530699" y="3229452"/>
              <a:ext cx="258627" cy="253000"/>
              <a:chOff x="7426325" y="2747963"/>
              <a:chExt cx="1897063" cy="1855787"/>
            </a:xfrm>
          </p:grpSpPr>
          <p:sp>
            <p:nvSpPr>
              <p:cNvPr id="579" name="Freeform 57"/>
              <p:cNvSpPr>
                <a:spLocks noEditPoints="1"/>
              </p:cNvSpPr>
              <p:nvPr/>
            </p:nvSpPr>
            <p:spPr bwMode="auto">
              <a:xfrm>
                <a:off x="7426325" y="2978150"/>
                <a:ext cx="1897063" cy="1314450"/>
              </a:xfrm>
              <a:custGeom>
                <a:avLst/>
                <a:gdLst>
                  <a:gd name="T0" fmla="*/ 1056 w 1748"/>
                  <a:gd name="T1" fmla="*/ 1 h 1212"/>
                  <a:gd name="T2" fmla="*/ 1508 w 1748"/>
                  <a:gd name="T3" fmla="*/ 391 h 1212"/>
                  <a:gd name="T4" fmla="*/ 1514 w 1748"/>
                  <a:gd name="T5" fmla="*/ 456 h 1212"/>
                  <a:gd name="T6" fmla="*/ 1526 w 1748"/>
                  <a:gd name="T7" fmla="*/ 476 h 1212"/>
                  <a:gd name="T8" fmla="*/ 1723 w 1748"/>
                  <a:gd name="T9" fmla="*/ 762 h 1212"/>
                  <a:gd name="T10" fmla="*/ 1521 w 1748"/>
                  <a:gd name="T11" fmla="*/ 1162 h 1212"/>
                  <a:gd name="T12" fmla="*/ 1340 w 1748"/>
                  <a:gd name="T13" fmla="*/ 1208 h 1212"/>
                  <a:gd name="T14" fmla="*/ 1301 w 1748"/>
                  <a:gd name="T15" fmla="*/ 1174 h 1212"/>
                  <a:gd name="T16" fmla="*/ 1339 w 1748"/>
                  <a:gd name="T17" fmla="*/ 1137 h 1212"/>
                  <a:gd name="T18" fmla="*/ 1649 w 1748"/>
                  <a:gd name="T19" fmla="*/ 882 h 1212"/>
                  <a:gd name="T20" fmla="*/ 1392 w 1748"/>
                  <a:gd name="T21" fmla="*/ 503 h 1212"/>
                  <a:gd name="T22" fmla="*/ 1244 w 1748"/>
                  <a:gd name="T23" fmla="*/ 513 h 1212"/>
                  <a:gd name="T24" fmla="*/ 1191 w 1748"/>
                  <a:gd name="T25" fmla="*/ 490 h 1212"/>
                  <a:gd name="T26" fmla="*/ 843 w 1748"/>
                  <a:gd name="T27" fmla="*/ 221 h 1212"/>
                  <a:gd name="T28" fmla="*/ 333 w 1748"/>
                  <a:gd name="T29" fmla="*/ 525 h 1212"/>
                  <a:gd name="T30" fmla="*/ 312 w 1748"/>
                  <a:gd name="T31" fmla="*/ 613 h 1212"/>
                  <a:gd name="T32" fmla="*/ 281 w 1748"/>
                  <a:gd name="T33" fmla="*/ 649 h 1212"/>
                  <a:gd name="T34" fmla="*/ 98 w 1748"/>
                  <a:gd name="T35" fmla="*/ 844 h 1212"/>
                  <a:gd name="T36" fmla="*/ 292 w 1748"/>
                  <a:gd name="T37" fmla="*/ 1131 h 1212"/>
                  <a:gd name="T38" fmla="*/ 342 w 1748"/>
                  <a:gd name="T39" fmla="*/ 1137 h 1212"/>
                  <a:gd name="T40" fmla="*/ 378 w 1748"/>
                  <a:gd name="T41" fmla="*/ 1174 h 1212"/>
                  <a:gd name="T42" fmla="*/ 342 w 1748"/>
                  <a:gd name="T43" fmla="*/ 1208 h 1212"/>
                  <a:gd name="T44" fmla="*/ 28 w 1748"/>
                  <a:gd name="T45" fmla="*/ 951 h 1212"/>
                  <a:gd name="T46" fmla="*/ 234 w 1748"/>
                  <a:gd name="T47" fmla="*/ 589 h 1212"/>
                  <a:gd name="T48" fmla="*/ 246 w 1748"/>
                  <a:gd name="T49" fmla="*/ 571 h 1212"/>
                  <a:gd name="T50" fmla="*/ 515 w 1748"/>
                  <a:gd name="T51" fmla="*/ 207 h 1212"/>
                  <a:gd name="T52" fmla="*/ 736 w 1748"/>
                  <a:gd name="T53" fmla="*/ 143 h 1212"/>
                  <a:gd name="T54" fmla="*/ 750 w 1748"/>
                  <a:gd name="T55" fmla="*/ 137 h 1212"/>
                  <a:gd name="T56" fmla="*/ 912 w 1748"/>
                  <a:gd name="T57" fmla="*/ 26 h 1212"/>
                  <a:gd name="T58" fmla="*/ 1056 w 1748"/>
                  <a:gd name="T59" fmla="*/ 1 h 1212"/>
                  <a:gd name="T60" fmla="*/ 1442 w 1748"/>
                  <a:gd name="T61" fmla="*/ 440 h 1212"/>
                  <a:gd name="T62" fmla="*/ 1437 w 1748"/>
                  <a:gd name="T63" fmla="*/ 394 h 1212"/>
                  <a:gd name="T64" fmla="*/ 1016 w 1748"/>
                  <a:gd name="T65" fmla="*/ 75 h 1212"/>
                  <a:gd name="T66" fmla="*/ 854 w 1748"/>
                  <a:gd name="T67" fmla="*/ 135 h 1212"/>
                  <a:gd name="T68" fmla="*/ 839 w 1748"/>
                  <a:gd name="T69" fmla="*/ 146 h 1212"/>
                  <a:gd name="T70" fmla="*/ 1246 w 1748"/>
                  <a:gd name="T71" fmla="*/ 438 h 1212"/>
                  <a:gd name="T72" fmla="*/ 1442 w 1748"/>
                  <a:gd name="T73" fmla="*/ 44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8" h="1212">
                    <a:moveTo>
                      <a:pt x="1056" y="1"/>
                    </a:moveTo>
                    <a:cubicBezTo>
                      <a:pt x="1281" y="2"/>
                      <a:pt x="1476" y="170"/>
                      <a:pt x="1508" y="391"/>
                    </a:cubicBezTo>
                    <a:cubicBezTo>
                      <a:pt x="1511" y="413"/>
                      <a:pt x="1513" y="435"/>
                      <a:pt x="1514" y="456"/>
                    </a:cubicBezTo>
                    <a:cubicBezTo>
                      <a:pt x="1514" y="466"/>
                      <a:pt x="1517" y="471"/>
                      <a:pt x="1526" y="476"/>
                    </a:cubicBezTo>
                    <a:cubicBezTo>
                      <a:pt x="1637" y="540"/>
                      <a:pt x="1704" y="635"/>
                      <a:pt x="1723" y="762"/>
                    </a:cubicBezTo>
                    <a:cubicBezTo>
                      <a:pt x="1748" y="923"/>
                      <a:pt x="1665" y="1086"/>
                      <a:pt x="1521" y="1162"/>
                    </a:cubicBezTo>
                    <a:cubicBezTo>
                      <a:pt x="1464" y="1192"/>
                      <a:pt x="1404" y="1208"/>
                      <a:pt x="1340" y="1208"/>
                    </a:cubicBezTo>
                    <a:cubicBezTo>
                      <a:pt x="1317" y="1208"/>
                      <a:pt x="1301" y="1194"/>
                      <a:pt x="1301" y="1174"/>
                    </a:cubicBezTo>
                    <a:cubicBezTo>
                      <a:pt x="1301" y="1152"/>
                      <a:pt x="1315" y="1138"/>
                      <a:pt x="1339" y="1137"/>
                    </a:cubicBezTo>
                    <a:cubicBezTo>
                      <a:pt x="1493" y="1133"/>
                      <a:pt x="1616" y="1032"/>
                      <a:pt x="1649" y="882"/>
                    </a:cubicBezTo>
                    <a:cubicBezTo>
                      <a:pt x="1688" y="710"/>
                      <a:pt x="1566" y="531"/>
                      <a:pt x="1392" y="503"/>
                    </a:cubicBezTo>
                    <a:cubicBezTo>
                      <a:pt x="1342" y="495"/>
                      <a:pt x="1293" y="498"/>
                      <a:pt x="1244" y="513"/>
                    </a:cubicBezTo>
                    <a:cubicBezTo>
                      <a:pt x="1217" y="522"/>
                      <a:pt x="1203" y="515"/>
                      <a:pt x="1191" y="490"/>
                    </a:cubicBezTo>
                    <a:cubicBezTo>
                      <a:pt x="1121" y="340"/>
                      <a:pt x="1005" y="249"/>
                      <a:pt x="843" y="221"/>
                    </a:cubicBezTo>
                    <a:cubicBezTo>
                      <a:pt x="623" y="183"/>
                      <a:pt x="406" y="311"/>
                      <a:pt x="333" y="525"/>
                    </a:cubicBezTo>
                    <a:cubicBezTo>
                      <a:pt x="323" y="554"/>
                      <a:pt x="318" y="584"/>
                      <a:pt x="312" y="613"/>
                    </a:cubicBezTo>
                    <a:cubicBezTo>
                      <a:pt x="308" y="632"/>
                      <a:pt x="299" y="643"/>
                      <a:pt x="281" y="649"/>
                    </a:cubicBezTo>
                    <a:cubicBezTo>
                      <a:pt x="181" y="678"/>
                      <a:pt x="119" y="742"/>
                      <a:pt x="98" y="844"/>
                    </a:cubicBezTo>
                    <a:cubicBezTo>
                      <a:pt x="71" y="973"/>
                      <a:pt x="162" y="1107"/>
                      <a:pt x="292" y="1131"/>
                    </a:cubicBezTo>
                    <a:cubicBezTo>
                      <a:pt x="308" y="1135"/>
                      <a:pt x="326" y="1136"/>
                      <a:pt x="342" y="1137"/>
                    </a:cubicBezTo>
                    <a:cubicBezTo>
                      <a:pt x="363" y="1138"/>
                      <a:pt x="378" y="1153"/>
                      <a:pt x="378" y="1174"/>
                    </a:cubicBezTo>
                    <a:cubicBezTo>
                      <a:pt x="377" y="1193"/>
                      <a:pt x="362" y="1208"/>
                      <a:pt x="342" y="1208"/>
                    </a:cubicBezTo>
                    <a:cubicBezTo>
                      <a:pt x="194" y="1212"/>
                      <a:pt x="54" y="1096"/>
                      <a:pt x="28" y="951"/>
                    </a:cubicBezTo>
                    <a:cubicBezTo>
                      <a:pt x="0" y="790"/>
                      <a:pt x="82" y="646"/>
                      <a:pt x="234" y="589"/>
                    </a:cubicBezTo>
                    <a:cubicBezTo>
                      <a:pt x="244" y="585"/>
                      <a:pt x="245" y="578"/>
                      <a:pt x="246" y="571"/>
                    </a:cubicBezTo>
                    <a:cubicBezTo>
                      <a:pt x="281" y="409"/>
                      <a:pt x="371" y="288"/>
                      <a:pt x="515" y="207"/>
                    </a:cubicBezTo>
                    <a:cubicBezTo>
                      <a:pt x="583" y="169"/>
                      <a:pt x="658" y="149"/>
                      <a:pt x="736" y="143"/>
                    </a:cubicBezTo>
                    <a:cubicBezTo>
                      <a:pt x="741" y="143"/>
                      <a:pt x="748" y="141"/>
                      <a:pt x="750" y="137"/>
                    </a:cubicBezTo>
                    <a:cubicBezTo>
                      <a:pt x="791" y="80"/>
                      <a:pt x="848" y="48"/>
                      <a:pt x="912" y="26"/>
                    </a:cubicBezTo>
                    <a:cubicBezTo>
                      <a:pt x="959" y="10"/>
                      <a:pt x="1006" y="0"/>
                      <a:pt x="1056" y="1"/>
                    </a:cubicBezTo>
                    <a:close/>
                    <a:moveTo>
                      <a:pt x="1442" y="440"/>
                    </a:moveTo>
                    <a:cubicBezTo>
                      <a:pt x="1440" y="424"/>
                      <a:pt x="1439" y="409"/>
                      <a:pt x="1437" y="394"/>
                    </a:cubicBezTo>
                    <a:cubicBezTo>
                      <a:pt x="1399" y="187"/>
                      <a:pt x="1208" y="53"/>
                      <a:pt x="1016" y="75"/>
                    </a:cubicBezTo>
                    <a:cubicBezTo>
                      <a:pt x="957" y="81"/>
                      <a:pt x="903" y="101"/>
                      <a:pt x="854" y="135"/>
                    </a:cubicBezTo>
                    <a:cubicBezTo>
                      <a:pt x="849" y="138"/>
                      <a:pt x="845" y="142"/>
                      <a:pt x="839" y="146"/>
                    </a:cubicBezTo>
                    <a:cubicBezTo>
                      <a:pt x="1025" y="178"/>
                      <a:pt x="1159" y="275"/>
                      <a:pt x="1246" y="438"/>
                    </a:cubicBezTo>
                    <a:cubicBezTo>
                      <a:pt x="1321" y="422"/>
                      <a:pt x="1363" y="423"/>
                      <a:pt x="1442" y="440"/>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0" name="Freeform 58"/>
              <p:cNvSpPr>
                <a:spLocks/>
              </p:cNvSpPr>
              <p:nvPr/>
            </p:nvSpPr>
            <p:spPr bwMode="auto">
              <a:xfrm>
                <a:off x="8061325" y="3665538"/>
                <a:ext cx="627063" cy="935038"/>
              </a:xfrm>
              <a:custGeom>
                <a:avLst/>
                <a:gdLst>
                  <a:gd name="T0" fmla="*/ 265 w 577"/>
                  <a:gd name="T1" fmla="*/ 550 h 861"/>
                  <a:gd name="T2" fmla="*/ 255 w 577"/>
                  <a:gd name="T3" fmla="*/ 564 h 861"/>
                  <a:gd name="T4" fmla="*/ 74 w 577"/>
                  <a:gd name="T5" fmla="*/ 837 h 861"/>
                  <a:gd name="T6" fmla="*/ 45 w 577"/>
                  <a:gd name="T7" fmla="*/ 858 h 861"/>
                  <a:gd name="T8" fmla="*/ 6 w 577"/>
                  <a:gd name="T9" fmla="*/ 813 h 861"/>
                  <a:gd name="T10" fmla="*/ 20 w 577"/>
                  <a:gd name="T11" fmla="*/ 740 h 861"/>
                  <a:gd name="T12" fmla="*/ 110 w 577"/>
                  <a:gd name="T13" fmla="*/ 290 h 861"/>
                  <a:gd name="T14" fmla="*/ 169 w 577"/>
                  <a:gd name="T15" fmla="*/ 261 h 861"/>
                  <a:gd name="T16" fmla="*/ 259 w 577"/>
                  <a:gd name="T17" fmla="*/ 306 h 861"/>
                  <a:gd name="T18" fmla="*/ 266 w 577"/>
                  <a:gd name="T19" fmla="*/ 243 h 861"/>
                  <a:gd name="T20" fmla="*/ 289 w 577"/>
                  <a:gd name="T21" fmla="*/ 37 h 861"/>
                  <a:gd name="T22" fmla="*/ 335 w 577"/>
                  <a:gd name="T23" fmla="*/ 8 h 861"/>
                  <a:gd name="T24" fmla="*/ 549 w 577"/>
                  <a:gd name="T25" fmla="*/ 79 h 861"/>
                  <a:gd name="T26" fmla="*/ 570 w 577"/>
                  <a:gd name="T27" fmla="*/ 127 h 861"/>
                  <a:gd name="T28" fmla="*/ 472 w 577"/>
                  <a:gd name="T29" fmla="*/ 447 h 861"/>
                  <a:gd name="T30" fmla="*/ 431 w 577"/>
                  <a:gd name="T31" fmla="*/ 579 h 861"/>
                  <a:gd name="T32" fmla="*/ 374 w 577"/>
                  <a:gd name="T33" fmla="*/ 603 h 861"/>
                  <a:gd name="T34" fmla="*/ 279 w 577"/>
                  <a:gd name="T35" fmla="*/ 556 h 861"/>
                  <a:gd name="T36" fmla="*/ 265 w 577"/>
                  <a:gd name="T37" fmla="*/ 55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7" h="861">
                    <a:moveTo>
                      <a:pt x="265" y="550"/>
                    </a:moveTo>
                    <a:cubicBezTo>
                      <a:pt x="262" y="555"/>
                      <a:pt x="259" y="560"/>
                      <a:pt x="255" y="564"/>
                    </a:cubicBezTo>
                    <a:cubicBezTo>
                      <a:pt x="195" y="655"/>
                      <a:pt x="134" y="746"/>
                      <a:pt x="74" y="837"/>
                    </a:cubicBezTo>
                    <a:cubicBezTo>
                      <a:pt x="67" y="848"/>
                      <a:pt x="58" y="856"/>
                      <a:pt x="45" y="858"/>
                    </a:cubicBezTo>
                    <a:cubicBezTo>
                      <a:pt x="19" y="861"/>
                      <a:pt x="0" y="840"/>
                      <a:pt x="6" y="813"/>
                    </a:cubicBezTo>
                    <a:cubicBezTo>
                      <a:pt x="10" y="789"/>
                      <a:pt x="15" y="765"/>
                      <a:pt x="20" y="740"/>
                    </a:cubicBezTo>
                    <a:cubicBezTo>
                      <a:pt x="50" y="590"/>
                      <a:pt x="80" y="441"/>
                      <a:pt x="110" y="290"/>
                    </a:cubicBezTo>
                    <a:cubicBezTo>
                      <a:pt x="117" y="258"/>
                      <a:pt x="139" y="246"/>
                      <a:pt x="169" y="261"/>
                    </a:cubicBezTo>
                    <a:cubicBezTo>
                      <a:pt x="199" y="276"/>
                      <a:pt x="228" y="290"/>
                      <a:pt x="259" y="306"/>
                    </a:cubicBezTo>
                    <a:cubicBezTo>
                      <a:pt x="261" y="283"/>
                      <a:pt x="264" y="263"/>
                      <a:pt x="266" y="243"/>
                    </a:cubicBezTo>
                    <a:cubicBezTo>
                      <a:pt x="274" y="174"/>
                      <a:pt x="281" y="105"/>
                      <a:pt x="289" y="37"/>
                    </a:cubicBezTo>
                    <a:cubicBezTo>
                      <a:pt x="292" y="14"/>
                      <a:pt x="313" y="0"/>
                      <a:pt x="335" y="8"/>
                    </a:cubicBezTo>
                    <a:cubicBezTo>
                      <a:pt x="406" y="31"/>
                      <a:pt x="478" y="55"/>
                      <a:pt x="549" y="79"/>
                    </a:cubicBezTo>
                    <a:cubicBezTo>
                      <a:pt x="570" y="86"/>
                      <a:pt x="577" y="104"/>
                      <a:pt x="570" y="127"/>
                    </a:cubicBezTo>
                    <a:cubicBezTo>
                      <a:pt x="537" y="234"/>
                      <a:pt x="505" y="340"/>
                      <a:pt x="472" y="447"/>
                    </a:cubicBezTo>
                    <a:cubicBezTo>
                      <a:pt x="458" y="491"/>
                      <a:pt x="445" y="535"/>
                      <a:pt x="431" y="579"/>
                    </a:cubicBezTo>
                    <a:cubicBezTo>
                      <a:pt x="422" y="608"/>
                      <a:pt x="402" y="617"/>
                      <a:pt x="374" y="603"/>
                    </a:cubicBezTo>
                    <a:cubicBezTo>
                      <a:pt x="342" y="588"/>
                      <a:pt x="311" y="572"/>
                      <a:pt x="279" y="556"/>
                    </a:cubicBezTo>
                    <a:cubicBezTo>
                      <a:pt x="275" y="554"/>
                      <a:pt x="270" y="552"/>
                      <a:pt x="265" y="550"/>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1" name="Freeform 59"/>
              <p:cNvSpPr>
                <a:spLocks/>
              </p:cNvSpPr>
              <p:nvPr/>
            </p:nvSpPr>
            <p:spPr bwMode="auto">
              <a:xfrm>
                <a:off x="8288338" y="4360863"/>
                <a:ext cx="169863" cy="236538"/>
              </a:xfrm>
              <a:custGeom>
                <a:avLst/>
                <a:gdLst>
                  <a:gd name="T0" fmla="*/ 45 w 156"/>
                  <a:gd name="T1" fmla="*/ 218 h 219"/>
                  <a:gd name="T2" fmla="*/ 12 w 156"/>
                  <a:gd name="T3" fmla="*/ 169 h 219"/>
                  <a:gd name="T4" fmla="*/ 85 w 156"/>
                  <a:gd name="T5" fmla="*/ 22 h 219"/>
                  <a:gd name="T6" fmla="*/ 132 w 156"/>
                  <a:gd name="T7" fmla="*/ 9 h 219"/>
                  <a:gd name="T8" fmla="*/ 148 w 156"/>
                  <a:gd name="T9" fmla="*/ 55 h 219"/>
                  <a:gd name="T10" fmla="*/ 75 w 156"/>
                  <a:gd name="T11" fmla="*/ 200 h 219"/>
                  <a:gd name="T12" fmla="*/ 45 w 156"/>
                  <a:gd name="T13" fmla="*/ 218 h 219"/>
                </a:gdLst>
                <a:ahLst/>
                <a:cxnLst>
                  <a:cxn ang="0">
                    <a:pos x="T0" y="T1"/>
                  </a:cxn>
                  <a:cxn ang="0">
                    <a:pos x="T2" y="T3"/>
                  </a:cxn>
                  <a:cxn ang="0">
                    <a:pos x="T4" y="T5"/>
                  </a:cxn>
                  <a:cxn ang="0">
                    <a:pos x="T6" y="T7"/>
                  </a:cxn>
                  <a:cxn ang="0">
                    <a:pos x="T8" y="T9"/>
                  </a:cxn>
                  <a:cxn ang="0">
                    <a:pos x="T10" y="T11"/>
                  </a:cxn>
                  <a:cxn ang="0">
                    <a:pos x="T12" y="T13"/>
                  </a:cxn>
                </a:cxnLst>
                <a:rect l="0" t="0" r="r" b="b"/>
                <a:pathLst>
                  <a:path w="156" h="219">
                    <a:moveTo>
                      <a:pt x="45" y="218"/>
                    </a:moveTo>
                    <a:cubicBezTo>
                      <a:pt x="19" y="219"/>
                      <a:pt x="0" y="193"/>
                      <a:pt x="12" y="169"/>
                    </a:cubicBezTo>
                    <a:cubicBezTo>
                      <a:pt x="35" y="120"/>
                      <a:pt x="60" y="71"/>
                      <a:pt x="85" y="22"/>
                    </a:cubicBezTo>
                    <a:cubicBezTo>
                      <a:pt x="94" y="5"/>
                      <a:pt x="115" y="0"/>
                      <a:pt x="132" y="9"/>
                    </a:cubicBezTo>
                    <a:cubicBezTo>
                      <a:pt x="148" y="18"/>
                      <a:pt x="156" y="37"/>
                      <a:pt x="148" y="55"/>
                    </a:cubicBezTo>
                    <a:cubicBezTo>
                      <a:pt x="124" y="104"/>
                      <a:pt x="100" y="152"/>
                      <a:pt x="75" y="200"/>
                    </a:cubicBezTo>
                    <a:cubicBezTo>
                      <a:pt x="69" y="212"/>
                      <a:pt x="58" y="218"/>
                      <a:pt x="45" y="218"/>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2" name="Freeform 60"/>
              <p:cNvSpPr>
                <a:spLocks/>
              </p:cNvSpPr>
              <p:nvPr/>
            </p:nvSpPr>
            <p:spPr bwMode="auto">
              <a:xfrm>
                <a:off x="7904163" y="4051300"/>
                <a:ext cx="168275" cy="236538"/>
              </a:xfrm>
              <a:custGeom>
                <a:avLst/>
                <a:gdLst>
                  <a:gd name="T0" fmla="*/ 43 w 155"/>
                  <a:gd name="T1" fmla="*/ 218 h 218"/>
                  <a:gd name="T2" fmla="*/ 12 w 155"/>
                  <a:gd name="T3" fmla="*/ 165 h 218"/>
                  <a:gd name="T4" fmla="*/ 69 w 155"/>
                  <a:gd name="T5" fmla="*/ 50 h 218"/>
                  <a:gd name="T6" fmla="*/ 83 w 155"/>
                  <a:gd name="T7" fmla="*/ 24 h 218"/>
                  <a:gd name="T8" fmla="*/ 130 w 155"/>
                  <a:gd name="T9" fmla="*/ 9 h 218"/>
                  <a:gd name="T10" fmla="*/ 146 w 155"/>
                  <a:gd name="T11" fmla="*/ 56 h 218"/>
                  <a:gd name="T12" fmla="*/ 75 w 155"/>
                  <a:gd name="T13" fmla="*/ 199 h 218"/>
                  <a:gd name="T14" fmla="*/ 43 w 155"/>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218">
                    <a:moveTo>
                      <a:pt x="43" y="218"/>
                    </a:moveTo>
                    <a:cubicBezTo>
                      <a:pt x="16" y="218"/>
                      <a:pt x="0" y="191"/>
                      <a:pt x="12" y="165"/>
                    </a:cubicBezTo>
                    <a:cubicBezTo>
                      <a:pt x="31" y="127"/>
                      <a:pt x="50" y="88"/>
                      <a:pt x="69" y="50"/>
                    </a:cubicBezTo>
                    <a:cubicBezTo>
                      <a:pt x="74" y="41"/>
                      <a:pt x="78" y="32"/>
                      <a:pt x="83" y="24"/>
                    </a:cubicBezTo>
                    <a:cubicBezTo>
                      <a:pt x="93" y="6"/>
                      <a:pt x="113" y="0"/>
                      <a:pt x="130" y="9"/>
                    </a:cubicBezTo>
                    <a:cubicBezTo>
                      <a:pt x="148" y="18"/>
                      <a:pt x="155" y="38"/>
                      <a:pt x="146" y="56"/>
                    </a:cubicBezTo>
                    <a:cubicBezTo>
                      <a:pt x="123" y="104"/>
                      <a:pt x="99" y="151"/>
                      <a:pt x="75" y="199"/>
                    </a:cubicBezTo>
                    <a:cubicBezTo>
                      <a:pt x="68" y="212"/>
                      <a:pt x="57" y="218"/>
                      <a:pt x="43" y="218"/>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3" name="Freeform 61"/>
              <p:cNvSpPr>
                <a:spLocks/>
              </p:cNvSpPr>
              <p:nvPr/>
            </p:nvSpPr>
            <p:spPr bwMode="auto">
              <a:xfrm>
                <a:off x="8678863" y="4054475"/>
                <a:ext cx="158750" cy="241300"/>
              </a:xfrm>
              <a:custGeom>
                <a:avLst/>
                <a:gdLst>
                  <a:gd name="T0" fmla="*/ 147 w 147"/>
                  <a:gd name="T1" fmla="*/ 42 h 222"/>
                  <a:gd name="T2" fmla="*/ 141 w 147"/>
                  <a:gd name="T3" fmla="*/ 58 h 222"/>
                  <a:gd name="T4" fmla="*/ 74 w 147"/>
                  <a:gd name="T5" fmla="*/ 192 h 222"/>
                  <a:gd name="T6" fmla="*/ 24 w 147"/>
                  <a:gd name="T7" fmla="*/ 213 h 222"/>
                  <a:gd name="T8" fmla="*/ 11 w 147"/>
                  <a:gd name="T9" fmla="*/ 160 h 222"/>
                  <a:gd name="T10" fmla="*/ 79 w 147"/>
                  <a:gd name="T11" fmla="*/ 24 h 222"/>
                  <a:gd name="T12" fmla="*/ 120 w 147"/>
                  <a:gd name="T13" fmla="*/ 4 h 222"/>
                  <a:gd name="T14" fmla="*/ 147 w 147"/>
                  <a:gd name="T15" fmla="*/ 4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222">
                    <a:moveTo>
                      <a:pt x="147" y="42"/>
                    </a:moveTo>
                    <a:cubicBezTo>
                      <a:pt x="146" y="45"/>
                      <a:pt x="144" y="52"/>
                      <a:pt x="141" y="58"/>
                    </a:cubicBezTo>
                    <a:cubicBezTo>
                      <a:pt x="119" y="103"/>
                      <a:pt x="97" y="148"/>
                      <a:pt x="74" y="192"/>
                    </a:cubicBezTo>
                    <a:cubicBezTo>
                      <a:pt x="63" y="214"/>
                      <a:pt x="43" y="222"/>
                      <a:pt x="24" y="213"/>
                    </a:cubicBezTo>
                    <a:cubicBezTo>
                      <a:pt x="5" y="203"/>
                      <a:pt x="0" y="182"/>
                      <a:pt x="11" y="160"/>
                    </a:cubicBezTo>
                    <a:cubicBezTo>
                      <a:pt x="33" y="115"/>
                      <a:pt x="56" y="69"/>
                      <a:pt x="79" y="24"/>
                    </a:cubicBezTo>
                    <a:cubicBezTo>
                      <a:pt x="87" y="7"/>
                      <a:pt x="104" y="0"/>
                      <a:pt x="120" y="4"/>
                    </a:cubicBezTo>
                    <a:cubicBezTo>
                      <a:pt x="135" y="7"/>
                      <a:pt x="147" y="22"/>
                      <a:pt x="147" y="42"/>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4" name="Freeform 62"/>
              <p:cNvSpPr>
                <a:spLocks/>
              </p:cNvSpPr>
              <p:nvPr/>
            </p:nvSpPr>
            <p:spPr bwMode="auto">
              <a:xfrm>
                <a:off x="7912100" y="4359275"/>
                <a:ext cx="160338" cy="241300"/>
              </a:xfrm>
              <a:custGeom>
                <a:avLst/>
                <a:gdLst>
                  <a:gd name="T0" fmla="*/ 1 w 148"/>
                  <a:gd name="T1" fmla="*/ 179 h 223"/>
                  <a:gd name="T2" fmla="*/ 6 w 148"/>
                  <a:gd name="T3" fmla="*/ 164 h 223"/>
                  <a:gd name="T4" fmla="*/ 73 w 148"/>
                  <a:gd name="T5" fmla="*/ 30 h 223"/>
                  <a:gd name="T6" fmla="*/ 123 w 148"/>
                  <a:gd name="T7" fmla="*/ 10 h 223"/>
                  <a:gd name="T8" fmla="*/ 137 w 148"/>
                  <a:gd name="T9" fmla="*/ 62 h 223"/>
                  <a:gd name="T10" fmla="*/ 68 w 148"/>
                  <a:gd name="T11" fmla="*/ 199 h 223"/>
                  <a:gd name="T12" fmla="*/ 27 w 148"/>
                  <a:gd name="T13" fmla="*/ 218 h 223"/>
                  <a:gd name="T14" fmla="*/ 1 w 148"/>
                  <a:gd name="T15" fmla="*/ 179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223">
                    <a:moveTo>
                      <a:pt x="1" y="179"/>
                    </a:moveTo>
                    <a:cubicBezTo>
                      <a:pt x="2" y="176"/>
                      <a:pt x="3" y="170"/>
                      <a:pt x="6" y="164"/>
                    </a:cubicBezTo>
                    <a:cubicBezTo>
                      <a:pt x="28" y="119"/>
                      <a:pt x="51" y="74"/>
                      <a:pt x="73" y="30"/>
                    </a:cubicBezTo>
                    <a:cubicBezTo>
                      <a:pt x="84" y="8"/>
                      <a:pt x="104" y="0"/>
                      <a:pt x="123" y="10"/>
                    </a:cubicBezTo>
                    <a:cubicBezTo>
                      <a:pt x="142" y="19"/>
                      <a:pt x="148" y="40"/>
                      <a:pt x="137" y="62"/>
                    </a:cubicBezTo>
                    <a:cubicBezTo>
                      <a:pt x="114" y="108"/>
                      <a:pt x="92" y="153"/>
                      <a:pt x="68" y="199"/>
                    </a:cubicBezTo>
                    <a:cubicBezTo>
                      <a:pt x="60" y="215"/>
                      <a:pt x="44" y="223"/>
                      <a:pt x="27" y="218"/>
                    </a:cubicBezTo>
                    <a:cubicBezTo>
                      <a:pt x="11" y="214"/>
                      <a:pt x="0" y="200"/>
                      <a:pt x="1" y="179"/>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5" name="Freeform 63"/>
              <p:cNvSpPr>
                <a:spLocks/>
              </p:cNvSpPr>
              <p:nvPr/>
            </p:nvSpPr>
            <p:spPr bwMode="auto">
              <a:xfrm>
                <a:off x="8678863" y="4362450"/>
                <a:ext cx="158750" cy="241300"/>
              </a:xfrm>
              <a:custGeom>
                <a:avLst/>
                <a:gdLst>
                  <a:gd name="T0" fmla="*/ 147 w 147"/>
                  <a:gd name="T1" fmla="*/ 43 h 222"/>
                  <a:gd name="T2" fmla="*/ 141 w 147"/>
                  <a:gd name="T3" fmla="*/ 59 h 222"/>
                  <a:gd name="T4" fmla="*/ 74 w 147"/>
                  <a:gd name="T5" fmla="*/ 193 h 222"/>
                  <a:gd name="T6" fmla="*/ 24 w 147"/>
                  <a:gd name="T7" fmla="*/ 212 h 222"/>
                  <a:gd name="T8" fmla="*/ 10 w 147"/>
                  <a:gd name="T9" fmla="*/ 161 h 222"/>
                  <a:gd name="T10" fmla="*/ 79 w 147"/>
                  <a:gd name="T11" fmla="*/ 24 h 222"/>
                  <a:gd name="T12" fmla="*/ 120 w 147"/>
                  <a:gd name="T13" fmla="*/ 4 h 222"/>
                  <a:gd name="T14" fmla="*/ 147 w 147"/>
                  <a:gd name="T15" fmla="*/ 43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222">
                    <a:moveTo>
                      <a:pt x="147" y="43"/>
                    </a:moveTo>
                    <a:cubicBezTo>
                      <a:pt x="146" y="45"/>
                      <a:pt x="144" y="52"/>
                      <a:pt x="141" y="59"/>
                    </a:cubicBezTo>
                    <a:cubicBezTo>
                      <a:pt x="119" y="103"/>
                      <a:pt x="97" y="148"/>
                      <a:pt x="74" y="193"/>
                    </a:cubicBezTo>
                    <a:cubicBezTo>
                      <a:pt x="63" y="214"/>
                      <a:pt x="43" y="222"/>
                      <a:pt x="24" y="212"/>
                    </a:cubicBezTo>
                    <a:cubicBezTo>
                      <a:pt x="6" y="203"/>
                      <a:pt x="0" y="182"/>
                      <a:pt x="10" y="161"/>
                    </a:cubicBezTo>
                    <a:cubicBezTo>
                      <a:pt x="33" y="115"/>
                      <a:pt x="56" y="69"/>
                      <a:pt x="79" y="24"/>
                    </a:cubicBezTo>
                    <a:cubicBezTo>
                      <a:pt x="87" y="7"/>
                      <a:pt x="104" y="0"/>
                      <a:pt x="120" y="4"/>
                    </a:cubicBezTo>
                    <a:cubicBezTo>
                      <a:pt x="136" y="8"/>
                      <a:pt x="147" y="22"/>
                      <a:pt x="147" y="43"/>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6" name="Freeform 64"/>
              <p:cNvSpPr>
                <a:spLocks/>
              </p:cNvSpPr>
              <p:nvPr/>
            </p:nvSpPr>
            <p:spPr bwMode="auto">
              <a:xfrm>
                <a:off x="8529638" y="2747963"/>
                <a:ext cx="76200" cy="153988"/>
              </a:xfrm>
              <a:custGeom>
                <a:avLst/>
                <a:gdLst>
                  <a:gd name="T0" fmla="*/ 0 w 71"/>
                  <a:gd name="T1" fmla="*/ 70 h 142"/>
                  <a:gd name="T2" fmla="*/ 0 w 71"/>
                  <a:gd name="T3" fmla="*/ 34 h 142"/>
                  <a:gd name="T4" fmla="*/ 36 w 71"/>
                  <a:gd name="T5" fmla="*/ 0 h 142"/>
                  <a:gd name="T6" fmla="*/ 71 w 71"/>
                  <a:gd name="T7" fmla="*/ 35 h 142"/>
                  <a:gd name="T8" fmla="*/ 71 w 71"/>
                  <a:gd name="T9" fmla="*/ 107 h 142"/>
                  <a:gd name="T10" fmla="*/ 35 w 71"/>
                  <a:gd name="T11" fmla="*/ 142 h 142"/>
                  <a:gd name="T12" fmla="*/ 0 w 71"/>
                  <a:gd name="T13" fmla="*/ 107 h 142"/>
                  <a:gd name="T14" fmla="*/ 0 w 71"/>
                  <a:gd name="T15" fmla="*/ 70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42">
                    <a:moveTo>
                      <a:pt x="0" y="70"/>
                    </a:moveTo>
                    <a:cubicBezTo>
                      <a:pt x="0" y="58"/>
                      <a:pt x="0" y="46"/>
                      <a:pt x="0" y="34"/>
                    </a:cubicBezTo>
                    <a:cubicBezTo>
                      <a:pt x="1" y="14"/>
                      <a:pt x="16" y="0"/>
                      <a:pt x="36" y="0"/>
                    </a:cubicBezTo>
                    <a:cubicBezTo>
                      <a:pt x="55" y="0"/>
                      <a:pt x="70" y="14"/>
                      <a:pt x="71" y="35"/>
                    </a:cubicBezTo>
                    <a:cubicBezTo>
                      <a:pt x="71" y="59"/>
                      <a:pt x="71" y="83"/>
                      <a:pt x="71" y="107"/>
                    </a:cubicBezTo>
                    <a:cubicBezTo>
                      <a:pt x="70" y="127"/>
                      <a:pt x="55" y="142"/>
                      <a:pt x="35" y="142"/>
                    </a:cubicBezTo>
                    <a:cubicBezTo>
                      <a:pt x="15" y="142"/>
                      <a:pt x="0" y="127"/>
                      <a:pt x="0" y="107"/>
                    </a:cubicBezTo>
                    <a:cubicBezTo>
                      <a:pt x="0" y="94"/>
                      <a:pt x="0" y="82"/>
                      <a:pt x="0" y="70"/>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7" name="Freeform 65"/>
              <p:cNvSpPr>
                <a:spLocks/>
              </p:cNvSpPr>
              <p:nvPr/>
            </p:nvSpPr>
            <p:spPr bwMode="auto">
              <a:xfrm>
                <a:off x="9145588" y="3441700"/>
                <a:ext cx="153988" cy="76200"/>
              </a:xfrm>
              <a:custGeom>
                <a:avLst/>
                <a:gdLst>
                  <a:gd name="T0" fmla="*/ 71 w 142"/>
                  <a:gd name="T1" fmla="*/ 71 h 71"/>
                  <a:gd name="T2" fmla="*/ 34 w 142"/>
                  <a:gd name="T3" fmla="*/ 71 h 71"/>
                  <a:gd name="T4" fmla="*/ 0 w 142"/>
                  <a:gd name="T5" fmla="*/ 35 h 71"/>
                  <a:gd name="T6" fmla="*/ 35 w 142"/>
                  <a:gd name="T7" fmla="*/ 0 h 71"/>
                  <a:gd name="T8" fmla="*/ 106 w 142"/>
                  <a:gd name="T9" fmla="*/ 0 h 71"/>
                  <a:gd name="T10" fmla="*/ 142 w 142"/>
                  <a:gd name="T11" fmla="*/ 36 h 71"/>
                  <a:gd name="T12" fmla="*/ 105 w 142"/>
                  <a:gd name="T13" fmla="*/ 71 h 71"/>
                  <a:gd name="T14" fmla="*/ 71 w 14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71">
                    <a:moveTo>
                      <a:pt x="71" y="71"/>
                    </a:moveTo>
                    <a:cubicBezTo>
                      <a:pt x="59" y="71"/>
                      <a:pt x="47" y="71"/>
                      <a:pt x="34" y="71"/>
                    </a:cubicBezTo>
                    <a:cubicBezTo>
                      <a:pt x="15" y="70"/>
                      <a:pt x="0" y="55"/>
                      <a:pt x="0" y="35"/>
                    </a:cubicBezTo>
                    <a:cubicBezTo>
                      <a:pt x="0" y="15"/>
                      <a:pt x="15" y="0"/>
                      <a:pt x="35" y="0"/>
                    </a:cubicBezTo>
                    <a:cubicBezTo>
                      <a:pt x="59" y="0"/>
                      <a:pt x="82" y="0"/>
                      <a:pt x="106" y="0"/>
                    </a:cubicBezTo>
                    <a:cubicBezTo>
                      <a:pt x="127" y="0"/>
                      <a:pt x="142" y="15"/>
                      <a:pt x="142" y="36"/>
                    </a:cubicBezTo>
                    <a:cubicBezTo>
                      <a:pt x="142" y="56"/>
                      <a:pt x="127" y="71"/>
                      <a:pt x="105" y="71"/>
                    </a:cubicBezTo>
                    <a:cubicBezTo>
                      <a:pt x="94" y="71"/>
                      <a:pt x="83" y="71"/>
                      <a:pt x="71" y="71"/>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8" name="Freeform 66"/>
              <p:cNvSpPr>
                <a:spLocks/>
              </p:cNvSpPr>
              <p:nvPr/>
            </p:nvSpPr>
            <p:spPr bwMode="auto">
              <a:xfrm>
                <a:off x="8035925" y="2947988"/>
                <a:ext cx="138113" cy="138113"/>
              </a:xfrm>
              <a:custGeom>
                <a:avLst/>
                <a:gdLst>
                  <a:gd name="T0" fmla="*/ 40 w 128"/>
                  <a:gd name="T1" fmla="*/ 0 h 127"/>
                  <a:gd name="T2" fmla="*/ 62 w 128"/>
                  <a:gd name="T3" fmla="*/ 11 h 127"/>
                  <a:gd name="T4" fmla="*/ 114 w 128"/>
                  <a:gd name="T5" fmla="*/ 63 h 127"/>
                  <a:gd name="T6" fmla="*/ 114 w 128"/>
                  <a:gd name="T7" fmla="*/ 113 h 127"/>
                  <a:gd name="T8" fmla="*/ 64 w 128"/>
                  <a:gd name="T9" fmla="*/ 113 h 127"/>
                  <a:gd name="T10" fmla="*/ 12 w 128"/>
                  <a:gd name="T11" fmla="*/ 61 h 127"/>
                  <a:gd name="T12" fmla="*/ 6 w 128"/>
                  <a:gd name="T13" fmla="*/ 22 h 127"/>
                  <a:gd name="T14" fmla="*/ 40 w 128"/>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27">
                    <a:moveTo>
                      <a:pt x="40" y="0"/>
                    </a:moveTo>
                    <a:cubicBezTo>
                      <a:pt x="48" y="4"/>
                      <a:pt x="56" y="6"/>
                      <a:pt x="62" y="11"/>
                    </a:cubicBezTo>
                    <a:cubicBezTo>
                      <a:pt x="80" y="28"/>
                      <a:pt x="97" y="45"/>
                      <a:pt x="114" y="63"/>
                    </a:cubicBezTo>
                    <a:cubicBezTo>
                      <a:pt x="128" y="78"/>
                      <a:pt x="128" y="99"/>
                      <a:pt x="114" y="113"/>
                    </a:cubicBezTo>
                    <a:cubicBezTo>
                      <a:pt x="100" y="127"/>
                      <a:pt x="79" y="127"/>
                      <a:pt x="64" y="113"/>
                    </a:cubicBezTo>
                    <a:cubicBezTo>
                      <a:pt x="46" y="97"/>
                      <a:pt x="29" y="79"/>
                      <a:pt x="12" y="61"/>
                    </a:cubicBezTo>
                    <a:cubicBezTo>
                      <a:pt x="1" y="50"/>
                      <a:pt x="0" y="36"/>
                      <a:pt x="6" y="22"/>
                    </a:cubicBezTo>
                    <a:cubicBezTo>
                      <a:pt x="13" y="9"/>
                      <a:pt x="24" y="2"/>
                      <a:pt x="40" y="0"/>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9" name="Freeform 67"/>
              <p:cNvSpPr>
                <a:spLocks/>
              </p:cNvSpPr>
              <p:nvPr/>
            </p:nvSpPr>
            <p:spPr bwMode="auto">
              <a:xfrm>
                <a:off x="8959850" y="2947988"/>
                <a:ext cx="139700" cy="139700"/>
              </a:xfrm>
              <a:custGeom>
                <a:avLst/>
                <a:gdLst>
                  <a:gd name="T0" fmla="*/ 90 w 128"/>
                  <a:gd name="T1" fmla="*/ 0 h 128"/>
                  <a:gd name="T2" fmla="*/ 122 w 128"/>
                  <a:gd name="T3" fmla="*/ 22 h 128"/>
                  <a:gd name="T4" fmla="*/ 118 w 128"/>
                  <a:gd name="T5" fmla="*/ 59 h 128"/>
                  <a:gd name="T6" fmla="*/ 61 w 128"/>
                  <a:gd name="T7" fmla="*/ 116 h 128"/>
                  <a:gd name="T8" fmla="*/ 14 w 128"/>
                  <a:gd name="T9" fmla="*/ 112 h 128"/>
                  <a:gd name="T10" fmla="*/ 12 w 128"/>
                  <a:gd name="T11" fmla="*/ 66 h 128"/>
                  <a:gd name="T12" fmla="*/ 69 w 128"/>
                  <a:gd name="T13" fmla="*/ 10 h 128"/>
                  <a:gd name="T14" fmla="*/ 90 w 128"/>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28">
                    <a:moveTo>
                      <a:pt x="90" y="0"/>
                    </a:moveTo>
                    <a:cubicBezTo>
                      <a:pt x="105" y="2"/>
                      <a:pt x="116" y="9"/>
                      <a:pt x="122" y="22"/>
                    </a:cubicBezTo>
                    <a:cubicBezTo>
                      <a:pt x="128" y="35"/>
                      <a:pt x="128" y="48"/>
                      <a:pt x="118" y="59"/>
                    </a:cubicBezTo>
                    <a:cubicBezTo>
                      <a:pt x="100" y="79"/>
                      <a:pt x="81" y="98"/>
                      <a:pt x="61" y="116"/>
                    </a:cubicBezTo>
                    <a:cubicBezTo>
                      <a:pt x="47" y="128"/>
                      <a:pt x="27" y="125"/>
                      <a:pt x="14" y="112"/>
                    </a:cubicBezTo>
                    <a:cubicBezTo>
                      <a:pt x="2" y="99"/>
                      <a:pt x="0" y="79"/>
                      <a:pt x="12" y="66"/>
                    </a:cubicBezTo>
                    <a:cubicBezTo>
                      <a:pt x="30" y="46"/>
                      <a:pt x="49" y="28"/>
                      <a:pt x="69" y="10"/>
                    </a:cubicBezTo>
                    <a:cubicBezTo>
                      <a:pt x="74" y="5"/>
                      <a:pt x="83" y="3"/>
                      <a:pt x="90" y="0"/>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0" name="Freeform 68"/>
              <p:cNvSpPr>
                <a:spLocks/>
              </p:cNvSpPr>
              <p:nvPr/>
            </p:nvSpPr>
            <p:spPr bwMode="auto">
              <a:xfrm>
                <a:off x="8335963" y="3035300"/>
                <a:ext cx="654050" cy="419100"/>
              </a:xfrm>
              <a:custGeom>
                <a:avLst/>
                <a:gdLst>
                  <a:gd name="T0" fmla="*/ 603 w 603"/>
                  <a:gd name="T1" fmla="*/ 387 h 387"/>
                  <a:gd name="T2" fmla="*/ 407 w 603"/>
                  <a:gd name="T3" fmla="*/ 385 h 387"/>
                  <a:gd name="T4" fmla="*/ 0 w 603"/>
                  <a:gd name="T5" fmla="*/ 93 h 387"/>
                  <a:gd name="T6" fmla="*/ 15 w 603"/>
                  <a:gd name="T7" fmla="*/ 82 h 387"/>
                  <a:gd name="T8" fmla="*/ 177 w 603"/>
                  <a:gd name="T9" fmla="*/ 22 h 387"/>
                  <a:gd name="T10" fmla="*/ 598 w 603"/>
                  <a:gd name="T11" fmla="*/ 341 h 387"/>
                  <a:gd name="T12" fmla="*/ 603 w 603"/>
                  <a:gd name="T13" fmla="*/ 387 h 387"/>
                </a:gdLst>
                <a:ahLst/>
                <a:cxnLst>
                  <a:cxn ang="0">
                    <a:pos x="T0" y="T1"/>
                  </a:cxn>
                  <a:cxn ang="0">
                    <a:pos x="T2" y="T3"/>
                  </a:cxn>
                  <a:cxn ang="0">
                    <a:pos x="T4" y="T5"/>
                  </a:cxn>
                  <a:cxn ang="0">
                    <a:pos x="T6" y="T7"/>
                  </a:cxn>
                  <a:cxn ang="0">
                    <a:pos x="T8" y="T9"/>
                  </a:cxn>
                  <a:cxn ang="0">
                    <a:pos x="T10" y="T11"/>
                  </a:cxn>
                  <a:cxn ang="0">
                    <a:pos x="T12" y="T13"/>
                  </a:cxn>
                </a:cxnLst>
                <a:rect l="0" t="0" r="r" b="b"/>
                <a:pathLst>
                  <a:path w="603" h="387">
                    <a:moveTo>
                      <a:pt x="603" y="387"/>
                    </a:moveTo>
                    <a:cubicBezTo>
                      <a:pt x="524" y="370"/>
                      <a:pt x="482" y="369"/>
                      <a:pt x="407" y="385"/>
                    </a:cubicBezTo>
                    <a:cubicBezTo>
                      <a:pt x="320" y="222"/>
                      <a:pt x="186" y="125"/>
                      <a:pt x="0" y="93"/>
                    </a:cubicBezTo>
                    <a:cubicBezTo>
                      <a:pt x="6" y="89"/>
                      <a:pt x="10" y="85"/>
                      <a:pt x="15" y="82"/>
                    </a:cubicBezTo>
                    <a:cubicBezTo>
                      <a:pt x="64" y="48"/>
                      <a:pt x="118" y="28"/>
                      <a:pt x="177" y="22"/>
                    </a:cubicBezTo>
                    <a:cubicBezTo>
                      <a:pt x="369" y="0"/>
                      <a:pt x="560" y="134"/>
                      <a:pt x="598" y="341"/>
                    </a:cubicBezTo>
                    <a:cubicBezTo>
                      <a:pt x="600" y="356"/>
                      <a:pt x="601" y="371"/>
                      <a:pt x="603" y="387"/>
                    </a:cubicBezTo>
                    <a:close/>
                  </a:path>
                </a:pathLst>
              </a:custGeom>
              <a:noFill/>
              <a:ln w="6350"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 name="Group 9"/>
          <p:cNvGrpSpPr/>
          <p:nvPr/>
        </p:nvGrpSpPr>
        <p:grpSpPr>
          <a:xfrm>
            <a:off x="1660322" y="5374900"/>
            <a:ext cx="779251" cy="604443"/>
            <a:chOff x="1318337" y="5391690"/>
            <a:chExt cx="779251" cy="604443"/>
          </a:xfrm>
        </p:grpSpPr>
        <p:grpSp>
          <p:nvGrpSpPr>
            <p:cNvPr id="9" name="Group 8"/>
            <p:cNvGrpSpPr/>
            <p:nvPr/>
          </p:nvGrpSpPr>
          <p:grpSpPr>
            <a:xfrm>
              <a:off x="1318337" y="5391690"/>
              <a:ext cx="779251" cy="604443"/>
              <a:chOff x="1318337" y="5391690"/>
              <a:chExt cx="779251" cy="604443"/>
            </a:xfrm>
          </p:grpSpPr>
          <p:sp>
            <p:nvSpPr>
              <p:cNvPr id="230" name="Round Diagonal Corner Rectangle 229"/>
              <p:cNvSpPr/>
              <p:nvPr/>
            </p:nvSpPr>
            <p:spPr>
              <a:xfrm>
                <a:off x="1318337" y="5391690"/>
                <a:ext cx="779251" cy="604443"/>
              </a:xfrm>
              <a:prstGeom prst="round2DiagRect">
                <a:avLst>
                  <a:gd name="adj1" fmla="val 11533"/>
                  <a:gd name="adj2" fmla="val 0"/>
                </a:avLst>
              </a:prstGeom>
              <a:solidFill>
                <a:schemeClr val="bg1"/>
              </a:solidFill>
              <a:ln w="9525">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lIns="46423" tIns="43642" rIns="46423" bIns="43642" anchor="ctr"/>
              <a:lstStyle/>
              <a:p>
                <a:pPr defTabSz="1015377">
                  <a:spcAft>
                    <a:spcPts val="200"/>
                  </a:spcAft>
                  <a:defRPr/>
                </a:pPr>
                <a:endParaRPr lang="en-US" sz="900" dirty="0">
                  <a:solidFill>
                    <a:schemeClr val="tx1"/>
                  </a:solidFill>
                  <a:latin typeface="Arial" pitchFamily="34" charset="0"/>
                  <a:cs typeface="Arial" pitchFamily="34" charset="0"/>
                </a:endParaRPr>
              </a:p>
            </p:txBody>
          </p:sp>
          <p:sp>
            <p:nvSpPr>
              <p:cNvPr id="256" name="Round Diagonal Corner Rectangle 255"/>
              <p:cNvSpPr/>
              <p:nvPr/>
            </p:nvSpPr>
            <p:spPr>
              <a:xfrm>
                <a:off x="1378166" y="5509084"/>
                <a:ext cx="669344" cy="351933"/>
              </a:xfrm>
              <a:prstGeom prst="round2DiagRect">
                <a:avLst/>
              </a:prstGeom>
              <a:no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sp>
          <p:nvSpPr>
            <p:cNvPr id="591" name="Freeform 111"/>
            <p:cNvSpPr>
              <a:spLocks noEditPoints="1"/>
            </p:cNvSpPr>
            <p:nvPr/>
          </p:nvSpPr>
          <p:spPr bwMode="auto">
            <a:xfrm>
              <a:off x="1382620" y="5577409"/>
              <a:ext cx="442293" cy="285668"/>
            </a:xfrm>
            <a:custGeom>
              <a:avLst/>
              <a:gdLst/>
              <a:ahLst/>
              <a:cxnLst>
                <a:cxn ang="0">
                  <a:pos x="0" y="120"/>
                </a:cxn>
                <a:cxn ang="0">
                  <a:pos x="11" y="138"/>
                </a:cxn>
                <a:cxn ang="0">
                  <a:pos x="23" y="143"/>
                </a:cxn>
                <a:cxn ang="0">
                  <a:pos x="683" y="365"/>
                </a:cxn>
                <a:cxn ang="0">
                  <a:pos x="685" y="354"/>
                </a:cxn>
                <a:cxn ang="0">
                  <a:pos x="625" y="290"/>
                </a:cxn>
                <a:cxn ang="0">
                  <a:pos x="787" y="345"/>
                </a:cxn>
                <a:cxn ang="0">
                  <a:pos x="788" y="334"/>
                </a:cxn>
                <a:cxn ang="0">
                  <a:pos x="680" y="290"/>
                </a:cxn>
                <a:cxn ang="0">
                  <a:pos x="722" y="238"/>
                </a:cxn>
                <a:cxn ang="0">
                  <a:pos x="724" y="182"/>
                </a:cxn>
                <a:cxn ang="0">
                  <a:pos x="643" y="11"/>
                </a:cxn>
                <a:cxn ang="0">
                  <a:pos x="449" y="0"/>
                </a:cxn>
                <a:cxn ang="0">
                  <a:pos x="54" y="94"/>
                </a:cxn>
                <a:cxn ang="0">
                  <a:pos x="19" y="124"/>
                </a:cxn>
                <a:cxn ang="0">
                  <a:pos x="19" y="117"/>
                </a:cxn>
                <a:cxn ang="0">
                  <a:pos x="41" y="120"/>
                </a:cxn>
                <a:cxn ang="0">
                  <a:pos x="80" y="125"/>
                </a:cxn>
                <a:cxn ang="0">
                  <a:pos x="47" y="119"/>
                </a:cxn>
                <a:cxn ang="0">
                  <a:pos x="80" y="111"/>
                </a:cxn>
                <a:cxn ang="0">
                  <a:pos x="80" y="125"/>
                </a:cxn>
                <a:cxn ang="0">
                  <a:pos x="156" y="131"/>
                </a:cxn>
                <a:cxn ang="0">
                  <a:pos x="100" y="118"/>
                </a:cxn>
                <a:cxn ang="0">
                  <a:pos x="156" y="101"/>
                </a:cxn>
                <a:cxn ang="0">
                  <a:pos x="168" y="120"/>
                </a:cxn>
                <a:cxn ang="0">
                  <a:pos x="352" y="144"/>
                </a:cxn>
                <a:cxn ang="0">
                  <a:pos x="180" y="120"/>
                </a:cxn>
                <a:cxn ang="0">
                  <a:pos x="192" y="94"/>
                </a:cxn>
                <a:cxn ang="0">
                  <a:pos x="364" y="87"/>
                </a:cxn>
                <a:cxn ang="0">
                  <a:pos x="558" y="155"/>
                </a:cxn>
                <a:cxn ang="0">
                  <a:pos x="529" y="167"/>
                </a:cxn>
                <a:cxn ang="0">
                  <a:pos x="508" y="155"/>
                </a:cxn>
                <a:cxn ang="0">
                  <a:pos x="546" y="140"/>
                </a:cxn>
                <a:cxn ang="0">
                  <a:pos x="558" y="155"/>
                </a:cxn>
                <a:cxn ang="0">
                  <a:pos x="497" y="113"/>
                </a:cxn>
                <a:cxn ang="0">
                  <a:pos x="481" y="26"/>
                </a:cxn>
                <a:cxn ang="0">
                  <a:pos x="635" y="37"/>
                </a:cxn>
                <a:cxn ang="0">
                  <a:pos x="665" y="120"/>
                </a:cxn>
                <a:cxn ang="0">
                  <a:pos x="634" y="149"/>
                </a:cxn>
                <a:cxn ang="0">
                  <a:pos x="645" y="135"/>
                </a:cxn>
                <a:cxn ang="0">
                  <a:pos x="682" y="146"/>
                </a:cxn>
                <a:cxn ang="0">
                  <a:pos x="662" y="158"/>
                </a:cxn>
                <a:cxn ang="0">
                  <a:pos x="634" y="149"/>
                </a:cxn>
              </a:cxnLst>
              <a:rect l="0" t="0" r="r" b="b"/>
              <a:pathLst>
                <a:path w="793" h="365">
                  <a:moveTo>
                    <a:pt x="11" y="105"/>
                  </a:moveTo>
                  <a:cubicBezTo>
                    <a:pt x="5" y="107"/>
                    <a:pt x="0" y="113"/>
                    <a:pt x="0" y="120"/>
                  </a:cubicBezTo>
                  <a:cubicBezTo>
                    <a:pt x="0" y="122"/>
                    <a:pt x="0" y="122"/>
                    <a:pt x="0" y="122"/>
                  </a:cubicBezTo>
                  <a:cubicBezTo>
                    <a:pt x="0" y="129"/>
                    <a:pt x="5" y="136"/>
                    <a:pt x="11" y="138"/>
                  </a:cubicBezTo>
                  <a:cubicBezTo>
                    <a:pt x="20" y="141"/>
                    <a:pt x="20" y="141"/>
                    <a:pt x="20" y="141"/>
                  </a:cubicBezTo>
                  <a:cubicBezTo>
                    <a:pt x="21" y="142"/>
                    <a:pt x="22" y="143"/>
                    <a:pt x="23" y="143"/>
                  </a:cubicBezTo>
                  <a:cubicBezTo>
                    <a:pt x="681" y="364"/>
                    <a:pt x="681" y="364"/>
                    <a:pt x="681" y="364"/>
                  </a:cubicBezTo>
                  <a:cubicBezTo>
                    <a:pt x="682" y="365"/>
                    <a:pt x="682" y="365"/>
                    <a:pt x="683" y="365"/>
                  </a:cubicBezTo>
                  <a:cubicBezTo>
                    <a:pt x="685" y="365"/>
                    <a:pt x="687" y="363"/>
                    <a:pt x="688" y="361"/>
                  </a:cubicBezTo>
                  <a:cubicBezTo>
                    <a:pt x="689" y="358"/>
                    <a:pt x="688" y="355"/>
                    <a:pt x="685" y="354"/>
                  </a:cubicBezTo>
                  <a:cubicBezTo>
                    <a:pt x="495" y="290"/>
                    <a:pt x="495" y="290"/>
                    <a:pt x="495" y="290"/>
                  </a:cubicBezTo>
                  <a:cubicBezTo>
                    <a:pt x="625" y="290"/>
                    <a:pt x="625" y="290"/>
                    <a:pt x="625" y="290"/>
                  </a:cubicBezTo>
                  <a:cubicBezTo>
                    <a:pt x="785" y="344"/>
                    <a:pt x="785" y="344"/>
                    <a:pt x="785" y="344"/>
                  </a:cubicBezTo>
                  <a:cubicBezTo>
                    <a:pt x="786" y="344"/>
                    <a:pt x="786" y="345"/>
                    <a:pt x="787" y="345"/>
                  </a:cubicBezTo>
                  <a:cubicBezTo>
                    <a:pt x="789" y="345"/>
                    <a:pt x="791" y="343"/>
                    <a:pt x="792" y="341"/>
                  </a:cubicBezTo>
                  <a:cubicBezTo>
                    <a:pt x="793" y="338"/>
                    <a:pt x="791" y="335"/>
                    <a:pt x="788" y="334"/>
                  </a:cubicBezTo>
                  <a:cubicBezTo>
                    <a:pt x="659" y="290"/>
                    <a:pt x="659" y="290"/>
                    <a:pt x="659" y="290"/>
                  </a:cubicBezTo>
                  <a:cubicBezTo>
                    <a:pt x="680" y="290"/>
                    <a:pt x="680" y="290"/>
                    <a:pt x="680" y="290"/>
                  </a:cubicBezTo>
                  <a:cubicBezTo>
                    <a:pt x="687" y="290"/>
                    <a:pt x="695" y="286"/>
                    <a:pt x="698" y="280"/>
                  </a:cubicBezTo>
                  <a:cubicBezTo>
                    <a:pt x="722" y="238"/>
                    <a:pt x="722" y="238"/>
                    <a:pt x="722" y="238"/>
                  </a:cubicBezTo>
                  <a:cubicBezTo>
                    <a:pt x="726" y="233"/>
                    <a:pt x="728" y="223"/>
                    <a:pt x="727" y="216"/>
                  </a:cubicBezTo>
                  <a:cubicBezTo>
                    <a:pt x="724" y="182"/>
                    <a:pt x="724" y="182"/>
                    <a:pt x="724" y="182"/>
                  </a:cubicBezTo>
                  <a:cubicBezTo>
                    <a:pt x="724" y="176"/>
                    <a:pt x="721" y="166"/>
                    <a:pt x="718" y="160"/>
                  </a:cubicBezTo>
                  <a:cubicBezTo>
                    <a:pt x="643" y="11"/>
                    <a:pt x="643" y="11"/>
                    <a:pt x="643" y="11"/>
                  </a:cubicBezTo>
                  <a:cubicBezTo>
                    <a:pt x="640" y="5"/>
                    <a:pt x="632" y="0"/>
                    <a:pt x="625" y="0"/>
                  </a:cubicBezTo>
                  <a:cubicBezTo>
                    <a:pt x="449" y="0"/>
                    <a:pt x="449" y="0"/>
                    <a:pt x="449" y="0"/>
                  </a:cubicBezTo>
                  <a:cubicBezTo>
                    <a:pt x="442" y="0"/>
                    <a:pt x="432" y="1"/>
                    <a:pt x="425" y="3"/>
                  </a:cubicBezTo>
                  <a:cubicBezTo>
                    <a:pt x="54" y="94"/>
                    <a:pt x="54" y="94"/>
                    <a:pt x="54" y="94"/>
                  </a:cubicBezTo>
                  <a:moveTo>
                    <a:pt x="29" y="124"/>
                  </a:moveTo>
                  <a:cubicBezTo>
                    <a:pt x="19" y="124"/>
                    <a:pt x="19" y="124"/>
                    <a:pt x="19" y="124"/>
                  </a:cubicBezTo>
                  <a:cubicBezTo>
                    <a:pt x="12" y="124"/>
                    <a:pt x="7" y="125"/>
                    <a:pt x="7" y="121"/>
                  </a:cubicBezTo>
                  <a:cubicBezTo>
                    <a:pt x="7" y="118"/>
                    <a:pt x="12" y="118"/>
                    <a:pt x="19" y="117"/>
                  </a:cubicBezTo>
                  <a:cubicBezTo>
                    <a:pt x="29" y="116"/>
                    <a:pt x="29" y="116"/>
                    <a:pt x="29" y="116"/>
                  </a:cubicBezTo>
                  <a:cubicBezTo>
                    <a:pt x="35" y="116"/>
                    <a:pt x="41" y="116"/>
                    <a:pt x="41" y="120"/>
                  </a:cubicBezTo>
                  <a:cubicBezTo>
                    <a:pt x="41" y="125"/>
                    <a:pt x="35" y="124"/>
                    <a:pt x="29" y="124"/>
                  </a:cubicBezTo>
                  <a:close/>
                  <a:moveTo>
                    <a:pt x="80" y="125"/>
                  </a:moveTo>
                  <a:cubicBezTo>
                    <a:pt x="59" y="124"/>
                    <a:pt x="59" y="124"/>
                    <a:pt x="59" y="124"/>
                  </a:cubicBezTo>
                  <a:cubicBezTo>
                    <a:pt x="52" y="124"/>
                    <a:pt x="47" y="125"/>
                    <a:pt x="47" y="119"/>
                  </a:cubicBezTo>
                  <a:cubicBezTo>
                    <a:pt x="47" y="113"/>
                    <a:pt x="52" y="114"/>
                    <a:pt x="59" y="113"/>
                  </a:cubicBezTo>
                  <a:cubicBezTo>
                    <a:pt x="80" y="111"/>
                    <a:pt x="80" y="111"/>
                    <a:pt x="80" y="111"/>
                  </a:cubicBezTo>
                  <a:cubicBezTo>
                    <a:pt x="86" y="111"/>
                    <a:pt x="92" y="110"/>
                    <a:pt x="92" y="117"/>
                  </a:cubicBezTo>
                  <a:cubicBezTo>
                    <a:pt x="92" y="127"/>
                    <a:pt x="86" y="125"/>
                    <a:pt x="80" y="125"/>
                  </a:cubicBezTo>
                  <a:close/>
                  <a:moveTo>
                    <a:pt x="168" y="120"/>
                  </a:moveTo>
                  <a:cubicBezTo>
                    <a:pt x="168" y="126"/>
                    <a:pt x="162" y="131"/>
                    <a:pt x="156" y="131"/>
                  </a:cubicBezTo>
                  <a:cubicBezTo>
                    <a:pt x="112" y="128"/>
                    <a:pt x="112" y="128"/>
                    <a:pt x="112" y="128"/>
                  </a:cubicBezTo>
                  <a:cubicBezTo>
                    <a:pt x="105" y="128"/>
                    <a:pt x="100" y="127"/>
                    <a:pt x="100" y="118"/>
                  </a:cubicBezTo>
                  <a:cubicBezTo>
                    <a:pt x="100" y="108"/>
                    <a:pt x="105" y="107"/>
                    <a:pt x="112" y="106"/>
                  </a:cubicBezTo>
                  <a:cubicBezTo>
                    <a:pt x="156" y="101"/>
                    <a:pt x="156" y="101"/>
                    <a:pt x="156" y="101"/>
                  </a:cubicBezTo>
                  <a:cubicBezTo>
                    <a:pt x="162" y="100"/>
                    <a:pt x="168" y="105"/>
                    <a:pt x="168" y="111"/>
                  </a:cubicBezTo>
                  <a:lnTo>
                    <a:pt x="168" y="120"/>
                  </a:lnTo>
                  <a:close/>
                  <a:moveTo>
                    <a:pt x="364" y="133"/>
                  </a:moveTo>
                  <a:cubicBezTo>
                    <a:pt x="364" y="140"/>
                    <a:pt x="359" y="145"/>
                    <a:pt x="352" y="144"/>
                  </a:cubicBezTo>
                  <a:cubicBezTo>
                    <a:pt x="192" y="133"/>
                    <a:pt x="192" y="133"/>
                    <a:pt x="192" y="133"/>
                  </a:cubicBezTo>
                  <a:cubicBezTo>
                    <a:pt x="186" y="133"/>
                    <a:pt x="180" y="127"/>
                    <a:pt x="180" y="120"/>
                  </a:cubicBezTo>
                  <a:cubicBezTo>
                    <a:pt x="180" y="108"/>
                    <a:pt x="180" y="108"/>
                    <a:pt x="180" y="108"/>
                  </a:cubicBezTo>
                  <a:cubicBezTo>
                    <a:pt x="180" y="101"/>
                    <a:pt x="186" y="95"/>
                    <a:pt x="192" y="94"/>
                  </a:cubicBezTo>
                  <a:cubicBezTo>
                    <a:pt x="352" y="77"/>
                    <a:pt x="352" y="77"/>
                    <a:pt x="352" y="77"/>
                  </a:cubicBezTo>
                  <a:cubicBezTo>
                    <a:pt x="359" y="76"/>
                    <a:pt x="364" y="81"/>
                    <a:pt x="364" y="87"/>
                  </a:cubicBezTo>
                  <a:lnTo>
                    <a:pt x="364" y="133"/>
                  </a:lnTo>
                  <a:close/>
                  <a:moveTo>
                    <a:pt x="558" y="155"/>
                  </a:moveTo>
                  <a:cubicBezTo>
                    <a:pt x="558" y="161"/>
                    <a:pt x="552" y="167"/>
                    <a:pt x="546" y="167"/>
                  </a:cubicBezTo>
                  <a:cubicBezTo>
                    <a:pt x="529" y="167"/>
                    <a:pt x="529" y="167"/>
                    <a:pt x="529" y="167"/>
                  </a:cubicBezTo>
                  <a:cubicBezTo>
                    <a:pt x="523" y="167"/>
                    <a:pt x="514" y="162"/>
                    <a:pt x="510" y="157"/>
                  </a:cubicBezTo>
                  <a:cubicBezTo>
                    <a:pt x="508" y="155"/>
                    <a:pt x="508" y="155"/>
                    <a:pt x="508" y="155"/>
                  </a:cubicBezTo>
                  <a:cubicBezTo>
                    <a:pt x="504" y="150"/>
                    <a:pt x="506" y="142"/>
                    <a:pt x="513" y="142"/>
                  </a:cubicBezTo>
                  <a:cubicBezTo>
                    <a:pt x="546" y="140"/>
                    <a:pt x="546" y="140"/>
                    <a:pt x="546" y="140"/>
                  </a:cubicBezTo>
                  <a:cubicBezTo>
                    <a:pt x="553" y="140"/>
                    <a:pt x="558" y="144"/>
                    <a:pt x="558" y="151"/>
                  </a:cubicBezTo>
                  <a:lnTo>
                    <a:pt x="558" y="155"/>
                  </a:lnTo>
                  <a:close/>
                  <a:moveTo>
                    <a:pt x="513" y="124"/>
                  </a:moveTo>
                  <a:cubicBezTo>
                    <a:pt x="506" y="124"/>
                    <a:pt x="499" y="119"/>
                    <a:pt x="497" y="113"/>
                  </a:cubicBezTo>
                  <a:cubicBezTo>
                    <a:pt x="472" y="38"/>
                    <a:pt x="472" y="38"/>
                    <a:pt x="472" y="38"/>
                  </a:cubicBezTo>
                  <a:cubicBezTo>
                    <a:pt x="470" y="32"/>
                    <a:pt x="474" y="26"/>
                    <a:pt x="481" y="26"/>
                  </a:cubicBezTo>
                  <a:cubicBezTo>
                    <a:pt x="617" y="26"/>
                    <a:pt x="617" y="26"/>
                    <a:pt x="617" y="26"/>
                  </a:cubicBezTo>
                  <a:cubicBezTo>
                    <a:pt x="624" y="26"/>
                    <a:pt x="632" y="31"/>
                    <a:pt x="635" y="37"/>
                  </a:cubicBezTo>
                  <a:cubicBezTo>
                    <a:pt x="671" y="109"/>
                    <a:pt x="671" y="109"/>
                    <a:pt x="671" y="109"/>
                  </a:cubicBezTo>
                  <a:cubicBezTo>
                    <a:pt x="674" y="114"/>
                    <a:pt x="671" y="119"/>
                    <a:pt x="665" y="120"/>
                  </a:cubicBezTo>
                  <a:lnTo>
                    <a:pt x="513" y="124"/>
                  </a:lnTo>
                  <a:close/>
                  <a:moveTo>
                    <a:pt x="634" y="149"/>
                  </a:moveTo>
                  <a:cubicBezTo>
                    <a:pt x="634" y="146"/>
                    <a:pt x="634" y="146"/>
                    <a:pt x="634" y="146"/>
                  </a:cubicBezTo>
                  <a:cubicBezTo>
                    <a:pt x="634" y="139"/>
                    <a:pt x="638" y="134"/>
                    <a:pt x="645" y="135"/>
                  </a:cubicBezTo>
                  <a:cubicBezTo>
                    <a:pt x="676" y="133"/>
                    <a:pt x="676" y="133"/>
                    <a:pt x="676" y="133"/>
                  </a:cubicBezTo>
                  <a:cubicBezTo>
                    <a:pt x="682" y="134"/>
                    <a:pt x="685" y="140"/>
                    <a:pt x="682" y="146"/>
                  </a:cubicBezTo>
                  <a:cubicBezTo>
                    <a:pt x="680" y="148"/>
                    <a:pt x="680" y="148"/>
                    <a:pt x="680" y="148"/>
                  </a:cubicBezTo>
                  <a:cubicBezTo>
                    <a:pt x="677" y="153"/>
                    <a:pt x="669" y="158"/>
                    <a:pt x="662" y="158"/>
                  </a:cubicBezTo>
                  <a:cubicBezTo>
                    <a:pt x="647" y="159"/>
                    <a:pt x="647" y="159"/>
                    <a:pt x="647" y="159"/>
                  </a:cubicBezTo>
                  <a:cubicBezTo>
                    <a:pt x="640" y="160"/>
                    <a:pt x="635" y="155"/>
                    <a:pt x="634" y="149"/>
                  </a:cubicBezTo>
                  <a:close/>
                </a:path>
              </a:pathLst>
            </a:custGeom>
            <a:noFill/>
            <a:ln w="9525" cap="flat">
              <a:solidFill>
                <a:schemeClr val="tx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92" name="TextBox 591"/>
          <p:cNvSpPr txBox="1"/>
          <p:nvPr/>
        </p:nvSpPr>
        <p:spPr bwMode="auto">
          <a:xfrm>
            <a:off x="844783" y="2757674"/>
            <a:ext cx="914891"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smtClean="0">
                <a:latin typeface="Arial" pitchFamily="34" charset="0"/>
                <a:cs typeface="Arial" pitchFamily="34" charset="0"/>
              </a:rPr>
              <a:t>Solar - </a:t>
            </a:r>
            <a:r>
              <a:rPr lang="en-US" sz="900" dirty="0" smtClean="0">
                <a:latin typeface="Arial" pitchFamily="34" charset="0"/>
                <a:cs typeface="Arial" pitchFamily="34" charset="0"/>
              </a:rPr>
              <a:t>Module</a:t>
            </a:r>
            <a:endParaRPr lang="en-US" sz="900" dirty="0">
              <a:latin typeface="Arial" pitchFamily="34" charset="0"/>
              <a:cs typeface="Arial" pitchFamily="34" charset="0"/>
            </a:endParaRPr>
          </a:p>
        </p:txBody>
      </p:sp>
      <p:cxnSp>
        <p:nvCxnSpPr>
          <p:cNvPr id="593" name="Straight Arrow Connector 592"/>
          <p:cNvCxnSpPr/>
          <p:nvPr/>
        </p:nvCxnSpPr>
        <p:spPr>
          <a:xfrm>
            <a:off x="460375" y="2956138"/>
            <a:ext cx="1544084" cy="0"/>
          </a:xfrm>
          <a:prstGeom prst="straightConnector1">
            <a:avLst/>
          </a:prstGeom>
          <a:ln w="6350">
            <a:solidFill>
              <a:schemeClr val="accent5">
                <a:lumMod val="50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623" name="Round Diagonal Corner Rectangle 622"/>
          <p:cNvSpPr/>
          <p:nvPr/>
        </p:nvSpPr>
        <p:spPr>
          <a:xfrm>
            <a:off x="3540396" y="1847771"/>
            <a:ext cx="1701263" cy="1694841"/>
          </a:xfrm>
          <a:prstGeom prst="round2DiagRect">
            <a:avLst>
              <a:gd name="adj1" fmla="val 9285"/>
              <a:gd name="adj2"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46423" tIns="43642" rIns="46423" bIns="43642" anchor="ctr"/>
          <a:lstStyle/>
          <a:p>
            <a:pPr defTabSz="1015377">
              <a:spcAft>
                <a:spcPts val="200"/>
              </a:spcAft>
              <a:defRPr/>
            </a:pPr>
            <a:endParaRPr lang="en-US" sz="900" dirty="0">
              <a:solidFill>
                <a:schemeClr val="tx1"/>
              </a:solidFill>
              <a:latin typeface="Arial" pitchFamily="34" charset="0"/>
              <a:cs typeface="Arial" pitchFamily="34" charset="0"/>
            </a:endParaRPr>
          </a:p>
        </p:txBody>
      </p:sp>
      <p:sp>
        <p:nvSpPr>
          <p:cNvPr id="624" name="Round Diagonal Corner Rectangle 623"/>
          <p:cNvSpPr/>
          <p:nvPr/>
        </p:nvSpPr>
        <p:spPr>
          <a:xfrm>
            <a:off x="2771231" y="2913312"/>
            <a:ext cx="512694" cy="584520"/>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r>
              <a:rPr lang="en-US" sz="900" b="1" dirty="0">
                <a:solidFill>
                  <a:schemeClr val="tx1"/>
                </a:solidFill>
                <a:latin typeface="Arial" pitchFamily="34" charset="0"/>
                <a:cs typeface="Arial" pitchFamily="34" charset="0"/>
              </a:rPr>
              <a:t>MQTT</a:t>
            </a:r>
          </a:p>
        </p:txBody>
      </p:sp>
      <p:cxnSp>
        <p:nvCxnSpPr>
          <p:cNvPr id="96" name="Straight Arrow Connector 95"/>
          <p:cNvCxnSpPr>
            <a:stCxn id="624" idx="1"/>
            <a:endCxn id="323" idx="3"/>
          </p:cNvCxnSpPr>
          <p:nvPr/>
        </p:nvCxnSpPr>
        <p:spPr>
          <a:xfrm>
            <a:off x="3027578" y="3497832"/>
            <a:ext cx="633" cy="262043"/>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26" name="Group 625"/>
          <p:cNvGrpSpPr/>
          <p:nvPr/>
        </p:nvGrpSpPr>
        <p:grpSpPr>
          <a:xfrm>
            <a:off x="3703811" y="3942602"/>
            <a:ext cx="308764" cy="191464"/>
            <a:chOff x="5924550" y="2778125"/>
            <a:chExt cx="647702" cy="401638"/>
          </a:xfrm>
        </p:grpSpPr>
        <p:sp>
          <p:nvSpPr>
            <p:cNvPr id="628" name="Freeform 58"/>
            <p:cNvSpPr>
              <a:spLocks/>
            </p:cNvSpPr>
            <p:nvPr/>
          </p:nvSpPr>
          <p:spPr bwMode="auto">
            <a:xfrm>
              <a:off x="5924550" y="2778125"/>
              <a:ext cx="647700" cy="328612"/>
            </a:xfrm>
            <a:custGeom>
              <a:avLst/>
              <a:gdLst>
                <a:gd name="T0" fmla="*/ 0 w 408"/>
                <a:gd name="T1" fmla="*/ 0 h 207"/>
                <a:gd name="T2" fmla="*/ 103 w 408"/>
                <a:gd name="T3" fmla="*/ 102 h 207"/>
                <a:gd name="T4" fmla="*/ 204 w 408"/>
                <a:gd name="T5" fmla="*/ 207 h 207"/>
                <a:gd name="T6" fmla="*/ 307 w 408"/>
                <a:gd name="T7" fmla="*/ 105 h 207"/>
                <a:gd name="T8" fmla="*/ 408 w 408"/>
                <a:gd name="T9" fmla="*/ 0 h 207"/>
              </a:gdLst>
              <a:ahLst/>
              <a:cxnLst>
                <a:cxn ang="0">
                  <a:pos x="T0" y="T1"/>
                </a:cxn>
                <a:cxn ang="0">
                  <a:pos x="T2" y="T3"/>
                </a:cxn>
                <a:cxn ang="0">
                  <a:pos x="T4" y="T5"/>
                </a:cxn>
                <a:cxn ang="0">
                  <a:pos x="T6" y="T7"/>
                </a:cxn>
                <a:cxn ang="0">
                  <a:pos x="T8" y="T9"/>
                </a:cxn>
              </a:cxnLst>
              <a:rect l="0" t="0" r="r" b="b"/>
              <a:pathLst>
                <a:path w="408" h="207">
                  <a:moveTo>
                    <a:pt x="0" y="0"/>
                  </a:moveTo>
                  <a:lnTo>
                    <a:pt x="103" y="102"/>
                  </a:lnTo>
                  <a:lnTo>
                    <a:pt x="204" y="207"/>
                  </a:lnTo>
                  <a:lnTo>
                    <a:pt x="307" y="105"/>
                  </a:lnTo>
                  <a:lnTo>
                    <a:pt x="408" y="0"/>
                  </a:ln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9" name="Line 59"/>
            <p:cNvSpPr>
              <a:spLocks noChangeShapeType="1"/>
            </p:cNvSpPr>
            <p:nvPr/>
          </p:nvSpPr>
          <p:spPr bwMode="auto">
            <a:xfrm flipV="1">
              <a:off x="5924550" y="2940050"/>
              <a:ext cx="163513" cy="239712"/>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0" name="Line 60"/>
            <p:cNvSpPr>
              <a:spLocks noChangeShapeType="1"/>
            </p:cNvSpPr>
            <p:nvPr/>
          </p:nvSpPr>
          <p:spPr bwMode="auto">
            <a:xfrm>
              <a:off x="6411913" y="2944813"/>
              <a:ext cx="160338" cy="234950"/>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1" name="Freeform 61"/>
            <p:cNvSpPr>
              <a:spLocks/>
            </p:cNvSpPr>
            <p:nvPr/>
          </p:nvSpPr>
          <p:spPr bwMode="auto">
            <a:xfrm>
              <a:off x="5924552" y="2778125"/>
              <a:ext cx="647700" cy="401636"/>
            </a:xfrm>
            <a:custGeom>
              <a:avLst/>
              <a:gdLst>
                <a:gd name="T0" fmla="*/ 341 w 408"/>
                <a:gd name="T1" fmla="*/ 253 h 253"/>
                <a:gd name="T2" fmla="*/ 0 w 408"/>
                <a:gd name="T3" fmla="*/ 253 h 253"/>
                <a:gd name="T4" fmla="*/ 0 w 408"/>
                <a:gd name="T5" fmla="*/ 0 h 253"/>
                <a:gd name="T6" fmla="*/ 408 w 408"/>
                <a:gd name="T7" fmla="*/ 0 h 253"/>
                <a:gd name="T8" fmla="*/ 408 w 408"/>
                <a:gd name="T9" fmla="*/ 253 h 253"/>
              </a:gdLst>
              <a:ahLst/>
              <a:cxnLst>
                <a:cxn ang="0">
                  <a:pos x="T0" y="T1"/>
                </a:cxn>
                <a:cxn ang="0">
                  <a:pos x="T2" y="T3"/>
                </a:cxn>
                <a:cxn ang="0">
                  <a:pos x="T4" y="T5"/>
                </a:cxn>
                <a:cxn ang="0">
                  <a:pos x="T6" y="T7"/>
                </a:cxn>
                <a:cxn ang="0">
                  <a:pos x="T8" y="T9"/>
                </a:cxn>
              </a:cxnLst>
              <a:rect l="0" t="0" r="r" b="b"/>
              <a:pathLst>
                <a:path w="408" h="253">
                  <a:moveTo>
                    <a:pt x="341" y="253"/>
                  </a:moveTo>
                  <a:lnTo>
                    <a:pt x="0" y="253"/>
                  </a:lnTo>
                  <a:lnTo>
                    <a:pt x="0" y="0"/>
                  </a:lnTo>
                  <a:lnTo>
                    <a:pt x="408" y="0"/>
                  </a:lnTo>
                  <a:lnTo>
                    <a:pt x="408" y="253"/>
                  </a:ln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Oval 96"/>
          <p:cNvSpPr/>
          <p:nvPr/>
        </p:nvSpPr>
        <p:spPr>
          <a:xfrm>
            <a:off x="3954344" y="3834140"/>
            <a:ext cx="80370" cy="80370"/>
          </a:xfrm>
          <a:prstGeom prst="ellipse">
            <a:avLst/>
          </a:prstGeom>
          <a:no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2">
                    <a:lumMod val="50000"/>
                  </a:schemeClr>
                </a:solidFill>
              </a:rPr>
              <a:t>1</a:t>
            </a:r>
          </a:p>
        </p:txBody>
      </p:sp>
      <p:cxnSp>
        <p:nvCxnSpPr>
          <p:cNvPr id="632" name="Straight Arrow Connector 631"/>
          <p:cNvCxnSpPr/>
          <p:nvPr/>
        </p:nvCxnSpPr>
        <p:spPr>
          <a:xfrm>
            <a:off x="3279951" y="3206466"/>
            <a:ext cx="270716" cy="0"/>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4370739" y="1915828"/>
            <a:ext cx="799772" cy="756163"/>
            <a:chOff x="4370739" y="1915828"/>
            <a:chExt cx="799772" cy="756163"/>
          </a:xfrm>
        </p:grpSpPr>
        <p:sp>
          <p:nvSpPr>
            <p:cNvPr id="634" name="Round Diagonal Corner Rectangle 633"/>
            <p:cNvSpPr/>
            <p:nvPr/>
          </p:nvSpPr>
          <p:spPr bwMode="auto">
            <a:xfrm>
              <a:off x="4448799" y="1915828"/>
              <a:ext cx="721712" cy="640048"/>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636" name="Freeform 303"/>
            <p:cNvSpPr>
              <a:spLocks/>
            </p:cNvSpPr>
            <p:nvPr/>
          </p:nvSpPr>
          <p:spPr bwMode="auto">
            <a:xfrm>
              <a:off x="4693099" y="1939160"/>
              <a:ext cx="307600" cy="240137"/>
            </a:xfrm>
            <a:custGeom>
              <a:avLst/>
              <a:gdLst/>
              <a:ahLst/>
              <a:cxnLst>
                <a:cxn ang="0">
                  <a:pos x="525" y="288"/>
                </a:cxn>
                <a:cxn ang="0">
                  <a:pos x="468" y="288"/>
                </a:cxn>
                <a:cxn ang="0">
                  <a:pos x="468" y="0"/>
                </a:cxn>
                <a:cxn ang="0">
                  <a:pos x="426" y="0"/>
                </a:cxn>
                <a:cxn ang="0">
                  <a:pos x="426" y="288"/>
                </a:cxn>
                <a:cxn ang="0">
                  <a:pos x="414" y="288"/>
                </a:cxn>
                <a:cxn ang="0">
                  <a:pos x="414" y="68"/>
                </a:cxn>
                <a:cxn ang="0">
                  <a:pos x="371" y="68"/>
                </a:cxn>
                <a:cxn ang="0">
                  <a:pos x="371" y="288"/>
                </a:cxn>
                <a:cxn ang="0">
                  <a:pos x="359" y="288"/>
                </a:cxn>
                <a:cxn ang="0">
                  <a:pos x="359" y="149"/>
                </a:cxn>
                <a:cxn ang="0">
                  <a:pos x="319" y="149"/>
                </a:cxn>
                <a:cxn ang="0">
                  <a:pos x="319" y="288"/>
                </a:cxn>
                <a:cxn ang="0">
                  <a:pos x="307" y="288"/>
                </a:cxn>
                <a:cxn ang="0">
                  <a:pos x="307" y="194"/>
                </a:cxn>
                <a:cxn ang="0">
                  <a:pos x="265" y="194"/>
                </a:cxn>
                <a:cxn ang="0">
                  <a:pos x="265" y="288"/>
                </a:cxn>
                <a:cxn ang="0">
                  <a:pos x="253" y="288"/>
                </a:cxn>
                <a:cxn ang="0">
                  <a:pos x="253" y="222"/>
                </a:cxn>
                <a:cxn ang="0">
                  <a:pos x="211" y="222"/>
                </a:cxn>
                <a:cxn ang="0">
                  <a:pos x="211" y="288"/>
                </a:cxn>
                <a:cxn ang="0">
                  <a:pos x="199" y="288"/>
                </a:cxn>
                <a:cxn ang="0">
                  <a:pos x="199" y="241"/>
                </a:cxn>
                <a:cxn ang="0">
                  <a:pos x="159" y="241"/>
                </a:cxn>
                <a:cxn ang="0">
                  <a:pos x="159" y="288"/>
                </a:cxn>
                <a:cxn ang="0">
                  <a:pos x="144" y="288"/>
                </a:cxn>
                <a:cxn ang="0">
                  <a:pos x="144" y="253"/>
                </a:cxn>
                <a:cxn ang="0">
                  <a:pos x="104" y="253"/>
                </a:cxn>
                <a:cxn ang="0">
                  <a:pos x="104" y="288"/>
                </a:cxn>
                <a:cxn ang="0">
                  <a:pos x="90" y="288"/>
                </a:cxn>
                <a:cxn ang="0">
                  <a:pos x="90" y="269"/>
                </a:cxn>
                <a:cxn ang="0">
                  <a:pos x="52" y="269"/>
                </a:cxn>
                <a:cxn ang="0">
                  <a:pos x="52" y="288"/>
                </a:cxn>
                <a:cxn ang="0">
                  <a:pos x="0" y="288"/>
                </a:cxn>
              </a:cxnLst>
              <a:rect l="0" t="0" r="r" b="b"/>
              <a:pathLst>
                <a:path w="525" h="288">
                  <a:moveTo>
                    <a:pt x="525" y="288"/>
                  </a:moveTo>
                  <a:lnTo>
                    <a:pt x="468" y="288"/>
                  </a:lnTo>
                  <a:lnTo>
                    <a:pt x="468" y="0"/>
                  </a:lnTo>
                  <a:lnTo>
                    <a:pt x="426" y="0"/>
                  </a:lnTo>
                  <a:lnTo>
                    <a:pt x="426" y="288"/>
                  </a:lnTo>
                  <a:lnTo>
                    <a:pt x="414" y="288"/>
                  </a:lnTo>
                  <a:lnTo>
                    <a:pt x="414" y="68"/>
                  </a:lnTo>
                  <a:lnTo>
                    <a:pt x="371" y="68"/>
                  </a:lnTo>
                  <a:lnTo>
                    <a:pt x="371" y="288"/>
                  </a:lnTo>
                  <a:lnTo>
                    <a:pt x="359" y="288"/>
                  </a:lnTo>
                  <a:lnTo>
                    <a:pt x="359" y="149"/>
                  </a:lnTo>
                  <a:lnTo>
                    <a:pt x="319" y="149"/>
                  </a:lnTo>
                  <a:lnTo>
                    <a:pt x="319" y="288"/>
                  </a:lnTo>
                  <a:lnTo>
                    <a:pt x="307" y="288"/>
                  </a:lnTo>
                  <a:lnTo>
                    <a:pt x="307" y="194"/>
                  </a:lnTo>
                  <a:lnTo>
                    <a:pt x="265" y="194"/>
                  </a:lnTo>
                  <a:lnTo>
                    <a:pt x="265" y="288"/>
                  </a:lnTo>
                  <a:lnTo>
                    <a:pt x="253" y="288"/>
                  </a:lnTo>
                  <a:lnTo>
                    <a:pt x="253" y="222"/>
                  </a:lnTo>
                  <a:lnTo>
                    <a:pt x="211" y="222"/>
                  </a:lnTo>
                  <a:lnTo>
                    <a:pt x="211" y="288"/>
                  </a:lnTo>
                  <a:lnTo>
                    <a:pt x="199" y="288"/>
                  </a:lnTo>
                  <a:lnTo>
                    <a:pt x="199" y="241"/>
                  </a:lnTo>
                  <a:lnTo>
                    <a:pt x="159" y="241"/>
                  </a:lnTo>
                  <a:lnTo>
                    <a:pt x="159" y="288"/>
                  </a:lnTo>
                  <a:lnTo>
                    <a:pt x="144" y="288"/>
                  </a:lnTo>
                  <a:lnTo>
                    <a:pt x="144" y="253"/>
                  </a:lnTo>
                  <a:lnTo>
                    <a:pt x="104" y="253"/>
                  </a:lnTo>
                  <a:lnTo>
                    <a:pt x="104" y="288"/>
                  </a:lnTo>
                  <a:lnTo>
                    <a:pt x="90" y="288"/>
                  </a:lnTo>
                  <a:lnTo>
                    <a:pt x="90" y="269"/>
                  </a:lnTo>
                  <a:lnTo>
                    <a:pt x="52" y="269"/>
                  </a:lnTo>
                  <a:lnTo>
                    <a:pt x="52" y="288"/>
                  </a:lnTo>
                  <a:lnTo>
                    <a:pt x="0" y="288"/>
                  </a:lnTo>
                </a:path>
              </a:pathLst>
            </a:custGeom>
            <a:noFill/>
            <a:ln w="635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grpSp>
          <p:nvGrpSpPr>
            <p:cNvPr id="637" name="Group 636"/>
            <p:cNvGrpSpPr/>
            <p:nvPr/>
          </p:nvGrpSpPr>
          <p:grpSpPr>
            <a:xfrm>
              <a:off x="4633760" y="2180511"/>
              <a:ext cx="366946" cy="294386"/>
              <a:chOff x="3745340" y="4376222"/>
              <a:chExt cx="211170" cy="153251"/>
            </a:xfrm>
          </p:grpSpPr>
          <p:grpSp>
            <p:nvGrpSpPr>
              <p:cNvPr id="639" name="Group 361"/>
              <p:cNvGrpSpPr/>
              <p:nvPr/>
            </p:nvGrpSpPr>
            <p:grpSpPr>
              <a:xfrm rot="16200000">
                <a:off x="3809137" y="4312458"/>
                <a:ext cx="83610" cy="211137"/>
                <a:chOff x="4538781" y="5683245"/>
                <a:chExt cx="157163" cy="396877"/>
              </a:xfrm>
            </p:grpSpPr>
            <p:sp>
              <p:nvSpPr>
                <p:cNvPr id="646" name="Freeform 387"/>
                <p:cNvSpPr>
                  <a:spLocks/>
                </p:cNvSpPr>
                <p:nvPr/>
              </p:nvSpPr>
              <p:spPr bwMode="auto">
                <a:xfrm>
                  <a:off x="4538781" y="5683245"/>
                  <a:ext cx="157163" cy="396877"/>
                </a:xfrm>
                <a:custGeom>
                  <a:avLst/>
                  <a:gdLst>
                    <a:gd name="connsiteX0" fmla="*/ 7273 w 10000"/>
                    <a:gd name="connsiteY0" fmla="*/ 566 h 10000"/>
                    <a:gd name="connsiteX1" fmla="*/ 10000 w 10000"/>
                    <a:gd name="connsiteY1" fmla="*/ 566 h 10000"/>
                    <a:gd name="connsiteX2" fmla="*/ 10000 w 10000"/>
                    <a:gd name="connsiteY2" fmla="*/ 10000 h 10000"/>
                    <a:gd name="connsiteX3" fmla="*/ 0 w 10000"/>
                    <a:gd name="connsiteY3" fmla="*/ 10000 h 10000"/>
                    <a:gd name="connsiteX4" fmla="*/ 0 w 10000"/>
                    <a:gd name="connsiteY4" fmla="*/ 566 h 10000"/>
                    <a:gd name="connsiteX5" fmla="*/ 2727 w 10000"/>
                    <a:gd name="connsiteY5" fmla="*/ 566 h 10000"/>
                    <a:gd name="connsiteX6" fmla="*/ 2727 w 10000"/>
                    <a:gd name="connsiteY6" fmla="*/ 0 h 10000"/>
                    <a:gd name="connsiteX0" fmla="*/ 7273 w 10000"/>
                    <a:gd name="connsiteY0" fmla="*/ 0 h 9434"/>
                    <a:gd name="connsiteX1" fmla="*/ 10000 w 10000"/>
                    <a:gd name="connsiteY1" fmla="*/ 0 h 9434"/>
                    <a:gd name="connsiteX2" fmla="*/ 10000 w 10000"/>
                    <a:gd name="connsiteY2" fmla="*/ 9434 h 9434"/>
                    <a:gd name="connsiteX3" fmla="*/ 0 w 10000"/>
                    <a:gd name="connsiteY3" fmla="*/ 9434 h 9434"/>
                    <a:gd name="connsiteX4" fmla="*/ 0 w 10000"/>
                    <a:gd name="connsiteY4" fmla="*/ 0 h 9434"/>
                    <a:gd name="connsiteX5" fmla="*/ 2727 w 10000"/>
                    <a:gd name="connsiteY5" fmla="*/ 0 h 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434">
                      <a:moveTo>
                        <a:pt x="7273" y="0"/>
                      </a:moveTo>
                      <a:lnTo>
                        <a:pt x="10000" y="0"/>
                      </a:lnTo>
                      <a:lnTo>
                        <a:pt x="10000" y="9434"/>
                      </a:lnTo>
                      <a:lnTo>
                        <a:pt x="0" y="9434"/>
                      </a:lnTo>
                      <a:lnTo>
                        <a:pt x="0" y="0"/>
                      </a:lnTo>
                      <a:lnTo>
                        <a:pt x="2727" y="0"/>
                      </a:lnTo>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7" name="Freeform 391"/>
                <p:cNvSpPr>
                  <a:spLocks/>
                </p:cNvSpPr>
                <p:nvPr/>
              </p:nvSpPr>
              <p:spPr bwMode="auto">
                <a:xfrm>
                  <a:off x="4561006" y="5700716"/>
                  <a:ext cx="114300" cy="352426"/>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8" name="Freeform 392"/>
                <p:cNvSpPr>
                  <a:spLocks/>
                </p:cNvSpPr>
                <p:nvPr/>
              </p:nvSpPr>
              <p:spPr bwMode="auto">
                <a:xfrm>
                  <a:off x="4594662" y="5724525"/>
                  <a:ext cx="45718" cy="45718"/>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9" name="Freeform 392"/>
                <p:cNvSpPr>
                  <a:spLocks/>
                </p:cNvSpPr>
                <p:nvPr/>
              </p:nvSpPr>
              <p:spPr bwMode="auto">
                <a:xfrm>
                  <a:off x="4594662" y="5789614"/>
                  <a:ext cx="45718" cy="45718"/>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50" name="Freeform 392"/>
                <p:cNvSpPr>
                  <a:spLocks/>
                </p:cNvSpPr>
                <p:nvPr/>
              </p:nvSpPr>
              <p:spPr bwMode="auto">
                <a:xfrm>
                  <a:off x="4594662" y="5854702"/>
                  <a:ext cx="45718" cy="45718"/>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grpSp>
          <p:grpSp>
            <p:nvGrpSpPr>
              <p:cNvPr id="640" name="Group 370"/>
              <p:cNvGrpSpPr/>
              <p:nvPr/>
            </p:nvGrpSpPr>
            <p:grpSpPr>
              <a:xfrm rot="16200000">
                <a:off x="3809103" y="4382101"/>
                <a:ext cx="83609" cy="211135"/>
                <a:chOff x="4538783" y="5683251"/>
                <a:chExt cx="157163" cy="396878"/>
              </a:xfrm>
            </p:grpSpPr>
            <p:sp>
              <p:nvSpPr>
                <p:cNvPr id="641" name="Freeform 387"/>
                <p:cNvSpPr>
                  <a:spLocks/>
                </p:cNvSpPr>
                <p:nvPr/>
              </p:nvSpPr>
              <p:spPr bwMode="auto">
                <a:xfrm>
                  <a:off x="4538783" y="5683251"/>
                  <a:ext cx="157163" cy="396878"/>
                </a:xfrm>
                <a:custGeom>
                  <a:avLst/>
                  <a:gdLst>
                    <a:gd name="connsiteX0" fmla="*/ 7273 w 10000"/>
                    <a:gd name="connsiteY0" fmla="*/ 566 h 10000"/>
                    <a:gd name="connsiteX1" fmla="*/ 10000 w 10000"/>
                    <a:gd name="connsiteY1" fmla="*/ 566 h 10000"/>
                    <a:gd name="connsiteX2" fmla="*/ 10000 w 10000"/>
                    <a:gd name="connsiteY2" fmla="*/ 10000 h 10000"/>
                    <a:gd name="connsiteX3" fmla="*/ 0 w 10000"/>
                    <a:gd name="connsiteY3" fmla="*/ 10000 h 10000"/>
                    <a:gd name="connsiteX4" fmla="*/ 0 w 10000"/>
                    <a:gd name="connsiteY4" fmla="*/ 566 h 10000"/>
                    <a:gd name="connsiteX5" fmla="*/ 2727 w 10000"/>
                    <a:gd name="connsiteY5" fmla="*/ 566 h 10000"/>
                    <a:gd name="connsiteX6" fmla="*/ 2727 w 10000"/>
                    <a:gd name="connsiteY6" fmla="*/ 0 h 10000"/>
                    <a:gd name="connsiteX0" fmla="*/ 7273 w 10000"/>
                    <a:gd name="connsiteY0" fmla="*/ 0 h 9434"/>
                    <a:gd name="connsiteX1" fmla="*/ 10000 w 10000"/>
                    <a:gd name="connsiteY1" fmla="*/ 0 h 9434"/>
                    <a:gd name="connsiteX2" fmla="*/ 10000 w 10000"/>
                    <a:gd name="connsiteY2" fmla="*/ 9434 h 9434"/>
                    <a:gd name="connsiteX3" fmla="*/ 0 w 10000"/>
                    <a:gd name="connsiteY3" fmla="*/ 9434 h 9434"/>
                    <a:gd name="connsiteX4" fmla="*/ 0 w 10000"/>
                    <a:gd name="connsiteY4" fmla="*/ 0 h 9434"/>
                    <a:gd name="connsiteX5" fmla="*/ 2727 w 10000"/>
                    <a:gd name="connsiteY5" fmla="*/ 0 h 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434">
                      <a:moveTo>
                        <a:pt x="7273" y="0"/>
                      </a:moveTo>
                      <a:lnTo>
                        <a:pt x="10000" y="0"/>
                      </a:lnTo>
                      <a:lnTo>
                        <a:pt x="10000" y="9434"/>
                      </a:lnTo>
                      <a:lnTo>
                        <a:pt x="0" y="9434"/>
                      </a:lnTo>
                      <a:lnTo>
                        <a:pt x="0" y="0"/>
                      </a:lnTo>
                      <a:lnTo>
                        <a:pt x="2727" y="0"/>
                      </a:lnTo>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2" name="Freeform 391"/>
                <p:cNvSpPr>
                  <a:spLocks/>
                </p:cNvSpPr>
                <p:nvPr/>
              </p:nvSpPr>
              <p:spPr bwMode="auto">
                <a:xfrm>
                  <a:off x="4560979" y="5700729"/>
                  <a:ext cx="114299" cy="352427"/>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3" name="Freeform 392"/>
                <p:cNvSpPr>
                  <a:spLocks/>
                </p:cNvSpPr>
                <p:nvPr/>
              </p:nvSpPr>
              <p:spPr bwMode="auto">
                <a:xfrm>
                  <a:off x="4594717" y="5724606"/>
                  <a:ext cx="45719" cy="45719"/>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4" name="Freeform 392"/>
                <p:cNvSpPr>
                  <a:spLocks/>
                </p:cNvSpPr>
                <p:nvPr/>
              </p:nvSpPr>
              <p:spPr bwMode="auto">
                <a:xfrm>
                  <a:off x="4594635" y="5789626"/>
                  <a:ext cx="45719" cy="45719"/>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5" name="Freeform 392"/>
                <p:cNvSpPr>
                  <a:spLocks/>
                </p:cNvSpPr>
                <p:nvPr/>
              </p:nvSpPr>
              <p:spPr bwMode="auto">
                <a:xfrm>
                  <a:off x="4594635" y="5854716"/>
                  <a:ext cx="45719" cy="45719"/>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grpSp>
        </p:grpSp>
        <p:sp>
          <p:nvSpPr>
            <p:cNvPr id="691" name="TextBox 690"/>
            <p:cNvSpPr txBox="1"/>
            <p:nvPr/>
          </p:nvSpPr>
          <p:spPr bwMode="auto">
            <a:xfrm>
              <a:off x="4370739" y="2579658"/>
              <a:ext cx="672359" cy="92333"/>
            </a:xfrm>
            <a:prstGeom prst="rect">
              <a:avLst/>
            </a:prstGeom>
            <a:noFill/>
          </p:spPr>
          <p:txBody>
            <a:bodyPr wrap="square" lIns="0" tIns="0" rIns="0" bIns="0" anchor="t" anchorCtr="0">
              <a:spAutoFit/>
            </a:bodyPr>
            <a:lstStyle/>
            <a:p>
              <a:pPr algn="ctr" defTabSz="1015377">
                <a:spcAft>
                  <a:spcPts val="200"/>
                </a:spcAft>
                <a:defRPr/>
              </a:pPr>
              <a:r>
                <a:rPr lang="en-US" sz="600" dirty="0" smtClean="0">
                  <a:latin typeface="Arial" pitchFamily="34" charset="0"/>
                  <a:cs typeface="Arial" pitchFamily="34" charset="0"/>
                </a:rPr>
                <a:t>Predix Machine</a:t>
              </a:r>
              <a:endParaRPr lang="en-US" sz="600" dirty="0">
                <a:latin typeface="Arial" pitchFamily="34" charset="0"/>
                <a:cs typeface="Arial" pitchFamily="34" charset="0"/>
              </a:endParaRPr>
            </a:p>
          </p:txBody>
        </p:sp>
      </p:grpSp>
      <p:pic>
        <p:nvPicPr>
          <p:cNvPr id="651" name="Picture 3" descr="C:\Users\schaure\Desktop\rpi.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5809" y="2356320"/>
            <a:ext cx="608265" cy="543732"/>
          </a:xfrm>
          <a:prstGeom prst="rect">
            <a:avLst/>
          </a:prstGeom>
          <a:noFill/>
          <a:extLst>
            <a:ext uri="{909E8E84-426E-40DD-AFC4-6F175D3DCCD1}">
              <a14:hiddenFill xmlns:a14="http://schemas.microsoft.com/office/drawing/2010/main">
                <a:solidFill>
                  <a:srgbClr val="FFFFFF"/>
                </a:solidFill>
              </a14:hiddenFill>
            </a:ext>
          </a:extLst>
        </p:spPr>
      </p:pic>
      <p:sp>
        <p:nvSpPr>
          <p:cNvPr id="654" name="Round Diagonal Corner Rectangle 653"/>
          <p:cNvSpPr/>
          <p:nvPr/>
        </p:nvSpPr>
        <p:spPr bwMode="auto">
          <a:xfrm>
            <a:off x="3608854" y="2328445"/>
            <a:ext cx="721712" cy="627694"/>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655" name="TextBox 654"/>
          <p:cNvSpPr txBox="1"/>
          <p:nvPr/>
        </p:nvSpPr>
        <p:spPr bwMode="auto">
          <a:xfrm>
            <a:off x="3494621" y="2986405"/>
            <a:ext cx="672359" cy="92333"/>
          </a:xfrm>
          <a:prstGeom prst="rect">
            <a:avLst/>
          </a:prstGeom>
          <a:noFill/>
        </p:spPr>
        <p:txBody>
          <a:bodyPr wrap="square" lIns="0" tIns="0" rIns="0" bIns="0" anchor="t" anchorCtr="0">
            <a:spAutoFit/>
          </a:bodyPr>
          <a:lstStyle/>
          <a:p>
            <a:pPr algn="ctr" defTabSz="1015377">
              <a:spcAft>
                <a:spcPts val="200"/>
              </a:spcAft>
              <a:defRPr/>
            </a:pPr>
            <a:r>
              <a:rPr lang="en-US" sz="600" dirty="0">
                <a:latin typeface="Arial" pitchFamily="34" charset="0"/>
                <a:cs typeface="Arial" pitchFamily="34" charset="0"/>
              </a:rPr>
              <a:t>Raspberry Pi</a:t>
            </a:r>
          </a:p>
        </p:txBody>
      </p:sp>
      <p:cxnSp>
        <p:nvCxnSpPr>
          <p:cNvPr id="671" name="Straight Arrow Connector 670"/>
          <p:cNvCxnSpPr>
            <a:endCxn id="321" idx="3"/>
          </p:cNvCxnSpPr>
          <p:nvPr/>
        </p:nvCxnSpPr>
        <p:spPr>
          <a:xfrm>
            <a:off x="3851990" y="3542612"/>
            <a:ext cx="806" cy="210836"/>
          </a:xfrm>
          <a:prstGeom prst="straightConnector1">
            <a:avLst/>
          </a:prstGeom>
          <a:ln w="635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390" idx="2"/>
          </p:cNvCxnSpPr>
          <p:nvPr/>
        </p:nvCxnSpPr>
        <p:spPr>
          <a:xfrm rot="10800000">
            <a:off x="5241660" y="3371917"/>
            <a:ext cx="2032153" cy="475235"/>
          </a:xfrm>
          <a:prstGeom prst="bentConnector3">
            <a:avLst>
              <a:gd name="adj1" fmla="val 19857"/>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p:nvPr/>
        </p:nvCxnSpPr>
        <p:spPr>
          <a:xfrm rot="10800000" flipV="1">
            <a:off x="5231468" y="2652389"/>
            <a:ext cx="2027157" cy="608444"/>
          </a:xfrm>
          <a:prstGeom prst="bentConnector3">
            <a:avLst>
              <a:gd name="adj1" fmla="val 18989"/>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90" name="Straight Arrow Connector 689"/>
          <p:cNvCxnSpPr/>
          <p:nvPr/>
        </p:nvCxnSpPr>
        <p:spPr>
          <a:xfrm>
            <a:off x="4442966" y="2712165"/>
            <a:ext cx="668784" cy="0"/>
          </a:xfrm>
          <a:prstGeom prst="straightConnector1">
            <a:avLst/>
          </a:prstGeom>
          <a:ln w="6350">
            <a:solidFill>
              <a:schemeClr val="accent2">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cxnSp>
        <p:nvCxnSpPr>
          <p:cNvPr id="693" name="Straight Arrow Connector 692"/>
          <p:cNvCxnSpPr/>
          <p:nvPr/>
        </p:nvCxnSpPr>
        <p:spPr>
          <a:xfrm>
            <a:off x="3596449" y="3107316"/>
            <a:ext cx="668784" cy="0"/>
          </a:xfrm>
          <a:prstGeom prst="straightConnector1">
            <a:avLst/>
          </a:prstGeom>
          <a:ln w="6350">
            <a:solidFill>
              <a:schemeClr val="accent2">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bwMode="auto">
          <a:xfrm>
            <a:off x="1600017" y="6007626"/>
            <a:ext cx="572283"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Train</a:t>
            </a:r>
          </a:p>
        </p:txBody>
      </p:sp>
      <p:sp>
        <p:nvSpPr>
          <p:cNvPr id="187" name="Round Diagonal Corner Rectangle 186"/>
          <p:cNvSpPr/>
          <p:nvPr/>
        </p:nvSpPr>
        <p:spPr bwMode="auto">
          <a:xfrm>
            <a:off x="103354" y="5368488"/>
            <a:ext cx="776153" cy="607389"/>
          </a:xfrm>
          <a:prstGeom prst="round2DiagRect">
            <a:avLst/>
          </a:prstGeom>
          <a:no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191" name="TextBox 190"/>
          <p:cNvSpPr txBox="1"/>
          <p:nvPr/>
        </p:nvSpPr>
        <p:spPr bwMode="auto">
          <a:xfrm>
            <a:off x="150099" y="4691806"/>
            <a:ext cx="412397"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Current</a:t>
            </a:r>
          </a:p>
        </p:txBody>
      </p:sp>
      <p:grpSp>
        <p:nvGrpSpPr>
          <p:cNvPr id="192" name="Group 191"/>
          <p:cNvGrpSpPr/>
          <p:nvPr/>
        </p:nvGrpSpPr>
        <p:grpSpPr>
          <a:xfrm>
            <a:off x="125856" y="4901403"/>
            <a:ext cx="440237" cy="434632"/>
            <a:chOff x="2485448" y="4985912"/>
            <a:chExt cx="709677" cy="455569"/>
          </a:xfrm>
          <a:noFill/>
          <a:effectLst>
            <a:glow>
              <a:schemeClr val="accent1"/>
            </a:glow>
          </a:effectLst>
        </p:grpSpPr>
        <p:sp>
          <p:nvSpPr>
            <p:cNvPr id="193" name="Round Diagonal Corner Rectangle 192"/>
            <p:cNvSpPr/>
            <p:nvPr/>
          </p:nvSpPr>
          <p:spPr bwMode="auto">
            <a:xfrm>
              <a:off x="2485448" y="4985912"/>
              <a:ext cx="709677" cy="455569"/>
            </a:xfrm>
            <a:prstGeom prst="round2DiagRect">
              <a:avLst/>
            </a:prstGeom>
            <a:grp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grpSp>
          <p:nvGrpSpPr>
            <p:cNvPr id="194" name="Group 193"/>
            <p:cNvGrpSpPr/>
            <p:nvPr/>
          </p:nvGrpSpPr>
          <p:grpSpPr>
            <a:xfrm>
              <a:off x="2608608" y="5029730"/>
              <a:ext cx="436484" cy="306744"/>
              <a:chOff x="3714750" y="5594350"/>
              <a:chExt cx="747713" cy="525463"/>
            </a:xfrm>
            <a:grpFill/>
          </p:grpSpPr>
          <p:sp>
            <p:nvSpPr>
              <p:cNvPr id="195" name="Freeform 9"/>
              <p:cNvSpPr>
                <a:spLocks/>
              </p:cNvSpPr>
              <p:nvPr/>
            </p:nvSpPr>
            <p:spPr bwMode="auto">
              <a:xfrm>
                <a:off x="3856038" y="5640388"/>
                <a:ext cx="503238" cy="180975"/>
              </a:xfrm>
              <a:custGeom>
                <a:avLst/>
                <a:gdLst>
                  <a:gd name="T0" fmla="*/ 0 w 132"/>
                  <a:gd name="T1" fmla="*/ 47 h 47"/>
                  <a:gd name="T2" fmla="*/ 109 w 132"/>
                  <a:gd name="T3" fmla="*/ 24 h 47"/>
                  <a:gd name="T4" fmla="*/ 132 w 132"/>
                  <a:gd name="T5" fmla="*/ 47 h 47"/>
                </a:gdLst>
                <a:ahLst/>
                <a:cxnLst>
                  <a:cxn ang="0">
                    <a:pos x="T0" y="T1"/>
                  </a:cxn>
                  <a:cxn ang="0">
                    <a:pos x="T2" y="T3"/>
                  </a:cxn>
                  <a:cxn ang="0">
                    <a:pos x="T4" y="T5"/>
                  </a:cxn>
                </a:cxnLst>
                <a:rect l="0" t="0" r="r" b="b"/>
                <a:pathLst>
                  <a:path w="132" h="47">
                    <a:moveTo>
                      <a:pt x="0" y="47"/>
                    </a:moveTo>
                    <a:cubicBezTo>
                      <a:pt x="24" y="11"/>
                      <a:pt x="73" y="0"/>
                      <a:pt x="109" y="24"/>
                    </a:cubicBezTo>
                    <a:cubicBezTo>
                      <a:pt x="118" y="30"/>
                      <a:pt x="126" y="38"/>
                      <a:pt x="132" y="47"/>
                    </a:cubicBezTo>
                  </a:path>
                </a:pathLst>
              </a:cu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p:nvSpPr>
            <p:spPr bwMode="auto">
              <a:xfrm>
                <a:off x="3765550" y="5610225"/>
                <a:ext cx="681038" cy="317500"/>
              </a:xfrm>
              <a:custGeom>
                <a:avLst/>
                <a:gdLst>
                  <a:gd name="T0" fmla="*/ 0 w 179"/>
                  <a:gd name="T1" fmla="*/ 82 h 83"/>
                  <a:gd name="T2" fmla="*/ 106 w 179"/>
                  <a:gd name="T3" fmla="*/ 9 h 83"/>
                  <a:gd name="T4" fmla="*/ 179 w 179"/>
                  <a:gd name="T5" fmla="*/ 83 h 83"/>
                </a:gdLst>
                <a:ahLst/>
                <a:cxnLst>
                  <a:cxn ang="0">
                    <a:pos x="T0" y="T1"/>
                  </a:cxn>
                  <a:cxn ang="0">
                    <a:pos x="T2" y="T3"/>
                  </a:cxn>
                  <a:cxn ang="0">
                    <a:pos x="T4" y="T5"/>
                  </a:cxn>
                </a:cxnLst>
                <a:rect l="0" t="0" r="r" b="b"/>
                <a:pathLst>
                  <a:path w="179" h="83">
                    <a:moveTo>
                      <a:pt x="0" y="82"/>
                    </a:moveTo>
                    <a:cubicBezTo>
                      <a:pt x="9" y="33"/>
                      <a:pt x="56" y="0"/>
                      <a:pt x="106" y="9"/>
                    </a:cubicBezTo>
                    <a:cubicBezTo>
                      <a:pt x="143" y="16"/>
                      <a:pt x="172" y="45"/>
                      <a:pt x="179" y="83"/>
                    </a:cubicBezTo>
                  </a:path>
                </a:pathLst>
              </a:cu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11"/>
              <p:cNvSpPr>
                <a:spLocks/>
              </p:cNvSpPr>
              <p:nvPr/>
            </p:nvSpPr>
            <p:spPr bwMode="auto">
              <a:xfrm>
                <a:off x="3714750" y="5594350"/>
                <a:ext cx="747713" cy="525463"/>
              </a:xfrm>
              <a:custGeom>
                <a:avLst/>
                <a:gdLst>
                  <a:gd name="T0" fmla="*/ 19 w 196"/>
                  <a:gd name="T1" fmla="*/ 137 h 137"/>
                  <a:gd name="T2" fmla="*/ 68 w 196"/>
                  <a:gd name="T3" fmla="*/ 19 h 137"/>
                  <a:gd name="T4" fmla="*/ 187 w 196"/>
                  <a:gd name="T5" fmla="*/ 68 h 137"/>
                  <a:gd name="T6" fmla="*/ 186 w 196"/>
                  <a:gd name="T7" fmla="*/ 137 h 137"/>
                </a:gdLst>
                <a:ahLst/>
                <a:cxnLst>
                  <a:cxn ang="0">
                    <a:pos x="T0" y="T1"/>
                  </a:cxn>
                  <a:cxn ang="0">
                    <a:pos x="T2" y="T3"/>
                  </a:cxn>
                  <a:cxn ang="0">
                    <a:pos x="T4" y="T5"/>
                  </a:cxn>
                  <a:cxn ang="0">
                    <a:pos x="T6" y="T7"/>
                  </a:cxn>
                </a:cxnLst>
                <a:rect l="0" t="0" r="r" b="b"/>
                <a:pathLst>
                  <a:path w="196" h="137">
                    <a:moveTo>
                      <a:pt x="19" y="137"/>
                    </a:moveTo>
                    <a:cubicBezTo>
                      <a:pt x="0" y="90"/>
                      <a:pt x="22" y="37"/>
                      <a:pt x="68" y="19"/>
                    </a:cubicBezTo>
                    <a:cubicBezTo>
                      <a:pt x="115" y="0"/>
                      <a:pt x="168" y="22"/>
                      <a:pt x="187" y="68"/>
                    </a:cubicBezTo>
                    <a:cubicBezTo>
                      <a:pt x="196" y="90"/>
                      <a:pt x="196" y="115"/>
                      <a:pt x="186" y="137"/>
                    </a:cubicBezTo>
                  </a:path>
                </a:pathLst>
              </a:cu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98" name="Line 12"/>
              <p:cNvSpPr>
                <a:spLocks noChangeShapeType="1"/>
              </p:cNvSpPr>
              <p:nvPr/>
            </p:nvSpPr>
            <p:spPr bwMode="auto">
              <a:xfrm>
                <a:off x="4106863" y="5683250"/>
                <a:ext cx="0" cy="30163"/>
              </a:xfrm>
              <a:prstGeom prst="line">
                <a:avLst/>
              </a:pr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99" name="Line 13"/>
              <p:cNvSpPr>
                <a:spLocks noChangeShapeType="1"/>
              </p:cNvSpPr>
              <p:nvPr/>
            </p:nvSpPr>
            <p:spPr bwMode="auto">
              <a:xfrm>
                <a:off x="3856038" y="5816600"/>
                <a:ext cx="30163" cy="0"/>
              </a:xfrm>
              <a:prstGeom prst="line">
                <a:avLst/>
              </a:pr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0" name="Line 14"/>
              <p:cNvSpPr>
                <a:spLocks noChangeShapeType="1"/>
              </p:cNvSpPr>
              <p:nvPr/>
            </p:nvSpPr>
            <p:spPr bwMode="auto">
              <a:xfrm>
                <a:off x="4329113" y="5816600"/>
                <a:ext cx="25400" cy="0"/>
              </a:xfrm>
              <a:prstGeom prst="line">
                <a:avLst/>
              </a:pr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1" name="Line 15"/>
              <p:cNvSpPr>
                <a:spLocks noChangeShapeType="1"/>
              </p:cNvSpPr>
              <p:nvPr/>
            </p:nvSpPr>
            <p:spPr bwMode="auto">
              <a:xfrm>
                <a:off x="3962400" y="5721350"/>
                <a:ext cx="15875" cy="22225"/>
              </a:xfrm>
              <a:prstGeom prst="line">
                <a:avLst/>
              </a:pr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2" name="Line 16"/>
              <p:cNvSpPr>
                <a:spLocks noChangeShapeType="1"/>
              </p:cNvSpPr>
              <p:nvPr/>
            </p:nvSpPr>
            <p:spPr bwMode="auto">
              <a:xfrm flipH="1">
                <a:off x="4237038" y="5721350"/>
                <a:ext cx="11113" cy="22225"/>
              </a:xfrm>
              <a:prstGeom prst="line">
                <a:avLst/>
              </a:pr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17"/>
              <p:cNvSpPr>
                <a:spLocks/>
              </p:cNvSpPr>
              <p:nvPr/>
            </p:nvSpPr>
            <p:spPr bwMode="auto">
              <a:xfrm>
                <a:off x="4111625" y="5754688"/>
                <a:ext cx="133350" cy="161925"/>
              </a:xfrm>
              <a:custGeom>
                <a:avLst/>
                <a:gdLst>
                  <a:gd name="T0" fmla="*/ 0 w 35"/>
                  <a:gd name="T1" fmla="*/ 40 h 42"/>
                  <a:gd name="T2" fmla="*/ 33 w 35"/>
                  <a:gd name="T3" fmla="*/ 0 h 42"/>
                  <a:gd name="T4" fmla="*/ 35 w 35"/>
                  <a:gd name="T5" fmla="*/ 2 h 42"/>
                  <a:gd name="T6" fmla="*/ 3 w 35"/>
                  <a:gd name="T7" fmla="*/ 42 h 42"/>
                </a:gdLst>
                <a:ahLst/>
                <a:cxnLst>
                  <a:cxn ang="0">
                    <a:pos x="T0" y="T1"/>
                  </a:cxn>
                  <a:cxn ang="0">
                    <a:pos x="T2" y="T3"/>
                  </a:cxn>
                  <a:cxn ang="0">
                    <a:pos x="T4" y="T5"/>
                  </a:cxn>
                  <a:cxn ang="0">
                    <a:pos x="T6" y="T7"/>
                  </a:cxn>
                </a:cxnLst>
                <a:rect l="0" t="0" r="r" b="b"/>
                <a:pathLst>
                  <a:path w="35" h="42">
                    <a:moveTo>
                      <a:pt x="0" y="40"/>
                    </a:moveTo>
                    <a:cubicBezTo>
                      <a:pt x="33" y="0"/>
                      <a:pt x="33" y="0"/>
                      <a:pt x="33" y="0"/>
                    </a:cubicBezTo>
                    <a:cubicBezTo>
                      <a:pt x="35" y="2"/>
                      <a:pt x="35" y="2"/>
                      <a:pt x="35" y="2"/>
                    </a:cubicBezTo>
                    <a:cubicBezTo>
                      <a:pt x="22" y="18"/>
                      <a:pt x="16" y="26"/>
                      <a:pt x="3" y="42"/>
                    </a:cubicBezTo>
                  </a:path>
                </a:pathLst>
              </a:cu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18"/>
              <p:cNvSpPr>
                <a:spLocks/>
              </p:cNvSpPr>
              <p:nvPr/>
            </p:nvSpPr>
            <p:spPr bwMode="auto">
              <a:xfrm>
                <a:off x="4092575" y="5919788"/>
                <a:ext cx="33338" cy="26988"/>
              </a:xfrm>
              <a:custGeom>
                <a:avLst/>
                <a:gdLst>
                  <a:gd name="T0" fmla="*/ 8 w 9"/>
                  <a:gd name="T1" fmla="*/ 0 h 7"/>
                  <a:gd name="T2" fmla="*/ 6 w 9"/>
                  <a:gd name="T3" fmla="*/ 6 h 7"/>
                  <a:gd name="T4" fmla="*/ 0 w 9"/>
                  <a:gd name="T5" fmla="*/ 4 h 7"/>
                  <a:gd name="T6" fmla="*/ 0 w 9"/>
                  <a:gd name="T7" fmla="*/ 2 h 7"/>
                </a:gdLst>
                <a:ahLst/>
                <a:cxnLst>
                  <a:cxn ang="0">
                    <a:pos x="T0" y="T1"/>
                  </a:cxn>
                  <a:cxn ang="0">
                    <a:pos x="T2" y="T3"/>
                  </a:cxn>
                  <a:cxn ang="0">
                    <a:pos x="T4" y="T5"/>
                  </a:cxn>
                  <a:cxn ang="0">
                    <a:pos x="T6" y="T7"/>
                  </a:cxn>
                </a:cxnLst>
                <a:rect l="0" t="0" r="r" b="b"/>
                <a:pathLst>
                  <a:path w="9" h="7">
                    <a:moveTo>
                      <a:pt x="8" y="0"/>
                    </a:moveTo>
                    <a:cubicBezTo>
                      <a:pt x="9" y="2"/>
                      <a:pt x="8" y="5"/>
                      <a:pt x="6" y="6"/>
                    </a:cubicBezTo>
                    <a:cubicBezTo>
                      <a:pt x="4" y="7"/>
                      <a:pt x="1" y="6"/>
                      <a:pt x="0" y="4"/>
                    </a:cubicBezTo>
                    <a:cubicBezTo>
                      <a:pt x="0" y="3"/>
                      <a:pt x="0" y="3"/>
                      <a:pt x="0" y="2"/>
                    </a:cubicBezTo>
                  </a:path>
                </a:pathLst>
              </a:cu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5" name="Line 19"/>
              <p:cNvSpPr>
                <a:spLocks noChangeShapeType="1"/>
              </p:cNvSpPr>
              <p:nvPr/>
            </p:nvSpPr>
            <p:spPr bwMode="auto">
              <a:xfrm>
                <a:off x="3768725" y="5927725"/>
                <a:ext cx="323850" cy="0"/>
              </a:xfrm>
              <a:prstGeom prst="line">
                <a:avLst/>
              </a:pr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6" name="Line 20"/>
              <p:cNvSpPr>
                <a:spLocks noChangeShapeType="1"/>
              </p:cNvSpPr>
              <p:nvPr/>
            </p:nvSpPr>
            <p:spPr bwMode="auto">
              <a:xfrm>
                <a:off x="4210050" y="5927725"/>
                <a:ext cx="239713" cy="0"/>
              </a:xfrm>
              <a:prstGeom prst="line">
                <a:avLst/>
              </a:pr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7" name="Line 21"/>
              <p:cNvSpPr>
                <a:spLocks noChangeShapeType="1"/>
              </p:cNvSpPr>
              <p:nvPr/>
            </p:nvSpPr>
            <p:spPr bwMode="auto">
              <a:xfrm>
                <a:off x="3787775" y="6119813"/>
                <a:ext cx="593725" cy="0"/>
              </a:xfrm>
              <a:prstGeom prst="line">
                <a:avLst/>
              </a:pr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22"/>
              <p:cNvSpPr>
                <a:spLocks/>
              </p:cNvSpPr>
              <p:nvPr/>
            </p:nvSpPr>
            <p:spPr bwMode="auto">
              <a:xfrm>
                <a:off x="3898900" y="6035675"/>
                <a:ext cx="417513" cy="84138"/>
              </a:xfrm>
              <a:custGeom>
                <a:avLst/>
                <a:gdLst>
                  <a:gd name="T0" fmla="*/ 0 w 263"/>
                  <a:gd name="T1" fmla="*/ 0 h 53"/>
                  <a:gd name="T2" fmla="*/ 263 w 263"/>
                  <a:gd name="T3" fmla="*/ 0 h 53"/>
                  <a:gd name="T4" fmla="*/ 263 w 263"/>
                  <a:gd name="T5" fmla="*/ 53 h 53"/>
                  <a:gd name="T6" fmla="*/ 0 w 263"/>
                  <a:gd name="T7" fmla="*/ 53 h 53"/>
                  <a:gd name="T8" fmla="*/ 0 w 263"/>
                  <a:gd name="T9" fmla="*/ 0 h 53"/>
                  <a:gd name="T10" fmla="*/ 0 w 263"/>
                  <a:gd name="T11" fmla="*/ 0 h 53"/>
                </a:gdLst>
                <a:ahLst/>
                <a:cxnLst>
                  <a:cxn ang="0">
                    <a:pos x="T0" y="T1"/>
                  </a:cxn>
                  <a:cxn ang="0">
                    <a:pos x="T2" y="T3"/>
                  </a:cxn>
                  <a:cxn ang="0">
                    <a:pos x="T4" y="T5"/>
                  </a:cxn>
                  <a:cxn ang="0">
                    <a:pos x="T6" y="T7"/>
                  </a:cxn>
                  <a:cxn ang="0">
                    <a:pos x="T8" y="T9"/>
                  </a:cxn>
                  <a:cxn ang="0">
                    <a:pos x="T10" y="T11"/>
                  </a:cxn>
                </a:cxnLst>
                <a:rect l="0" t="0" r="r" b="b"/>
                <a:pathLst>
                  <a:path w="263" h="53">
                    <a:moveTo>
                      <a:pt x="0" y="0"/>
                    </a:moveTo>
                    <a:lnTo>
                      <a:pt x="263" y="0"/>
                    </a:lnTo>
                    <a:lnTo>
                      <a:pt x="263" y="53"/>
                    </a:lnTo>
                    <a:lnTo>
                      <a:pt x="0" y="53"/>
                    </a:lnTo>
                    <a:lnTo>
                      <a:pt x="0" y="0"/>
                    </a:lnTo>
                    <a:lnTo>
                      <a:pt x="0" y="0"/>
                    </a:lnTo>
                    <a:close/>
                  </a:path>
                </a:pathLst>
              </a:custGeom>
              <a:grpFill/>
              <a:ln w="9525" cap="rnd">
                <a:solidFill>
                  <a:schemeClr val="tx2">
                    <a:lumMod val="50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212" name="TextBox 211"/>
          <p:cNvSpPr txBox="1"/>
          <p:nvPr/>
        </p:nvSpPr>
        <p:spPr bwMode="auto">
          <a:xfrm>
            <a:off x="541455" y="4678818"/>
            <a:ext cx="739036"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Voltage</a:t>
            </a:r>
          </a:p>
        </p:txBody>
      </p:sp>
      <p:sp>
        <p:nvSpPr>
          <p:cNvPr id="213" name="Round Diagonal Corner Rectangle 212"/>
          <p:cNvSpPr/>
          <p:nvPr/>
        </p:nvSpPr>
        <p:spPr bwMode="auto">
          <a:xfrm>
            <a:off x="625568" y="4886718"/>
            <a:ext cx="449864" cy="455569"/>
          </a:xfrm>
          <a:prstGeom prst="round2DiagRect">
            <a:avLst/>
          </a:prstGeom>
          <a:noFill/>
          <a:ln w="9525"/>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sp>
        <p:nvSpPr>
          <p:cNvPr id="214" name="Freeform 5"/>
          <p:cNvSpPr>
            <a:spLocks/>
          </p:cNvSpPr>
          <p:nvPr/>
        </p:nvSpPr>
        <p:spPr bwMode="auto">
          <a:xfrm>
            <a:off x="751283" y="4941099"/>
            <a:ext cx="197161" cy="296861"/>
          </a:xfrm>
          <a:custGeom>
            <a:avLst/>
            <a:gdLst>
              <a:gd name="T0" fmla="*/ 254 w 891"/>
              <a:gd name="T1" fmla="*/ 1203 h 1343"/>
              <a:gd name="T2" fmla="*/ 262 w 891"/>
              <a:gd name="T3" fmla="*/ 1191 h 1343"/>
              <a:gd name="T4" fmla="*/ 833 w 891"/>
              <a:gd name="T5" fmla="*/ 620 h 1343"/>
              <a:gd name="T6" fmla="*/ 878 w 891"/>
              <a:gd name="T7" fmla="*/ 618 h 1343"/>
              <a:gd name="T8" fmla="*/ 876 w 891"/>
              <a:gd name="T9" fmla="*/ 663 h 1343"/>
              <a:gd name="T10" fmla="*/ 213 w 891"/>
              <a:gd name="T11" fmla="*/ 1327 h 1343"/>
              <a:gd name="T12" fmla="*/ 179 w 891"/>
              <a:gd name="T13" fmla="*/ 1339 h 1343"/>
              <a:gd name="T14" fmla="*/ 157 w 891"/>
              <a:gd name="T15" fmla="*/ 1316 h 1343"/>
              <a:gd name="T16" fmla="*/ 159 w 891"/>
              <a:gd name="T17" fmla="*/ 1295 h 1343"/>
              <a:gd name="T18" fmla="*/ 279 w 891"/>
              <a:gd name="T19" fmla="*/ 891 h 1343"/>
              <a:gd name="T20" fmla="*/ 322 w 891"/>
              <a:gd name="T21" fmla="*/ 745 h 1343"/>
              <a:gd name="T22" fmla="*/ 325 w 891"/>
              <a:gd name="T23" fmla="*/ 733 h 1343"/>
              <a:gd name="T24" fmla="*/ 311 w 891"/>
              <a:gd name="T25" fmla="*/ 733 h 1343"/>
              <a:gd name="T26" fmla="*/ 42 w 891"/>
              <a:gd name="T27" fmla="*/ 733 h 1343"/>
              <a:gd name="T28" fmla="*/ 7 w 891"/>
              <a:gd name="T29" fmla="*/ 714 h 1343"/>
              <a:gd name="T30" fmla="*/ 18 w 891"/>
              <a:gd name="T31" fmla="*/ 676 h 1343"/>
              <a:gd name="T32" fmla="*/ 677 w 891"/>
              <a:gd name="T33" fmla="*/ 18 h 1343"/>
              <a:gd name="T34" fmla="*/ 718 w 891"/>
              <a:gd name="T35" fmla="*/ 8 h 1343"/>
              <a:gd name="T36" fmla="*/ 730 w 891"/>
              <a:gd name="T37" fmla="*/ 49 h 1343"/>
              <a:gd name="T38" fmla="*/ 568 w 891"/>
              <a:gd name="T39" fmla="*/ 598 h 1343"/>
              <a:gd name="T40" fmla="*/ 564 w 891"/>
              <a:gd name="T41" fmla="*/ 611 h 1343"/>
              <a:gd name="T42" fmla="*/ 687 w 891"/>
              <a:gd name="T43" fmla="*/ 611 h 1343"/>
              <a:gd name="T44" fmla="*/ 703 w 891"/>
              <a:gd name="T45" fmla="*/ 611 h 1343"/>
              <a:gd name="T46" fmla="*/ 733 w 891"/>
              <a:gd name="T47" fmla="*/ 642 h 1343"/>
              <a:gd name="T48" fmla="*/ 703 w 891"/>
              <a:gd name="T49" fmla="*/ 672 h 1343"/>
              <a:gd name="T50" fmla="*/ 637 w 891"/>
              <a:gd name="T51" fmla="*/ 672 h 1343"/>
              <a:gd name="T52" fmla="*/ 532 w 891"/>
              <a:gd name="T53" fmla="*/ 672 h 1343"/>
              <a:gd name="T54" fmla="*/ 497 w 891"/>
              <a:gd name="T55" fmla="*/ 626 h 1343"/>
              <a:gd name="T56" fmla="*/ 636 w 891"/>
              <a:gd name="T57" fmla="*/ 155 h 1343"/>
              <a:gd name="T58" fmla="*/ 638 w 891"/>
              <a:gd name="T59" fmla="*/ 146 h 1343"/>
              <a:gd name="T60" fmla="*/ 112 w 891"/>
              <a:gd name="T61" fmla="*/ 672 h 1343"/>
              <a:gd name="T62" fmla="*/ 124 w 891"/>
              <a:gd name="T63" fmla="*/ 672 h 1343"/>
              <a:gd name="T64" fmla="*/ 358 w 891"/>
              <a:gd name="T65" fmla="*/ 672 h 1343"/>
              <a:gd name="T66" fmla="*/ 393 w 891"/>
              <a:gd name="T67" fmla="*/ 718 h 1343"/>
              <a:gd name="T68" fmla="*/ 254 w 891"/>
              <a:gd name="T69" fmla="*/ 1189 h 1343"/>
              <a:gd name="T70" fmla="*/ 251 w 891"/>
              <a:gd name="T71" fmla="*/ 1200 h 1343"/>
              <a:gd name="T72" fmla="*/ 254 w 891"/>
              <a:gd name="T73" fmla="*/ 1203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1" h="1343">
                <a:moveTo>
                  <a:pt x="254" y="1203"/>
                </a:moveTo>
                <a:cubicBezTo>
                  <a:pt x="257" y="1199"/>
                  <a:pt x="259" y="1195"/>
                  <a:pt x="262" y="1191"/>
                </a:cubicBezTo>
                <a:cubicBezTo>
                  <a:pt x="453" y="1001"/>
                  <a:pt x="643" y="811"/>
                  <a:pt x="833" y="620"/>
                </a:cubicBezTo>
                <a:cubicBezTo>
                  <a:pt x="847" y="606"/>
                  <a:pt x="865" y="605"/>
                  <a:pt x="878" y="618"/>
                </a:cubicBezTo>
                <a:cubicBezTo>
                  <a:pt x="891" y="631"/>
                  <a:pt x="890" y="649"/>
                  <a:pt x="876" y="663"/>
                </a:cubicBezTo>
                <a:cubicBezTo>
                  <a:pt x="655" y="884"/>
                  <a:pt x="434" y="1105"/>
                  <a:pt x="213" y="1327"/>
                </a:cubicBezTo>
                <a:cubicBezTo>
                  <a:pt x="203" y="1336"/>
                  <a:pt x="193" y="1343"/>
                  <a:pt x="179" y="1339"/>
                </a:cubicBezTo>
                <a:cubicBezTo>
                  <a:pt x="167" y="1335"/>
                  <a:pt x="159" y="1328"/>
                  <a:pt x="157" y="1316"/>
                </a:cubicBezTo>
                <a:cubicBezTo>
                  <a:pt x="156" y="1309"/>
                  <a:pt x="157" y="1302"/>
                  <a:pt x="159" y="1295"/>
                </a:cubicBezTo>
                <a:cubicBezTo>
                  <a:pt x="199" y="1160"/>
                  <a:pt x="239" y="1025"/>
                  <a:pt x="279" y="891"/>
                </a:cubicBezTo>
                <a:cubicBezTo>
                  <a:pt x="293" y="842"/>
                  <a:pt x="308" y="794"/>
                  <a:pt x="322" y="745"/>
                </a:cubicBezTo>
                <a:cubicBezTo>
                  <a:pt x="323" y="742"/>
                  <a:pt x="324" y="738"/>
                  <a:pt x="325" y="733"/>
                </a:cubicBezTo>
                <a:cubicBezTo>
                  <a:pt x="320" y="733"/>
                  <a:pt x="315" y="733"/>
                  <a:pt x="311" y="733"/>
                </a:cubicBezTo>
                <a:cubicBezTo>
                  <a:pt x="221" y="733"/>
                  <a:pt x="132" y="733"/>
                  <a:pt x="42" y="733"/>
                </a:cubicBezTo>
                <a:cubicBezTo>
                  <a:pt x="27" y="733"/>
                  <a:pt x="14" y="730"/>
                  <a:pt x="7" y="714"/>
                </a:cubicBezTo>
                <a:cubicBezTo>
                  <a:pt x="0" y="699"/>
                  <a:pt x="7" y="687"/>
                  <a:pt x="18" y="676"/>
                </a:cubicBezTo>
                <a:cubicBezTo>
                  <a:pt x="238" y="457"/>
                  <a:pt x="457" y="237"/>
                  <a:pt x="677" y="18"/>
                </a:cubicBezTo>
                <a:cubicBezTo>
                  <a:pt x="692" y="3"/>
                  <a:pt x="705" y="0"/>
                  <a:pt x="718" y="8"/>
                </a:cubicBezTo>
                <a:cubicBezTo>
                  <a:pt x="732" y="17"/>
                  <a:pt x="736" y="30"/>
                  <a:pt x="730" y="49"/>
                </a:cubicBezTo>
                <a:cubicBezTo>
                  <a:pt x="676" y="232"/>
                  <a:pt x="622" y="415"/>
                  <a:pt x="568" y="598"/>
                </a:cubicBezTo>
                <a:cubicBezTo>
                  <a:pt x="567" y="602"/>
                  <a:pt x="566" y="606"/>
                  <a:pt x="564" y="611"/>
                </a:cubicBezTo>
                <a:cubicBezTo>
                  <a:pt x="606" y="611"/>
                  <a:pt x="646" y="611"/>
                  <a:pt x="687" y="611"/>
                </a:cubicBezTo>
                <a:cubicBezTo>
                  <a:pt x="692" y="611"/>
                  <a:pt x="697" y="611"/>
                  <a:pt x="703" y="611"/>
                </a:cubicBezTo>
                <a:cubicBezTo>
                  <a:pt x="721" y="612"/>
                  <a:pt x="733" y="625"/>
                  <a:pt x="733" y="642"/>
                </a:cubicBezTo>
                <a:cubicBezTo>
                  <a:pt x="733" y="659"/>
                  <a:pt x="721" y="672"/>
                  <a:pt x="703" y="672"/>
                </a:cubicBezTo>
                <a:cubicBezTo>
                  <a:pt x="681" y="672"/>
                  <a:pt x="659" y="672"/>
                  <a:pt x="637" y="672"/>
                </a:cubicBezTo>
                <a:cubicBezTo>
                  <a:pt x="602" y="672"/>
                  <a:pt x="567" y="672"/>
                  <a:pt x="532" y="672"/>
                </a:cubicBezTo>
                <a:cubicBezTo>
                  <a:pt x="500" y="672"/>
                  <a:pt x="488" y="656"/>
                  <a:pt x="497" y="626"/>
                </a:cubicBezTo>
                <a:cubicBezTo>
                  <a:pt x="543" y="469"/>
                  <a:pt x="589" y="312"/>
                  <a:pt x="636" y="155"/>
                </a:cubicBezTo>
                <a:cubicBezTo>
                  <a:pt x="637" y="151"/>
                  <a:pt x="638" y="148"/>
                  <a:pt x="638" y="146"/>
                </a:cubicBezTo>
                <a:cubicBezTo>
                  <a:pt x="463" y="321"/>
                  <a:pt x="288" y="496"/>
                  <a:pt x="112" y="672"/>
                </a:cubicBezTo>
                <a:cubicBezTo>
                  <a:pt x="115" y="672"/>
                  <a:pt x="120" y="672"/>
                  <a:pt x="124" y="672"/>
                </a:cubicBezTo>
                <a:cubicBezTo>
                  <a:pt x="202" y="672"/>
                  <a:pt x="280" y="672"/>
                  <a:pt x="358" y="672"/>
                </a:cubicBezTo>
                <a:cubicBezTo>
                  <a:pt x="389" y="672"/>
                  <a:pt x="401" y="689"/>
                  <a:pt x="393" y="718"/>
                </a:cubicBezTo>
                <a:cubicBezTo>
                  <a:pt x="346" y="875"/>
                  <a:pt x="300" y="1032"/>
                  <a:pt x="254" y="1189"/>
                </a:cubicBezTo>
                <a:cubicBezTo>
                  <a:pt x="253" y="1193"/>
                  <a:pt x="252" y="1196"/>
                  <a:pt x="251" y="1200"/>
                </a:cubicBezTo>
                <a:cubicBezTo>
                  <a:pt x="252" y="1201"/>
                  <a:pt x="253" y="1202"/>
                  <a:pt x="254" y="1203"/>
                </a:cubicBezTo>
                <a:close/>
              </a:path>
            </a:pathLst>
          </a:custGeom>
          <a:noFill/>
          <a:ln w="9525" cap="flat">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76442" y="4604786"/>
            <a:ext cx="2601951" cy="1684784"/>
          </a:xfrm>
          <a:prstGeom prst="rect">
            <a:avLst/>
          </a:prstGeom>
          <a:solidFill>
            <a:schemeClr val="bg1">
              <a:lumMod val="6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err="1" smtClean="0">
              <a:solidFill>
                <a:schemeClr val="tx2">
                  <a:lumMod val="50000"/>
                </a:schemeClr>
              </a:solidFill>
            </a:endParaRPr>
          </a:p>
        </p:txBody>
      </p:sp>
    </p:spTree>
    <p:extLst>
      <p:ext uri="{BB962C8B-B14F-4D97-AF65-F5344CB8AC3E}">
        <p14:creationId xmlns:p14="http://schemas.microsoft.com/office/powerpoint/2010/main" val="3442744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10000"/>
                <a:lumOff val="90000"/>
              </a:schemeClr>
            </a:gs>
            <a:gs pos="9000">
              <a:schemeClr val="bg1"/>
            </a:gs>
            <a:gs pos="100000">
              <a:schemeClr val="tx1">
                <a:lumMod val="10000"/>
                <a:lumOff val="9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 Seer App</a:t>
            </a:r>
            <a:endParaRPr lang="en-US" dirty="0"/>
          </a:p>
        </p:txBody>
      </p:sp>
      <p:sp>
        <p:nvSpPr>
          <p:cNvPr id="6" name="AutoShape 2" descr="Image result for freight industry 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cxnSp>
        <p:nvCxnSpPr>
          <p:cNvPr id="12" name="Straight Arrow Connector 11"/>
          <p:cNvCxnSpPr/>
          <p:nvPr/>
        </p:nvCxnSpPr>
        <p:spPr>
          <a:xfrm flipH="1">
            <a:off x="2448719" y="1483642"/>
            <a:ext cx="1266190" cy="0"/>
          </a:xfrm>
          <a:prstGeom prst="straightConnector1">
            <a:avLst/>
          </a:prstGeom>
          <a:ln w="9525">
            <a:solidFill>
              <a:schemeClr val="accent5">
                <a:lumMod val="60000"/>
                <a:lumOff val="40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16" name="Round Diagonal Corner Rectangle 15">
            <a:hlinkClick r:id="rId2"/>
          </p:cNvPr>
          <p:cNvSpPr/>
          <p:nvPr/>
        </p:nvSpPr>
        <p:spPr>
          <a:xfrm>
            <a:off x="3702050" y="1350219"/>
            <a:ext cx="2514600" cy="495445"/>
          </a:xfrm>
          <a:prstGeom prst="round2DiagRect">
            <a:avLst>
              <a:gd name="adj1" fmla="val 38199"/>
              <a:gd name="adj2" fmla="val 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7" name="Content Placeholder 2"/>
          <p:cNvSpPr txBox="1">
            <a:spLocks/>
          </p:cNvSpPr>
          <p:nvPr/>
        </p:nvSpPr>
        <p:spPr>
          <a:xfrm>
            <a:off x="4008973" y="1459442"/>
            <a:ext cx="1892536" cy="276999"/>
          </a:xfrm>
          <a:prstGeom prst="rect">
            <a:avLst/>
          </a:prstGeom>
        </p:spPr>
        <p:txBody>
          <a:bodyPr vert="horz" wrap="square" lIns="0" tIns="0" rIns="0" bIns="0" rtlCol="0">
            <a:spAutoFit/>
          </a:bodyPr>
          <a:lstStyle>
            <a:lvl1pPr marL="233363" indent="-233363" algn="l" defTabSz="914342" rtl="0" eaLnBrk="1" latinLnBrk="0" hangingPunct="1">
              <a:lnSpc>
                <a:spcPct val="100000"/>
              </a:lnSpc>
              <a:spcBef>
                <a:spcPts val="0"/>
              </a:spcBef>
              <a:spcAft>
                <a:spcPts val="600"/>
              </a:spcAft>
              <a:buClr>
                <a:schemeClr val="accent5"/>
              </a:buClr>
              <a:buFont typeface="Wingdings" panose="05000000000000000000" pitchFamily="2" charset="2"/>
              <a:buChar char="§"/>
              <a:defRPr sz="1800" b="0" kern="1200">
                <a:solidFill>
                  <a:schemeClr val="tx1"/>
                </a:solidFill>
                <a:latin typeface="+mn-lt"/>
                <a:ea typeface="+mn-ea"/>
                <a:cs typeface="+mn-cs"/>
              </a:defRPr>
            </a:lvl1pPr>
            <a:lvl2pPr marL="457200" indent="-223838" algn="l" defTabSz="914342" rtl="0" eaLnBrk="1" latinLnBrk="0" hangingPunct="1">
              <a:lnSpc>
                <a:spcPct val="100000"/>
              </a:lnSpc>
              <a:spcBef>
                <a:spcPts val="0"/>
              </a:spcBef>
              <a:spcAft>
                <a:spcPts val="600"/>
              </a:spcAft>
              <a:buClr>
                <a:schemeClr val="accent3"/>
              </a:buClr>
              <a:buFont typeface="Arial" panose="020B0604020202020204" pitchFamily="34" charset="0"/>
              <a:buChar char="•"/>
              <a:defRPr sz="1600" kern="1200">
                <a:solidFill>
                  <a:schemeClr val="tx1"/>
                </a:solidFill>
                <a:latin typeface="+mn-lt"/>
                <a:ea typeface="+mn-ea"/>
                <a:cs typeface="+mn-cs"/>
              </a:defRPr>
            </a:lvl2pPr>
            <a:lvl3pPr marL="690563" indent="-233363" algn="l" defTabSz="914342" rtl="0" eaLnBrk="1" latinLnBrk="0" hangingPunct="1">
              <a:lnSpc>
                <a:spcPct val="10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3pPr>
            <a:lvl4pPr marL="914400" indent="-223838" algn="l" defTabSz="914342" rtl="0" eaLnBrk="1" latinLnBrk="0" hangingPunct="1">
              <a:lnSpc>
                <a:spcPct val="100000"/>
              </a:lnSpc>
              <a:spcBef>
                <a:spcPts val="0"/>
              </a:spcBef>
              <a:spcAft>
                <a:spcPts val="600"/>
              </a:spcAft>
              <a:buClr>
                <a:schemeClr val="accent4"/>
              </a:buClr>
              <a:buFont typeface="Arial" panose="020B0604020202020204" pitchFamily="34" charset="0"/>
              <a:buChar char="‒"/>
              <a:defRPr sz="12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b="1" dirty="0" smtClean="0">
                <a:solidFill>
                  <a:schemeClr val="bg1"/>
                </a:solidFill>
              </a:rPr>
              <a:t>Launch DEMO</a:t>
            </a:r>
            <a:endParaRPr lang="en-US" b="1" dirty="0">
              <a:solidFill>
                <a:schemeClr val="bg1"/>
              </a:solidFill>
            </a:endParaRPr>
          </a:p>
        </p:txBody>
      </p:sp>
      <p:cxnSp>
        <p:nvCxnSpPr>
          <p:cNvPr id="18" name="Straight Arrow Connector 17"/>
          <p:cNvCxnSpPr>
            <a:stCxn id="16" idx="0"/>
          </p:cNvCxnSpPr>
          <p:nvPr/>
        </p:nvCxnSpPr>
        <p:spPr>
          <a:xfrm>
            <a:off x="6216650" y="1597942"/>
            <a:ext cx="1715770" cy="0"/>
          </a:xfrm>
          <a:prstGeom prst="straightConnector1">
            <a:avLst/>
          </a:prstGeom>
          <a:ln w="9525">
            <a:solidFill>
              <a:schemeClr val="accent5">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1982824" y="1597941"/>
            <a:ext cx="1719879" cy="1"/>
          </a:xfrm>
          <a:prstGeom prst="straightConnector1">
            <a:avLst/>
          </a:prstGeom>
          <a:ln w="9525">
            <a:solidFill>
              <a:schemeClr val="accent5">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13" idx="3"/>
          </p:cNvCxnSpPr>
          <p:nvPr/>
        </p:nvCxnSpPr>
        <p:spPr>
          <a:xfrm flipH="1">
            <a:off x="4954588" y="1845664"/>
            <a:ext cx="4762" cy="177655"/>
          </a:xfrm>
          <a:prstGeom prst="line">
            <a:avLst/>
          </a:prstGeom>
          <a:ln>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16650" y="1483642"/>
            <a:ext cx="1266190" cy="0"/>
          </a:xfrm>
          <a:prstGeom prst="straightConnector1">
            <a:avLst/>
          </a:prstGeom>
          <a:ln w="9525">
            <a:solidFill>
              <a:schemeClr val="accent5">
                <a:lumMod val="60000"/>
                <a:lumOff val="40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304367" y="4213715"/>
            <a:ext cx="7300441" cy="1795268"/>
            <a:chOff x="1373658" y="4213715"/>
            <a:chExt cx="7300441" cy="1795268"/>
          </a:xfrm>
        </p:grpSpPr>
        <p:grpSp>
          <p:nvGrpSpPr>
            <p:cNvPr id="45" name="Group 44"/>
            <p:cNvGrpSpPr/>
            <p:nvPr/>
          </p:nvGrpSpPr>
          <p:grpSpPr>
            <a:xfrm>
              <a:off x="5032164" y="4213715"/>
              <a:ext cx="3641935" cy="1795268"/>
              <a:chOff x="4742014" y="4038801"/>
              <a:chExt cx="4116248" cy="2029078"/>
            </a:xfrm>
          </p:grpSpPr>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962" y="4130639"/>
                <a:ext cx="3959292" cy="1851751"/>
              </a:xfrm>
              <a:prstGeom prst="rect">
                <a:avLst/>
              </a:prstGeom>
              <a:ln w="6350">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Lst>
            </p:spPr>
          </p:pic>
          <p:grpSp>
            <p:nvGrpSpPr>
              <p:cNvPr id="41" name="Group 40"/>
              <p:cNvGrpSpPr/>
              <p:nvPr/>
            </p:nvGrpSpPr>
            <p:grpSpPr>
              <a:xfrm>
                <a:off x="7903845" y="5131776"/>
                <a:ext cx="954417" cy="936103"/>
                <a:chOff x="7433933" y="4659087"/>
                <a:chExt cx="1465489" cy="1437368"/>
              </a:xfrm>
            </p:grpSpPr>
            <p:cxnSp>
              <p:nvCxnSpPr>
                <p:cNvPr id="35" name="Straight Arrow Connector 34"/>
                <p:cNvCxnSpPr/>
                <p:nvPr/>
              </p:nvCxnSpPr>
              <p:spPr>
                <a:xfrm flipV="1">
                  <a:off x="8897257" y="4659087"/>
                  <a:ext cx="0" cy="1437367"/>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8166678" y="5363710"/>
                  <a:ext cx="0" cy="1465489"/>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rot="10800000">
                <a:off x="4742014" y="4038801"/>
                <a:ext cx="954417" cy="936103"/>
                <a:chOff x="7433933" y="4659087"/>
                <a:chExt cx="1465489" cy="1437368"/>
              </a:xfrm>
            </p:grpSpPr>
            <p:cxnSp>
              <p:nvCxnSpPr>
                <p:cNvPr id="43" name="Straight Arrow Connector 42"/>
                <p:cNvCxnSpPr/>
                <p:nvPr/>
              </p:nvCxnSpPr>
              <p:spPr>
                <a:xfrm flipV="1">
                  <a:off x="8897257" y="4659087"/>
                  <a:ext cx="0" cy="1437367"/>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8166678" y="5363710"/>
                  <a:ext cx="0" cy="1465489"/>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grpSp>
        </p:grpSp>
        <p:grpSp>
          <p:nvGrpSpPr>
            <p:cNvPr id="54" name="Group 53"/>
            <p:cNvGrpSpPr/>
            <p:nvPr/>
          </p:nvGrpSpPr>
          <p:grpSpPr>
            <a:xfrm>
              <a:off x="1373658" y="4213715"/>
              <a:ext cx="3352366" cy="1795268"/>
              <a:chOff x="1493130" y="4213715"/>
              <a:chExt cx="3352366" cy="1795268"/>
            </a:xfrm>
          </p:grpSpPr>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96" y="4289434"/>
                <a:ext cx="3163888" cy="1648382"/>
              </a:xfrm>
              <a:prstGeom prst="rect">
                <a:avLst/>
              </a:prstGeom>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Lst>
            </p:spPr>
          </p:pic>
          <p:grpSp>
            <p:nvGrpSpPr>
              <p:cNvPr id="46" name="Group 45"/>
              <p:cNvGrpSpPr/>
              <p:nvPr/>
            </p:nvGrpSpPr>
            <p:grpSpPr>
              <a:xfrm>
                <a:off x="1493130" y="4213715"/>
                <a:ext cx="3352366" cy="1795268"/>
                <a:chOff x="5069293" y="4038801"/>
                <a:chExt cx="3788969" cy="2029078"/>
              </a:xfrm>
            </p:grpSpPr>
            <p:grpSp>
              <p:nvGrpSpPr>
                <p:cNvPr id="48" name="Group 47"/>
                <p:cNvGrpSpPr/>
                <p:nvPr/>
              </p:nvGrpSpPr>
              <p:grpSpPr>
                <a:xfrm>
                  <a:off x="7903845" y="5131776"/>
                  <a:ext cx="954417" cy="936103"/>
                  <a:chOff x="7433933" y="4659087"/>
                  <a:chExt cx="1465489" cy="1437368"/>
                </a:xfrm>
              </p:grpSpPr>
              <p:cxnSp>
                <p:nvCxnSpPr>
                  <p:cNvPr id="52" name="Straight Arrow Connector 51"/>
                  <p:cNvCxnSpPr/>
                  <p:nvPr/>
                </p:nvCxnSpPr>
                <p:spPr>
                  <a:xfrm flipV="1">
                    <a:off x="8897257" y="4659087"/>
                    <a:ext cx="0" cy="1437367"/>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8166678" y="5363710"/>
                    <a:ext cx="0" cy="1465489"/>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rot="10800000">
                  <a:off x="5069293" y="4038801"/>
                  <a:ext cx="954417" cy="936103"/>
                  <a:chOff x="6931405" y="4659087"/>
                  <a:chExt cx="1465489" cy="1437368"/>
                </a:xfrm>
              </p:grpSpPr>
              <p:cxnSp>
                <p:nvCxnSpPr>
                  <p:cNvPr id="50" name="Straight Arrow Connector 49"/>
                  <p:cNvCxnSpPr/>
                  <p:nvPr/>
                </p:nvCxnSpPr>
                <p:spPr>
                  <a:xfrm flipV="1">
                    <a:off x="8394729" y="4659087"/>
                    <a:ext cx="0" cy="1437366"/>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7664150" y="5363710"/>
                    <a:ext cx="0" cy="1465489"/>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grpSp>
          </p:grpSp>
        </p:grpSp>
      </p:grpSp>
      <p:cxnSp>
        <p:nvCxnSpPr>
          <p:cNvPr id="56" name="Straight Arrow Connector 55"/>
          <p:cNvCxnSpPr/>
          <p:nvPr/>
        </p:nvCxnSpPr>
        <p:spPr>
          <a:xfrm>
            <a:off x="812800" y="4094398"/>
            <a:ext cx="8273143" cy="0"/>
          </a:xfrm>
          <a:prstGeom prst="straightConnector1">
            <a:avLst/>
          </a:prstGeom>
          <a:ln w="9525">
            <a:solidFill>
              <a:schemeClr val="accent5">
                <a:lumMod val="7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Round Diagonal Corner Rectangle 12"/>
          <p:cNvSpPr/>
          <p:nvPr/>
        </p:nvSpPr>
        <p:spPr>
          <a:xfrm>
            <a:off x="342900" y="2023319"/>
            <a:ext cx="9223375" cy="4187200"/>
          </a:xfrm>
          <a:prstGeom prst="round2DiagRect">
            <a:avLst>
              <a:gd name="adj1" fmla="val 13242"/>
              <a:gd name="adj2" fmla="val 0"/>
            </a:avLst>
          </a:prstGeom>
          <a:no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pSp>
        <p:nvGrpSpPr>
          <p:cNvPr id="80" name="Group 79"/>
          <p:cNvGrpSpPr/>
          <p:nvPr/>
        </p:nvGrpSpPr>
        <p:grpSpPr>
          <a:xfrm>
            <a:off x="1656795" y="2152685"/>
            <a:ext cx="6481284" cy="1795283"/>
            <a:chOff x="1612973" y="2152685"/>
            <a:chExt cx="6481284" cy="1795283"/>
          </a:xfrm>
        </p:grpSpPr>
        <p:grpSp>
          <p:nvGrpSpPr>
            <p:cNvPr id="59" name="Group 58"/>
            <p:cNvGrpSpPr/>
            <p:nvPr/>
          </p:nvGrpSpPr>
          <p:grpSpPr>
            <a:xfrm>
              <a:off x="1612973" y="2152685"/>
              <a:ext cx="6481284" cy="1795283"/>
              <a:chOff x="1682264" y="4213714"/>
              <a:chExt cx="6481284" cy="1795283"/>
            </a:xfrm>
          </p:grpSpPr>
          <p:grpSp>
            <p:nvGrpSpPr>
              <p:cNvPr id="60" name="Group 59"/>
              <p:cNvGrpSpPr/>
              <p:nvPr/>
            </p:nvGrpSpPr>
            <p:grpSpPr>
              <a:xfrm>
                <a:off x="5032158" y="4213715"/>
                <a:ext cx="3131390" cy="1795282"/>
                <a:chOff x="4742014" y="4038801"/>
                <a:chExt cx="3539211" cy="2029092"/>
              </a:xfrm>
            </p:grpSpPr>
            <p:grpSp>
              <p:nvGrpSpPr>
                <p:cNvPr id="71" name="Group 70"/>
                <p:cNvGrpSpPr/>
                <p:nvPr/>
              </p:nvGrpSpPr>
              <p:grpSpPr>
                <a:xfrm>
                  <a:off x="7326808" y="5131783"/>
                  <a:ext cx="954417" cy="936110"/>
                  <a:chOff x="6547900" y="4659087"/>
                  <a:chExt cx="1465489" cy="1437375"/>
                </a:xfrm>
              </p:grpSpPr>
              <p:cxnSp>
                <p:nvCxnSpPr>
                  <p:cNvPr id="75" name="Straight Arrow Connector 74"/>
                  <p:cNvCxnSpPr/>
                  <p:nvPr/>
                </p:nvCxnSpPr>
                <p:spPr>
                  <a:xfrm flipV="1">
                    <a:off x="8011224" y="4659087"/>
                    <a:ext cx="0" cy="1437372"/>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7280645" y="5363717"/>
                    <a:ext cx="0" cy="1465489"/>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rot="10800000">
                  <a:off x="4742014" y="4038801"/>
                  <a:ext cx="954417" cy="936103"/>
                  <a:chOff x="7433933" y="4659087"/>
                  <a:chExt cx="1465489" cy="1437368"/>
                </a:xfrm>
              </p:grpSpPr>
              <p:cxnSp>
                <p:nvCxnSpPr>
                  <p:cNvPr id="73" name="Straight Arrow Connector 72"/>
                  <p:cNvCxnSpPr/>
                  <p:nvPr/>
                </p:nvCxnSpPr>
                <p:spPr>
                  <a:xfrm flipV="1">
                    <a:off x="8897257" y="4659087"/>
                    <a:ext cx="0" cy="1437367"/>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8166678" y="5363710"/>
                    <a:ext cx="0" cy="1465489"/>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p:nvGrpSpPr>
            <p:grpSpPr>
              <a:xfrm>
                <a:off x="1682264" y="4213714"/>
                <a:ext cx="3043759" cy="1795270"/>
                <a:chOff x="5418092" y="4038799"/>
                <a:chExt cx="3440170" cy="2029080"/>
              </a:xfrm>
            </p:grpSpPr>
            <p:grpSp>
              <p:nvGrpSpPr>
                <p:cNvPr id="64" name="Group 63"/>
                <p:cNvGrpSpPr/>
                <p:nvPr/>
              </p:nvGrpSpPr>
              <p:grpSpPr>
                <a:xfrm>
                  <a:off x="7903845" y="5131776"/>
                  <a:ext cx="954417" cy="936103"/>
                  <a:chOff x="7433933" y="4659087"/>
                  <a:chExt cx="1465489" cy="1437368"/>
                </a:xfrm>
              </p:grpSpPr>
              <p:cxnSp>
                <p:nvCxnSpPr>
                  <p:cNvPr id="68" name="Straight Arrow Connector 67"/>
                  <p:cNvCxnSpPr/>
                  <p:nvPr/>
                </p:nvCxnSpPr>
                <p:spPr>
                  <a:xfrm flipV="1">
                    <a:off x="8897257" y="4659087"/>
                    <a:ext cx="0" cy="1437367"/>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8166678" y="5363710"/>
                    <a:ext cx="0" cy="1465489"/>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rot="10800000">
                  <a:off x="5418092" y="4038799"/>
                  <a:ext cx="954417" cy="936104"/>
                  <a:chOff x="6395830" y="4659087"/>
                  <a:chExt cx="1465489" cy="1437369"/>
                </a:xfrm>
              </p:grpSpPr>
              <p:cxnSp>
                <p:nvCxnSpPr>
                  <p:cNvPr id="66" name="Straight Arrow Connector 65"/>
                  <p:cNvCxnSpPr/>
                  <p:nvPr/>
                </p:nvCxnSpPr>
                <p:spPr>
                  <a:xfrm flipV="1">
                    <a:off x="7859155" y="4659087"/>
                    <a:ext cx="0" cy="1437366"/>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7128575" y="5363711"/>
                    <a:ext cx="0" cy="1465489"/>
                  </a:xfrm>
                  <a:prstGeom prst="straightConnector1">
                    <a:avLst/>
                  </a:prstGeom>
                  <a:ln>
                    <a:solidFill>
                      <a:schemeClr val="accent2"/>
                    </a:solidFill>
                    <a:prstDash val="solid"/>
                    <a:tailEnd type="diamond"/>
                  </a:ln>
                </p:spPr>
                <p:style>
                  <a:lnRef idx="1">
                    <a:schemeClr val="accent1"/>
                  </a:lnRef>
                  <a:fillRef idx="0">
                    <a:schemeClr val="accent1"/>
                  </a:fillRef>
                  <a:effectRef idx="0">
                    <a:schemeClr val="accent1"/>
                  </a:effectRef>
                  <a:fontRef idx="minor">
                    <a:schemeClr val="tx1"/>
                  </a:fontRef>
                </p:style>
              </p:cxnSp>
            </p:grpSp>
          </p:grpSp>
        </p:grpSp>
        <p:pic>
          <p:nvPicPr>
            <p:cNvPr id="7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265" y="2236458"/>
              <a:ext cx="2968836" cy="1650214"/>
            </a:xfrm>
            <a:prstGeom prst="rect">
              <a:avLst/>
            </a:prstGeom>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Lst>
          </p:spPr>
        </p:pic>
        <p:pic>
          <p:nvPicPr>
            <p:cNvPr id="7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4133" y="2236458"/>
              <a:ext cx="2860193" cy="1633790"/>
            </a:xfrm>
            <a:prstGeom prst="rect">
              <a:avLst/>
            </a:prstGeom>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571157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878889"/>
          </a:xfrm>
        </p:spPr>
        <p:txBody>
          <a:bodyPr/>
          <a:lstStyle/>
          <a:p>
            <a:r>
              <a:rPr lang="en-US" dirty="0" smtClean="0"/>
              <a:t/>
            </a:r>
            <a:br>
              <a:rPr lang="en-US" dirty="0" smtClean="0"/>
            </a:br>
            <a:r>
              <a:rPr lang="en-US" dirty="0" smtClean="0"/>
              <a:t>Solar Plant Structure @ Yosemite </a:t>
            </a:r>
            <a:br>
              <a:rPr lang="en-US" dirty="0" smtClean="0"/>
            </a:br>
            <a:endParaRPr lang="en-US" dirty="0"/>
          </a:p>
        </p:txBody>
      </p:sp>
      <p:grpSp>
        <p:nvGrpSpPr>
          <p:cNvPr id="5" name="Group 4"/>
          <p:cNvGrpSpPr/>
          <p:nvPr/>
        </p:nvGrpSpPr>
        <p:grpSpPr>
          <a:xfrm>
            <a:off x="474133" y="1648916"/>
            <a:ext cx="1746273" cy="1706349"/>
            <a:chOff x="113593" y="1830400"/>
            <a:chExt cx="960157" cy="905928"/>
          </a:xfrm>
        </p:grpSpPr>
        <p:grpSp>
          <p:nvGrpSpPr>
            <p:cNvPr id="6" name="Group 5"/>
            <p:cNvGrpSpPr/>
            <p:nvPr/>
          </p:nvGrpSpPr>
          <p:grpSpPr>
            <a:xfrm>
              <a:off x="113593" y="1830400"/>
              <a:ext cx="960157" cy="671378"/>
              <a:chOff x="85180" y="1843107"/>
              <a:chExt cx="960157" cy="671378"/>
            </a:xfrm>
          </p:grpSpPr>
          <p:sp>
            <p:nvSpPr>
              <p:cNvPr id="8" name="Round Diagonal Corner Rectangle 7"/>
              <p:cNvSpPr/>
              <p:nvPr/>
            </p:nvSpPr>
            <p:spPr bwMode="auto">
              <a:xfrm>
                <a:off x="85180" y="1843107"/>
                <a:ext cx="960157" cy="671378"/>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pic>
            <p:nvPicPr>
              <p:cNvPr id="9" name="Picture 8" descr="Building.jpg"/>
              <p:cNvPicPr>
                <a:picLocks noChangeAspect="1"/>
              </p:cNvPicPr>
              <p:nvPr/>
            </p:nvPicPr>
            <p:blipFill>
              <a:blip r:embed="rId3" cstate="print"/>
              <a:stretch>
                <a:fillRect/>
              </a:stretch>
            </p:blipFill>
            <p:spPr>
              <a:xfrm>
                <a:off x="113594" y="1905000"/>
                <a:ext cx="851222" cy="547214"/>
              </a:xfrm>
              <a:prstGeom prst="rect">
                <a:avLst/>
              </a:prstGeom>
            </p:spPr>
          </p:pic>
        </p:grpSp>
        <p:sp>
          <p:nvSpPr>
            <p:cNvPr id="7" name="TextBox 6"/>
            <p:cNvSpPr txBox="1"/>
            <p:nvPr/>
          </p:nvSpPr>
          <p:spPr>
            <a:xfrm>
              <a:off x="260888" y="2613776"/>
              <a:ext cx="686773" cy="122552"/>
            </a:xfrm>
            <a:prstGeom prst="rect">
              <a:avLst/>
            </a:prstGeom>
            <a:noFill/>
          </p:spPr>
          <p:txBody>
            <a:bodyPr wrap="none" rtlCol="0">
              <a:spAutoFit/>
            </a:bodyPr>
            <a:lstStyle/>
            <a:p>
              <a:pPr algn="ctr"/>
              <a:r>
                <a:rPr lang="en-US" sz="900" dirty="0"/>
                <a:t>No. of </a:t>
              </a:r>
              <a:r>
                <a:rPr lang="en-US" sz="900" dirty="0" smtClean="0"/>
                <a:t>Modules : </a:t>
              </a:r>
              <a:r>
                <a:rPr lang="en-US" sz="900" dirty="0"/>
                <a:t>260</a:t>
              </a:r>
            </a:p>
          </p:txBody>
        </p:sp>
      </p:grpSp>
      <p:grpSp>
        <p:nvGrpSpPr>
          <p:cNvPr id="10" name="Group 9"/>
          <p:cNvGrpSpPr/>
          <p:nvPr/>
        </p:nvGrpSpPr>
        <p:grpSpPr>
          <a:xfrm>
            <a:off x="2366521" y="1648910"/>
            <a:ext cx="1623414" cy="1665402"/>
            <a:chOff x="1670071" y="1822622"/>
            <a:chExt cx="960157" cy="916661"/>
          </a:xfrm>
        </p:grpSpPr>
        <p:grpSp>
          <p:nvGrpSpPr>
            <p:cNvPr id="11" name="Group 10"/>
            <p:cNvGrpSpPr/>
            <p:nvPr/>
          </p:nvGrpSpPr>
          <p:grpSpPr>
            <a:xfrm>
              <a:off x="1670071" y="1822622"/>
              <a:ext cx="960157" cy="700219"/>
              <a:chOff x="92993" y="2650070"/>
              <a:chExt cx="960157" cy="700219"/>
            </a:xfrm>
          </p:grpSpPr>
          <p:sp>
            <p:nvSpPr>
              <p:cNvPr id="13" name="Round Diagonal Corner Rectangle 12"/>
              <p:cNvSpPr/>
              <p:nvPr/>
            </p:nvSpPr>
            <p:spPr bwMode="auto">
              <a:xfrm>
                <a:off x="92993" y="2650070"/>
                <a:ext cx="960157" cy="700219"/>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pic>
            <p:nvPicPr>
              <p:cNvPr id="14" name="Picture 13" descr="Building.jpg"/>
              <p:cNvPicPr>
                <a:picLocks noChangeAspect="1"/>
              </p:cNvPicPr>
              <p:nvPr/>
            </p:nvPicPr>
            <p:blipFill>
              <a:blip r:embed="rId3" cstate="print"/>
              <a:stretch>
                <a:fillRect/>
              </a:stretch>
            </p:blipFill>
            <p:spPr>
              <a:xfrm>
                <a:off x="136172" y="2725647"/>
                <a:ext cx="851222" cy="547214"/>
              </a:xfrm>
              <a:prstGeom prst="rect">
                <a:avLst/>
              </a:prstGeom>
            </p:spPr>
          </p:pic>
        </p:grpSp>
        <p:sp>
          <p:nvSpPr>
            <p:cNvPr id="12" name="TextBox 11"/>
            <p:cNvSpPr txBox="1"/>
            <p:nvPr/>
          </p:nvSpPr>
          <p:spPr>
            <a:xfrm>
              <a:off x="1751309" y="2508451"/>
              <a:ext cx="691215" cy="230832"/>
            </a:xfrm>
            <a:prstGeom prst="rect">
              <a:avLst/>
            </a:prstGeom>
            <a:noFill/>
          </p:spPr>
          <p:txBody>
            <a:bodyPr wrap="none" rtlCol="0">
              <a:spAutoFit/>
            </a:bodyPr>
            <a:lstStyle/>
            <a:p>
              <a:pPr algn="ctr" defTabSz="1015377">
                <a:spcAft>
                  <a:spcPts val="200"/>
                </a:spcAft>
                <a:defRPr/>
              </a:pPr>
              <a:r>
                <a:rPr lang="en-IN" sz="900" dirty="0">
                  <a:latin typeface="Arial" pitchFamily="34" charset="0"/>
                  <a:cs typeface="Arial" pitchFamily="34" charset="0"/>
                </a:rPr>
                <a:t>Building </a:t>
              </a:r>
              <a:r>
                <a:rPr lang="en-IN" sz="900" dirty="0" smtClean="0">
                  <a:latin typeface="Arial" pitchFamily="34" charset="0"/>
                  <a:cs typeface="Arial" pitchFamily="34" charset="0"/>
                </a:rPr>
                <a:t>2</a:t>
              </a:r>
              <a:endParaRPr lang="en-IN" sz="900" dirty="0">
                <a:latin typeface="Arial" pitchFamily="34" charset="0"/>
                <a:cs typeface="Arial" pitchFamily="34" charset="0"/>
              </a:endParaRPr>
            </a:p>
          </p:txBody>
        </p:sp>
      </p:grpSp>
      <p:grpSp>
        <p:nvGrpSpPr>
          <p:cNvPr id="30" name="Group 29"/>
          <p:cNvGrpSpPr/>
          <p:nvPr/>
        </p:nvGrpSpPr>
        <p:grpSpPr>
          <a:xfrm>
            <a:off x="4110657" y="1620736"/>
            <a:ext cx="1623414" cy="1602039"/>
            <a:chOff x="1670071" y="1822622"/>
            <a:chExt cx="960157" cy="881785"/>
          </a:xfrm>
        </p:grpSpPr>
        <p:grpSp>
          <p:nvGrpSpPr>
            <p:cNvPr id="31" name="Group 30"/>
            <p:cNvGrpSpPr/>
            <p:nvPr/>
          </p:nvGrpSpPr>
          <p:grpSpPr>
            <a:xfrm>
              <a:off x="1670071" y="1822622"/>
              <a:ext cx="960157" cy="700219"/>
              <a:chOff x="92993" y="2650070"/>
              <a:chExt cx="960157" cy="700219"/>
            </a:xfrm>
          </p:grpSpPr>
          <p:sp>
            <p:nvSpPr>
              <p:cNvPr id="33" name="Round Diagonal Corner Rectangle 32"/>
              <p:cNvSpPr/>
              <p:nvPr/>
            </p:nvSpPr>
            <p:spPr bwMode="auto">
              <a:xfrm>
                <a:off x="92993" y="2650070"/>
                <a:ext cx="960157" cy="700219"/>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pic>
            <p:nvPicPr>
              <p:cNvPr id="34" name="Picture 33" descr="Building.jpg"/>
              <p:cNvPicPr>
                <a:picLocks noChangeAspect="1"/>
              </p:cNvPicPr>
              <p:nvPr/>
            </p:nvPicPr>
            <p:blipFill>
              <a:blip r:embed="rId3" cstate="print"/>
              <a:stretch>
                <a:fillRect/>
              </a:stretch>
            </p:blipFill>
            <p:spPr>
              <a:xfrm>
                <a:off x="136172" y="2725647"/>
                <a:ext cx="851222" cy="547214"/>
              </a:xfrm>
              <a:prstGeom prst="rect">
                <a:avLst/>
              </a:prstGeom>
            </p:spPr>
          </p:pic>
        </p:grpSp>
        <p:sp>
          <p:nvSpPr>
            <p:cNvPr id="32" name="TextBox 31"/>
            <p:cNvSpPr txBox="1"/>
            <p:nvPr/>
          </p:nvSpPr>
          <p:spPr>
            <a:xfrm>
              <a:off x="1835319" y="2508451"/>
              <a:ext cx="523194" cy="195956"/>
            </a:xfrm>
            <a:prstGeom prst="rect">
              <a:avLst/>
            </a:prstGeom>
            <a:noFill/>
          </p:spPr>
          <p:txBody>
            <a:bodyPr wrap="none" rtlCol="0">
              <a:spAutoFit/>
            </a:bodyPr>
            <a:lstStyle/>
            <a:p>
              <a:pPr algn="ctr" defTabSz="1015377">
                <a:spcAft>
                  <a:spcPts val="200"/>
                </a:spcAft>
                <a:defRPr/>
              </a:pPr>
              <a:r>
                <a:rPr lang="en-IN" sz="900" dirty="0">
                  <a:latin typeface="Arial" pitchFamily="34" charset="0"/>
                  <a:cs typeface="Arial" pitchFamily="34" charset="0"/>
                </a:rPr>
                <a:t>Building 3</a:t>
              </a:r>
            </a:p>
          </p:txBody>
        </p:sp>
      </p:grpSp>
      <p:grpSp>
        <p:nvGrpSpPr>
          <p:cNvPr id="35" name="Group 34"/>
          <p:cNvGrpSpPr/>
          <p:nvPr/>
        </p:nvGrpSpPr>
        <p:grpSpPr>
          <a:xfrm>
            <a:off x="5843503" y="1617782"/>
            <a:ext cx="1623414" cy="1611565"/>
            <a:chOff x="1670071" y="1822622"/>
            <a:chExt cx="960157" cy="887028"/>
          </a:xfrm>
        </p:grpSpPr>
        <p:grpSp>
          <p:nvGrpSpPr>
            <p:cNvPr id="36" name="Group 35"/>
            <p:cNvGrpSpPr/>
            <p:nvPr/>
          </p:nvGrpSpPr>
          <p:grpSpPr>
            <a:xfrm>
              <a:off x="1670071" y="1822622"/>
              <a:ext cx="960157" cy="700219"/>
              <a:chOff x="92993" y="2650070"/>
              <a:chExt cx="960157" cy="700219"/>
            </a:xfrm>
          </p:grpSpPr>
          <p:sp>
            <p:nvSpPr>
              <p:cNvPr id="38" name="Round Diagonal Corner Rectangle 37"/>
              <p:cNvSpPr/>
              <p:nvPr/>
            </p:nvSpPr>
            <p:spPr bwMode="auto">
              <a:xfrm>
                <a:off x="92993" y="2650070"/>
                <a:ext cx="960157" cy="700219"/>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pic>
            <p:nvPicPr>
              <p:cNvPr id="39" name="Picture 38" descr="Building.jpg"/>
              <p:cNvPicPr>
                <a:picLocks noChangeAspect="1"/>
              </p:cNvPicPr>
              <p:nvPr/>
            </p:nvPicPr>
            <p:blipFill>
              <a:blip r:embed="rId3" cstate="print"/>
              <a:stretch>
                <a:fillRect/>
              </a:stretch>
            </p:blipFill>
            <p:spPr>
              <a:xfrm>
                <a:off x="136172" y="2725647"/>
                <a:ext cx="851222" cy="547214"/>
              </a:xfrm>
              <a:prstGeom prst="rect">
                <a:avLst/>
              </a:prstGeom>
            </p:spPr>
          </p:pic>
        </p:grpSp>
        <p:sp>
          <p:nvSpPr>
            <p:cNvPr id="37" name="TextBox 36"/>
            <p:cNvSpPr txBox="1"/>
            <p:nvPr/>
          </p:nvSpPr>
          <p:spPr>
            <a:xfrm>
              <a:off x="1835319" y="2513694"/>
              <a:ext cx="523194" cy="195956"/>
            </a:xfrm>
            <a:prstGeom prst="rect">
              <a:avLst/>
            </a:prstGeom>
            <a:noFill/>
          </p:spPr>
          <p:txBody>
            <a:bodyPr wrap="none" rtlCol="0">
              <a:spAutoFit/>
            </a:bodyPr>
            <a:lstStyle/>
            <a:p>
              <a:pPr algn="ctr" defTabSz="1015377">
                <a:spcAft>
                  <a:spcPts val="200"/>
                </a:spcAft>
                <a:defRPr/>
              </a:pPr>
              <a:r>
                <a:rPr lang="en-IN" sz="900" dirty="0">
                  <a:latin typeface="Arial" pitchFamily="34" charset="0"/>
                  <a:cs typeface="Arial" pitchFamily="34" charset="0"/>
                </a:rPr>
                <a:t>Building 4</a:t>
              </a:r>
            </a:p>
          </p:txBody>
        </p:sp>
      </p:grpSp>
      <p:grpSp>
        <p:nvGrpSpPr>
          <p:cNvPr id="47" name="Group 46"/>
          <p:cNvGrpSpPr/>
          <p:nvPr/>
        </p:nvGrpSpPr>
        <p:grpSpPr>
          <a:xfrm>
            <a:off x="7624553" y="1610307"/>
            <a:ext cx="1623414" cy="1467339"/>
            <a:chOff x="6484364" y="1644171"/>
            <a:chExt cx="1268507" cy="951385"/>
          </a:xfrm>
        </p:grpSpPr>
        <p:grpSp>
          <p:nvGrpSpPr>
            <p:cNvPr id="41" name="Group 40"/>
            <p:cNvGrpSpPr/>
            <p:nvPr/>
          </p:nvGrpSpPr>
          <p:grpSpPr>
            <a:xfrm>
              <a:off x="6484364" y="1644171"/>
              <a:ext cx="1268507" cy="951385"/>
              <a:chOff x="1670071" y="1822622"/>
              <a:chExt cx="960157" cy="807642"/>
            </a:xfrm>
          </p:grpSpPr>
          <p:sp>
            <p:nvSpPr>
              <p:cNvPr id="44" name="Round Diagonal Corner Rectangle 43"/>
              <p:cNvSpPr/>
              <p:nvPr/>
            </p:nvSpPr>
            <p:spPr bwMode="auto">
              <a:xfrm>
                <a:off x="1670071" y="1822622"/>
                <a:ext cx="960157" cy="700219"/>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43" name="TextBox 42"/>
              <p:cNvSpPr txBox="1"/>
              <p:nvPr/>
            </p:nvSpPr>
            <p:spPr>
              <a:xfrm>
                <a:off x="1816660" y="2503211"/>
                <a:ext cx="560508" cy="127053"/>
              </a:xfrm>
              <a:prstGeom prst="rect">
                <a:avLst/>
              </a:prstGeom>
              <a:noFill/>
            </p:spPr>
            <p:txBody>
              <a:bodyPr wrap="none" rtlCol="0">
                <a:spAutoFit/>
              </a:bodyPr>
              <a:lstStyle/>
              <a:p>
                <a:pPr algn="ctr" defTabSz="1015377">
                  <a:spcAft>
                    <a:spcPts val="200"/>
                  </a:spcAft>
                  <a:defRPr/>
                </a:pPr>
                <a:r>
                  <a:rPr lang="en-IN" sz="900" dirty="0" smtClean="0">
                    <a:latin typeface="Arial" pitchFamily="34" charset="0"/>
                    <a:cs typeface="Arial" pitchFamily="34" charset="0"/>
                  </a:rPr>
                  <a:t>External Road </a:t>
                </a:r>
                <a:endParaRPr lang="en-IN" sz="900" dirty="0">
                  <a:latin typeface="Arial" pitchFamily="34" charset="0"/>
                  <a:cs typeface="Arial" pitchFamily="34" charset="0"/>
                </a:endParaRPr>
              </a:p>
            </p:txBody>
          </p:sp>
        </p:grpSp>
        <p:pic>
          <p:nvPicPr>
            <p:cNvPr id="46" name="Picture 45" descr="NAL.jpg"/>
            <p:cNvPicPr>
              <a:picLocks noChangeAspect="1"/>
            </p:cNvPicPr>
            <p:nvPr/>
          </p:nvPicPr>
          <p:blipFill>
            <a:blip r:embed="rId4" cstate="print"/>
            <a:stretch>
              <a:fillRect/>
            </a:stretch>
          </p:blipFill>
          <p:spPr>
            <a:xfrm>
              <a:off x="6640533" y="1753093"/>
              <a:ext cx="863483" cy="646779"/>
            </a:xfrm>
            <a:prstGeom prst="rect">
              <a:avLst/>
            </a:prstGeom>
          </p:spPr>
        </p:pic>
      </p:grpSp>
      <p:sp>
        <p:nvSpPr>
          <p:cNvPr id="146" name="TextBox 145"/>
          <p:cNvSpPr txBox="1"/>
          <p:nvPr/>
        </p:nvSpPr>
        <p:spPr>
          <a:xfrm>
            <a:off x="883459" y="2922543"/>
            <a:ext cx="1084977" cy="230832"/>
          </a:xfrm>
          <a:prstGeom prst="rect">
            <a:avLst/>
          </a:prstGeom>
          <a:noFill/>
        </p:spPr>
        <p:txBody>
          <a:bodyPr wrap="square" rtlCol="0">
            <a:spAutoFit/>
          </a:bodyPr>
          <a:lstStyle/>
          <a:p>
            <a:pPr algn="ctr" defTabSz="1015377">
              <a:spcAft>
                <a:spcPts val="200"/>
              </a:spcAft>
              <a:defRPr/>
            </a:pPr>
            <a:r>
              <a:rPr lang="en-IN" sz="900" dirty="0">
                <a:latin typeface="Arial" pitchFamily="34" charset="0"/>
                <a:cs typeface="Arial" pitchFamily="34" charset="0"/>
              </a:rPr>
              <a:t>Building 1</a:t>
            </a:r>
          </a:p>
        </p:txBody>
      </p:sp>
      <p:pic>
        <p:nvPicPr>
          <p:cNvPr id="151" name="Picture 150" descr="BMS.jpg"/>
          <p:cNvPicPr>
            <a:picLocks noChangeAspect="1"/>
          </p:cNvPicPr>
          <p:nvPr/>
        </p:nvPicPr>
        <p:blipFill>
          <a:blip r:embed="rId5" cstate="print"/>
          <a:stretch>
            <a:fillRect/>
          </a:stretch>
        </p:blipFill>
        <p:spPr>
          <a:xfrm>
            <a:off x="1814304" y="3591630"/>
            <a:ext cx="6096000" cy="2438400"/>
          </a:xfrm>
          <a:prstGeom prst="rect">
            <a:avLst/>
          </a:prstGeom>
        </p:spPr>
      </p:pic>
      <p:sp>
        <p:nvSpPr>
          <p:cNvPr id="152" name="TextBox 151"/>
          <p:cNvSpPr txBox="1"/>
          <p:nvPr/>
        </p:nvSpPr>
        <p:spPr>
          <a:xfrm>
            <a:off x="3343275" y="6033007"/>
            <a:ext cx="3311935" cy="307777"/>
          </a:xfrm>
          <a:prstGeom prst="rect">
            <a:avLst/>
          </a:prstGeom>
          <a:noFill/>
        </p:spPr>
        <p:txBody>
          <a:bodyPr wrap="square" rtlCol="0">
            <a:spAutoFit/>
          </a:bodyPr>
          <a:lstStyle/>
          <a:p>
            <a:r>
              <a:rPr lang="en-US" sz="1400" b="1" dirty="0" smtClean="0">
                <a:solidFill>
                  <a:schemeClr val="tx1">
                    <a:lumMod val="75000"/>
                    <a:lumOff val="25000"/>
                  </a:schemeClr>
                </a:solidFill>
              </a:rPr>
              <a:t>Schneider  Electric Dashboard</a:t>
            </a:r>
            <a:endParaRPr lang="en-US" sz="1400" b="1" dirty="0" smtClean="0">
              <a:solidFill>
                <a:schemeClr val="tx1">
                  <a:lumMod val="75000"/>
                  <a:lumOff val="25000"/>
                </a:schemeClr>
              </a:solidFill>
            </a:endParaRPr>
          </a:p>
        </p:txBody>
      </p:sp>
      <p:sp>
        <p:nvSpPr>
          <p:cNvPr id="40" name="TextBox 39"/>
          <p:cNvSpPr txBox="1"/>
          <p:nvPr/>
        </p:nvSpPr>
        <p:spPr>
          <a:xfrm>
            <a:off x="2503877" y="3104634"/>
            <a:ext cx="1249060" cy="230832"/>
          </a:xfrm>
          <a:prstGeom prst="rect">
            <a:avLst/>
          </a:prstGeom>
          <a:noFill/>
        </p:spPr>
        <p:txBody>
          <a:bodyPr wrap="none" rtlCol="0">
            <a:spAutoFit/>
          </a:bodyPr>
          <a:lstStyle/>
          <a:p>
            <a:pPr algn="ctr"/>
            <a:r>
              <a:rPr lang="en-US" sz="900" dirty="0"/>
              <a:t>No. of </a:t>
            </a:r>
            <a:r>
              <a:rPr lang="en-US" sz="900" dirty="0" smtClean="0"/>
              <a:t>Modules : </a:t>
            </a:r>
            <a:r>
              <a:rPr lang="en-US" sz="900" dirty="0"/>
              <a:t>360</a:t>
            </a:r>
          </a:p>
        </p:txBody>
      </p:sp>
      <p:sp>
        <p:nvSpPr>
          <p:cNvPr id="42" name="TextBox 41"/>
          <p:cNvSpPr txBox="1"/>
          <p:nvPr/>
        </p:nvSpPr>
        <p:spPr>
          <a:xfrm>
            <a:off x="4183663" y="3113043"/>
            <a:ext cx="1249060" cy="230832"/>
          </a:xfrm>
          <a:prstGeom prst="rect">
            <a:avLst/>
          </a:prstGeom>
          <a:noFill/>
        </p:spPr>
        <p:txBody>
          <a:bodyPr wrap="none" rtlCol="0">
            <a:spAutoFit/>
          </a:bodyPr>
          <a:lstStyle/>
          <a:p>
            <a:pPr algn="ctr"/>
            <a:r>
              <a:rPr lang="en-US" sz="900" dirty="0"/>
              <a:t>No. of </a:t>
            </a:r>
            <a:r>
              <a:rPr lang="en-US" sz="900" dirty="0" smtClean="0"/>
              <a:t>Modules : </a:t>
            </a:r>
            <a:r>
              <a:rPr lang="en-US" sz="900" dirty="0"/>
              <a:t>313</a:t>
            </a:r>
          </a:p>
        </p:txBody>
      </p:sp>
      <p:sp>
        <p:nvSpPr>
          <p:cNvPr id="45" name="TextBox 44"/>
          <p:cNvSpPr txBox="1"/>
          <p:nvPr/>
        </p:nvSpPr>
        <p:spPr>
          <a:xfrm>
            <a:off x="5940674" y="3105221"/>
            <a:ext cx="1249060" cy="230832"/>
          </a:xfrm>
          <a:prstGeom prst="rect">
            <a:avLst/>
          </a:prstGeom>
          <a:noFill/>
        </p:spPr>
        <p:txBody>
          <a:bodyPr wrap="none" rtlCol="0">
            <a:spAutoFit/>
          </a:bodyPr>
          <a:lstStyle/>
          <a:p>
            <a:pPr algn="ctr"/>
            <a:r>
              <a:rPr lang="en-US" sz="900" dirty="0"/>
              <a:t>No. of </a:t>
            </a:r>
            <a:r>
              <a:rPr lang="en-US" sz="900" dirty="0" smtClean="0"/>
              <a:t>Modules : </a:t>
            </a:r>
            <a:r>
              <a:rPr lang="en-US" sz="900" dirty="0"/>
              <a:t>230</a:t>
            </a:r>
          </a:p>
        </p:txBody>
      </p:sp>
      <p:sp>
        <p:nvSpPr>
          <p:cNvPr id="48" name="TextBox 47"/>
          <p:cNvSpPr txBox="1"/>
          <p:nvPr/>
        </p:nvSpPr>
        <p:spPr>
          <a:xfrm>
            <a:off x="7752420" y="3087413"/>
            <a:ext cx="1249060" cy="230832"/>
          </a:xfrm>
          <a:prstGeom prst="rect">
            <a:avLst/>
          </a:prstGeom>
          <a:noFill/>
        </p:spPr>
        <p:txBody>
          <a:bodyPr wrap="none" rtlCol="0">
            <a:spAutoFit/>
          </a:bodyPr>
          <a:lstStyle/>
          <a:p>
            <a:pPr algn="ctr"/>
            <a:r>
              <a:rPr lang="en-US" sz="900" dirty="0"/>
              <a:t>No. of </a:t>
            </a:r>
            <a:r>
              <a:rPr lang="en-US" sz="900" dirty="0" smtClean="0"/>
              <a:t>Modules : </a:t>
            </a:r>
            <a:r>
              <a:rPr lang="en-US" sz="900" dirty="0"/>
              <a:t>400</a:t>
            </a:r>
          </a:p>
        </p:txBody>
      </p:sp>
      <p:sp>
        <p:nvSpPr>
          <p:cNvPr id="49" name="TextBox 48"/>
          <p:cNvSpPr txBox="1"/>
          <p:nvPr/>
        </p:nvSpPr>
        <p:spPr>
          <a:xfrm>
            <a:off x="608722" y="3318245"/>
            <a:ext cx="1524776" cy="369332"/>
          </a:xfrm>
          <a:prstGeom prst="rect">
            <a:avLst/>
          </a:prstGeom>
          <a:noFill/>
        </p:spPr>
        <p:txBody>
          <a:bodyPr wrap="none" rtlCol="0">
            <a:spAutoFit/>
          </a:bodyPr>
          <a:lstStyle/>
          <a:p>
            <a:pPr algn="ctr"/>
            <a:r>
              <a:rPr lang="en-US" sz="900" dirty="0" smtClean="0"/>
              <a:t>DC Capacity (</a:t>
            </a:r>
            <a:r>
              <a:rPr lang="en-US" sz="900" dirty="0" err="1"/>
              <a:t>k</a:t>
            </a:r>
            <a:r>
              <a:rPr lang="en-US" sz="900" dirty="0" err="1" smtClean="0"/>
              <a:t>Wp</a:t>
            </a:r>
            <a:r>
              <a:rPr lang="en-US" sz="900" dirty="0" smtClean="0"/>
              <a:t>) :</a:t>
            </a:r>
            <a:r>
              <a:rPr lang="en-US" sz="900" dirty="0"/>
              <a:t>83.20</a:t>
            </a:r>
          </a:p>
          <a:p>
            <a:pPr algn="ctr"/>
            <a:r>
              <a:rPr lang="en-US" sz="900" dirty="0" smtClean="0"/>
              <a:t> </a:t>
            </a:r>
            <a:endParaRPr lang="en-US" sz="900" dirty="0"/>
          </a:p>
        </p:txBody>
      </p:sp>
      <p:sp>
        <p:nvSpPr>
          <p:cNvPr id="50" name="TextBox 49"/>
          <p:cNvSpPr txBox="1"/>
          <p:nvPr/>
        </p:nvSpPr>
        <p:spPr>
          <a:xfrm>
            <a:off x="2375544" y="3305775"/>
            <a:ext cx="1524776" cy="369332"/>
          </a:xfrm>
          <a:prstGeom prst="rect">
            <a:avLst/>
          </a:prstGeom>
          <a:noFill/>
        </p:spPr>
        <p:txBody>
          <a:bodyPr wrap="none" rtlCol="0">
            <a:spAutoFit/>
          </a:bodyPr>
          <a:lstStyle/>
          <a:p>
            <a:pPr algn="ctr"/>
            <a:r>
              <a:rPr lang="en-US" sz="900" dirty="0" smtClean="0"/>
              <a:t>DC Capacity (</a:t>
            </a:r>
            <a:r>
              <a:rPr lang="en-US" sz="900" dirty="0" err="1"/>
              <a:t>k</a:t>
            </a:r>
            <a:r>
              <a:rPr lang="en-US" sz="900" dirty="0" err="1" smtClean="0"/>
              <a:t>Wp</a:t>
            </a:r>
            <a:r>
              <a:rPr lang="en-US" sz="900" dirty="0" smtClean="0"/>
              <a:t>) :</a:t>
            </a:r>
            <a:r>
              <a:rPr lang="en-US" sz="900" dirty="0"/>
              <a:t>83.20</a:t>
            </a:r>
          </a:p>
          <a:p>
            <a:pPr algn="ctr"/>
            <a:r>
              <a:rPr lang="en-US" sz="900" dirty="0" smtClean="0"/>
              <a:t> </a:t>
            </a:r>
            <a:endParaRPr lang="en-US" sz="900" dirty="0"/>
          </a:p>
        </p:txBody>
      </p:sp>
      <p:sp>
        <p:nvSpPr>
          <p:cNvPr id="51" name="TextBox 50"/>
          <p:cNvSpPr txBox="1"/>
          <p:nvPr/>
        </p:nvSpPr>
        <p:spPr>
          <a:xfrm>
            <a:off x="4178733" y="3297366"/>
            <a:ext cx="1524776" cy="369332"/>
          </a:xfrm>
          <a:prstGeom prst="rect">
            <a:avLst/>
          </a:prstGeom>
          <a:noFill/>
        </p:spPr>
        <p:txBody>
          <a:bodyPr wrap="none" rtlCol="0">
            <a:spAutoFit/>
          </a:bodyPr>
          <a:lstStyle/>
          <a:p>
            <a:pPr algn="ctr"/>
            <a:r>
              <a:rPr lang="en-US" sz="900" dirty="0" smtClean="0"/>
              <a:t>DC Capacity (</a:t>
            </a:r>
            <a:r>
              <a:rPr lang="en-US" sz="900" dirty="0" err="1"/>
              <a:t>k</a:t>
            </a:r>
            <a:r>
              <a:rPr lang="en-US" sz="900" dirty="0" err="1" smtClean="0"/>
              <a:t>Wp</a:t>
            </a:r>
            <a:r>
              <a:rPr lang="en-US" sz="900" dirty="0" smtClean="0"/>
              <a:t>) :</a:t>
            </a:r>
            <a:r>
              <a:rPr lang="en-US" sz="900" dirty="0"/>
              <a:t>83.20</a:t>
            </a:r>
          </a:p>
          <a:p>
            <a:pPr algn="ctr"/>
            <a:r>
              <a:rPr lang="en-US" sz="900" dirty="0" smtClean="0"/>
              <a:t> </a:t>
            </a:r>
            <a:endParaRPr lang="en-US" sz="900" dirty="0"/>
          </a:p>
        </p:txBody>
      </p:sp>
      <p:sp>
        <p:nvSpPr>
          <p:cNvPr id="52" name="TextBox 51"/>
          <p:cNvSpPr txBox="1"/>
          <p:nvPr/>
        </p:nvSpPr>
        <p:spPr>
          <a:xfrm>
            <a:off x="5892822" y="3266502"/>
            <a:ext cx="1524776" cy="369332"/>
          </a:xfrm>
          <a:prstGeom prst="rect">
            <a:avLst/>
          </a:prstGeom>
          <a:noFill/>
        </p:spPr>
        <p:txBody>
          <a:bodyPr wrap="none" rtlCol="0">
            <a:spAutoFit/>
          </a:bodyPr>
          <a:lstStyle/>
          <a:p>
            <a:pPr algn="ctr"/>
            <a:r>
              <a:rPr lang="en-US" sz="900" dirty="0" smtClean="0"/>
              <a:t>DC Capacity (</a:t>
            </a:r>
            <a:r>
              <a:rPr lang="en-US" sz="900" dirty="0" err="1"/>
              <a:t>k</a:t>
            </a:r>
            <a:r>
              <a:rPr lang="en-US" sz="900" dirty="0" err="1" smtClean="0"/>
              <a:t>Wp</a:t>
            </a:r>
            <a:r>
              <a:rPr lang="en-US" sz="900" dirty="0" smtClean="0"/>
              <a:t>) :</a:t>
            </a:r>
            <a:r>
              <a:rPr lang="en-US" sz="900" dirty="0"/>
              <a:t>83.20</a:t>
            </a:r>
          </a:p>
          <a:p>
            <a:pPr algn="ctr"/>
            <a:r>
              <a:rPr lang="en-US" sz="900" dirty="0" smtClean="0"/>
              <a:t> </a:t>
            </a:r>
            <a:endParaRPr lang="en-US" sz="900" dirty="0"/>
          </a:p>
        </p:txBody>
      </p:sp>
      <p:sp>
        <p:nvSpPr>
          <p:cNvPr id="53" name="TextBox 52"/>
          <p:cNvSpPr txBox="1"/>
          <p:nvPr/>
        </p:nvSpPr>
        <p:spPr>
          <a:xfrm>
            <a:off x="7716104" y="3266687"/>
            <a:ext cx="1524776" cy="369332"/>
          </a:xfrm>
          <a:prstGeom prst="rect">
            <a:avLst/>
          </a:prstGeom>
          <a:noFill/>
        </p:spPr>
        <p:txBody>
          <a:bodyPr wrap="none" rtlCol="0">
            <a:spAutoFit/>
          </a:bodyPr>
          <a:lstStyle/>
          <a:p>
            <a:pPr algn="ctr"/>
            <a:r>
              <a:rPr lang="en-US" sz="900" dirty="0" smtClean="0"/>
              <a:t>DC Capacity (</a:t>
            </a:r>
            <a:r>
              <a:rPr lang="en-US" sz="900" dirty="0" err="1"/>
              <a:t>k</a:t>
            </a:r>
            <a:r>
              <a:rPr lang="en-US" sz="900" dirty="0" err="1" smtClean="0"/>
              <a:t>Wp</a:t>
            </a:r>
            <a:r>
              <a:rPr lang="en-US" sz="900" dirty="0" smtClean="0"/>
              <a:t>) :</a:t>
            </a:r>
            <a:r>
              <a:rPr lang="en-US" sz="900" dirty="0"/>
              <a:t>83.20</a:t>
            </a:r>
          </a:p>
          <a:p>
            <a:pPr algn="ctr"/>
            <a:r>
              <a:rPr lang="en-US" sz="900" dirty="0" smtClean="0"/>
              <a:t> </a:t>
            </a:r>
            <a:endParaRPr lang="en-US" sz="900" dirty="0"/>
          </a:p>
        </p:txBody>
      </p:sp>
    </p:spTree>
    <p:extLst>
      <p:ext uri="{BB962C8B-B14F-4D97-AF65-F5344CB8AC3E}">
        <p14:creationId xmlns:p14="http://schemas.microsoft.com/office/powerpoint/2010/main" val="36578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000">
              <a:schemeClr val="tx1">
                <a:lumMod val="10000"/>
                <a:lumOff val="90000"/>
              </a:schemeClr>
            </a:gs>
            <a:gs pos="10000">
              <a:schemeClr val="bg1"/>
            </a:gs>
            <a:gs pos="100000">
              <a:schemeClr val="tx1">
                <a:lumMod val="10000"/>
                <a:lumOff val="90000"/>
              </a:schemeClr>
            </a:gs>
          </a:gsLst>
          <a:lin ang="5400000" scaled="0"/>
        </a:gradFill>
        <a:effectLst/>
      </p:bgPr>
    </p:bg>
    <p:spTree>
      <p:nvGrpSpPr>
        <p:cNvPr id="1" name=""/>
        <p:cNvGrpSpPr/>
        <p:nvPr/>
      </p:nvGrpSpPr>
      <p:grpSpPr>
        <a:xfrm>
          <a:off x="0" y="0"/>
          <a:ext cx="0" cy="0"/>
          <a:chOff x="0" y="0"/>
          <a:chExt cx="0" cy="0"/>
        </a:xfrm>
      </p:grpSpPr>
      <p:sp>
        <p:nvSpPr>
          <p:cNvPr id="140" name="Round Diagonal Corner Rectangle 139"/>
          <p:cNvSpPr/>
          <p:nvPr/>
        </p:nvSpPr>
        <p:spPr>
          <a:xfrm>
            <a:off x="255812" y="1957954"/>
            <a:ext cx="2343827" cy="3665908"/>
          </a:xfrm>
          <a:prstGeom prst="round2DiagRect">
            <a:avLst>
              <a:gd name="adj1" fmla="val 9285"/>
              <a:gd name="adj2"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46423" tIns="43642" rIns="46423" bIns="43642" anchor="ctr"/>
          <a:lstStyle/>
          <a:p>
            <a:pPr defTabSz="1015377">
              <a:spcAft>
                <a:spcPts val="200"/>
              </a:spcAft>
              <a:defRPr/>
            </a:pPr>
            <a:endParaRPr lang="en-US" sz="900" dirty="0">
              <a:solidFill>
                <a:schemeClr val="tx1"/>
              </a:solidFill>
              <a:latin typeface="Arial" pitchFamily="34" charset="0"/>
              <a:cs typeface="Arial" pitchFamily="34" charset="0"/>
            </a:endParaRPr>
          </a:p>
        </p:txBody>
      </p:sp>
      <p:sp>
        <p:nvSpPr>
          <p:cNvPr id="139" name="Round Diagonal Corner Rectangle 138"/>
          <p:cNvSpPr/>
          <p:nvPr/>
        </p:nvSpPr>
        <p:spPr>
          <a:xfrm>
            <a:off x="208187" y="1919854"/>
            <a:ext cx="2343827" cy="3665908"/>
          </a:xfrm>
          <a:prstGeom prst="round2DiagRect">
            <a:avLst>
              <a:gd name="adj1" fmla="val 9285"/>
              <a:gd name="adj2"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46423" tIns="43642" rIns="46423" bIns="43642" anchor="ctr"/>
          <a:lstStyle/>
          <a:p>
            <a:pPr defTabSz="1015377">
              <a:spcAft>
                <a:spcPts val="200"/>
              </a:spcAft>
              <a:defRPr/>
            </a:pPr>
            <a:endParaRPr lang="en-US" sz="900" dirty="0">
              <a:solidFill>
                <a:schemeClr val="tx1"/>
              </a:solidFill>
              <a:latin typeface="Arial" pitchFamily="34" charset="0"/>
              <a:cs typeface="Arial" pitchFamily="34" charset="0"/>
            </a:endParaRPr>
          </a:p>
        </p:txBody>
      </p:sp>
      <p:sp>
        <p:nvSpPr>
          <p:cNvPr id="138" name="Round Diagonal Corner Rectangle 137"/>
          <p:cNvSpPr/>
          <p:nvPr/>
        </p:nvSpPr>
        <p:spPr>
          <a:xfrm>
            <a:off x="151037" y="1881754"/>
            <a:ext cx="2343827" cy="3665908"/>
          </a:xfrm>
          <a:prstGeom prst="round2DiagRect">
            <a:avLst>
              <a:gd name="adj1" fmla="val 9285"/>
              <a:gd name="adj2"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46423" tIns="43642" rIns="46423" bIns="43642" anchor="ctr"/>
          <a:lstStyle/>
          <a:p>
            <a:pPr defTabSz="1015377">
              <a:spcAft>
                <a:spcPts val="200"/>
              </a:spcAft>
              <a:defRPr/>
            </a:pPr>
            <a:endParaRPr lang="en-US" sz="900" dirty="0">
              <a:solidFill>
                <a:schemeClr val="tx1"/>
              </a:solidFill>
              <a:latin typeface="Arial" pitchFamily="34" charset="0"/>
              <a:cs typeface="Arial" pitchFamily="34" charset="0"/>
            </a:endParaRPr>
          </a:p>
        </p:txBody>
      </p:sp>
      <p:sp>
        <p:nvSpPr>
          <p:cNvPr id="128" name="Round Diagonal Corner Rectangle 127"/>
          <p:cNvSpPr/>
          <p:nvPr/>
        </p:nvSpPr>
        <p:spPr>
          <a:xfrm>
            <a:off x="93887" y="1834129"/>
            <a:ext cx="2343827" cy="3665908"/>
          </a:xfrm>
          <a:prstGeom prst="round2DiagRect">
            <a:avLst>
              <a:gd name="adj1" fmla="val 9285"/>
              <a:gd name="adj2"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46423" tIns="43642" rIns="46423" bIns="43642" anchor="ctr"/>
          <a:lstStyle/>
          <a:p>
            <a:pPr defTabSz="1015377">
              <a:spcAft>
                <a:spcPts val="200"/>
              </a:spcAft>
              <a:defRPr/>
            </a:pPr>
            <a:endParaRPr lang="en-US" sz="900" dirty="0">
              <a:solidFill>
                <a:schemeClr val="tx1"/>
              </a:solidFill>
              <a:latin typeface="Arial" pitchFamily="34" charset="0"/>
              <a:cs typeface="Arial" pitchFamily="34" charset="0"/>
            </a:endParaRPr>
          </a:p>
        </p:txBody>
      </p:sp>
      <p:sp>
        <p:nvSpPr>
          <p:cNvPr id="127" name="Round Diagonal Corner Rectangle 126"/>
          <p:cNvSpPr/>
          <p:nvPr/>
        </p:nvSpPr>
        <p:spPr>
          <a:xfrm>
            <a:off x="38100" y="1779703"/>
            <a:ext cx="2343827" cy="3665908"/>
          </a:xfrm>
          <a:prstGeom prst="round2DiagRect">
            <a:avLst>
              <a:gd name="adj1" fmla="val 9285"/>
              <a:gd name="adj2"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46423" tIns="43642" rIns="46423" bIns="43642" anchor="ctr"/>
          <a:lstStyle/>
          <a:p>
            <a:pPr defTabSz="1015377">
              <a:spcAft>
                <a:spcPts val="200"/>
              </a:spcAft>
              <a:defRPr/>
            </a:pPr>
            <a:endParaRPr lang="en-US" sz="900" dirty="0">
              <a:solidFill>
                <a:schemeClr val="tx1"/>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Technical Architecture For Yosemite  Solar PV Plant</a:t>
            </a:r>
            <a:endParaRPr lang="en-US" dirty="0"/>
          </a:p>
        </p:txBody>
      </p:sp>
      <p:sp>
        <p:nvSpPr>
          <p:cNvPr id="6" name="AutoShape 2" descr="Image result for freight industry 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225" name="TextBox 224"/>
          <p:cNvSpPr txBox="1"/>
          <p:nvPr/>
        </p:nvSpPr>
        <p:spPr>
          <a:xfrm>
            <a:off x="214592" y="1378963"/>
            <a:ext cx="2463801" cy="368082"/>
          </a:xfrm>
          <a:prstGeom prst="round2DiagRect">
            <a:avLst>
              <a:gd name="adj1" fmla="val 43085"/>
              <a:gd name="adj2" fmla="val 0"/>
            </a:avLst>
          </a:prstGeom>
          <a:solidFill>
            <a:schemeClr val="accent5">
              <a:lumMod val="75000"/>
            </a:schemeClr>
          </a:solidFill>
        </p:spPr>
        <p:txBody>
          <a:bodyPr wrap="square" rtlCol="0" anchor="ctr">
            <a:spAutoFit/>
          </a:bodyPr>
          <a:lstStyle/>
          <a:p>
            <a:pPr algn="ctr"/>
            <a:r>
              <a:rPr lang="en-US" sz="1200" b="1" dirty="0" smtClean="0">
                <a:solidFill>
                  <a:schemeClr val="bg1"/>
                </a:solidFill>
              </a:rPr>
              <a:t> Data Acquisition</a:t>
            </a:r>
          </a:p>
        </p:txBody>
      </p:sp>
      <p:sp>
        <p:nvSpPr>
          <p:cNvPr id="244" name="TextBox 243"/>
          <p:cNvSpPr txBox="1"/>
          <p:nvPr/>
        </p:nvSpPr>
        <p:spPr>
          <a:xfrm>
            <a:off x="2778175" y="4369497"/>
            <a:ext cx="611294" cy="287183"/>
          </a:xfrm>
          <a:prstGeom prst="round2DiagRect">
            <a:avLst>
              <a:gd name="adj1" fmla="val 32145"/>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noAutofit/>
          </a:bodyPr>
          <a:lstStyle>
            <a:defPPr>
              <a:defRPr lang="de-DE"/>
            </a:defPPr>
            <a:lvl1pPr algn="ctr" defTabSz="1015377">
              <a:spcAft>
                <a:spcPts val="200"/>
              </a:spcAft>
              <a:defRPr sz="800" b="1">
                <a:solidFill>
                  <a:schemeClr val="bg1"/>
                </a:solidFill>
                <a:latin typeface="Arial" pitchFamily="34" charset="0"/>
                <a:cs typeface="Arial" pitchFamily="34" charset="0"/>
              </a:defRPr>
            </a:lvl1pPr>
          </a:lstStyle>
          <a:p>
            <a:r>
              <a:rPr lang="en-US" dirty="0"/>
              <a:t>WIFI</a:t>
            </a:r>
          </a:p>
          <a:p>
            <a:r>
              <a:rPr lang="en-US" dirty="0"/>
              <a:t>model</a:t>
            </a:r>
          </a:p>
        </p:txBody>
      </p:sp>
      <p:sp>
        <p:nvSpPr>
          <p:cNvPr id="285" name="TextBox 284"/>
          <p:cNvSpPr txBox="1"/>
          <p:nvPr/>
        </p:nvSpPr>
        <p:spPr>
          <a:xfrm>
            <a:off x="2813012" y="1378963"/>
            <a:ext cx="2463801" cy="368082"/>
          </a:xfrm>
          <a:prstGeom prst="round2DiagRect">
            <a:avLst>
              <a:gd name="adj1" fmla="val 43085"/>
              <a:gd name="adj2" fmla="val 0"/>
            </a:avLst>
          </a:prstGeom>
          <a:solidFill>
            <a:schemeClr val="accent2"/>
          </a:solidFill>
        </p:spPr>
        <p:txBody>
          <a:bodyPr wrap="square" rtlCol="0" anchor="ctr">
            <a:spAutoFit/>
          </a:bodyPr>
          <a:lstStyle/>
          <a:p>
            <a:pPr algn="ctr"/>
            <a:r>
              <a:rPr lang="en-US" sz="1200" b="1" dirty="0" smtClean="0">
                <a:solidFill>
                  <a:schemeClr val="bg1"/>
                </a:solidFill>
              </a:rPr>
              <a:t>Data Communication</a:t>
            </a:r>
            <a:endParaRPr lang="en-US" sz="1200" b="1" dirty="0">
              <a:solidFill>
                <a:schemeClr val="bg1"/>
              </a:solidFill>
            </a:endParaRPr>
          </a:p>
        </p:txBody>
      </p:sp>
      <p:sp>
        <p:nvSpPr>
          <p:cNvPr id="321" name="Round Diagonal Corner Rectangle 320"/>
          <p:cNvSpPr/>
          <p:nvPr/>
        </p:nvSpPr>
        <p:spPr>
          <a:xfrm>
            <a:off x="3596449" y="3753448"/>
            <a:ext cx="512694" cy="584520"/>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b="1" dirty="0">
              <a:solidFill>
                <a:schemeClr val="tx1"/>
              </a:solidFill>
              <a:latin typeface="Arial" pitchFamily="34" charset="0"/>
              <a:cs typeface="Arial" pitchFamily="34" charset="0"/>
            </a:endParaRPr>
          </a:p>
        </p:txBody>
      </p:sp>
      <p:sp>
        <p:nvSpPr>
          <p:cNvPr id="323" name="Round Diagonal Corner Rectangle 322"/>
          <p:cNvSpPr/>
          <p:nvPr/>
        </p:nvSpPr>
        <p:spPr bwMode="auto">
          <a:xfrm>
            <a:off x="2820014" y="3759875"/>
            <a:ext cx="503481" cy="574497"/>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324" name="TextBox 323"/>
          <p:cNvSpPr txBox="1"/>
          <p:nvPr/>
        </p:nvSpPr>
        <p:spPr bwMode="auto">
          <a:xfrm>
            <a:off x="2888572" y="4173917"/>
            <a:ext cx="278012" cy="123111"/>
          </a:xfrm>
          <a:prstGeom prst="rect">
            <a:avLst/>
          </a:prstGeom>
          <a:noFill/>
        </p:spPr>
        <p:txBody>
          <a:bodyPr wrap="square" lIns="0" tIns="0" rIns="0" bIns="0" anchor="t" anchorCtr="0">
            <a:spAutoFit/>
          </a:bodyPr>
          <a:lstStyle/>
          <a:p>
            <a:pPr algn="ctr" defTabSz="1015377" fontAlgn="auto">
              <a:spcAft>
                <a:spcPts val="200"/>
              </a:spcAft>
              <a:defRPr/>
            </a:pPr>
            <a:r>
              <a:rPr lang="en-US" sz="800" b="1" dirty="0" smtClean="0">
                <a:latin typeface="Arial" pitchFamily="34" charset="0"/>
                <a:cs typeface="Arial" pitchFamily="34" charset="0"/>
              </a:rPr>
              <a:t>WiFi</a:t>
            </a:r>
            <a:endParaRPr lang="en-US" sz="800" b="1" dirty="0">
              <a:latin typeface="Arial" pitchFamily="34" charset="0"/>
              <a:cs typeface="Arial" pitchFamily="34" charset="0"/>
            </a:endParaRPr>
          </a:p>
        </p:txBody>
      </p:sp>
      <p:cxnSp>
        <p:nvCxnSpPr>
          <p:cNvPr id="326" name="Elbow Connector 325"/>
          <p:cNvCxnSpPr>
            <a:stCxn id="623" idx="1"/>
            <a:endCxn id="365" idx="2"/>
          </p:cNvCxnSpPr>
          <p:nvPr/>
        </p:nvCxnSpPr>
        <p:spPr>
          <a:xfrm rot="16200000" flipH="1">
            <a:off x="4281472" y="3652168"/>
            <a:ext cx="1473330" cy="1254218"/>
          </a:xfrm>
          <a:prstGeom prst="bentConnector2">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334" name="Group 333"/>
          <p:cNvGrpSpPr/>
          <p:nvPr/>
        </p:nvGrpSpPr>
        <p:grpSpPr>
          <a:xfrm>
            <a:off x="2986150" y="3830758"/>
            <a:ext cx="166402" cy="225910"/>
            <a:chOff x="1808163" y="4210050"/>
            <a:chExt cx="479425" cy="650875"/>
          </a:xfrm>
        </p:grpSpPr>
        <p:sp>
          <p:nvSpPr>
            <p:cNvPr id="337" name="Freeform 31"/>
            <p:cNvSpPr>
              <a:spLocks/>
            </p:cNvSpPr>
            <p:nvPr/>
          </p:nvSpPr>
          <p:spPr bwMode="auto">
            <a:xfrm>
              <a:off x="1889125" y="4489450"/>
              <a:ext cx="330200" cy="371475"/>
            </a:xfrm>
            <a:custGeom>
              <a:avLst/>
              <a:gdLst>
                <a:gd name="T0" fmla="*/ 102 w 208"/>
                <a:gd name="T1" fmla="*/ 234 h 234"/>
                <a:gd name="T2" fmla="*/ 0 w 208"/>
                <a:gd name="T3" fmla="*/ 234 h 234"/>
                <a:gd name="T4" fmla="*/ 104 w 208"/>
                <a:gd name="T5" fmla="*/ 0 h 234"/>
                <a:gd name="T6" fmla="*/ 208 w 208"/>
                <a:gd name="T7" fmla="*/ 234 h 234"/>
              </a:gdLst>
              <a:ahLst/>
              <a:cxnLst>
                <a:cxn ang="0">
                  <a:pos x="T0" y="T1"/>
                </a:cxn>
                <a:cxn ang="0">
                  <a:pos x="T2" y="T3"/>
                </a:cxn>
                <a:cxn ang="0">
                  <a:pos x="T4" y="T5"/>
                </a:cxn>
                <a:cxn ang="0">
                  <a:pos x="T6" y="T7"/>
                </a:cxn>
              </a:cxnLst>
              <a:rect l="0" t="0" r="r" b="b"/>
              <a:pathLst>
                <a:path w="208" h="234">
                  <a:moveTo>
                    <a:pt x="102" y="234"/>
                  </a:moveTo>
                  <a:lnTo>
                    <a:pt x="0" y="234"/>
                  </a:lnTo>
                  <a:lnTo>
                    <a:pt x="104" y="0"/>
                  </a:lnTo>
                  <a:lnTo>
                    <a:pt x="208" y="234"/>
                  </a:ln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0" name="Freeform 32"/>
            <p:cNvSpPr>
              <a:spLocks/>
            </p:cNvSpPr>
            <p:nvPr/>
          </p:nvSpPr>
          <p:spPr bwMode="auto">
            <a:xfrm>
              <a:off x="2103438" y="4359275"/>
              <a:ext cx="23813" cy="92075"/>
            </a:xfrm>
            <a:custGeom>
              <a:avLst/>
              <a:gdLst>
                <a:gd name="T0" fmla="*/ 0 w 6"/>
                <a:gd name="T1" fmla="*/ 24 h 24"/>
                <a:gd name="T2" fmla="*/ 3 w 6"/>
                <a:gd name="T3" fmla="*/ 6 h 24"/>
                <a:gd name="T4" fmla="*/ 0 w 6"/>
                <a:gd name="T5" fmla="*/ 0 h 24"/>
              </a:gdLst>
              <a:ahLst/>
              <a:cxnLst>
                <a:cxn ang="0">
                  <a:pos x="T0" y="T1"/>
                </a:cxn>
                <a:cxn ang="0">
                  <a:pos x="T2" y="T3"/>
                </a:cxn>
                <a:cxn ang="0">
                  <a:pos x="T4" y="T5"/>
                </a:cxn>
              </a:cxnLst>
              <a:rect l="0" t="0" r="r" b="b"/>
              <a:pathLst>
                <a:path w="6" h="24">
                  <a:moveTo>
                    <a:pt x="0" y="24"/>
                  </a:moveTo>
                  <a:cubicBezTo>
                    <a:pt x="4" y="19"/>
                    <a:pt x="6" y="12"/>
                    <a:pt x="3" y="6"/>
                  </a:cubicBezTo>
                  <a:cubicBezTo>
                    <a:pt x="2" y="4"/>
                    <a:pt x="1" y="2"/>
                    <a:pt x="0" y="0"/>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33"/>
            <p:cNvSpPr>
              <a:spLocks/>
            </p:cNvSpPr>
            <p:nvPr/>
          </p:nvSpPr>
          <p:spPr bwMode="auto">
            <a:xfrm>
              <a:off x="2154238" y="4294188"/>
              <a:ext cx="53975" cy="222250"/>
            </a:xfrm>
            <a:custGeom>
              <a:avLst/>
              <a:gdLst>
                <a:gd name="T0" fmla="*/ 1 w 14"/>
                <a:gd name="T1" fmla="*/ 0 h 58"/>
                <a:gd name="T2" fmla="*/ 14 w 14"/>
                <a:gd name="T3" fmla="*/ 29 h 58"/>
                <a:gd name="T4" fmla="*/ 0 w 14"/>
                <a:gd name="T5" fmla="*/ 58 h 58"/>
              </a:gdLst>
              <a:ahLst/>
              <a:cxnLst>
                <a:cxn ang="0">
                  <a:pos x="T0" y="T1"/>
                </a:cxn>
                <a:cxn ang="0">
                  <a:pos x="T2" y="T3"/>
                </a:cxn>
                <a:cxn ang="0">
                  <a:pos x="T4" y="T5"/>
                </a:cxn>
              </a:cxnLst>
              <a:rect l="0" t="0" r="r" b="b"/>
              <a:pathLst>
                <a:path w="14" h="58">
                  <a:moveTo>
                    <a:pt x="1" y="0"/>
                  </a:moveTo>
                  <a:cubicBezTo>
                    <a:pt x="9" y="7"/>
                    <a:pt x="14" y="17"/>
                    <a:pt x="14" y="29"/>
                  </a:cubicBezTo>
                  <a:cubicBezTo>
                    <a:pt x="14" y="41"/>
                    <a:pt x="8" y="51"/>
                    <a:pt x="0" y="58"/>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4" name="Freeform 34"/>
            <p:cNvSpPr>
              <a:spLocks/>
            </p:cNvSpPr>
            <p:nvPr/>
          </p:nvSpPr>
          <p:spPr bwMode="auto">
            <a:xfrm>
              <a:off x="2165350" y="4210050"/>
              <a:ext cx="122238" cy="393700"/>
            </a:xfrm>
            <a:custGeom>
              <a:avLst/>
              <a:gdLst>
                <a:gd name="T0" fmla="*/ 7 w 32"/>
                <a:gd name="T1" fmla="*/ 103 h 103"/>
                <a:gd name="T2" fmla="*/ 32 w 32"/>
                <a:gd name="T3" fmla="*/ 53 h 103"/>
                <a:gd name="T4" fmla="*/ 0 w 32"/>
                <a:gd name="T5" fmla="*/ 0 h 103"/>
              </a:gdLst>
              <a:ahLst/>
              <a:cxnLst>
                <a:cxn ang="0">
                  <a:pos x="T0" y="T1"/>
                </a:cxn>
                <a:cxn ang="0">
                  <a:pos x="T2" y="T3"/>
                </a:cxn>
                <a:cxn ang="0">
                  <a:pos x="T4" y="T5"/>
                </a:cxn>
              </a:cxnLst>
              <a:rect l="0" t="0" r="r" b="b"/>
              <a:pathLst>
                <a:path w="32" h="103">
                  <a:moveTo>
                    <a:pt x="7" y="103"/>
                  </a:moveTo>
                  <a:cubicBezTo>
                    <a:pt x="22" y="91"/>
                    <a:pt x="32" y="74"/>
                    <a:pt x="32" y="53"/>
                  </a:cubicBezTo>
                  <a:cubicBezTo>
                    <a:pt x="32" y="30"/>
                    <a:pt x="19" y="10"/>
                    <a:pt x="0" y="0"/>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35"/>
            <p:cNvSpPr>
              <a:spLocks/>
            </p:cNvSpPr>
            <p:nvPr/>
          </p:nvSpPr>
          <p:spPr bwMode="auto">
            <a:xfrm>
              <a:off x="1973263" y="4359275"/>
              <a:ext cx="19050" cy="92075"/>
            </a:xfrm>
            <a:custGeom>
              <a:avLst/>
              <a:gdLst>
                <a:gd name="T0" fmla="*/ 5 w 5"/>
                <a:gd name="T1" fmla="*/ 24 h 24"/>
                <a:gd name="T2" fmla="*/ 2 w 5"/>
                <a:gd name="T3" fmla="*/ 6 h 24"/>
                <a:gd name="T4" fmla="*/ 5 w 5"/>
                <a:gd name="T5" fmla="*/ 0 h 24"/>
              </a:gdLst>
              <a:ahLst/>
              <a:cxnLst>
                <a:cxn ang="0">
                  <a:pos x="T0" y="T1"/>
                </a:cxn>
                <a:cxn ang="0">
                  <a:pos x="T2" y="T3"/>
                </a:cxn>
                <a:cxn ang="0">
                  <a:pos x="T4" y="T5"/>
                </a:cxn>
              </a:cxnLst>
              <a:rect l="0" t="0" r="r" b="b"/>
              <a:pathLst>
                <a:path w="5" h="24">
                  <a:moveTo>
                    <a:pt x="5" y="24"/>
                  </a:moveTo>
                  <a:cubicBezTo>
                    <a:pt x="1" y="19"/>
                    <a:pt x="0" y="12"/>
                    <a:pt x="2" y="6"/>
                  </a:cubicBezTo>
                  <a:cubicBezTo>
                    <a:pt x="3" y="4"/>
                    <a:pt x="4" y="2"/>
                    <a:pt x="5" y="0"/>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8" name="Freeform 36"/>
            <p:cNvSpPr>
              <a:spLocks/>
            </p:cNvSpPr>
            <p:nvPr/>
          </p:nvSpPr>
          <p:spPr bwMode="auto">
            <a:xfrm>
              <a:off x="1892300" y="4294188"/>
              <a:ext cx="50800" cy="222250"/>
            </a:xfrm>
            <a:custGeom>
              <a:avLst/>
              <a:gdLst>
                <a:gd name="T0" fmla="*/ 13 w 13"/>
                <a:gd name="T1" fmla="*/ 0 h 58"/>
                <a:gd name="T2" fmla="*/ 0 w 13"/>
                <a:gd name="T3" fmla="*/ 29 h 58"/>
                <a:gd name="T4" fmla="*/ 13 w 13"/>
                <a:gd name="T5" fmla="*/ 58 h 58"/>
              </a:gdLst>
              <a:ahLst/>
              <a:cxnLst>
                <a:cxn ang="0">
                  <a:pos x="T0" y="T1"/>
                </a:cxn>
                <a:cxn ang="0">
                  <a:pos x="T2" y="T3"/>
                </a:cxn>
                <a:cxn ang="0">
                  <a:pos x="T4" y="T5"/>
                </a:cxn>
              </a:cxnLst>
              <a:rect l="0" t="0" r="r" b="b"/>
              <a:pathLst>
                <a:path w="13" h="58">
                  <a:moveTo>
                    <a:pt x="13" y="0"/>
                  </a:moveTo>
                  <a:cubicBezTo>
                    <a:pt x="5" y="7"/>
                    <a:pt x="0" y="17"/>
                    <a:pt x="0" y="29"/>
                  </a:cubicBezTo>
                  <a:cubicBezTo>
                    <a:pt x="0" y="41"/>
                    <a:pt x="5" y="51"/>
                    <a:pt x="13" y="58"/>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37"/>
            <p:cNvSpPr>
              <a:spLocks/>
            </p:cNvSpPr>
            <p:nvPr/>
          </p:nvSpPr>
          <p:spPr bwMode="auto">
            <a:xfrm>
              <a:off x="1808163" y="4210050"/>
              <a:ext cx="127000" cy="393700"/>
            </a:xfrm>
            <a:custGeom>
              <a:avLst/>
              <a:gdLst>
                <a:gd name="T0" fmla="*/ 25 w 33"/>
                <a:gd name="T1" fmla="*/ 103 h 103"/>
                <a:gd name="T2" fmla="*/ 0 w 33"/>
                <a:gd name="T3" fmla="*/ 53 h 103"/>
                <a:gd name="T4" fmla="*/ 33 w 33"/>
                <a:gd name="T5" fmla="*/ 0 h 103"/>
              </a:gdLst>
              <a:ahLst/>
              <a:cxnLst>
                <a:cxn ang="0">
                  <a:pos x="T0" y="T1"/>
                </a:cxn>
                <a:cxn ang="0">
                  <a:pos x="T2" y="T3"/>
                </a:cxn>
                <a:cxn ang="0">
                  <a:pos x="T4" y="T5"/>
                </a:cxn>
              </a:cxnLst>
              <a:rect l="0" t="0" r="r" b="b"/>
              <a:pathLst>
                <a:path w="33" h="103">
                  <a:moveTo>
                    <a:pt x="25" y="103"/>
                  </a:moveTo>
                  <a:cubicBezTo>
                    <a:pt x="10" y="91"/>
                    <a:pt x="0" y="74"/>
                    <a:pt x="0" y="53"/>
                  </a:cubicBezTo>
                  <a:cubicBezTo>
                    <a:pt x="0" y="30"/>
                    <a:pt x="13" y="10"/>
                    <a:pt x="33" y="0"/>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356" name="Straight Connector 355"/>
          <p:cNvCxnSpPr/>
          <p:nvPr/>
        </p:nvCxnSpPr>
        <p:spPr>
          <a:xfrm>
            <a:off x="2851326" y="4127185"/>
            <a:ext cx="352866" cy="0"/>
          </a:xfrm>
          <a:prstGeom prst="line">
            <a:avLst/>
          </a:prstGeom>
          <a:ln w="6350">
            <a:solidFill>
              <a:schemeClr val="accent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4" name="TextBox 363"/>
          <p:cNvSpPr txBox="1"/>
          <p:nvPr/>
        </p:nvSpPr>
        <p:spPr>
          <a:xfrm>
            <a:off x="5413337" y="1378963"/>
            <a:ext cx="1682325" cy="368082"/>
          </a:xfrm>
          <a:prstGeom prst="round2DiagRect">
            <a:avLst>
              <a:gd name="adj1" fmla="val 43085"/>
              <a:gd name="adj2" fmla="val 0"/>
            </a:avLst>
          </a:prstGeom>
          <a:solidFill>
            <a:schemeClr val="accent3"/>
          </a:solidFill>
        </p:spPr>
        <p:txBody>
          <a:bodyPr wrap="square" rtlCol="0" anchor="ctr">
            <a:spAutoFit/>
          </a:bodyPr>
          <a:lstStyle/>
          <a:p>
            <a:pPr algn="ctr"/>
            <a:r>
              <a:rPr lang="en-US" sz="1200" b="1" dirty="0">
                <a:solidFill>
                  <a:schemeClr val="bg1"/>
                </a:solidFill>
              </a:rPr>
              <a:t>Data </a:t>
            </a:r>
            <a:r>
              <a:rPr lang="en-US" sz="1200" b="1" dirty="0" smtClean="0">
                <a:solidFill>
                  <a:schemeClr val="bg1"/>
                </a:solidFill>
              </a:rPr>
              <a:t>Storage</a:t>
            </a:r>
            <a:endParaRPr lang="en-US" sz="1200" b="1" dirty="0">
              <a:solidFill>
                <a:schemeClr val="bg1"/>
              </a:solidFill>
            </a:endParaRPr>
          </a:p>
        </p:txBody>
      </p:sp>
      <p:sp>
        <p:nvSpPr>
          <p:cNvPr id="378" name="Round Diagonal Corner Rectangle 377"/>
          <p:cNvSpPr/>
          <p:nvPr/>
        </p:nvSpPr>
        <p:spPr bwMode="auto">
          <a:xfrm>
            <a:off x="5645246" y="2009581"/>
            <a:ext cx="1069091" cy="781977"/>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pic>
        <p:nvPicPr>
          <p:cNvPr id="380" name="Picture 3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509" y="2193217"/>
            <a:ext cx="946765" cy="433459"/>
          </a:xfrm>
          <a:prstGeom prst="rect">
            <a:avLst/>
          </a:prstGeom>
          <a:noFill/>
          <a:ln>
            <a:noFill/>
          </a:ln>
        </p:spPr>
      </p:pic>
      <p:cxnSp>
        <p:nvCxnSpPr>
          <p:cNvPr id="382" name="Straight Arrow Connector 381"/>
          <p:cNvCxnSpPr>
            <a:stCxn id="378" idx="0"/>
            <a:endCxn id="389" idx="2"/>
          </p:cNvCxnSpPr>
          <p:nvPr/>
        </p:nvCxnSpPr>
        <p:spPr>
          <a:xfrm flipV="1">
            <a:off x="6714337" y="2398694"/>
            <a:ext cx="559475" cy="1876"/>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366480" y="4624953"/>
            <a:ext cx="1633125" cy="928432"/>
            <a:chOff x="5366480" y="4624953"/>
            <a:chExt cx="1633125" cy="928432"/>
          </a:xfrm>
        </p:grpSpPr>
        <p:sp>
          <p:nvSpPr>
            <p:cNvPr id="365" name="Round Diagonal Corner Rectangle 364"/>
            <p:cNvSpPr/>
            <p:nvPr/>
          </p:nvSpPr>
          <p:spPr bwMode="auto">
            <a:xfrm>
              <a:off x="5645246" y="4624953"/>
              <a:ext cx="1069091" cy="781977"/>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fontAlgn="auto">
                <a:spcAft>
                  <a:spcPts val="200"/>
                </a:spcAft>
                <a:defRPr/>
              </a:pPr>
              <a:endParaRPr lang="en-US" sz="900" dirty="0">
                <a:solidFill>
                  <a:schemeClr val="bg1"/>
                </a:solidFill>
                <a:latin typeface="Arial" pitchFamily="34" charset="0"/>
                <a:cs typeface="Arial" pitchFamily="34" charset="0"/>
              </a:endParaRPr>
            </a:p>
          </p:txBody>
        </p:sp>
        <p:pic>
          <p:nvPicPr>
            <p:cNvPr id="379" name="Picture 3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684" y="4761056"/>
              <a:ext cx="848989" cy="524594"/>
            </a:xfrm>
            <a:prstGeom prst="rect">
              <a:avLst/>
            </a:prstGeom>
          </p:spPr>
        </p:pic>
        <p:sp>
          <p:nvSpPr>
            <p:cNvPr id="383" name="TextBox 382"/>
            <p:cNvSpPr txBox="1"/>
            <p:nvPr/>
          </p:nvSpPr>
          <p:spPr bwMode="auto">
            <a:xfrm>
              <a:off x="5366480" y="5414886"/>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Time series</a:t>
              </a:r>
            </a:p>
          </p:txBody>
        </p:sp>
      </p:grpSp>
      <p:cxnSp>
        <p:nvCxnSpPr>
          <p:cNvPr id="384" name="Straight Arrow Connector 383"/>
          <p:cNvCxnSpPr/>
          <p:nvPr/>
        </p:nvCxnSpPr>
        <p:spPr>
          <a:xfrm>
            <a:off x="5656447" y="5589198"/>
            <a:ext cx="1045084" cy="0"/>
          </a:xfrm>
          <a:prstGeom prst="straightConnector1">
            <a:avLst/>
          </a:prstGeom>
          <a:ln w="6350">
            <a:solidFill>
              <a:schemeClr val="accent3"/>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385" name="TextBox 384"/>
          <p:cNvSpPr txBox="1"/>
          <p:nvPr/>
        </p:nvSpPr>
        <p:spPr bwMode="auto">
          <a:xfrm>
            <a:off x="5366480" y="2836462"/>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PostgreSQL</a:t>
            </a:r>
          </a:p>
        </p:txBody>
      </p:sp>
      <p:cxnSp>
        <p:nvCxnSpPr>
          <p:cNvPr id="386" name="Straight Arrow Connector 385"/>
          <p:cNvCxnSpPr/>
          <p:nvPr/>
        </p:nvCxnSpPr>
        <p:spPr>
          <a:xfrm>
            <a:off x="5656447" y="3017124"/>
            <a:ext cx="1045084" cy="0"/>
          </a:xfrm>
          <a:prstGeom prst="straightConnector1">
            <a:avLst/>
          </a:prstGeom>
          <a:ln w="6350">
            <a:solidFill>
              <a:schemeClr val="accent3"/>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cxnSp>
        <p:nvCxnSpPr>
          <p:cNvPr id="387" name="Straight Arrow Connector 386"/>
          <p:cNvCxnSpPr/>
          <p:nvPr/>
        </p:nvCxnSpPr>
        <p:spPr>
          <a:xfrm flipH="1" flipV="1">
            <a:off x="6167015" y="3045769"/>
            <a:ext cx="12778" cy="1579185"/>
          </a:xfrm>
          <a:prstGeom prst="straightConnector1">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8" name="TextBox 387"/>
          <p:cNvSpPr txBox="1"/>
          <p:nvPr/>
        </p:nvSpPr>
        <p:spPr>
          <a:xfrm>
            <a:off x="7251662" y="1378963"/>
            <a:ext cx="2455225" cy="368082"/>
          </a:xfrm>
          <a:prstGeom prst="round2DiagRect">
            <a:avLst>
              <a:gd name="adj1" fmla="val 43085"/>
              <a:gd name="adj2" fmla="val 0"/>
            </a:avLst>
          </a:prstGeom>
          <a:solidFill>
            <a:schemeClr val="accent6"/>
          </a:solidFill>
        </p:spPr>
        <p:txBody>
          <a:bodyPr wrap="square" rtlCol="0" anchor="ctr">
            <a:spAutoFit/>
          </a:bodyPr>
          <a:lstStyle/>
          <a:p>
            <a:pPr algn="ctr"/>
            <a:r>
              <a:rPr lang="en-US" sz="1200" b="1" dirty="0" smtClean="0">
                <a:solidFill>
                  <a:schemeClr val="bg1"/>
                </a:solidFill>
              </a:rPr>
              <a:t>Data Processing &amp; Analytics</a:t>
            </a:r>
            <a:endParaRPr lang="en-US" sz="1200" b="1" dirty="0">
              <a:solidFill>
                <a:schemeClr val="bg1"/>
              </a:solidFill>
            </a:endParaRPr>
          </a:p>
        </p:txBody>
      </p:sp>
      <p:sp>
        <p:nvSpPr>
          <p:cNvPr id="389" name="Round Diagonal Corner Rectangle 388"/>
          <p:cNvSpPr/>
          <p:nvPr/>
        </p:nvSpPr>
        <p:spPr bwMode="auto">
          <a:xfrm>
            <a:off x="7273812" y="2007751"/>
            <a:ext cx="1035468" cy="781886"/>
          </a:xfrm>
          <a:prstGeom prst="round2DiagRect">
            <a:avLst/>
          </a:prstGeom>
          <a:ln w="952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390" name="Round Diagonal Corner Rectangle 389"/>
          <p:cNvSpPr/>
          <p:nvPr/>
        </p:nvSpPr>
        <p:spPr>
          <a:xfrm>
            <a:off x="7273812" y="3467312"/>
            <a:ext cx="1032681" cy="759677"/>
          </a:xfrm>
          <a:prstGeom prst="round2DiagRect">
            <a:avLst/>
          </a:prstGeom>
          <a:ln w="952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391" name="Round Diagonal Corner Rectangle 390"/>
          <p:cNvSpPr/>
          <p:nvPr/>
        </p:nvSpPr>
        <p:spPr bwMode="auto">
          <a:xfrm>
            <a:off x="8488179" y="3461362"/>
            <a:ext cx="1167667" cy="765628"/>
          </a:xfrm>
          <a:prstGeom prst="round2DiagRect">
            <a:avLst/>
          </a:prstGeom>
          <a:ln w="952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pic>
        <p:nvPicPr>
          <p:cNvPr id="392" name="Picture 16" descr="https://predixdev.github.io/predix-ui/img/seed_beautyshot.png"/>
          <p:cNvPicPr>
            <a:picLocks noChangeAspect="1" noChangeArrowheads="1"/>
          </p:cNvPicPr>
          <p:nvPr/>
        </p:nvPicPr>
        <p:blipFill>
          <a:blip r:embed="rId5"/>
          <a:srcRect/>
          <a:stretch>
            <a:fillRect/>
          </a:stretch>
        </p:blipFill>
        <p:spPr bwMode="auto">
          <a:xfrm>
            <a:off x="8546348" y="3527110"/>
            <a:ext cx="1102820" cy="599568"/>
          </a:xfrm>
          <a:prstGeom prst="rect">
            <a:avLst/>
          </a:prstGeom>
          <a:noFill/>
          <a:ln w="9525">
            <a:noFill/>
            <a:miter lim="800000"/>
            <a:headEnd/>
            <a:tailEnd/>
          </a:ln>
        </p:spPr>
      </p:pic>
      <p:sp>
        <p:nvSpPr>
          <p:cNvPr id="393" name="TextBox 392"/>
          <p:cNvSpPr txBox="1"/>
          <p:nvPr/>
        </p:nvSpPr>
        <p:spPr bwMode="auto">
          <a:xfrm>
            <a:off x="7413482" y="4081048"/>
            <a:ext cx="672359" cy="76944"/>
          </a:xfrm>
          <a:prstGeom prst="rect">
            <a:avLst/>
          </a:prstGeom>
          <a:noFill/>
        </p:spPr>
        <p:txBody>
          <a:bodyPr wrap="square" lIns="0" tIns="0" rIns="0" bIns="0" anchor="t" anchorCtr="0">
            <a:spAutoFit/>
          </a:bodyPr>
          <a:lstStyle/>
          <a:p>
            <a:pPr algn="ctr" defTabSz="1015377">
              <a:spcAft>
                <a:spcPts val="200"/>
              </a:spcAft>
              <a:defRPr/>
            </a:pPr>
            <a:r>
              <a:rPr lang="en-US" sz="500" dirty="0" smtClean="0">
                <a:latin typeface="Arial" pitchFamily="34" charset="0"/>
                <a:cs typeface="Arial" pitchFamily="34" charset="0"/>
              </a:rPr>
              <a:t>Analytics</a:t>
            </a:r>
            <a:endParaRPr lang="en-US" sz="500" dirty="0">
              <a:latin typeface="Arial" pitchFamily="34" charset="0"/>
              <a:cs typeface="Arial" pitchFamily="34" charset="0"/>
            </a:endParaRPr>
          </a:p>
        </p:txBody>
      </p:sp>
      <p:pic>
        <p:nvPicPr>
          <p:cNvPr id="394" name="Picture 39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3385" y="2120262"/>
            <a:ext cx="924939" cy="563283"/>
          </a:xfrm>
          <a:prstGeom prst="rect">
            <a:avLst/>
          </a:prstGeom>
        </p:spPr>
      </p:pic>
      <p:cxnSp>
        <p:nvCxnSpPr>
          <p:cNvPr id="416" name="Straight Arrow Connector 415"/>
          <p:cNvCxnSpPr/>
          <p:nvPr/>
        </p:nvCxnSpPr>
        <p:spPr>
          <a:xfrm>
            <a:off x="7762403" y="3014964"/>
            <a:ext cx="1" cy="452347"/>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33" name="TextBox 432"/>
          <p:cNvSpPr txBox="1"/>
          <p:nvPr/>
        </p:nvSpPr>
        <p:spPr bwMode="auto">
          <a:xfrm>
            <a:off x="6971442" y="2836462"/>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Micro service</a:t>
            </a:r>
          </a:p>
        </p:txBody>
      </p:sp>
      <p:cxnSp>
        <p:nvCxnSpPr>
          <p:cNvPr id="434" name="Straight Arrow Connector 433"/>
          <p:cNvCxnSpPr/>
          <p:nvPr/>
        </p:nvCxnSpPr>
        <p:spPr>
          <a:xfrm>
            <a:off x="7261409" y="3017124"/>
            <a:ext cx="1045084" cy="0"/>
          </a:xfrm>
          <a:prstGeom prst="straightConnector1">
            <a:avLst/>
          </a:prstGeom>
          <a:ln w="6350">
            <a:solidFill>
              <a:schemeClr val="accent6">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435" name="TextBox 434"/>
          <p:cNvSpPr txBox="1"/>
          <p:nvPr/>
        </p:nvSpPr>
        <p:spPr bwMode="auto">
          <a:xfrm>
            <a:off x="6971442" y="4250924"/>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Analytics</a:t>
            </a:r>
          </a:p>
        </p:txBody>
      </p:sp>
      <p:cxnSp>
        <p:nvCxnSpPr>
          <p:cNvPr id="439" name="Straight Arrow Connector 438"/>
          <p:cNvCxnSpPr/>
          <p:nvPr/>
        </p:nvCxnSpPr>
        <p:spPr>
          <a:xfrm>
            <a:off x="7261409" y="4431586"/>
            <a:ext cx="1045084" cy="0"/>
          </a:xfrm>
          <a:prstGeom prst="straightConnector1">
            <a:avLst/>
          </a:prstGeom>
          <a:ln w="6350">
            <a:solidFill>
              <a:schemeClr val="accent6">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
        <p:nvSpPr>
          <p:cNvPr id="440" name="Freeform 41"/>
          <p:cNvSpPr>
            <a:spLocks noEditPoints="1"/>
          </p:cNvSpPr>
          <p:nvPr/>
        </p:nvSpPr>
        <p:spPr bwMode="auto">
          <a:xfrm>
            <a:off x="7477869" y="3622174"/>
            <a:ext cx="582092" cy="369428"/>
          </a:xfrm>
          <a:custGeom>
            <a:avLst/>
            <a:gdLst>
              <a:gd name="T0" fmla="*/ 123 w 200"/>
              <a:gd name="T1" fmla="*/ 21 h 126"/>
              <a:gd name="T2" fmla="*/ 146 w 200"/>
              <a:gd name="T3" fmla="*/ 21 h 126"/>
              <a:gd name="T4" fmla="*/ 146 w 200"/>
              <a:gd name="T5" fmla="*/ 45 h 126"/>
              <a:gd name="T6" fmla="*/ 54 w 200"/>
              <a:gd name="T7" fmla="*/ 86 h 126"/>
              <a:gd name="T8" fmla="*/ 79 w 200"/>
              <a:gd name="T9" fmla="*/ 61 h 126"/>
              <a:gd name="T10" fmla="*/ 93 w 200"/>
              <a:gd name="T11" fmla="*/ 76 h 126"/>
              <a:gd name="T12" fmla="*/ 136 w 200"/>
              <a:gd name="T13" fmla="*/ 32 h 126"/>
              <a:gd name="T14" fmla="*/ 42 w 200"/>
              <a:gd name="T15" fmla="*/ 95 h 126"/>
              <a:gd name="T16" fmla="*/ 164 w 200"/>
              <a:gd name="T17" fmla="*/ 95 h 126"/>
              <a:gd name="T18" fmla="*/ 42 w 200"/>
              <a:gd name="T19" fmla="*/ 23 h 126"/>
              <a:gd name="T20" fmla="*/ 42 w 200"/>
              <a:gd name="T21" fmla="*/ 95 h 126"/>
              <a:gd name="T22" fmla="*/ 200 w 200"/>
              <a:gd name="T23" fmla="*/ 112 h 126"/>
              <a:gd name="T24" fmla="*/ 187 w 200"/>
              <a:gd name="T25" fmla="*/ 126 h 126"/>
              <a:gd name="T26" fmla="*/ 14 w 200"/>
              <a:gd name="T27" fmla="*/ 126 h 126"/>
              <a:gd name="T28" fmla="*/ 0 w 200"/>
              <a:gd name="T29" fmla="*/ 112 h 126"/>
              <a:gd name="T30" fmla="*/ 182 w 200"/>
              <a:gd name="T31" fmla="*/ 112 h 126"/>
              <a:gd name="T32" fmla="*/ 182 w 200"/>
              <a:gd name="T33" fmla="*/ 0 h 126"/>
              <a:gd name="T34" fmla="*/ 18 w 200"/>
              <a:gd name="T35" fmla="*/ 0 h 126"/>
              <a:gd name="T36" fmla="*/ 18 w 200"/>
              <a:gd name="T37" fmla="*/ 9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0" h="126">
                <a:moveTo>
                  <a:pt x="123" y="21"/>
                </a:moveTo>
                <a:cubicBezTo>
                  <a:pt x="146" y="21"/>
                  <a:pt x="146" y="21"/>
                  <a:pt x="146" y="21"/>
                </a:cubicBezTo>
                <a:cubicBezTo>
                  <a:pt x="146" y="45"/>
                  <a:pt x="146" y="45"/>
                  <a:pt x="146" y="45"/>
                </a:cubicBezTo>
                <a:moveTo>
                  <a:pt x="54" y="86"/>
                </a:moveTo>
                <a:cubicBezTo>
                  <a:pt x="79" y="61"/>
                  <a:pt x="79" y="61"/>
                  <a:pt x="79" y="61"/>
                </a:cubicBezTo>
                <a:cubicBezTo>
                  <a:pt x="93" y="76"/>
                  <a:pt x="93" y="76"/>
                  <a:pt x="93" y="76"/>
                </a:cubicBezTo>
                <a:cubicBezTo>
                  <a:pt x="136" y="32"/>
                  <a:pt x="136" y="32"/>
                  <a:pt x="136" y="32"/>
                </a:cubicBezTo>
                <a:moveTo>
                  <a:pt x="42" y="95"/>
                </a:moveTo>
                <a:cubicBezTo>
                  <a:pt x="164" y="95"/>
                  <a:pt x="164" y="95"/>
                  <a:pt x="164" y="95"/>
                </a:cubicBezTo>
                <a:moveTo>
                  <a:pt x="42" y="23"/>
                </a:moveTo>
                <a:cubicBezTo>
                  <a:pt x="42" y="95"/>
                  <a:pt x="42" y="95"/>
                  <a:pt x="42" y="95"/>
                </a:cubicBezTo>
                <a:moveTo>
                  <a:pt x="200" y="112"/>
                </a:moveTo>
                <a:cubicBezTo>
                  <a:pt x="200" y="120"/>
                  <a:pt x="194" y="126"/>
                  <a:pt x="187" y="126"/>
                </a:cubicBezTo>
                <a:cubicBezTo>
                  <a:pt x="14" y="126"/>
                  <a:pt x="14" y="126"/>
                  <a:pt x="14" y="126"/>
                </a:cubicBezTo>
                <a:cubicBezTo>
                  <a:pt x="6" y="126"/>
                  <a:pt x="0" y="120"/>
                  <a:pt x="0" y="112"/>
                </a:cubicBezTo>
                <a:cubicBezTo>
                  <a:pt x="182" y="112"/>
                  <a:pt x="182" y="112"/>
                  <a:pt x="182" y="112"/>
                </a:cubicBezTo>
                <a:cubicBezTo>
                  <a:pt x="182" y="0"/>
                  <a:pt x="182" y="0"/>
                  <a:pt x="182" y="0"/>
                </a:cubicBezTo>
                <a:cubicBezTo>
                  <a:pt x="18" y="0"/>
                  <a:pt x="18" y="0"/>
                  <a:pt x="18" y="0"/>
                </a:cubicBezTo>
                <a:cubicBezTo>
                  <a:pt x="18" y="97"/>
                  <a:pt x="18" y="97"/>
                  <a:pt x="18" y="97"/>
                </a:cubicBez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2" name="TextBox 481"/>
          <p:cNvSpPr txBox="1"/>
          <p:nvPr/>
        </p:nvSpPr>
        <p:spPr bwMode="auto">
          <a:xfrm>
            <a:off x="8272874" y="4250924"/>
            <a:ext cx="1633125" cy="138499"/>
          </a:xfrm>
          <a:prstGeom prst="rect">
            <a:avLst/>
          </a:prstGeom>
          <a:noFill/>
        </p:spPr>
        <p:txBody>
          <a:bodyPr wrap="square" lIns="0" tIns="0" rIns="0" bIns="0" anchor="t" anchorCtr="0">
            <a:spAutoFit/>
          </a:bodyPr>
          <a:lstStyle/>
          <a:p>
            <a:pPr algn="ctr" defTabSz="1015377" fontAlgn="auto">
              <a:spcAft>
                <a:spcPts val="200"/>
              </a:spcAft>
              <a:defRPr/>
            </a:pPr>
            <a:r>
              <a:rPr lang="en-US" sz="900" dirty="0">
                <a:latin typeface="Arial" pitchFamily="34" charset="0"/>
                <a:cs typeface="Arial" pitchFamily="34" charset="0"/>
              </a:rPr>
              <a:t>Predix Web application</a:t>
            </a:r>
          </a:p>
        </p:txBody>
      </p:sp>
      <p:cxnSp>
        <p:nvCxnSpPr>
          <p:cNvPr id="484" name="Straight Arrow Connector 483"/>
          <p:cNvCxnSpPr/>
          <p:nvPr/>
        </p:nvCxnSpPr>
        <p:spPr>
          <a:xfrm>
            <a:off x="8495849" y="4431586"/>
            <a:ext cx="1159997" cy="0"/>
          </a:xfrm>
          <a:prstGeom prst="straightConnector1">
            <a:avLst/>
          </a:prstGeom>
          <a:ln w="6350">
            <a:solidFill>
              <a:schemeClr val="accent6">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cxnSp>
        <p:nvCxnSpPr>
          <p:cNvPr id="486" name="Straight Arrow Connector 485"/>
          <p:cNvCxnSpPr>
            <a:stCxn id="390" idx="0"/>
            <a:endCxn id="391" idx="2"/>
          </p:cNvCxnSpPr>
          <p:nvPr/>
        </p:nvCxnSpPr>
        <p:spPr>
          <a:xfrm flipV="1">
            <a:off x="8306493" y="3844176"/>
            <a:ext cx="181686" cy="2975"/>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8" name="Elbow Connector 487"/>
          <p:cNvCxnSpPr>
            <a:stCxn id="389" idx="0"/>
            <a:endCxn id="391" idx="3"/>
          </p:cNvCxnSpPr>
          <p:nvPr/>
        </p:nvCxnSpPr>
        <p:spPr>
          <a:xfrm>
            <a:off x="8309280" y="2398694"/>
            <a:ext cx="762733" cy="1062668"/>
          </a:xfrm>
          <a:prstGeom prst="bentConnector2">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9" name="Elbow Connector 488"/>
          <p:cNvCxnSpPr>
            <a:stCxn id="365" idx="0"/>
          </p:cNvCxnSpPr>
          <p:nvPr/>
        </p:nvCxnSpPr>
        <p:spPr>
          <a:xfrm flipV="1">
            <a:off x="6714337" y="4463133"/>
            <a:ext cx="2496338" cy="552809"/>
          </a:xfrm>
          <a:prstGeom prst="bentConnector3">
            <a:avLst>
              <a:gd name="adj1" fmla="val 99984"/>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490" name="Group 489"/>
          <p:cNvGrpSpPr/>
          <p:nvPr/>
        </p:nvGrpSpPr>
        <p:grpSpPr>
          <a:xfrm>
            <a:off x="2729758" y="1311727"/>
            <a:ext cx="4434947" cy="4977843"/>
            <a:chOff x="2729758" y="1163121"/>
            <a:chExt cx="4434947" cy="5126450"/>
          </a:xfrm>
        </p:grpSpPr>
        <p:cxnSp>
          <p:nvCxnSpPr>
            <p:cNvPr id="491" name="Straight Connector 490"/>
            <p:cNvCxnSpPr/>
            <p:nvPr/>
          </p:nvCxnSpPr>
          <p:spPr>
            <a:xfrm flipH="1">
              <a:off x="2729758" y="1163121"/>
              <a:ext cx="4873" cy="512645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492" name="Straight Connector 491"/>
            <p:cNvCxnSpPr/>
            <p:nvPr/>
          </p:nvCxnSpPr>
          <p:spPr>
            <a:xfrm>
              <a:off x="5340671" y="1163121"/>
              <a:ext cx="7045" cy="5096559"/>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493" name="Straight Connector 492"/>
            <p:cNvCxnSpPr/>
            <p:nvPr/>
          </p:nvCxnSpPr>
          <p:spPr>
            <a:xfrm>
              <a:off x="7164705" y="1185424"/>
              <a:ext cx="0" cy="5096558"/>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grpSp>
      <p:sp>
        <p:nvSpPr>
          <p:cNvPr id="623" name="Round Diagonal Corner Rectangle 622"/>
          <p:cNvSpPr/>
          <p:nvPr/>
        </p:nvSpPr>
        <p:spPr>
          <a:xfrm>
            <a:off x="3540396" y="1847771"/>
            <a:ext cx="1701263" cy="1694841"/>
          </a:xfrm>
          <a:prstGeom prst="round2DiagRect">
            <a:avLst>
              <a:gd name="adj1" fmla="val 9285"/>
              <a:gd name="adj2"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46423" tIns="43642" rIns="46423" bIns="43642" anchor="ctr"/>
          <a:lstStyle/>
          <a:p>
            <a:pPr defTabSz="1015377">
              <a:spcAft>
                <a:spcPts val="200"/>
              </a:spcAft>
              <a:defRPr/>
            </a:pPr>
            <a:endParaRPr lang="en-US" sz="900" dirty="0">
              <a:solidFill>
                <a:schemeClr val="tx1"/>
              </a:solidFill>
              <a:latin typeface="Arial" pitchFamily="34" charset="0"/>
              <a:cs typeface="Arial" pitchFamily="34" charset="0"/>
            </a:endParaRPr>
          </a:p>
        </p:txBody>
      </p:sp>
      <p:sp>
        <p:nvSpPr>
          <p:cNvPr id="624" name="Round Diagonal Corner Rectangle 623"/>
          <p:cNvSpPr/>
          <p:nvPr/>
        </p:nvSpPr>
        <p:spPr>
          <a:xfrm>
            <a:off x="2814775" y="2913312"/>
            <a:ext cx="512694" cy="584520"/>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r>
              <a:rPr lang="en-US" sz="900" b="1" dirty="0">
                <a:solidFill>
                  <a:schemeClr val="tx1"/>
                </a:solidFill>
                <a:latin typeface="Arial" pitchFamily="34" charset="0"/>
                <a:cs typeface="Arial" pitchFamily="34" charset="0"/>
              </a:rPr>
              <a:t>MQTT</a:t>
            </a:r>
          </a:p>
        </p:txBody>
      </p:sp>
      <p:cxnSp>
        <p:nvCxnSpPr>
          <p:cNvPr id="96" name="Straight Arrow Connector 95"/>
          <p:cNvCxnSpPr>
            <a:stCxn id="624" idx="1"/>
            <a:endCxn id="323" idx="3"/>
          </p:cNvCxnSpPr>
          <p:nvPr/>
        </p:nvCxnSpPr>
        <p:spPr>
          <a:xfrm>
            <a:off x="3071122" y="3497832"/>
            <a:ext cx="633" cy="262043"/>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26" name="Group 625"/>
          <p:cNvGrpSpPr/>
          <p:nvPr/>
        </p:nvGrpSpPr>
        <p:grpSpPr>
          <a:xfrm>
            <a:off x="3703811" y="3942602"/>
            <a:ext cx="308764" cy="191464"/>
            <a:chOff x="5924550" y="2778125"/>
            <a:chExt cx="647702" cy="401638"/>
          </a:xfrm>
        </p:grpSpPr>
        <p:sp>
          <p:nvSpPr>
            <p:cNvPr id="628" name="Freeform 58"/>
            <p:cNvSpPr>
              <a:spLocks/>
            </p:cNvSpPr>
            <p:nvPr/>
          </p:nvSpPr>
          <p:spPr bwMode="auto">
            <a:xfrm>
              <a:off x="5924550" y="2778125"/>
              <a:ext cx="647700" cy="328612"/>
            </a:xfrm>
            <a:custGeom>
              <a:avLst/>
              <a:gdLst>
                <a:gd name="T0" fmla="*/ 0 w 408"/>
                <a:gd name="T1" fmla="*/ 0 h 207"/>
                <a:gd name="T2" fmla="*/ 103 w 408"/>
                <a:gd name="T3" fmla="*/ 102 h 207"/>
                <a:gd name="T4" fmla="*/ 204 w 408"/>
                <a:gd name="T5" fmla="*/ 207 h 207"/>
                <a:gd name="T6" fmla="*/ 307 w 408"/>
                <a:gd name="T7" fmla="*/ 105 h 207"/>
                <a:gd name="T8" fmla="*/ 408 w 408"/>
                <a:gd name="T9" fmla="*/ 0 h 207"/>
              </a:gdLst>
              <a:ahLst/>
              <a:cxnLst>
                <a:cxn ang="0">
                  <a:pos x="T0" y="T1"/>
                </a:cxn>
                <a:cxn ang="0">
                  <a:pos x="T2" y="T3"/>
                </a:cxn>
                <a:cxn ang="0">
                  <a:pos x="T4" y="T5"/>
                </a:cxn>
                <a:cxn ang="0">
                  <a:pos x="T6" y="T7"/>
                </a:cxn>
                <a:cxn ang="0">
                  <a:pos x="T8" y="T9"/>
                </a:cxn>
              </a:cxnLst>
              <a:rect l="0" t="0" r="r" b="b"/>
              <a:pathLst>
                <a:path w="408" h="207">
                  <a:moveTo>
                    <a:pt x="0" y="0"/>
                  </a:moveTo>
                  <a:lnTo>
                    <a:pt x="103" y="102"/>
                  </a:lnTo>
                  <a:lnTo>
                    <a:pt x="204" y="207"/>
                  </a:lnTo>
                  <a:lnTo>
                    <a:pt x="307" y="105"/>
                  </a:lnTo>
                  <a:lnTo>
                    <a:pt x="408" y="0"/>
                  </a:ln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9" name="Line 59"/>
            <p:cNvSpPr>
              <a:spLocks noChangeShapeType="1"/>
            </p:cNvSpPr>
            <p:nvPr/>
          </p:nvSpPr>
          <p:spPr bwMode="auto">
            <a:xfrm flipV="1">
              <a:off x="5924550" y="2940050"/>
              <a:ext cx="163513" cy="239712"/>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0" name="Line 60"/>
            <p:cNvSpPr>
              <a:spLocks noChangeShapeType="1"/>
            </p:cNvSpPr>
            <p:nvPr/>
          </p:nvSpPr>
          <p:spPr bwMode="auto">
            <a:xfrm>
              <a:off x="6411913" y="2944813"/>
              <a:ext cx="160338" cy="234950"/>
            </a:xfrm>
            <a:prstGeom prst="line">
              <a:avLst/>
            </a:prstGeom>
            <a:noFill/>
            <a:ln w="95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1" name="Freeform 61"/>
            <p:cNvSpPr>
              <a:spLocks/>
            </p:cNvSpPr>
            <p:nvPr/>
          </p:nvSpPr>
          <p:spPr bwMode="auto">
            <a:xfrm>
              <a:off x="5924552" y="2778125"/>
              <a:ext cx="647700" cy="401636"/>
            </a:xfrm>
            <a:custGeom>
              <a:avLst/>
              <a:gdLst>
                <a:gd name="T0" fmla="*/ 341 w 408"/>
                <a:gd name="T1" fmla="*/ 253 h 253"/>
                <a:gd name="T2" fmla="*/ 0 w 408"/>
                <a:gd name="T3" fmla="*/ 253 h 253"/>
                <a:gd name="T4" fmla="*/ 0 w 408"/>
                <a:gd name="T5" fmla="*/ 0 h 253"/>
                <a:gd name="T6" fmla="*/ 408 w 408"/>
                <a:gd name="T7" fmla="*/ 0 h 253"/>
                <a:gd name="T8" fmla="*/ 408 w 408"/>
                <a:gd name="T9" fmla="*/ 253 h 253"/>
              </a:gdLst>
              <a:ahLst/>
              <a:cxnLst>
                <a:cxn ang="0">
                  <a:pos x="T0" y="T1"/>
                </a:cxn>
                <a:cxn ang="0">
                  <a:pos x="T2" y="T3"/>
                </a:cxn>
                <a:cxn ang="0">
                  <a:pos x="T4" y="T5"/>
                </a:cxn>
                <a:cxn ang="0">
                  <a:pos x="T6" y="T7"/>
                </a:cxn>
                <a:cxn ang="0">
                  <a:pos x="T8" y="T9"/>
                </a:cxn>
              </a:cxnLst>
              <a:rect l="0" t="0" r="r" b="b"/>
              <a:pathLst>
                <a:path w="408" h="253">
                  <a:moveTo>
                    <a:pt x="341" y="253"/>
                  </a:moveTo>
                  <a:lnTo>
                    <a:pt x="0" y="253"/>
                  </a:lnTo>
                  <a:lnTo>
                    <a:pt x="0" y="0"/>
                  </a:lnTo>
                  <a:lnTo>
                    <a:pt x="408" y="0"/>
                  </a:lnTo>
                  <a:lnTo>
                    <a:pt x="408" y="253"/>
                  </a:lnTo>
                </a:path>
              </a:pathLst>
            </a:custGeom>
            <a:noFill/>
            <a:ln w="9525" cap="rnd">
              <a:solidFill>
                <a:schemeClr val="tx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Oval 96"/>
          <p:cNvSpPr/>
          <p:nvPr/>
        </p:nvSpPr>
        <p:spPr>
          <a:xfrm>
            <a:off x="3954344" y="3834140"/>
            <a:ext cx="80370" cy="80370"/>
          </a:xfrm>
          <a:prstGeom prst="ellipse">
            <a:avLst/>
          </a:prstGeom>
          <a:no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2">
                    <a:lumMod val="50000"/>
                  </a:schemeClr>
                </a:solidFill>
              </a:rPr>
              <a:t>1</a:t>
            </a:r>
          </a:p>
        </p:txBody>
      </p:sp>
      <p:cxnSp>
        <p:nvCxnSpPr>
          <p:cNvPr id="632" name="Straight Arrow Connector 631"/>
          <p:cNvCxnSpPr>
            <a:stCxn id="624" idx="0"/>
          </p:cNvCxnSpPr>
          <p:nvPr/>
        </p:nvCxnSpPr>
        <p:spPr>
          <a:xfrm>
            <a:off x="3327469" y="3205572"/>
            <a:ext cx="223198" cy="894"/>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4370739" y="1915828"/>
            <a:ext cx="799772" cy="756163"/>
            <a:chOff x="4370739" y="1915828"/>
            <a:chExt cx="799772" cy="756163"/>
          </a:xfrm>
        </p:grpSpPr>
        <p:sp>
          <p:nvSpPr>
            <p:cNvPr id="634" name="Round Diagonal Corner Rectangle 633"/>
            <p:cNvSpPr/>
            <p:nvPr/>
          </p:nvSpPr>
          <p:spPr bwMode="auto">
            <a:xfrm>
              <a:off x="4448799" y="1915828"/>
              <a:ext cx="721712" cy="640048"/>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636" name="Freeform 303"/>
            <p:cNvSpPr>
              <a:spLocks/>
            </p:cNvSpPr>
            <p:nvPr/>
          </p:nvSpPr>
          <p:spPr bwMode="auto">
            <a:xfrm>
              <a:off x="4693099" y="1939160"/>
              <a:ext cx="307600" cy="240137"/>
            </a:xfrm>
            <a:custGeom>
              <a:avLst/>
              <a:gdLst/>
              <a:ahLst/>
              <a:cxnLst>
                <a:cxn ang="0">
                  <a:pos x="525" y="288"/>
                </a:cxn>
                <a:cxn ang="0">
                  <a:pos x="468" y="288"/>
                </a:cxn>
                <a:cxn ang="0">
                  <a:pos x="468" y="0"/>
                </a:cxn>
                <a:cxn ang="0">
                  <a:pos x="426" y="0"/>
                </a:cxn>
                <a:cxn ang="0">
                  <a:pos x="426" y="288"/>
                </a:cxn>
                <a:cxn ang="0">
                  <a:pos x="414" y="288"/>
                </a:cxn>
                <a:cxn ang="0">
                  <a:pos x="414" y="68"/>
                </a:cxn>
                <a:cxn ang="0">
                  <a:pos x="371" y="68"/>
                </a:cxn>
                <a:cxn ang="0">
                  <a:pos x="371" y="288"/>
                </a:cxn>
                <a:cxn ang="0">
                  <a:pos x="359" y="288"/>
                </a:cxn>
                <a:cxn ang="0">
                  <a:pos x="359" y="149"/>
                </a:cxn>
                <a:cxn ang="0">
                  <a:pos x="319" y="149"/>
                </a:cxn>
                <a:cxn ang="0">
                  <a:pos x="319" y="288"/>
                </a:cxn>
                <a:cxn ang="0">
                  <a:pos x="307" y="288"/>
                </a:cxn>
                <a:cxn ang="0">
                  <a:pos x="307" y="194"/>
                </a:cxn>
                <a:cxn ang="0">
                  <a:pos x="265" y="194"/>
                </a:cxn>
                <a:cxn ang="0">
                  <a:pos x="265" y="288"/>
                </a:cxn>
                <a:cxn ang="0">
                  <a:pos x="253" y="288"/>
                </a:cxn>
                <a:cxn ang="0">
                  <a:pos x="253" y="222"/>
                </a:cxn>
                <a:cxn ang="0">
                  <a:pos x="211" y="222"/>
                </a:cxn>
                <a:cxn ang="0">
                  <a:pos x="211" y="288"/>
                </a:cxn>
                <a:cxn ang="0">
                  <a:pos x="199" y="288"/>
                </a:cxn>
                <a:cxn ang="0">
                  <a:pos x="199" y="241"/>
                </a:cxn>
                <a:cxn ang="0">
                  <a:pos x="159" y="241"/>
                </a:cxn>
                <a:cxn ang="0">
                  <a:pos x="159" y="288"/>
                </a:cxn>
                <a:cxn ang="0">
                  <a:pos x="144" y="288"/>
                </a:cxn>
                <a:cxn ang="0">
                  <a:pos x="144" y="253"/>
                </a:cxn>
                <a:cxn ang="0">
                  <a:pos x="104" y="253"/>
                </a:cxn>
                <a:cxn ang="0">
                  <a:pos x="104" y="288"/>
                </a:cxn>
                <a:cxn ang="0">
                  <a:pos x="90" y="288"/>
                </a:cxn>
                <a:cxn ang="0">
                  <a:pos x="90" y="269"/>
                </a:cxn>
                <a:cxn ang="0">
                  <a:pos x="52" y="269"/>
                </a:cxn>
                <a:cxn ang="0">
                  <a:pos x="52" y="288"/>
                </a:cxn>
                <a:cxn ang="0">
                  <a:pos x="0" y="288"/>
                </a:cxn>
              </a:cxnLst>
              <a:rect l="0" t="0" r="r" b="b"/>
              <a:pathLst>
                <a:path w="525" h="288">
                  <a:moveTo>
                    <a:pt x="525" y="288"/>
                  </a:moveTo>
                  <a:lnTo>
                    <a:pt x="468" y="288"/>
                  </a:lnTo>
                  <a:lnTo>
                    <a:pt x="468" y="0"/>
                  </a:lnTo>
                  <a:lnTo>
                    <a:pt x="426" y="0"/>
                  </a:lnTo>
                  <a:lnTo>
                    <a:pt x="426" y="288"/>
                  </a:lnTo>
                  <a:lnTo>
                    <a:pt x="414" y="288"/>
                  </a:lnTo>
                  <a:lnTo>
                    <a:pt x="414" y="68"/>
                  </a:lnTo>
                  <a:lnTo>
                    <a:pt x="371" y="68"/>
                  </a:lnTo>
                  <a:lnTo>
                    <a:pt x="371" y="288"/>
                  </a:lnTo>
                  <a:lnTo>
                    <a:pt x="359" y="288"/>
                  </a:lnTo>
                  <a:lnTo>
                    <a:pt x="359" y="149"/>
                  </a:lnTo>
                  <a:lnTo>
                    <a:pt x="319" y="149"/>
                  </a:lnTo>
                  <a:lnTo>
                    <a:pt x="319" y="288"/>
                  </a:lnTo>
                  <a:lnTo>
                    <a:pt x="307" y="288"/>
                  </a:lnTo>
                  <a:lnTo>
                    <a:pt x="307" y="194"/>
                  </a:lnTo>
                  <a:lnTo>
                    <a:pt x="265" y="194"/>
                  </a:lnTo>
                  <a:lnTo>
                    <a:pt x="265" y="288"/>
                  </a:lnTo>
                  <a:lnTo>
                    <a:pt x="253" y="288"/>
                  </a:lnTo>
                  <a:lnTo>
                    <a:pt x="253" y="222"/>
                  </a:lnTo>
                  <a:lnTo>
                    <a:pt x="211" y="222"/>
                  </a:lnTo>
                  <a:lnTo>
                    <a:pt x="211" y="288"/>
                  </a:lnTo>
                  <a:lnTo>
                    <a:pt x="199" y="288"/>
                  </a:lnTo>
                  <a:lnTo>
                    <a:pt x="199" y="241"/>
                  </a:lnTo>
                  <a:lnTo>
                    <a:pt x="159" y="241"/>
                  </a:lnTo>
                  <a:lnTo>
                    <a:pt x="159" y="288"/>
                  </a:lnTo>
                  <a:lnTo>
                    <a:pt x="144" y="288"/>
                  </a:lnTo>
                  <a:lnTo>
                    <a:pt x="144" y="253"/>
                  </a:lnTo>
                  <a:lnTo>
                    <a:pt x="104" y="253"/>
                  </a:lnTo>
                  <a:lnTo>
                    <a:pt x="104" y="288"/>
                  </a:lnTo>
                  <a:lnTo>
                    <a:pt x="90" y="288"/>
                  </a:lnTo>
                  <a:lnTo>
                    <a:pt x="90" y="269"/>
                  </a:lnTo>
                  <a:lnTo>
                    <a:pt x="52" y="269"/>
                  </a:lnTo>
                  <a:lnTo>
                    <a:pt x="52" y="288"/>
                  </a:lnTo>
                  <a:lnTo>
                    <a:pt x="0" y="288"/>
                  </a:lnTo>
                </a:path>
              </a:pathLst>
            </a:custGeom>
            <a:noFill/>
            <a:ln w="635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grpSp>
          <p:nvGrpSpPr>
            <p:cNvPr id="637" name="Group 636"/>
            <p:cNvGrpSpPr/>
            <p:nvPr/>
          </p:nvGrpSpPr>
          <p:grpSpPr>
            <a:xfrm>
              <a:off x="4633760" y="2180511"/>
              <a:ext cx="366946" cy="294386"/>
              <a:chOff x="3745340" y="4376222"/>
              <a:chExt cx="211170" cy="153251"/>
            </a:xfrm>
          </p:grpSpPr>
          <p:grpSp>
            <p:nvGrpSpPr>
              <p:cNvPr id="639" name="Group 361"/>
              <p:cNvGrpSpPr/>
              <p:nvPr/>
            </p:nvGrpSpPr>
            <p:grpSpPr>
              <a:xfrm rot="16200000">
                <a:off x="3809137" y="4312458"/>
                <a:ext cx="83610" cy="211137"/>
                <a:chOff x="4538781" y="5683245"/>
                <a:chExt cx="157163" cy="396877"/>
              </a:xfrm>
            </p:grpSpPr>
            <p:sp>
              <p:nvSpPr>
                <p:cNvPr id="646" name="Freeform 387"/>
                <p:cNvSpPr>
                  <a:spLocks/>
                </p:cNvSpPr>
                <p:nvPr/>
              </p:nvSpPr>
              <p:spPr bwMode="auto">
                <a:xfrm>
                  <a:off x="4538781" y="5683245"/>
                  <a:ext cx="157163" cy="396877"/>
                </a:xfrm>
                <a:custGeom>
                  <a:avLst/>
                  <a:gdLst>
                    <a:gd name="connsiteX0" fmla="*/ 7273 w 10000"/>
                    <a:gd name="connsiteY0" fmla="*/ 566 h 10000"/>
                    <a:gd name="connsiteX1" fmla="*/ 10000 w 10000"/>
                    <a:gd name="connsiteY1" fmla="*/ 566 h 10000"/>
                    <a:gd name="connsiteX2" fmla="*/ 10000 w 10000"/>
                    <a:gd name="connsiteY2" fmla="*/ 10000 h 10000"/>
                    <a:gd name="connsiteX3" fmla="*/ 0 w 10000"/>
                    <a:gd name="connsiteY3" fmla="*/ 10000 h 10000"/>
                    <a:gd name="connsiteX4" fmla="*/ 0 w 10000"/>
                    <a:gd name="connsiteY4" fmla="*/ 566 h 10000"/>
                    <a:gd name="connsiteX5" fmla="*/ 2727 w 10000"/>
                    <a:gd name="connsiteY5" fmla="*/ 566 h 10000"/>
                    <a:gd name="connsiteX6" fmla="*/ 2727 w 10000"/>
                    <a:gd name="connsiteY6" fmla="*/ 0 h 10000"/>
                    <a:gd name="connsiteX0" fmla="*/ 7273 w 10000"/>
                    <a:gd name="connsiteY0" fmla="*/ 0 h 9434"/>
                    <a:gd name="connsiteX1" fmla="*/ 10000 w 10000"/>
                    <a:gd name="connsiteY1" fmla="*/ 0 h 9434"/>
                    <a:gd name="connsiteX2" fmla="*/ 10000 w 10000"/>
                    <a:gd name="connsiteY2" fmla="*/ 9434 h 9434"/>
                    <a:gd name="connsiteX3" fmla="*/ 0 w 10000"/>
                    <a:gd name="connsiteY3" fmla="*/ 9434 h 9434"/>
                    <a:gd name="connsiteX4" fmla="*/ 0 w 10000"/>
                    <a:gd name="connsiteY4" fmla="*/ 0 h 9434"/>
                    <a:gd name="connsiteX5" fmla="*/ 2727 w 10000"/>
                    <a:gd name="connsiteY5" fmla="*/ 0 h 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434">
                      <a:moveTo>
                        <a:pt x="7273" y="0"/>
                      </a:moveTo>
                      <a:lnTo>
                        <a:pt x="10000" y="0"/>
                      </a:lnTo>
                      <a:lnTo>
                        <a:pt x="10000" y="9434"/>
                      </a:lnTo>
                      <a:lnTo>
                        <a:pt x="0" y="9434"/>
                      </a:lnTo>
                      <a:lnTo>
                        <a:pt x="0" y="0"/>
                      </a:lnTo>
                      <a:lnTo>
                        <a:pt x="2727" y="0"/>
                      </a:lnTo>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7" name="Freeform 391"/>
                <p:cNvSpPr>
                  <a:spLocks/>
                </p:cNvSpPr>
                <p:nvPr/>
              </p:nvSpPr>
              <p:spPr bwMode="auto">
                <a:xfrm>
                  <a:off x="4561006" y="5700716"/>
                  <a:ext cx="114300" cy="352426"/>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8" name="Freeform 392"/>
                <p:cNvSpPr>
                  <a:spLocks/>
                </p:cNvSpPr>
                <p:nvPr/>
              </p:nvSpPr>
              <p:spPr bwMode="auto">
                <a:xfrm>
                  <a:off x="4594662" y="5724525"/>
                  <a:ext cx="45718" cy="45718"/>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9" name="Freeform 392"/>
                <p:cNvSpPr>
                  <a:spLocks/>
                </p:cNvSpPr>
                <p:nvPr/>
              </p:nvSpPr>
              <p:spPr bwMode="auto">
                <a:xfrm>
                  <a:off x="4594662" y="5789614"/>
                  <a:ext cx="45718" cy="45718"/>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50" name="Freeform 392"/>
                <p:cNvSpPr>
                  <a:spLocks/>
                </p:cNvSpPr>
                <p:nvPr/>
              </p:nvSpPr>
              <p:spPr bwMode="auto">
                <a:xfrm>
                  <a:off x="4594662" y="5854702"/>
                  <a:ext cx="45718" cy="45718"/>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grpSp>
          <p:grpSp>
            <p:nvGrpSpPr>
              <p:cNvPr id="640" name="Group 370"/>
              <p:cNvGrpSpPr/>
              <p:nvPr/>
            </p:nvGrpSpPr>
            <p:grpSpPr>
              <a:xfrm rot="16200000">
                <a:off x="3809103" y="4382101"/>
                <a:ext cx="83609" cy="211135"/>
                <a:chOff x="4538783" y="5683251"/>
                <a:chExt cx="157163" cy="396878"/>
              </a:xfrm>
            </p:grpSpPr>
            <p:sp>
              <p:nvSpPr>
                <p:cNvPr id="641" name="Freeform 387"/>
                <p:cNvSpPr>
                  <a:spLocks/>
                </p:cNvSpPr>
                <p:nvPr/>
              </p:nvSpPr>
              <p:spPr bwMode="auto">
                <a:xfrm>
                  <a:off x="4538783" y="5683251"/>
                  <a:ext cx="157163" cy="396878"/>
                </a:xfrm>
                <a:custGeom>
                  <a:avLst/>
                  <a:gdLst>
                    <a:gd name="connsiteX0" fmla="*/ 7273 w 10000"/>
                    <a:gd name="connsiteY0" fmla="*/ 566 h 10000"/>
                    <a:gd name="connsiteX1" fmla="*/ 10000 w 10000"/>
                    <a:gd name="connsiteY1" fmla="*/ 566 h 10000"/>
                    <a:gd name="connsiteX2" fmla="*/ 10000 w 10000"/>
                    <a:gd name="connsiteY2" fmla="*/ 10000 h 10000"/>
                    <a:gd name="connsiteX3" fmla="*/ 0 w 10000"/>
                    <a:gd name="connsiteY3" fmla="*/ 10000 h 10000"/>
                    <a:gd name="connsiteX4" fmla="*/ 0 w 10000"/>
                    <a:gd name="connsiteY4" fmla="*/ 566 h 10000"/>
                    <a:gd name="connsiteX5" fmla="*/ 2727 w 10000"/>
                    <a:gd name="connsiteY5" fmla="*/ 566 h 10000"/>
                    <a:gd name="connsiteX6" fmla="*/ 2727 w 10000"/>
                    <a:gd name="connsiteY6" fmla="*/ 0 h 10000"/>
                    <a:gd name="connsiteX0" fmla="*/ 7273 w 10000"/>
                    <a:gd name="connsiteY0" fmla="*/ 0 h 9434"/>
                    <a:gd name="connsiteX1" fmla="*/ 10000 w 10000"/>
                    <a:gd name="connsiteY1" fmla="*/ 0 h 9434"/>
                    <a:gd name="connsiteX2" fmla="*/ 10000 w 10000"/>
                    <a:gd name="connsiteY2" fmla="*/ 9434 h 9434"/>
                    <a:gd name="connsiteX3" fmla="*/ 0 w 10000"/>
                    <a:gd name="connsiteY3" fmla="*/ 9434 h 9434"/>
                    <a:gd name="connsiteX4" fmla="*/ 0 w 10000"/>
                    <a:gd name="connsiteY4" fmla="*/ 0 h 9434"/>
                    <a:gd name="connsiteX5" fmla="*/ 2727 w 10000"/>
                    <a:gd name="connsiteY5" fmla="*/ 0 h 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434">
                      <a:moveTo>
                        <a:pt x="7273" y="0"/>
                      </a:moveTo>
                      <a:lnTo>
                        <a:pt x="10000" y="0"/>
                      </a:lnTo>
                      <a:lnTo>
                        <a:pt x="10000" y="9434"/>
                      </a:lnTo>
                      <a:lnTo>
                        <a:pt x="0" y="9434"/>
                      </a:lnTo>
                      <a:lnTo>
                        <a:pt x="0" y="0"/>
                      </a:lnTo>
                      <a:lnTo>
                        <a:pt x="2727" y="0"/>
                      </a:lnTo>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2" name="Freeform 391"/>
                <p:cNvSpPr>
                  <a:spLocks/>
                </p:cNvSpPr>
                <p:nvPr/>
              </p:nvSpPr>
              <p:spPr bwMode="auto">
                <a:xfrm>
                  <a:off x="4560979" y="5700729"/>
                  <a:ext cx="114299" cy="352427"/>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3" name="Freeform 392"/>
                <p:cNvSpPr>
                  <a:spLocks/>
                </p:cNvSpPr>
                <p:nvPr/>
              </p:nvSpPr>
              <p:spPr bwMode="auto">
                <a:xfrm>
                  <a:off x="4594717" y="5724606"/>
                  <a:ext cx="45719" cy="45719"/>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4" name="Freeform 392"/>
                <p:cNvSpPr>
                  <a:spLocks/>
                </p:cNvSpPr>
                <p:nvPr/>
              </p:nvSpPr>
              <p:spPr bwMode="auto">
                <a:xfrm>
                  <a:off x="4594635" y="5789626"/>
                  <a:ext cx="45719" cy="45719"/>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sp>
              <p:nvSpPr>
                <p:cNvPr id="645" name="Freeform 392"/>
                <p:cNvSpPr>
                  <a:spLocks/>
                </p:cNvSpPr>
                <p:nvPr/>
              </p:nvSpPr>
              <p:spPr bwMode="auto">
                <a:xfrm>
                  <a:off x="4594635" y="5854716"/>
                  <a:ext cx="45719" cy="45719"/>
                </a:xfrm>
                <a:custGeom>
                  <a:avLst/>
                  <a:gdLst/>
                  <a:ahLst/>
                  <a:cxnLst>
                    <a:cxn ang="0">
                      <a:pos x="72" y="0"/>
                    </a:cxn>
                    <a:cxn ang="0">
                      <a:pos x="72" y="38"/>
                    </a:cxn>
                    <a:cxn ang="0">
                      <a:pos x="0" y="38"/>
                    </a:cxn>
                    <a:cxn ang="0">
                      <a:pos x="0" y="0"/>
                    </a:cxn>
                    <a:cxn ang="0">
                      <a:pos x="72" y="0"/>
                    </a:cxn>
                    <a:cxn ang="0">
                      <a:pos x="72" y="0"/>
                    </a:cxn>
                  </a:cxnLst>
                  <a:rect l="0" t="0" r="r" b="b"/>
                  <a:pathLst>
                    <a:path w="72" h="38">
                      <a:moveTo>
                        <a:pt x="72" y="0"/>
                      </a:moveTo>
                      <a:lnTo>
                        <a:pt x="72" y="38"/>
                      </a:lnTo>
                      <a:lnTo>
                        <a:pt x="0" y="38"/>
                      </a:lnTo>
                      <a:lnTo>
                        <a:pt x="0" y="0"/>
                      </a:lnTo>
                      <a:lnTo>
                        <a:pt x="72" y="0"/>
                      </a:lnTo>
                      <a:lnTo>
                        <a:pt x="72" y="0"/>
                      </a:lnTo>
                      <a:close/>
                    </a:path>
                  </a:pathLst>
                </a:custGeom>
                <a:noFill/>
                <a:ln w="6350" cap="rnd">
                  <a:solidFill>
                    <a:schemeClr val="tx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spcAft>
                      <a:spcPts val="200"/>
                    </a:spcAft>
                  </a:pPr>
                  <a:endParaRPr lang="en-US" dirty="0">
                    <a:latin typeface="Arial" pitchFamily="34" charset="0"/>
                    <a:cs typeface="Arial" pitchFamily="34" charset="0"/>
                  </a:endParaRPr>
                </a:p>
              </p:txBody>
            </p:sp>
          </p:grpSp>
        </p:grpSp>
        <p:sp>
          <p:nvSpPr>
            <p:cNvPr id="691" name="TextBox 690"/>
            <p:cNvSpPr txBox="1"/>
            <p:nvPr/>
          </p:nvSpPr>
          <p:spPr bwMode="auto">
            <a:xfrm>
              <a:off x="4370739" y="2579658"/>
              <a:ext cx="672359" cy="92333"/>
            </a:xfrm>
            <a:prstGeom prst="rect">
              <a:avLst/>
            </a:prstGeom>
            <a:noFill/>
          </p:spPr>
          <p:txBody>
            <a:bodyPr wrap="square" lIns="0" tIns="0" rIns="0" bIns="0" anchor="t" anchorCtr="0">
              <a:spAutoFit/>
            </a:bodyPr>
            <a:lstStyle/>
            <a:p>
              <a:pPr algn="ctr" defTabSz="1015377">
                <a:spcAft>
                  <a:spcPts val="200"/>
                </a:spcAft>
                <a:defRPr/>
              </a:pPr>
              <a:r>
                <a:rPr lang="en-US" sz="600" dirty="0" smtClean="0">
                  <a:latin typeface="Arial" pitchFamily="34" charset="0"/>
                  <a:cs typeface="Arial" pitchFamily="34" charset="0"/>
                </a:rPr>
                <a:t>Predix Machine</a:t>
              </a:r>
              <a:endParaRPr lang="en-US" sz="600" dirty="0">
                <a:latin typeface="Arial" pitchFamily="34" charset="0"/>
                <a:cs typeface="Arial" pitchFamily="34" charset="0"/>
              </a:endParaRPr>
            </a:p>
          </p:txBody>
        </p:sp>
      </p:grpSp>
      <p:pic>
        <p:nvPicPr>
          <p:cNvPr id="651" name="Picture 3" descr="C:\Users\schaure\Desktop\rpi.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5809" y="2356320"/>
            <a:ext cx="608265" cy="543732"/>
          </a:xfrm>
          <a:prstGeom prst="rect">
            <a:avLst/>
          </a:prstGeom>
          <a:noFill/>
          <a:extLst>
            <a:ext uri="{909E8E84-426E-40DD-AFC4-6F175D3DCCD1}">
              <a14:hiddenFill xmlns:a14="http://schemas.microsoft.com/office/drawing/2010/main">
                <a:solidFill>
                  <a:srgbClr val="FFFFFF"/>
                </a:solidFill>
              </a14:hiddenFill>
            </a:ext>
          </a:extLst>
        </p:spPr>
      </p:pic>
      <p:sp>
        <p:nvSpPr>
          <p:cNvPr id="654" name="Round Diagonal Corner Rectangle 653"/>
          <p:cNvSpPr/>
          <p:nvPr/>
        </p:nvSpPr>
        <p:spPr bwMode="auto">
          <a:xfrm>
            <a:off x="3608854" y="2328445"/>
            <a:ext cx="721712" cy="627694"/>
          </a:xfrm>
          <a:prstGeom prst="round2DiagRect">
            <a:avLst/>
          </a:prstGeom>
          <a:noFill/>
          <a:ln w="9525">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sp>
        <p:nvSpPr>
          <p:cNvPr id="655" name="TextBox 654"/>
          <p:cNvSpPr txBox="1"/>
          <p:nvPr/>
        </p:nvSpPr>
        <p:spPr bwMode="auto">
          <a:xfrm>
            <a:off x="3494621" y="2986405"/>
            <a:ext cx="672359" cy="92333"/>
          </a:xfrm>
          <a:prstGeom prst="rect">
            <a:avLst/>
          </a:prstGeom>
          <a:noFill/>
        </p:spPr>
        <p:txBody>
          <a:bodyPr wrap="square" lIns="0" tIns="0" rIns="0" bIns="0" anchor="t" anchorCtr="0">
            <a:spAutoFit/>
          </a:bodyPr>
          <a:lstStyle/>
          <a:p>
            <a:pPr algn="ctr" defTabSz="1015377">
              <a:spcAft>
                <a:spcPts val="200"/>
              </a:spcAft>
              <a:defRPr/>
            </a:pPr>
            <a:r>
              <a:rPr lang="en-US" sz="600" dirty="0">
                <a:latin typeface="Arial" pitchFamily="34" charset="0"/>
                <a:cs typeface="Arial" pitchFamily="34" charset="0"/>
              </a:rPr>
              <a:t>Raspberry Pi</a:t>
            </a:r>
          </a:p>
        </p:txBody>
      </p:sp>
      <p:cxnSp>
        <p:nvCxnSpPr>
          <p:cNvPr id="671" name="Straight Arrow Connector 670"/>
          <p:cNvCxnSpPr>
            <a:endCxn id="321" idx="3"/>
          </p:cNvCxnSpPr>
          <p:nvPr/>
        </p:nvCxnSpPr>
        <p:spPr>
          <a:xfrm>
            <a:off x="3851990" y="3542612"/>
            <a:ext cx="806" cy="210836"/>
          </a:xfrm>
          <a:prstGeom prst="straightConnector1">
            <a:avLst/>
          </a:prstGeom>
          <a:ln w="635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390" idx="2"/>
          </p:cNvCxnSpPr>
          <p:nvPr/>
        </p:nvCxnSpPr>
        <p:spPr>
          <a:xfrm rot="10800000">
            <a:off x="5241660" y="3371917"/>
            <a:ext cx="2032153" cy="475235"/>
          </a:xfrm>
          <a:prstGeom prst="bentConnector3">
            <a:avLst>
              <a:gd name="adj1" fmla="val 19857"/>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p:nvPr/>
        </p:nvCxnSpPr>
        <p:spPr>
          <a:xfrm rot="10800000" flipV="1">
            <a:off x="5231468" y="2652389"/>
            <a:ext cx="2027157" cy="608444"/>
          </a:xfrm>
          <a:prstGeom prst="bentConnector3">
            <a:avLst>
              <a:gd name="adj1" fmla="val 18989"/>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90" name="Straight Arrow Connector 689"/>
          <p:cNvCxnSpPr/>
          <p:nvPr/>
        </p:nvCxnSpPr>
        <p:spPr>
          <a:xfrm>
            <a:off x="4442966" y="2712165"/>
            <a:ext cx="668784" cy="0"/>
          </a:xfrm>
          <a:prstGeom prst="straightConnector1">
            <a:avLst/>
          </a:prstGeom>
          <a:ln w="6350">
            <a:solidFill>
              <a:schemeClr val="accent2">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cxnSp>
        <p:nvCxnSpPr>
          <p:cNvPr id="693" name="Straight Arrow Connector 692"/>
          <p:cNvCxnSpPr/>
          <p:nvPr/>
        </p:nvCxnSpPr>
        <p:spPr>
          <a:xfrm>
            <a:off x="3596449" y="3107316"/>
            <a:ext cx="668784" cy="0"/>
          </a:xfrm>
          <a:prstGeom prst="straightConnector1">
            <a:avLst/>
          </a:prstGeom>
          <a:ln w="6350">
            <a:solidFill>
              <a:schemeClr val="accent2">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grpSp>
        <p:nvGrpSpPr>
          <p:cNvPr id="209" name="Group 208"/>
          <p:cNvGrpSpPr/>
          <p:nvPr/>
        </p:nvGrpSpPr>
        <p:grpSpPr>
          <a:xfrm>
            <a:off x="760960" y="1818253"/>
            <a:ext cx="1177642" cy="855134"/>
            <a:chOff x="85180" y="1843107"/>
            <a:chExt cx="960157" cy="700219"/>
          </a:xfrm>
        </p:grpSpPr>
        <p:sp>
          <p:nvSpPr>
            <p:cNvPr id="210" name="Round Diagonal Corner Rectangle 209"/>
            <p:cNvSpPr/>
            <p:nvPr/>
          </p:nvSpPr>
          <p:spPr bwMode="auto">
            <a:xfrm>
              <a:off x="85180" y="1843107"/>
              <a:ext cx="960157" cy="700219"/>
            </a:xfrm>
            <a:prstGeom prst="round2DiagRect">
              <a:avLst/>
            </a:prstGeom>
            <a:ln w="9525">
              <a:solidFill>
                <a:schemeClr val="accent3"/>
              </a:solidFill>
            </a:ln>
          </p:spPr>
          <p:style>
            <a:lnRef idx="2">
              <a:schemeClr val="accent5"/>
            </a:lnRef>
            <a:fillRef idx="1">
              <a:schemeClr val="lt1"/>
            </a:fillRef>
            <a:effectRef idx="0">
              <a:schemeClr val="accent5"/>
            </a:effectRef>
            <a:fontRef idx="minor">
              <a:schemeClr val="dk1"/>
            </a:fontRef>
          </p:style>
          <p:txBody>
            <a:bodyPr lIns="0" tIns="0" rIns="0" bIns="0" anchor="ctr" anchorCtr="1">
              <a:noAutofit/>
            </a:bodyPr>
            <a:lstStyle/>
            <a:p>
              <a:pPr algn="ctr" defTabSz="1015377">
                <a:spcAft>
                  <a:spcPts val="200"/>
                </a:spcAft>
              </a:pPr>
              <a:endParaRPr lang="en-US" sz="900" dirty="0">
                <a:solidFill>
                  <a:schemeClr val="bg1"/>
                </a:solidFill>
                <a:latin typeface="Arial" pitchFamily="34" charset="0"/>
                <a:cs typeface="Arial" pitchFamily="34" charset="0"/>
              </a:endParaRPr>
            </a:p>
          </p:txBody>
        </p:sp>
        <p:pic>
          <p:nvPicPr>
            <p:cNvPr id="211" name="Picture 210" descr="Building.jpg"/>
            <p:cNvPicPr>
              <a:picLocks noChangeAspect="1"/>
            </p:cNvPicPr>
            <p:nvPr/>
          </p:nvPicPr>
          <p:blipFill>
            <a:blip r:embed="rId8" cstate="print"/>
            <a:stretch>
              <a:fillRect/>
            </a:stretch>
          </p:blipFill>
          <p:spPr>
            <a:xfrm>
              <a:off x="113594" y="1905000"/>
              <a:ext cx="851222" cy="547214"/>
            </a:xfrm>
            <a:prstGeom prst="rect">
              <a:avLst/>
            </a:prstGeom>
          </p:spPr>
        </p:pic>
      </p:grpSp>
      <p:grpSp>
        <p:nvGrpSpPr>
          <p:cNvPr id="215" name="Group 214"/>
          <p:cNvGrpSpPr/>
          <p:nvPr/>
        </p:nvGrpSpPr>
        <p:grpSpPr>
          <a:xfrm>
            <a:off x="148445" y="2712018"/>
            <a:ext cx="904004" cy="614028"/>
            <a:chOff x="3549125" y="5484135"/>
            <a:chExt cx="573088" cy="338138"/>
          </a:xfrm>
        </p:grpSpPr>
        <p:sp>
          <p:nvSpPr>
            <p:cNvPr id="216" name="Freeform 338"/>
            <p:cNvSpPr>
              <a:spLocks/>
            </p:cNvSpPr>
            <p:nvPr/>
          </p:nvSpPr>
          <p:spPr bwMode="auto">
            <a:xfrm>
              <a:off x="3549125" y="5484135"/>
              <a:ext cx="573088" cy="338138"/>
            </a:xfrm>
            <a:custGeom>
              <a:avLst/>
              <a:gdLst/>
              <a:ahLst/>
              <a:cxnLst>
                <a:cxn ang="0">
                  <a:pos x="198" y="213"/>
                </a:cxn>
                <a:cxn ang="0">
                  <a:pos x="0" y="213"/>
                </a:cxn>
                <a:cxn ang="0">
                  <a:pos x="68" y="0"/>
                </a:cxn>
                <a:cxn ang="0">
                  <a:pos x="361" y="0"/>
                </a:cxn>
                <a:cxn ang="0">
                  <a:pos x="293" y="213"/>
                </a:cxn>
              </a:cxnLst>
              <a:rect l="0" t="0" r="r" b="b"/>
              <a:pathLst>
                <a:path w="361" h="213">
                  <a:moveTo>
                    <a:pt x="198" y="213"/>
                  </a:moveTo>
                  <a:lnTo>
                    <a:pt x="0" y="213"/>
                  </a:lnTo>
                  <a:lnTo>
                    <a:pt x="68" y="0"/>
                  </a:lnTo>
                  <a:lnTo>
                    <a:pt x="361" y="0"/>
                  </a:lnTo>
                  <a:lnTo>
                    <a:pt x="293" y="213"/>
                  </a:lnTo>
                </a:path>
              </a:pathLst>
            </a:cu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17" name="Line 339"/>
            <p:cNvSpPr>
              <a:spLocks noChangeShapeType="1"/>
            </p:cNvSpPr>
            <p:nvPr/>
          </p:nvSpPr>
          <p:spPr bwMode="auto">
            <a:xfrm flipH="1">
              <a:off x="3709463" y="5492072"/>
              <a:ext cx="104775" cy="33020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18" name="Line 340"/>
            <p:cNvSpPr>
              <a:spLocks noChangeShapeType="1"/>
            </p:cNvSpPr>
            <p:nvPr/>
          </p:nvSpPr>
          <p:spPr bwMode="auto">
            <a:xfrm flipH="1">
              <a:off x="3863450" y="5492072"/>
              <a:ext cx="104775" cy="33020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19" name="Line 341"/>
            <p:cNvSpPr>
              <a:spLocks noChangeShapeType="1"/>
            </p:cNvSpPr>
            <p:nvPr/>
          </p:nvSpPr>
          <p:spPr bwMode="auto">
            <a:xfrm>
              <a:off x="3623736" y="5604785"/>
              <a:ext cx="454025" cy="1588"/>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20" name="Line 342"/>
            <p:cNvSpPr>
              <a:spLocks noChangeShapeType="1"/>
            </p:cNvSpPr>
            <p:nvPr/>
          </p:nvSpPr>
          <p:spPr bwMode="auto">
            <a:xfrm>
              <a:off x="3585638" y="5717497"/>
              <a:ext cx="457200" cy="1588"/>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grpSp>
      <p:grpSp>
        <p:nvGrpSpPr>
          <p:cNvPr id="221" name="Group 220"/>
          <p:cNvGrpSpPr/>
          <p:nvPr/>
        </p:nvGrpSpPr>
        <p:grpSpPr>
          <a:xfrm>
            <a:off x="1445265" y="2719223"/>
            <a:ext cx="904004" cy="614028"/>
            <a:chOff x="3549125" y="5484135"/>
            <a:chExt cx="573088" cy="338138"/>
          </a:xfrm>
        </p:grpSpPr>
        <p:sp>
          <p:nvSpPr>
            <p:cNvPr id="222" name="Freeform 338"/>
            <p:cNvSpPr>
              <a:spLocks/>
            </p:cNvSpPr>
            <p:nvPr/>
          </p:nvSpPr>
          <p:spPr bwMode="auto">
            <a:xfrm>
              <a:off x="3549125" y="5484135"/>
              <a:ext cx="573088" cy="338138"/>
            </a:xfrm>
            <a:custGeom>
              <a:avLst/>
              <a:gdLst/>
              <a:ahLst/>
              <a:cxnLst>
                <a:cxn ang="0">
                  <a:pos x="198" y="213"/>
                </a:cxn>
                <a:cxn ang="0">
                  <a:pos x="0" y="213"/>
                </a:cxn>
                <a:cxn ang="0">
                  <a:pos x="68" y="0"/>
                </a:cxn>
                <a:cxn ang="0">
                  <a:pos x="361" y="0"/>
                </a:cxn>
                <a:cxn ang="0">
                  <a:pos x="293" y="213"/>
                </a:cxn>
              </a:cxnLst>
              <a:rect l="0" t="0" r="r" b="b"/>
              <a:pathLst>
                <a:path w="361" h="213">
                  <a:moveTo>
                    <a:pt x="198" y="213"/>
                  </a:moveTo>
                  <a:lnTo>
                    <a:pt x="0" y="213"/>
                  </a:lnTo>
                  <a:lnTo>
                    <a:pt x="68" y="0"/>
                  </a:lnTo>
                  <a:lnTo>
                    <a:pt x="361" y="0"/>
                  </a:lnTo>
                  <a:lnTo>
                    <a:pt x="293" y="213"/>
                  </a:lnTo>
                </a:path>
              </a:pathLst>
            </a:cu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23" name="Line 339"/>
            <p:cNvSpPr>
              <a:spLocks noChangeShapeType="1"/>
            </p:cNvSpPr>
            <p:nvPr/>
          </p:nvSpPr>
          <p:spPr bwMode="auto">
            <a:xfrm flipH="1">
              <a:off x="3709463" y="5492072"/>
              <a:ext cx="104775" cy="33020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24" name="Line 340"/>
            <p:cNvSpPr>
              <a:spLocks noChangeShapeType="1"/>
            </p:cNvSpPr>
            <p:nvPr/>
          </p:nvSpPr>
          <p:spPr bwMode="auto">
            <a:xfrm flipH="1">
              <a:off x="3863450" y="5492072"/>
              <a:ext cx="104775" cy="33020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26" name="Line 341"/>
            <p:cNvSpPr>
              <a:spLocks noChangeShapeType="1"/>
            </p:cNvSpPr>
            <p:nvPr/>
          </p:nvSpPr>
          <p:spPr bwMode="auto">
            <a:xfrm>
              <a:off x="3623736" y="5604785"/>
              <a:ext cx="454025" cy="1588"/>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31" name="Line 342"/>
            <p:cNvSpPr>
              <a:spLocks noChangeShapeType="1"/>
            </p:cNvSpPr>
            <p:nvPr/>
          </p:nvSpPr>
          <p:spPr bwMode="auto">
            <a:xfrm>
              <a:off x="3585638" y="5717497"/>
              <a:ext cx="457200" cy="1588"/>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grpSp>
      <p:cxnSp>
        <p:nvCxnSpPr>
          <p:cNvPr id="234" name="Straight Arrow Connector 233"/>
          <p:cNvCxnSpPr/>
          <p:nvPr/>
        </p:nvCxnSpPr>
        <p:spPr>
          <a:xfrm>
            <a:off x="522103" y="3332946"/>
            <a:ext cx="806" cy="210836"/>
          </a:xfrm>
          <a:prstGeom prst="straightConnector1">
            <a:avLst/>
          </a:prstGeom>
          <a:ln w="635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a:off x="1780823" y="3349232"/>
            <a:ext cx="806" cy="210836"/>
          </a:xfrm>
          <a:prstGeom prst="straightConnector1">
            <a:avLst/>
          </a:prstGeom>
          <a:ln w="635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6" name="Group 235"/>
          <p:cNvGrpSpPr/>
          <p:nvPr/>
        </p:nvGrpSpPr>
        <p:grpSpPr>
          <a:xfrm>
            <a:off x="116056" y="3504195"/>
            <a:ext cx="802636" cy="793490"/>
            <a:chOff x="3472688" y="3559338"/>
            <a:chExt cx="1014866" cy="1007559"/>
          </a:xfrm>
        </p:grpSpPr>
        <p:pic>
          <p:nvPicPr>
            <p:cNvPr id="23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2688" y="3559338"/>
              <a:ext cx="1014866" cy="77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8" name="TextBox 237"/>
            <p:cNvSpPr txBox="1"/>
            <p:nvPr/>
          </p:nvSpPr>
          <p:spPr>
            <a:xfrm>
              <a:off x="3565864" y="4273791"/>
              <a:ext cx="836046" cy="293106"/>
            </a:xfrm>
            <a:prstGeom prst="rect">
              <a:avLst/>
            </a:prstGeom>
            <a:noFill/>
          </p:spPr>
          <p:txBody>
            <a:bodyPr wrap="square" rtlCol="0">
              <a:spAutoFit/>
            </a:bodyPr>
            <a:lstStyle/>
            <a:p>
              <a:pPr algn="ctr" defTabSz="1015377">
                <a:spcAft>
                  <a:spcPts val="200"/>
                </a:spcAft>
                <a:defRPr/>
              </a:pPr>
              <a:r>
                <a:rPr lang="en-US" sz="900" dirty="0">
                  <a:latin typeface="Arial" pitchFamily="34" charset="0"/>
                  <a:cs typeface="Arial" pitchFamily="34" charset="0"/>
                </a:rPr>
                <a:t>Inverter</a:t>
              </a:r>
            </a:p>
          </p:txBody>
        </p:sp>
      </p:grpSp>
      <p:grpSp>
        <p:nvGrpSpPr>
          <p:cNvPr id="239" name="Group 238"/>
          <p:cNvGrpSpPr/>
          <p:nvPr/>
        </p:nvGrpSpPr>
        <p:grpSpPr>
          <a:xfrm>
            <a:off x="1346740" y="3543782"/>
            <a:ext cx="802636" cy="793490"/>
            <a:chOff x="3472688" y="3559338"/>
            <a:chExt cx="1014866" cy="1007559"/>
          </a:xfrm>
        </p:grpSpPr>
        <p:pic>
          <p:nvPicPr>
            <p:cNvPr id="24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2688" y="3559338"/>
              <a:ext cx="1014866" cy="77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1" name="TextBox 240"/>
            <p:cNvSpPr txBox="1"/>
            <p:nvPr/>
          </p:nvSpPr>
          <p:spPr>
            <a:xfrm>
              <a:off x="3565864" y="4273791"/>
              <a:ext cx="836046" cy="293106"/>
            </a:xfrm>
            <a:prstGeom prst="rect">
              <a:avLst/>
            </a:prstGeom>
            <a:noFill/>
          </p:spPr>
          <p:txBody>
            <a:bodyPr wrap="square" rtlCol="0">
              <a:spAutoFit/>
            </a:bodyPr>
            <a:lstStyle/>
            <a:p>
              <a:pPr algn="ctr" defTabSz="1015377">
                <a:spcAft>
                  <a:spcPts val="200"/>
                </a:spcAft>
                <a:defRPr/>
              </a:pPr>
              <a:r>
                <a:rPr lang="en-US" sz="900" dirty="0">
                  <a:latin typeface="Arial" pitchFamily="34" charset="0"/>
                  <a:cs typeface="Arial" pitchFamily="34" charset="0"/>
                </a:rPr>
                <a:t>Inverter</a:t>
              </a:r>
            </a:p>
          </p:txBody>
        </p:sp>
      </p:grpSp>
      <p:cxnSp>
        <p:nvCxnSpPr>
          <p:cNvPr id="13" name="Straight Connector 12"/>
          <p:cNvCxnSpPr/>
          <p:nvPr/>
        </p:nvCxnSpPr>
        <p:spPr>
          <a:xfrm flipH="1">
            <a:off x="531238" y="4296073"/>
            <a:ext cx="1" cy="24888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1731321" y="4296197"/>
            <a:ext cx="1" cy="24888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8260" y="4544953"/>
            <a:ext cx="1219798"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p:nvPr/>
        </p:nvCxnSpPr>
        <p:spPr>
          <a:xfrm>
            <a:off x="1159453" y="4573836"/>
            <a:ext cx="806" cy="210836"/>
          </a:xfrm>
          <a:prstGeom prst="straightConnector1">
            <a:avLst/>
          </a:prstGeom>
          <a:ln w="635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pic>
        <p:nvPicPr>
          <p:cNvPr id="248"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393" y="4784672"/>
            <a:ext cx="991677" cy="502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50" name="Straight Arrow Connector 249"/>
          <p:cNvCxnSpPr/>
          <p:nvPr/>
        </p:nvCxnSpPr>
        <p:spPr>
          <a:xfrm>
            <a:off x="1159577" y="5489155"/>
            <a:ext cx="806" cy="210836"/>
          </a:xfrm>
          <a:prstGeom prst="straightConnector1">
            <a:avLst/>
          </a:prstGeom>
          <a:ln w="635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a:off x="1426472" y="6019068"/>
            <a:ext cx="343706" cy="2304"/>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V="1">
            <a:off x="2635107" y="3336931"/>
            <a:ext cx="12163" cy="2393547"/>
          </a:xfrm>
          <a:prstGeom prst="straightConnector1">
            <a:avLst/>
          </a:prstGeom>
          <a:ln w="63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689425" y="5220073"/>
            <a:ext cx="988801" cy="230832"/>
          </a:xfrm>
          <a:prstGeom prst="rect">
            <a:avLst/>
          </a:prstGeom>
          <a:noFill/>
        </p:spPr>
        <p:txBody>
          <a:bodyPr wrap="square" rtlCol="0">
            <a:spAutoFit/>
          </a:bodyPr>
          <a:lstStyle/>
          <a:p>
            <a:pPr defTabSz="1015377">
              <a:spcAft>
                <a:spcPts val="200"/>
              </a:spcAft>
              <a:defRPr/>
            </a:pPr>
            <a:r>
              <a:rPr lang="en-US" sz="900" dirty="0" smtClean="0">
                <a:latin typeface="Arial" pitchFamily="34" charset="0"/>
                <a:cs typeface="Arial" pitchFamily="34" charset="0"/>
              </a:rPr>
              <a:t>A2D Converter</a:t>
            </a:r>
            <a:endParaRPr lang="en-US" sz="900" dirty="0">
              <a:latin typeface="Arial" pitchFamily="34" charset="0"/>
              <a:cs typeface="Arial" pitchFamily="34" charset="0"/>
            </a:endParaRPr>
          </a:p>
        </p:txBody>
      </p:sp>
      <p:pic>
        <p:nvPicPr>
          <p:cNvPr id="249" name="Picture 248" descr="ntw.jpg"/>
          <p:cNvPicPr>
            <a:picLocks noChangeAspect="1"/>
          </p:cNvPicPr>
          <p:nvPr/>
        </p:nvPicPr>
        <p:blipFill>
          <a:blip r:embed="rId11" cstate="print"/>
          <a:stretch>
            <a:fillRect/>
          </a:stretch>
        </p:blipFill>
        <p:spPr>
          <a:xfrm>
            <a:off x="853033" y="5708818"/>
            <a:ext cx="614548" cy="513941"/>
          </a:xfrm>
          <a:prstGeom prst="rect">
            <a:avLst/>
          </a:prstGeom>
        </p:spPr>
      </p:pic>
      <p:sp>
        <p:nvSpPr>
          <p:cNvPr id="260" name="TextBox 259"/>
          <p:cNvSpPr txBox="1"/>
          <p:nvPr/>
        </p:nvSpPr>
        <p:spPr>
          <a:xfrm>
            <a:off x="1796160" y="6175134"/>
            <a:ext cx="795316" cy="230832"/>
          </a:xfrm>
          <a:prstGeom prst="rect">
            <a:avLst/>
          </a:prstGeom>
          <a:noFill/>
        </p:spPr>
        <p:txBody>
          <a:bodyPr wrap="square" rtlCol="0">
            <a:spAutoFit/>
          </a:bodyPr>
          <a:lstStyle/>
          <a:p>
            <a:pPr algn="ctr" defTabSz="1015377">
              <a:spcAft>
                <a:spcPts val="200"/>
              </a:spcAft>
              <a:defRPr/>
            </a:pPr>
            <a:r>
              <a:rPr lang="en-US" sz="900" dirty="0" smtClean="0">
                <a:latin typeface="Arial" pitchFamily="34" charset="0"/>
                <a:cs typeface="Arial" pitchFamily="34" charset="0"/>
              </a:rPr>
              <a:t>XIOT Agent</a:t>
            </a:r>
            <a:endParaRPr lang="en-US" sz="900" dirty="0">
              <a:latin typeface="Arial" pitchFamily="34" charset="0"/>
              <a:cs typeface="Arial" pitchFamily="34" charset="0"/>
            </a:endParaRPr>
          </a:p>
        </p:txBody>
      </p:sp>
      <p:sp>
        <p:nvSpPr>
          <p:cNvPr id="261" name="TextBox 260"/>
          <p:cNvSpPr txBox="1"/>
          <p:nvPr/>
        </p:nvSpPr>
        <p:spPr>
          <a:xfrm>
            <a:off x="664428" y="6185942"/>
            <a:ext cx="1018052" cy="230832"/>
          </a:xfrm>
          <a:prstGeom prst="rect">
            <a:avLst/>
          </a:prstGeom>
          <a:noFill/>
        </p:spPr>
        <p:txBody>
          <a:bodyPr wrap="square" rtlCol="0">
            <a:spAutoFit/>
          </a:bodyPr>
          <a:lstStyle/>
          <a:p>
            <a:pPr algn="ctr" defTabSz="1015377">
              <a:spcAft>
                <a:spcPts val="200"/>
              </a:spcAft>
              <a:defRPr/>
            </a:pPr>
            <a:r>
              <a:rPr lang="en-US" sz="900" dirty="0" smtClean="0">
                <a:latin typeface="Arial" pitchFamily="34" charset="0"/>
                <a:cs typeface="Arial" pitchFamily="34" charset="0"/>
              </a:rPr>
              <a:t>Network Switch</a:t>
            </a:r>
            <a:endParaRPr lang="en-US" sz="900" dirty="0">
              <a:latin typeface="Arial" pitchFamily="34" charset="0"/>
              <a:cs typeface="Arial" pitchFamily="34" charset="0"/>
            </a:endParaRPr>
          </a:p>
        </p:txBody>
      </p:sp>
      <p:pic>
        <p:nvPicPr>
          <p:cNvPr id="254" name="Picture 2" descr="Image result for lenovo desktop thinkcentre"/>
          <p:cNvPicPr>
            <a:picLocks noChangeAspect="1" noChangeArrowheads="1"/>
          </p:cNvPicPr>
          <p:nvPr/>
        </p:nvPicPr>
        <p:blipFill>
          <a:blip r:embed="rId12" cstate="print"/>
          <a:srcRect/>
          <a:stretch>
            <a:fillRect/>
          </a:stretch>
        </p:blipFill>
        <p:spPr bwMode="auto">
          <a:xfrm>
            <a:off x="1789228" y="5683457"/>
            <a:ext cx="889165" cy="514363"/>
          </a:xfrm>
          <a:prstGeom prst="rect">
            <a:avLst/>
          </a:prstGeom>
          <a:noFill/>
        </p:spPr>
      </p:pic>
      <p:cxnSp>
        <p:nvCxnSpPr>
          <p:cNvPr id="133" name="Straight Arrow Connector 132"/>
          <p:cNvCxnSpPr/>
          <p:nvPr/>
        </p:nvCxnSpPr>
        <p:spPr>
          <a:xfrm>
            <a:off x="2647270" y="3349232"/>
            <a:ext cx="167505" cy="0"/>
          </a:xfrm>
          <a:prstGeom prst="straightConnector1">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189747" y="4279276"/>
            <a:ext cx="668784" cy="0"/>
          </a:xfrm>
          <a:prstGeom prst="straightConnector1">
            <a:avLst/>
          </a:prstGeom>
          <a:ln w="6350">
            <a:solidFill>
              <a:schemeClr val="accent2">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1396930" y="4295615"/>
            <a:ext cx="668784" cy="0"/>
          </a:xfrm>
          <a:prstGeom prst="straightConnector1">
            <a:avLst/>
          </a:prstGeom>
          <a:ln w="6350">
            <a:solidFill>
              <a:schemeClr val="accent2">
                <a:lumMod val="75000"/>
              </a:schemeClr>
            </a:solidFill>
            <a:prstDash val="solid"/>
            <a:headEnd w="sm" len="sm"/>
            <a:tailEnd type="diamond"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641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10000"/>
                <a:lumOff val="90000"/>
              </a:schemeClr>
            </a:gs>
            <a:gs pos="9000">
              <a:schemeClr val="bg1"/>
            </a:gs>
            <a:gs pos="100000">
              <a:schemeClr val="tx1">
                <a:lumMod val="10000"/>
                <a:lumOff val="9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Roadmap</a:t>
            </a:r>
            <a:endParaRPr lang="en-US" dirty="0"/>
          </a:p>
        </p:txBody>
      </p:sp>
      <p:sp>
        <p:nvSpPr>
          <p:cNvPr id="6" name="AutoShape 2" descr="Image result for freight industry 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215" name="Group 496"/>
          <p:cNvGrpSpPr/>
          <p:nvPr/>
        </p:nvGrpSpPr>
        <p:grpSpPr>
          <a:xfrm>
            <a:off x="3877537" y="4273018"/>
            <a:ext cx="1156429" cy="1688045"/>
            <a:chOff x="8902700" y="4044951"/>
            <a:chExt cx="669925" cy="977900"/>
          </a:xfrm>
        </p:grpSpPr>
        <p:sp>
          <p:nvSpPr>
            <p:cNvPr id="216" name="Freeform 134"/>
            <p:cNvSpPr>
              <a:spLocks/>
            </p:cNvSpPr>
            <p:nvPr/>
          </p:nvSpPr>
          <p:spPr bwMode="auto">
            <a:xfrm>
              <a:off x="8902700" y="4044951"/>
              <a:ext cx="669925" cy="977900"/>
            </a:xfrm>
            <a:custGeom>
              <a:avLst/>
              <a:gdLst/>
              <a:ahLst/>
              <a:cxnLst>
                <a:cxn ang="0">
                  <a:pos x="298" y="149"/>
                </a:cxn>
                <a:cxn ang="0">
                  <a:pos x="149" y="435"/>
                </a:cxn>
                <a:cxn ang="0">
                  <a:pos x="0" y="149"/>
                </a:cxn>
                <a:cxn ang="0">
                  <a:pos x="149" y="0"/>
                </a:cxn>
                <a:cxn ang="0">
                  <a:pos x="298" y="149"/>
                </a:cxn>
              </a:cxnLst>
              <a:rect l="0" t="0" r="r" b="b"/>
              <a:pathLst>
                <a:path w="298" h="435">
                  <a:moveTo>
                    <a:pt x="298" y="149"/>
                  </a:moveTo>
                  <a:cubicBezTo>
                    <a:pt x="298" y="267"/>
                    <a:pt x="149" y="435"/>
                    <a:pt x="149" y="435"/>
                  </a:cubicBezTo>
                  <a:cubicBezTo>
                    <a:pt x="149" y="435"/>
                    <a:pt x="0" y="265"/>
                    <a:pt x="0" y="149"/>
                  </a:cubicBezTo>
                  <a:cubicBezTo>
                    <a:pt x="0" y="67"/>
                    <a:pt x="67" y="0"/>
                    <a:pt x="149" y="0"/>
                  </a:cubicBezTo>
                  <a:cubicBezTo>
                    <a:pt x="232" y="0"/>
                    <a:pt x="298" y="67"/>
                    <a:pt x="298" y="149"/>
                  </a:cubicBezTo>
                </a:path>
              </a:pathLst>
            </a:custGeom>
            <a:solidFill>
              <a:schemeClr val="accent5">
                <a:alpha val="81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17" name="Oval 135"/>
            <p:cNvSpPr>
              <a:spLocks noChangeArrowheads="1"/>
            </p:cNvSpPr>
            <p:nvPr/>
          </p:nvSpPr>
          <p:spPr bwMode="auto">
            <a:xfrm>
              <a:off x="8987631" y="4127501"/>
              <a:ext cx="500063" cy="503238"/>
            </a:xfrm>
            <a:prstGeom prst="ellipse">
              <a:avLst/>
            </a:prstGeom>
            <a:solidFill>
              <a:srgbClr val="FFFFFF"/>
            </a:solidFill>
            <a:ln w="9525">
              <a:noFill/>
              <a:round/>
              <a:headEnd/>
              <a:tailEnd/>
            </a:ln>
          </p:spPr>
          <p:txBody>
            <a:bodyPr vert="horz" wrap="square" lIns="0" tIns="0" rIns="0" bIns="0" numCol="1" anchor="ctr" anchorCtr="1" compatLnSpc="1">
              <a:prstTxWarp prst="textNoShape">
                <a:avLst/>
              </a:prstTxWarp>
            </a:bodyPr>
            <a:lstStyle/>
            <a:p>
              <a:r>
                <a:rPr lang="en-US" sz="4800" b="1" dirty="0" smtClean="0"/>
                <a:t>1</a:t>
              </a:r>
              <a:endParaRPr lang="en-US" sz="4800" b="1" dirty="0"/>
            </a:p>
          </p:txBody>
        </p:sp>
      </p:grpSp>
      <p:grpSp>
        <p:nvGrpSpPr>
          <p:cNvPr id="500" name="Group 499"/>
          <p:cNvGrpSpPr/>
          <p:nvPr/>
        </p:nvGrpSpPr>
        <p:grpSpPr>
          <a:xfrm>
            <a:off x="285564" y="3554467"/>
            <a:ext cx="3939721" cy="2266252"/>
            <a:chOff x="4597400" y="3501889"/>
            <a:chExt cx="3939721" cy="2266252"/>
          </a:xfrm>
        </p:grpSpPr>
        <p:grpSp>
          <p:nvGrpSpPr>
            <p:cNvPr id="11" name="Group 10"/>
            <p:cNvGrpSpPr/>
            <p:nvPr/>
          </p:nvGrpSpPr>
          <p:grpSpPr>
            <a:xfrm>
              <a:off x="5606667" y="4254198"/>
              <a:ext cx="2930454" cy="1513943"/>
              <a:chOff x="5606667" y="4254198"/>
              <a:chExt cx="2930454" cy="1513943"/>
            </a:xfrm>
          </p:grpSpPr>
          <p:sp>
            <p:nvSpPr>
              <p:cNvPr id="5" name="Round Diagonal Corner Rectangle 4"/>
              <p:cNvSpPr/>
              <p:nvPr/>
            </p:nvSpPr>
            <p:spPr>
              <a:xfrm>
                <a:off x="5606667" y="4254198"/>
                <a:ext cx="2432433" cy="1513943"/>
              </a:xfrm>
              <a:prstGeom prst="round2Diag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7" name="Rectangle 6"/>
              <p:cNvSpPr/>
              <p:nvPr/>
            </p:nvSpPr>
            <p:spPr>
              <a:xfrm>
                <a:off x="5759884" y="4512384"/>
                <a:ext cx="2777237" cy="1046440"/>
              </a:xfrm>
              <a:prstGeom prst="rect">
                <a:avLst/>
              </a:prstGeom>
            </p:spPr>
            <p:txBody>
              <a:bodyPr wrap="square">
                <a:spAutoFit/>
              </a:bodyPr>
              <a:lstStyle/>
              <a:p>
                <a:pPr>
                  <a:spcAft>
                    <a:spcPts val="1200"/>
                  </a:spcAft>
                </a:pPr>
                <a:r>
                  <a:rPr lang="en-US" sz="1400" dirty="0">
                    <a:solidFill>
                      <a:schemeClr val="bg1"/>
                    </a:solidFill>
                  </a:rPr>
                  <a:t>User specific view</a:t>
                </a:r>
              </a:p>
              <a:p>
                <a:pPr>
                  <a:spcAft>
                    <a:spcPts val="1200"/>
                  </a:spcAft>
                </a:pPr>
                <a:r>
                  <a:rPr lang="en-US" sz="1400" dirty="0">
                    <a:solidFill>
                      <a:schemeClr val="bg1"/>
                    </a:solidFill>
                  </a:rPr>
                  <a:t>Asset optimization</a:t>
                </a:r>
              </a:p>
              <a:p>
                <a:pPr>
                  <a:spcAft>
                    <a:spcPts val="1200"/>
                  </a:spcAft>
                </a:pPr>
                <a:r>
                  <a:rPr lang="en-US" sz="1400" dirty="0">
                    <a:solidFill>
                      <a:schemeClr val="bg1"/>
                    </a:solidFill>
                  </a:rPr>
                  <a:t>Predictive </a:t>
                </a:r>
                <a:r>
                  <a:rPr lang="en-US" sz="1400" dirty="0" smtClean="0">
                    <a:solidFill>
                      <a:schemeClr val="bg1"/>
                    </a:solidFill>
                  </a:rPr>
                  <a:t>analytics</a:t>
                </a:r>
                <a:endParaRPr lang="en-US" sz="1400" dirty="0">
                  <a:solidFill>
                    <a:schemeClr val="bg1"/>
                  </a:solidFill>
                </a:endParaRPr>
              </a:p>
            </p:txBody>
          </p:sp>
          <p:cxnSp>
            <p:nvCxnSpPr>
              <p:cNvPr id="9" name="Straight Connector 8"/>
              <p:cNvCxnSpPr/>
              <p:nvPr/>
            </p:nvCxnSpPr>
            <p:spPr>
              <a:xfrm>
                <a:off x="5857127" y="4849858"/>
                <a:ext cx="1888285" cy="0"/>
              </a:xfrm>
              <a:prstGeom prst="line">
                <a:avLst/>
              </a:prstGeom>
              <a:ln>
                <a:solidFill>
                  <a:schemeClr val="bg1"/>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5857127" y="5205458"/>
                <a:ext cx="1888285" cy="0"/>
              </a:xfrm>
              <a:prstGeom prst="line">
                <a:avLst/>
              </a:prstGeom>
              <a:ln>
                <a:solidFill>
                  <a:schemeClr val="bg1"/>
                </a:solidFill>
                <a:prstDash val="solid"/>
                <a:tailEnd type="diamond"/>
              </a:ln>
            </p:spPr>
            <p:style>
              <a:lnRef idx="1">
                <a:schemeClr val="accent1"/>
              </a:lnRef>
              <a:fillRef idx="0">
                <a:schemeClr val="accent1"/>
              </a:fillRef>
              <a:effectRef idx="0">
                <a:schemeClr val="accent1"/>
              </a:effectRef>
              <a:fontRef idx="minor">
                <a:schemeClr val="tx1"/>
              </a:fontRef>
            </p:style>
          </p:cxnSp>
        </p:grpSp>
        <p:sp>
          <p:nvSpPr>
            <p:cNvPr id="284" name="Round Diagonal Corner Rectangle 283"/>
            <p:cNvSpPr/>
            <p:nvPr/>
          </p:nvSpPr>
          <p:spPr>
            <a:xfrm>
              <a:off x="4597400" y="3501889"/>
              <a:ext cx="1142142" cy="830540"/>
            </a:xfrm>
            <a:prstGeom prst="round2DiagRect">
              <a:avLst>
                <a:gd name="adj1" fmla="val 33870"/>
                <a:gd name="adj2" fmla="val 0"/>
              </a:avLst>
            </a:prstGeom>
            <a:solidFill>
              <a:schemeClr val="accent5">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2" name="Rectangle 11"/>
            <p:cNvSpPr/>
            <p:nvPr/>
          </p:nvSpPr>
          <p:spPr>
            <a:xfrm>
              <a:off x="5798732" y="3502916"/>
              <a:ext cx="2225537" cy="677108"/>
            </a:xfrm>
            <a:prstGeom prst="rect">
              <a:avLst/>
            </a:prstGeom>
            <a:gradFill flip="none" rotWithShape="1">
              <a:gsLst>
                <a:gs pos="0">
                  <a:schemeClr val="bg1">
                    <a:alpha val="3000"/>
                  </a:schemeClr>
                </a:gs>
                <a:gs pos="100000">
                  <a:schemeClr val="bg1">
                    <a:alpha val="85000"/>
                  </a:schemeClr>
                </a:gs>
              </a:gsLst>
              <a:lin ang="10800000" scaled="1"/>
              <a:tileRect/>
            </a:gradFill>
          </p:spPr>
          <p:txBody>
            <a:bodyPr wrap="square">
              <a:spAutoFit/>
            </a:bodyPr>
            <a:lstStyle/>
            <a:p>
              <a:r>
                <a:rPr lang="en-US" b="1" dirty="0"/>
                <a:t>App </a:t>
              </a:r>
              <a:endParaRPr lang="en-US" b="1" dirty="0" smtClean="0"/>
            </a:p>
            <a:p>
              <a:r>
                <a:rPr lang="en-US" b="1" dirty="0" smtClean="0"/>
                <a:t>Enhancement</a:t>
              </a:r>
              <a:endParaRPr lang="en-US" b="1" dirty="0"/>
            </a:p>
          </p:txBody>
        </p:sp>
        <p:grpSp>
          <p:nvGrpSpPr>
            <p:cNvPr id="499" name="Group 498"/>
            <p:cNvGrpSpPr/>
            <p:nvPr/>
          </p:nvGrpSpPr>
          <p:grpSpPr>
            <a:xfrm>
              <a:off x="4791440" y="3669592"/>
              <a:ext cx="754062" cy="483686"/>
              <a:chOff x="6904038" y="2716213"/>
              <a:chExt cx="881063" cy="565150"/>
            </a:xfrm>
          </p:grpSpPr>
          <p:sp>
            <p:nvSpPr>
              <p:cNvPr id="16" name="Freeform 5"/>
              <p:cNvSpPr>
                <a:spLocks/>
              </p:cNvSpPr>
              <p:nvPr/>
            </p:nvSpPr>
            <p:spPr bwMode="auto">
              <a:xfrm>
                <a:off x="6904038" y="2716213"/>
                <a:ext cx="881063" cy="565150"/>
              </a:xfrm>
              <a:custGeom>
                <a:avLst/>
                <a:gdLst>
                  <a:gd name="T0" fmla="*/ 232 w 232"/>
                  <a:gd name="T1" fmla="*/ 132 h 148"/>
                  <a:gd name="T2" fmla="*/ 217 w 232"/>
                  <a:gd name="T3" fmla="*/ 148 h 148"/>
                  <a:gd name="T4" fmla="*/ 15 w 232"/>
                  <a:gd name="T5" fmla="*/ 148 h 148"/>
                  <a:gd name="T6" fmla="*/ 0 w 232"/>
                  <a:gd name="T7" fmla="*/ 132 h 148"/>
                  <a:gd name="T8" fmla="*/ 211 w 232"/>
                  <a:gd name="T9" fmla="*/ 132 h 148"/>
                  <a:gd name="T10" fmla="*/ 211 w 232"/>
                  <a:gd name="T11" fmla="*/ 0 h 148"/>
                  <a:gd name="T12" fmla="*/ 21 w 232"/>
                  <a:gd name="T13" fmla="*/ 0 h 148"/>
                  <a:gd name="T14" fmla="*/ 21 w 232"/>
                  <a:gd name="T15" fmla="*/ 114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48">
                    <a:moveTo>
                      <a:pt x="232" y="132"/>
                    </a:moveTo>
                    <a:cubicBezTo>
                      <a:pt x="232" y="141"/>
                      <a:pt x="225" y="148"/>
                      <a:pt x="217" y="148"/>
                    </a:cubicBezTo>
                    <a:cubicBezTo>
                      <a:pt x="15" y="148"/>
                      <a:pt x="15" y="148"/>
                      <a:pt x="15" y="148"/>
                    </a:cubicBezTo>
                    <a:cubicBezTo>
                      <a:pt x="7" y="148"/>
                      <a:pt x="0" y="141"/>
                      <a:pt x="0" y="132"/>
                    </a:cubicBezTo>
                    <a:cubicBezTo>
                      <a:pt x="211" y="132"/>
                      <a:pt x="211" y="132"/>
                      <a:pt x="211" y="132"/>
                    </a:cubicBezTo>
                    <a:cubicBezTo>
                      <a:pt x="211" y="0"/>
                      <a:pt x="211" y="0"/>
                      <a:pt x="211" y="0"/>
                    </a:cubicBezTo>
                    <a:cubicBezTo>
                      <a:pt x="21" y="0"/>
                      <a:pt x="21" y="0"/>
                      <a:pt x="21" y="0"/>
                    </a:cubicBezTo>
                    <a:cubicBezTo>
                      <a:pt x="21" y="114"/>
                      <a:pt x="21" y="114"/>
                      <a:pt x="21" y="114"/>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8" name="TextBox 497"/>
              <p:cNvSpPr txBox="1"/>
              <p:nvPr/>
            </p:nvSpPr>
            <p:spPr>
              <a:xfrm>
                <a:off x="6998551" y="2824162"/>
                <a:ext cx="706490" cy="287690"/>
              </a:xfrm>
              <a:prstGeom prst="rect">
                <a:avLst/>
              </a:prstGeom>
              <a:noFill/>
            </p:spPr>
            <p:txBody>
              <a:bodyPr wrap="none" rtlCol="0">
                <a:spAutoFit/>
              </a:bodyPr>
              <a:lstStyle/>
              <a:p>
                <a:r>
                  <a:rPr lang="en-US" sz="1000" dirty="0" smtClean="0">
                    <a:solidFill>
                      <a:schemeClr val="bg1"/>
                    </a:solidFill>
                  </a:rPr>
                  <a:t>&lt; /…/ &gt;</a:t>
                </a:r>
              </a:p>
            </p:txBody>
          </p:sp>
        </p:grpSp>
      </p:grpSp>
      <p:cxnSp>
        <p:nvCxnSpPr>
          <p:cNvPr id="507" name="Straight Connector 506"/>
          <p:cNvCxnSpPr/>
          <p:nvPr/>
        </p:nvCxnSpPr>
        <p:spPr>
          <a:xfrm flipH="1">
            <a:off x="1313664" y="5936149"/>
            <a:ext cx="3121677"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359" name="Group 358"/>
          <p:cNvGrpSpPr/>
          <p:nvPr/>
        </p:nvGrpSpPr>
        <p:grpSpPr>
          <a:xfrm>
            <a:off x="4992016" y="3104492"/>
            <a:ext cx="4624790" cy="2580792"/>
            <a:chOff x="5085720" y="2985464"/>
            <a:chExt cx="4624790" cy="2580792"/>
          </a:xfrm>
        </p:grpSpPr>
        <p:grpSp>
          <p:nvGrpSpPr>
            <p:cNvPr id="292" name="Group 496"/>
            <p:cNvGrpSpPr/>
            <p:nvPr/>
          </p:nvGrpSpPr>
          <p:grpSpPr>
            <a:xfrm>
              <a:off x="5085720" y="2985464"/>
              <a:ext cx="662203" cy="966621"/>
              <a:chOff x="8902700" y="4044954"/>
              <a:chExt cx="669925" cy="977901"/>
            </a:xfrm>
          </p:grpSpPr>
          <p:sp>
            <p:nvSpPr>
              <p:cNvPr id="293" name="Freeform 134"/>
              <p:cNvSpPr>
                <a:spLocks/>
              </p:cNvSpPr>
              <p:nvPr/>
            </p:nvSpPr>
            <p:spPr bwMode="auto">
              <a:xfrm>
                <a:off x="8902700" y="4044954"/>
                <a:ext cx="669925" cy="977901"/>
              </a:xfrm>
              <a:custGeom>
                <a:avLst/>
                <a:gdLst/>
                <a:ahLst/>
                <a:cxnLst>
                  <a:cxn ang="0">
                    <a:pos x="298" y="149"/>
                  </a:cxn>
                  <a:cxn ang="0">
                    <a:pos x="149" y="435"/>
                  </a:cxn>
                  <a:cxn ang="0">
                    <a:pos x="0" y="149"/>
                  </a:cxn>
                  <a:cxn ang="0">
                    <a:pos x="149" y="0"/>
                  </a:cxn>
                  <a:cxn ang="0">
                    <a:pos x="298" y="149"/>
                  </a:cxn>
                </a:cxnLst>
                <a:rect l="0" t="0" r="r" b="b"/>
                <a:pathLst>
                  <a:path w="298" h="435">
                    <a:moveTo>
                      <a:pt x="298" y="149"/>
                    </a:moveTo>
                    <a:cubicBezTo>
                      <a:pt x="298" y="267"/>
                      <a:pt x="149" y="435"/>
                      <a:pt x="149" y="435"/>
                    </a:cubicBezTo>
                    <a:cubicBezTo>
                      <a:pt x="149" y="435"/>
                      <a:pt x="0" y="265"/>
                      <a:pt x="0" y="149"/>
                    </a:cubicBezTo>
                    <a:cubicBezTo>
                      <a:pt x="0" y="67"/>
                      <a:pt x="67" y="0"/>
                      <a:pt x="149" y="0"/>
                    </a:cubicBezTo>
                    <a:cubicBezTo>
                      <a:pt x="232" y="0"/>
                      <a:pt x="298" y="67"/>
                      <a:pt x="298" y="149"/>
                    </a:cubicBezTo>
                  </a:path>
                </a:pathLst>
              </a:custGeom>
              <a:solidFill>
                <a:schemeClr val="accent5">
                  <a:alpha val="81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94" name="Oval 135"/>
              <p:cNvSpPr>
                <a:spLocks noChangeArrowheads="1"/>
              </p:cNvSpPr>
              <p:nvPr/>
            </p:nvSpPr>
            <p:spPr bwMode="auto">
              <a:xfrm>
                <a:off x="8987631" y="4127507"/>
                <a:ext cx="500063" cy="503239"/>
              </a:xfrm>
              <a:prstGeom prst="ellipse">
                <a:avLst/>
              </a:prstGeom>
              <a:solidFill>
                <a:srgbClr val="FFFFFF"/>
              </a:solidFill>
              <a:ln w="9525">
                <a:noFill/>
                <a:round/>
                <a:headEnd/>
                <a:tailEnd/>
              </a:ln>
            </p:spPr>
            <p:txBody>
              <a:bodyPr vert="horz" wrap="square" lIns="0" tIns="0" rIns="0" bIns="0" numCol="1" anchor="ctr" anchorCtr="1" compatLnSpc="1">
                <a:prstTxWarp prst="textNoShape">
                  <a:avLst/>
                </a:prstTxWarp>
              </a:bodyPr>
              <a:lstStyle/>
              <a:p>
                <a:r>
                  <a:rPr lang="en-US" sz="3200" b="1" dirty="0" smtClean="0"/>
                  <a:t>2</a:t>
                </a:r>
                <a:endParaRPr lang="en-US" sz="3200" b="1" dirty="0"/>
              </a:p>
            </p:txBody>
          </p:sp>
        </p:grpSp>
        <p:grpSp>
          <p:nvGrpSpPr>
            <p:cNvPr id="297" name="Group 296"/>
            <p:cNvGrpSpPr/>
            <p:nvPr/>
          </p:nvGrpSpPr>
          <p:grpSpPr>
            <a:xfrm>
              <a:off x="6835165" y="3794550"/>
              <a:ext cx="2875345" cy="1771706"/>
              <a:chOff x="5606667" y="4254198"/>
              <a:chExt cx="2875345" cy="1771706"/>
            </a:xfrm>
          </p:grpSpPr>
          <p:sp>
            <p:nvSpPr>
              <p:cNvPr id="305" name="Round Diagonal Corner Rectangle 304"/>
              <p:cNvSpPr/>
              <p:nvPr/>
            </p:nvSpPr>
            <p:spPr>
              <a:xfrm>
                <a:off x="5606667" y="4254198"/>
                <a:ext cx="2875345" cy="1771706"/>
              </a:xfrm>
              <a:prstGeom prst="round2Diag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306" name="Rectangle 305"/>
              <p:cNvSpPr/>
              <p:nvPr/>
            </p:nvSpPr>
            <p:spPr>
              <a:xfrm>
                <a:off x="5759885" y="4432043"/>
                <a:ext cx="2582428" cy="1477328"/>
              </a:xfrm>
              <a:prstGeom prst="rect">
                <a:avLst/>
              </a:prstGeom>
            </p:spPr>
            <p:txBody>
              <a:bodyPr wrap="square">
                <a:spAutoFit/>
              </a:bodyPr>
              <a:lstStyle/>
              <a:p>
                <a:pPr>
                  <a:spcAft>
                    <a:spcPts val="1200"/>
                  </a:spcAft>
                </a:pPr>
                <a:r>
                  <a:rPr lang="en-US" sz="1400" dirty="0">
                    <a:solidFill>
                      <a:schemeClr val="bg1"/>
                    </a:solidFill>
                  </a:rPr>
                  <a:t>Expand asset coverage</a:t>
                </a:r>
              </a:p>
              <a:p>
                <a:pPr>
                  <a:spcAft>
                    <a:spcPts val="1200"/>
                  </a:spcAft>
                </a:pPr>
                <a:r>
                  <a:rPr lang="en-US" sz="1400" dirty="0">
                    <a:solidFill>
                      <a:schemeClr val="bg1"/>
                    </a:solidFill>
                  </a:rPr>
                  <a:t>Connected assets for effective decision making</a:t>
                </a:r>
              </a:p>
              <a:p>
                <a:pPr>
                  <a:spcAft>
                    <a:spcPts val="1200"/>
                  </a:spcAft>
                </a:pPr>
                <a:r>
                  <a:rPr lang="en-US" sz="1400" dirty="0" smtClean="0">
                    <a:solidFill>
                      <a:schemeClr val="bg1"/>
                    </a:solidFill>
                  </a:rPr>
                  <a:t>Correlational </a:t>
                </a:r>
                <a:r>
                  <a:rPr lang="en-US" sz="1400" dirty="0">
                    <a:solidFill>
                      <a:schemeClr val="bg1"/>
                    </a:solidFill>
                  </a:rPr>
                  <a:t>analytics between asset types</a:t>
                </a:r>
              </a:p>
            </p:txBody>
          </p:sp>
          <p:cxnSp>
            <p:nvCxnSpPr>
              <p:cNvPr id="307" name="Straight Connector 306"/>
              <p:cNvCxnSpPr/>
              <p:nvPr/>
            </p:nvCxnSpPr>
            <p:spPr>
              <a:xfrm>
                <a:off x="5857127" y="4773658"/>
                <a:ext cx="2383585" cy="0"/>
              </a:xfrm>
              <a:prstGeom prst="line">
                <a:avLst/>
              </a:prstGeom>
              <a:ln>
                <a:solidFill>
                  <a:schemeClr val="bg1"/>
                </a:solidFill>
                <a:prstDash val="solid"/>
                <a:tailEnd type="diamond"/>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5857127" y="5347015"/>
                <a:ext cx="2383585" cy="0"/>
              </a:xfrm>
              <a:prstGeom prst="line">
                <a:avLst/>
              </a:prstGeom>
              <a:ln>
                <a:solidFill>
                  <a:schemeClr val="bg1"/>
                </a:solidFill>
                <a:prstDash val="solid"/>
                <a:tailEnd type="diamond"/>
              </a:ln>
            </p:spPr>
            <p:style>
              <a:lnRef idx="1">
                <a:schemeClr val="accent1"/>
              </a:lnRef>
              <a:fillRef idx="0">
                <a:schemeClr val="accent1"/>
              </a:fillRef>
              <a:effectRef idx="0">
                <a:schemeClr val="accent1"/>
              </a:effectRef>
              <a:fontRef idx="minor">
                <a:schemeClr val="tx1"/>
              </a:fontRef>
            </p:style>
          </p:cxnSp>
        </p:grpSp>
        <p:sp>
          <p:nvSpPr>
            <p:cNvPr id="299" name="Round Diagonal Corner Rectangle 298"/>
            <p:cNvSpPr/>
            <p:nvPr/>
          </p:nvSpPr>
          <p:spPr>
            <a:xfrm>
              <a:off x="5825898" y="3042241"/>
              <a:ext cx="1142142" cy="830540"/>
            </a:xfrm>
            <a:prstGeom prst="round2DiagRect">
              <a:avLst>
                <a:gd name="adj1" fmla="val 33870"/>
                <a:gd name="adj2" fmla="val 0"/>
              </a:avLst>
            </a:prstGeom>
            <a:solidFill>
              <a:schemeClr val="accent5">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301" name="Rectangle 300"/>
            <p:cNvSpPr/>
            <p:nvPr/>
          </p:nvSpPr>
          <p:spPr>
            <a:xfrm>
              <a:off x="7027230" y="3068668"/>
              <a:ext cx="2683279" cy="677108"/>
            </a:xfrm>
            <a:prstGeom prst="rect">
              <a:avLst/>
            </a:prstGeom>
            <a:gradFill flip="none" rotWithShape="1">
              <a:gsLst>
                <a:gs pos="0">
                  <a:schemeClr val="bg1">
                    <a:alpha val="3000"/>
                  </a:schemeClr>
                </a:gs>
                <a:gs pos="100000">
                  <a:schemeClr val="bg1">
                    <a:alpha val="85000"/>
                  </a:schemeClr>
                </a:gs>
              </a:gsLst>
              <a:lin ang="10800000" scaled="1"/>
              <a:tileRect/>
            </a:gradFill>
          </p:spPr>
          <p:txBody>
            <a:bodyPr wrap="square">
              <a:spAutoFit/>
            </a:bodyPr>
            <a:lstStyle/>
            <a:p>
              <a:r>
                <a:rPr lang="en-US" b="1" dirty="0"/>
                <a:t>Technology </a:t>
              </a:r>
            </a:p>
            <a:p>
              <a:r>
                <a:rPr lang="en-US" b="1" dirty="0"/>
                <a:t>Scaling</a:t>
              </a:r>
            </a:p>
          </p:txBody>
        </p:sp>
        <p:cxnSp>
          <p:nvCxnSpPr>
            <p:cNvPr id="312" name="Straight Connector 311"/>
            <p:cNvCxnSpPr/>
            <p:nvPr/>
          </p:nvCxnSpPr>
          <p:spPr>
            <a:xfrm flipH="1">
              <a:off x="5407202" y="3952086"/>
              <a:ext cx="1298278"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336" name="Group 335"/>
            <p:cNvGrpSpPr/>
            <p:nvPr/>
          </p:nvGrpSpPr>
          <p:grpSpPr>
            <a:xfrm>
              <a:off x="6094447" y="3092998"/>
              <a:ext cx="519605" cy="681493"/>
              <a:chOff x="3262313" y="1217613"/>
              <a:chExt cx="3378200" cy="4430712"/>
            </a:xfrm>
          </p:grpSpPr>
          <p:sp>
            <p:nvSpPr>
              <p:cNvPr id="315" name="Freeform 34"/>
              <p:cNvSpPr>
                <a:spLocks/>
              </p:cNvSpPr>
              <p:nvPr/>
            </p:nvSpPr>
            <p:spPr bwMode="auto">
              <a:xfrm>
                <a:off x="3262313" y="2746377"/>
                <a:ext cx="3378200" cy="2901948"/>
              </a:xfrm>
              <a:custGeom>
                <a:avLst/>
                <a:gdLst>
                  <a:gd name="T0" fmla="*/ 843 w 898"/>
                  <a:gd name="T1" fmla="*/ 560 h 772"/>
                  <a:gd name="T2" fmla="*/ 843 w 898"/>
                  <a:gd name="T3" fmla="*/ 57 h 772"/>
                  <a:gd name="T4" fmla="*/ 811 w 898"/>
                  <a:gd name="T5" fmla="*/ 55 h 772"/>
                  <a:gd name="T6" fmla="*/ 673 w 898"/>
                  <a:gd name="T7" fmla="*/ 55 h 772"/>
                  <a:gd name="T8" fmla="*/ 640 w 898"/>
                  <a:gd name="T9" fmla="*/ 27 h 772"/>
                  <a:gd name="T10" fmla="*/ 672 w 898"/>
                  <a:gd name="T11" fmla="*/ 2 h 772"/>
                  <a:gd name="T12" fmla="*/ 842 w 898"/>
                  <a:gd name="T13" fmla="*/ 1 h 772"/>
                  <a:gd name="T14" fmla="*/ 897 w 898"/>
                  <a:gd name="T15" fmla="*/ 58 h 772"/>
                  <a:gd name="T16" fmla="*/ 897 w 898"/>
                  <a:gd name="T17" fmla="*/ 560 h 772"/>
                  <a:gd name="T18" fmla="*/ 834 w 898"/>
                  <a:gd name="T19" fmla="*/ 617 h 772"/>
                  <a:gd name="T20" fmla="*/ 512 w 898"/>
                  <a:gd name="T21" fmla="*/ 617 h 772"/>
                  <a:gd name="T22" fmla="*/ 476 w 898"/>
                  <a:gd name="T23" fmla="*/ 617 h 772"/>
                  <a:gd name="T24" fmla="*/ 476 w 898"/>
                  <a:gd name="T25" fmla="*/ 719 h 772"/>
                  <a:gd name="T26" fmla="*/ 563 w 898"/>
                  <a:gd name="T27" fmla="*/ 719 h 772"/>
                  <a:gd name="T28" fmla="*/ 620 w 898"/>
                  <a:gd name="T29" fmla="*/ 719 h 772"/>
                  <a:gd name="T30" fmla="*/ 655 w 898"/>
                  <a:gd name="T31" fmla="*/ 745 h 772"/>
                  <a:gd name="T32" fmla="*/ 619 w 898"/>
                  <a:gd name="T33" fmla="*/ 771 h 772"/>
                  <a:gd name="T34" fmla="*/ 612 w 898"/>
                  <a:gd name="T35" fmla="*/ 771 h 772"/>
                  <a:gd name="T36" fmla="*/ 284 w 898"/>
                  <a:gd name="T37" fmla="*/ 771 h 772"/>
                  <a:gd name="T38" fmla="*/ 278 w 898"/>
                  <a:gd name="T39" fmla="*/ 771 h 772"/>
                  <a:gd name="T40" fmla="*/ 242 w 898"/>
                  <a:gd name="T41" fmla="*/ 745 h 772"/>
                  <a:gd name="T42" fmla="*/ 277 w 898"/>
                  <a:gd name="T43" fmla="*/ 718 h 772"/>
                  <a:gd name="T44" fmla="*/ 420 w 898"/>
                  <a:gd name="T45" fmla="*/ 719 h 772"/>
                  <a:gd name="T46" fmla="*/ 420 w 898"/>
                  <a:gd name="T47" fmla="*/ 618 h 772"/>
                  <a:gd name="T48" fmla="*/ 388 w 898"/>
                  <a:gd name="T49" fmla="*/ 617 h 772"/>
                  <a:gd name="T50" fmla="*/ 69 w 898"/>
                  <a:gd name="T51" fmla="*/ 617 h 772"/>
                  <a:gd name="T52" fmla="*/ 0 w 898"/>
                  <a:gd name="T53" fmla="*/ 549 h 772"/>
                  <a:gd name="T54" fmla="*/ 0 w 898"/>
                  <a:gd name="T55" fmla="*/ 69 h 772"/>
                  <a:gd name="T56" fmla="*/ 66 w 898"/>
                  <a:gd name="T57" fmla="*/ 1 h 772"/>
                  <a:gd name="T58" fmla="*/ 221 w 898"/>
                  <a:gd name="T59" fmla="*/ 1 h 772"/>
                  <a:gd name="T60" fmla="*/ 259 w 898"/>
                  <a:gd name="T61" fmla="*/ 28 h 772"/>
                  <a:gd name="T62" fmla="*/ 221 w 898"/>
                  <a:gd name="T63" fmla="*/ 55 h 772"/>
                  <a:gd name="T64" fmla="*/ 55 w 898"/>
                  <a:gd name="T65" fmla="*/ 55 h 772"/>
                  <a:gd name="T66" fmla="*/ 55 w 898"/>
                  <a:gd name="T67" fmla="*/ 560 h 772"/>
                  <a:gd name="T68" fmla="*/ 843 w 898"/>
                  <a:gd name="T69" fmla="*/ 56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8" h="772">
                    <a:moveTo>
                      <a:pt x="843" y="560"/>
                    </a:moveTo>
                    <a:cubicBezTo>
                      <a:pt x="843" y="392"/>
                      <a:pt x="843" y="226"/>
                      <a:pt x="843" y="57"/>
                    </a:cubicBezTo>
                    <a:cubicBezTo>
                      <a:pt x="832" y="56"/>
                      <a:pt x="821" y="55"/>
                      <a:pt x="811" y="55"/>
                    </a:cubicBezTo>
                    <a:cubicBezTo>
                      <a:pt x="765" y="55"/>
                      <a:pt x="719" y="55"/>
                      <a:pt x="673" y="55"/>
                    </a:cubicBezTo>
                    <a:cubicBezTo>
                      <a:pt x="654" y="55"/>
                      <a:pt x="636" y="48"/>
                      <a:pt x="640" y="27"/>
                    </a:cubicBezTo>
                    <a:cubicBezTo>
                      <a:pt x="642" y="17"/>
                      <a:pt x="660" y="3"/>
                      <a:pt x="672" y="2"/>
                    </a:cubicBezTo>
                    <a:cubicBezTo>
                      <a:pt x="729" y="0"/>
                      <a:pt x="786" y="0"/>
                      <a:pt x="842" y="1"/>
                    </a:cubicBezTo>
                    <a:cubicBezTo>
                      <a:pt x="878" y="2"/>
                      <a:pt x="897" y="23"/>
                      <a:pt x="897" y="58"/>
                    </a:cubicBezTo>
                    <a:cubicBezTo>
                      <a:pt x="898" y="225"/>
                      <a:pt x="898" y="392"/>
                      <a:pt x="897" y="560"/>
                    </a:cubicBezTo>
                    <a:cubicBezTo>
                      <a:pt x="897" y="598"/>
                      <a:pt x="875" y="617"/>
                      <a:pt x="834" y="617"/>
                    </a:cubicBezTo>
                    <a:cubicBezTo>
                      <a:pt x="726" y="617"/>
                      <a:pt x="619" y="617"/>
                      <a:pt x="512" y="617"/>
                    </a:cubicBezTo>
                    <a:cubicBezTo>
                      <a:pt x="500" y="617"/>
                      <a:pt x="489" y="617"/>
                      <a:pt x="476" y="617"/>
                    </a:cubicBezTo>
                    <a:cubicBezTo>
                      <a:pt x="476" y="651"/>
                      <a:pt x="476" y="682"/>
                      <a:pt x="476" y="719"/>
                    </a:cubicBezTo>
                    <a:cubicBezTo>
                      <a:pt x="505" y="719"/>
                      <a:pt x="534" y="719"/>
                      <a:pt x="563" y="719"/>
                    </a:cubicBezTo>
                    <a:cubicBezTo>
                      <a:pt x="582" y="719"/>
                      <a:pt x="601" y="719"/>
                      <a:pt x="620" y="719"/>
                    </a:cubicBezTo>
                    <a:cubicBezTo>
                      <a:pt x="639" y="718"/>
                      <a:pt x="655" y="724"/>
                      <a:pt x="655" y="745"/>
                    </a:cubicBezTo>
                    <a:cubicBezTo>
                      <a:pt x="654" y="767"/>
                      <a:pt x="637" y="772"/>
                      <a:pt x="619" y="771"/>
                    </a:cubicBezTo>
                    <a:cubicBezTo>
                      <a:pt x="616" y="771"/>
                      <a:pt x="614" y="771"/>
                      <a:pt x="612" y="771"/>
                    </a:cubicBezTo>
                    <a:cubicBezTo>
                      <a:pt x="503" y="771"/>
                      <a:pt x="393" y="771"/>
                      <a:pt x="284" y="771"/>
                    </a:cubicBezTo>
                    <a:cubicBezTo>
                      <a:pt x="282" y="771"/>
                      <a:pt x="280" y="771"/>
                      <a:pt x="278" y="771"/>
                    </a:cubicBezTo>
                    <a:cubicBezTo>
                      <a:pt x="259" y="772"/>
                      <a:pt x="242" y="767"/>
                      <a:pt x="242" y="745"/>
                    </a:cubicBezTo>
                    <a:cubicBezTo>
                      <a:pt x="242" y="724"/>
                      <a:pt x="258" y="718"/>
                      <a:pt x="277" y="718"/>
                    </a:cubicBezTo>
                    <a:cubicBezTo>
                      <a:pt x="324" y="719"/>
                      <a:pt x="371" y="719"/>
                      <a:pt x="420" y="719"/>
                    </a:cubicBezTo>
                    <a:cubicBezTo>
                      <a:pt x="420" y="685"/>
                      <a:pt x="420" y="654"/>
                      <a:pt x="420" y="618"/>
                    </a:cubicBezTo>
                    <a:cubicBezTo>
                      <a:pt x="410" y="618"/>
                      <a:pt x="399" y="617"/>
                      <a:pt x="388" y="617"/>
                    </a:cubicBezTo>
                    <a:cubicBezTo>
                      <a:pt x="282" y="617"/>
                      <a:pt x="175" y="617"/>
                      <a:pt x="69" y="617"/>
                    </a:cubicBezTo>
                    <a:cubicBezTo>
                      <a:pt x="19" y="617"/>
                      <a:pt x="0" y="598"/>
                      <a:pt x="0" y="549"/>
                    </a:cubicBezTo>
                    <a:cubicBezTo>
                      <a:pt x="0" y="389"/>
                      <a:pt x="0" y="229"/>
                      <a:pt x="0" y="69"/>
                    </a:cubicBezTo>
                    <a:cubicBezTo>
                      <a:pt x="0" y="20"/>
                      <a:pt x="18" y="1"/>
                      <a:pt x="66" y="1"/>
                    </a:cubicBezTo>
                    <a:cubicBezTo>
                      <a:pt x="118" y="1"/>
                      <a:pt x="169" y="1"/>
                      <a:pt x="221" y="1"/>
                    </a:cubicBezTo>
                    <a:cubicBezTo>
                      <a:pt x="240" y="1"/>
                      <a:pt x="259" y="3"/>
                      <a:pt x="259" y="28"/>
                    </a:cubicBezTo>
                    <a:cubicBezTo>
                      <a:pt x="259" y="52"/>
                      <a:pt x="240" y="55"/>
                      <a:pt x="221" y="55"/>
                    </a:cubicBezTo>
                    <a:cubicBezTo>
                      <a:pt x="166" y="55"/>
                      <a:pt x="111" y="55"/>
                      <a:pt x="55" y="55"/>
                    </a:cubicBezTo>
                    <a:cubicBezTo>
                      <a:pt x="55" y="224"/>
                      <a:pt x="55" y="391"/>
                      <a:pt x="55" y="560"/>
                    </a:cubicBezTo>
                    <a:cubicBezTo>
                      <a:pt x="317" y="560"/>
                      <a:pt x="578" y="560"/>
                      <a:pt x="843" y="560"/>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35"/>
              <p:cNvSpPr>
                <a:spLocks noEditPoints="1"/>
              </p:cNvSpPr>
              <p:nvPr/>
            </p:nvSpPr>
            <p:spPr bwMode="auto">
              <a:xfrm>
                <a:off x="4624385" y="1217613"/>
                <a:ext cx="654049" cy="3179762"/>
              </a:xfrm>
              <a:custGeom>
                <a:avLst/>
                <a:gdLst>
                  <a:gd name="T0" fmla="*/ 61 w 174"/>
                  <a:gd name="T1" fmla="*/ 494 h 846"/>
                  <a:gd name="T2" fmla="*/ 61 w 174"/>
                  <a:gd name="T3" fmla="*/ 182 h 846"/>
                  <a:gd name="T4" fmla="*/ 42 w 174"/>
                  <a:gd name="T5" fmla="*/ 144 h 846"/>
                  <a:gd name="T6" fmla="*/ 11 w 174"/>
                  <a:gd name="T7" fmla="*/ 56 h 846"/>
                  <a:gd name="T8" fmla="*/ 86 w 174"/>
                  <a:gd name="T9" fmla="*/ 0 h 846"/>
                  <a:gd name="T10" fmla="*/ 163 w 174"/>
                  <a:gd name="T11" fmla="*/ 55 h 846"/>
                  <a:gd name="T12" fmla="*/ 133 w 174"/>
                  <a:gd name="T13" fmla="*/ 144 h 846"/>
                  <a:gd name="T14" fmla="*/ 113 w 174"/>
                  <a:gd name="T15" fmla="*/ 185 h 846"/>
                  <a:gd name="T16" fmla="*/ 114 w 174"/>
                  <a:gd name="T17" fmla="*/ 794 h 846"/>
                  <a:gd name="T18" fmla="*/ 112 w 174"/>
                  <a:gd name="T19" fmla="*/ 825 h 846"/>
                  <a:gd name="T20" fmla="*/ 88 w 174"/>
                  <a:gd name="T21" fmla="*/ 846 h 846"/>
                  <a:gd name="T22" fmla="*/ 63 w 174"/>
                  <a:gd name="T23" fmla="*/ 825 h 846"/>
                  <a:gd name="T24" fmla="*/ 61 w 174"/>
                  <a:gd name="T25" fmla="*/ 791 h 846"/>
                  <a:gd name="T26" fmla="*/ 61 w 174"/>
                  <a:gd name="T27" fmla="*/ 494 h 846"/>
                  <a:gd name="T28" fmla="*/ 125 w 174"/>
                  <a:gd name="T29" fmla="*/ 81 h 846"/>
                  <a:gd name="T30" fmla="*/ 85 w 174"/>
                  <a:gd name="T31" fmla="*/ 55 h 846"/>
                  <a:gd name="T32" fmla="*/ 63 w 174"/>
                  <a:gd name="T33" fmla="*/ 80 h 846"/>
                  <a:gd name="T34" fmla="*/ 87 w 174"/>
                  <a:gd name="T35" fmla="*/ 104 h 846"/>
                  <a:gd name="T36" fmla="*/ 125 w 174"/>
                  <a:gd name="T37" fmla="*/ 81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846">
                    <a:moveTo>
                      <a:pt x="61" y="494"/>
                    </a:moveTo>
                    <a:cubicBezTo>
                      <a:pt x="61" y="390"/>
                      <a:pt x="61" y="286"/>
                      <a:pt x="61" y="182"/>
                    </a:cubicBezTo>
                    <a:cubicBezTo>
                      <a:pt x="61" y="165"/>
                      <a:pt x="59" y="154"/>
                      <a:pt x="42" y="144"/>
                    </a:cubicBezTo>
                    <a:cubicBezTo>
                      <a:pt x="11" y="124"/>
                      <a:pt x="0" y="90"/>
                      <a:pt x="11" y="56"/>
                    </a:cubicBezTo>
                    <a:cubicBezTo>
                      <a:pt x="21" y="23"/>
                      <a:pt x="51" y="0"/>
                      <a:pt x="86" y="0"/>
                    </a:cubicBezTo>
                    <a:cubicBezTo>
                      <a:pt x="122" y="0"/>
                      <a:pt x="152" y="21"/>
                      <a:pt x="163" y="55"/>
                    </a:cubicBezTo>
                    <a:cubicBezTo>
                      <a:pt x="174" y="88"/>
                      <a:pt x="164" y="124"/>
                      <a:pt x="133" y="144"/>
                    </a:cubicBezTo>
                    <a:cubicBezTo>
                      <a:pt x="116" y="154"/>
                      <a:pt x="113" y="167"/>
                      <a:pt x="113" y="185"/>
                    </a:cubicBezTo>
                    <a:cubicBezTo>
                      <a:pt x="114" y="388"/>
                      <a:pt x="114" y="591"/>
                      <a:pt x="114" y="794"/>
                    </a:cubicBezTo>
                    <a:cubicBezTo>
                      <a:pt x="114" y="804"/>
                      <a:pt x="116" y="816"/>
                      <a:pt x="112" y="825"/>
                    </a:cubicBezTo>
                    <a:cubicBezTo>
                      <a:pt x="107" y="834"/>
                      <a:pt x="96" y="846"/>
                      <a:pt x="88" y="846"/>
                    </a:cubicBezTo>
                    <a:cubicBezTo>
                      <a:pt x="79" y="846"/>
                      <a:pt x="67" y="835"/>
                      <a:pt x="63" y="825"/>
                    </a:cubicBezTo>
                    <a:cubicBezTo>
                      <a:pt x="58" y="815"/>
                      <a:pt x="61" y="802"/>
                      <a:pt x="61" y="791"/>
                    </a:cubicBezTo>
                    <a:cubicBezTo>
                      <a:pt x="61" y="692"/>
                      <a:pt x="61" y="593"/>
                      <a:pt x="61" y="494"/>
                    </a:cubicBezTo>
                    <a:close/>
                    <a:moveTo>
                      <a:pt x="125" y="81"/>
                    </a:moveTo>
                    <a:cubicBezTo>
                      <a:pt x="106" y="68"/>
                      <a:pt x="96" y="55"/>
                      <a:pt x="85" y="55"/>
                    </a:cubicBezTo>
                    <a:cubicBezTo>
                      <a:pt x="77" y="55"/>
                      <a:pt x="62" y="71"/>
                      <a:pt x="63" y="80"/>
                    </a:cubicBezTo>
                    <a:cubicBezTo>
                      <a:pt x="63" y="89"/>
                      <a:pt x="77" y="103"/>
                      <a:pt x="87" y="104"/>
                    </a:cubicBezTo>
                    <a:cubicBezTo>
                      <a:pt x="96" y="105"/>
                      <a:pt x="107" y="93"/>
                      <a:pt x="125" y="81"/>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36"/>
              <p:cNvSpPr>
                <a:spLocks noEditPoints="1"/>
              </p:cNvSpPr>
              <p:nvPr/>
            </p:nvSpPr>
            <p:spPr bwMode="auto">
              <a:xfrm>
                <a:off x="3430591" y="1712915"/>
                <a:ext cx="1177925" cy="2217739"/>
              </a:xfrm>
              <a:custGeom>
                <a:avLst/>
                <a:gdLst>
                  <a:gd name="T0" fmla="*/ 313 w 313"/>
                  <a:gd name="T1" fmla="*/ 355 h 590"/>
                  <a:gd name="T2" fmla="*/ 313 w 313"/>
                  <a:gd name="T3" fmla="*/ 554 h 590"/>
                  <a:gd name="T4" fmla="*/ 287 w 313"/>
                  <a:gd name="T5" fmla="*/ 590 h 590"/>
                  <a:gd name="T6" fmla="*/ 258 w 313"/>
                  <a:gd name="T7" fmla="*/ 550 h 590"/>
                  <a:gd name="T8" fmla="*/ 258 w 313"/>
                  <a:gd name="T9" fmla="*/ 175 h 590"/>
                  <a:gd name="T10" fmla="*/ 235 w 313"/>
                  <a:gd name="T11" fmla="*/ 122 h 590"/>
                  <a:gd name="T12" fmla="*/ 154 w 313"/>
                  <a:gd name="T13" fmla="*/ 140 h 590"/>
                  <a:gd name="T14" fmla="*/ 34 w 313"/>
                  <a:gd name="T15" fmla="*/ 151 h 590"/>
                  <a:gd name="T16" fmla="*/ 34 w 313"/>
                  <a:gd name="T17" fmla="*/ 33 h 590"/>
                  <a:gd name="T18" fmla="*/ 152 w 313"/>
                  <a:gd name="T19" fmla="*/ 45 h 590"/>
                  <a:gd name="T20" fmla="*/ 197 w 313"/>
                  <a:gd name="T21" fmla="*/ 65 h 590"/>
                  <a:gd name="T22" fmla="*/ 283 w 313"/>
                  <a:gd name="T23" fmla="*/ 86 h 590"/>
                  <a:gd name="T24" fmla="*/ 313 w 313"/>
                  <a:gd name="T25" fmla="*/ 163 h 590"/>
                  <a:gd name="T26" fmla="*/ 313 w 313"/>
                  <a:gd name="T27" fmla="*/ 355 h 590"/>
                  <a:gd name="T28" fmla="*/ 89 w 313"/>
                  <a:gd name="T29" fmla="*/ 131 h 590"/>
                  <a:gd name="T30" fmla="*/ 113 w 313"/>
                  <a:gd name="T31" fmla="*/ 93 h 590"/>
                  <a:gd name="T32" fmla="*/ 88 w 313"/>
                  <a:gd name="T33" fmla="*/ 67 h 590"/>
                  <a:gd name="T34" fmla="*/ 64 w 313"/>
                  <a:gd name="T35" fmla="*/ 94 h 590"/>
                  <a:gd name="T36" fmla="*/ 89 w 313"/>
                  <a:gd name="T37" fmla="*/ 131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3" h="590">
                    <a:moveTo>
                      <a:pt x="313" y="355"/>
                    </a:moveTo>
                    <a:cubicBezTo>
                      <a:pt x="313" y="421"/>
                      <a:pt x="313" y="488"/>
                      <a:pt x="313" y="554"/>
                    </a:cubicBezTo>
                    <a:cubicBezTo>
                      <a:pt x="313" y="572"/>
                      <a:pt x="309" y="589"/>
                      <a:pt x="287" y="590"/>
                    </a:cubicBezTo>
                    <a:cubicBezTo>
                      <a:pt x="260" y="590"/>
                      <a:pt x="258" y="571"/>
                      <a:pt x="258" y="550"/>
                    </a:cubicBezTo>
                    <a:cubicBezTo>
                      <a:pt x="258" y="425"/>
                      <a:pt x="258" y="300"/>
                      <a:pt x="258" y="175"/>
                    </a:cubicBezTo>
                    <a:cubicBezTo>
                      <a:pt x="258" y="154"/>
                      <a:pt x="262" y="131"/>
                      <a:pt x="235" y="122"/>
                    </a:cubicBezTo>
                    <a:cubicBezTo>
                      <a:pt x="208" y="113"/>
                      <a:pt x="168" y="122"/>
                      <a:pt x="154" y="140"/>
                    </a:cubicBezTo>
                    <a:cubicBezTo>
                      <a:pt x="124" y="179"/>
                      <a:pt x="70" y="184"/>
                      <a:pt x="34" y="151"/>
                    </a:cubicBezTo>
                    <a:cubicBezTo>
                      <a:pt x="0" y="119"/>
                      <a:pt x="0" y="66"/>
                      <a:pt x="34" y="33"/>
                    </a:cubicBezTo>
                    <a:cubicBezTo>
                      <a:pt x="69" y="0"/>
                      <a:pt x="124" y="4"/>
                      <a:pt x="152" y="45"/>
                    </a:cubicBezTo>
                    <a:cubicBezTo>
                      <a:pt x="165" y="62"/>
                      <a:pt x="178" y="66"/>
                      <a:pt x="197" y="65"/>
                    </a:cubicBezTo>
                    <a:cubicBezTo>
                      <a:pt x="227" y="63"/>
                      <a:pt x="258" y="63"/>
                      <a:pt x="283" y="86"/>
                    </a:cubicBezTo>
                    <a:cubicBezTo>
                      <a:pt x="305" y="107"/>
                      <a:pt x="313" y="133"/>
                      <a:pt x="313" y="163"/>
                    </a:cubicBezTo>
                    <a:cubicBezTo>
                      <a:pt x="313" y="227"/>
                      <a:pt x="313" y="291"/>
                      <a:pt x="313" y="355"/>
                    </a:cubicBezTo>
                    <a:close/>
                    <a:moveTo>
                      <a:pt x="89" y="131"/>
                    </a:moveTo>
                    <a:cubicBezTo>
                      <a:pt x="101" y="113"/>
                      <a:pt x="114" y="102"/>
                      <a:pt x="113" y="93"/>
                    </a:cubicBezTo>
                    <a:cubicBezTo>
                      <a:pt x="111" y="83"/>
                      <a:pt x="97" y="75"/>
                      <a:pt x="88" y="67"/>
                    </a:cubicBezTo>
                    <a:cubicBezTo>
                      <a:pt x="80" y="76"/>
                      <a:pt x="65" y="84"/>
                      <a:pt x="64" y="94"/>
                    </a:cubicBezTo>
                    <a:cubicBezTo>
                      <a:pt x="63" y="103"/>
                      <a:pt x="77" y="113"/>
                      <a:pt x="89" y="131"/>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37"/>
              <p:cNvSpPr>
                <a:spLocks noEditPoints="1"/>
              </p:cNvSpPr>
              <p:nvPr/>
            </p:nvSpPr>
            <p:spPr bwMode="auto">
              <a:xfrm>
                <a:off x="5281613" y="1720847"/>
                <a:ext cx="1185863" cy="2220911"/>
              </a:xfrm>
              <a:custGeom>
                <a:avLst/>
                <a:gdLst>
                  <a:gd name="T0" fmla="*/ 2 w 315"/>
                  <a:gd name="T1" fmla="*/ 351 h 591"/>
                  <a:gd name="T2" fmla="*/ 2 w 315"/>
                  <a:gd name="T3" fmla="*/ 162 h 591"/>
                  <a:gd name="T4" fmla="*/ 102 w 315"/>
                  <a:gd name="T5" fmla="*/ 64 h 591"/>
                  <a:gd name="T6" fmla="*/ 168 w 315"/>
                  <a:gd name="T7" fmla="*/ 37 h 591"/>
                  <a:gd name="T8" fmla="*/ 283 w 315"/>
                  <a:gd name="T9" fmla="*/ 34 h 591"/>
                  <a:gd name="T10" fmla="*/ 281 w 315"/>
                  <a:gd name="T11" fmla="*/ 150 h 591"/>
                  <a:gd name="T12" fmla="*/ 165 w 315"/>
                  <a:gd name="T13" fmla="*/ 144 h 591"/>
                  <a:gd name="T14" fmla="*/ 142 w 315"/>
                  <a:gd name="T15" fmla="*/ 121 h 591"/>
                  <a:gd name="T16" fmla="*/ 77 w 315"/>
                  <a:gd name="T17" fmla="*/ 124 h 591"/>
                  <a:gd name="T18" fmla="*/ 57 w 315"/>
                  <a:gd name="T19" fmla="*/ 165 h 591"/>
                  <a:gd name="T20" fmla="*/ 57 w 315"/>
                  <a:gd name="T21" fmla="*/ 536 h 591"/>
                  <a:gd name="T22" fmla="*/ 56 w 315"/>
                  <a:gd name="T23" fmla="*/ 558 h 591"/>
                  <a:gd name="T24" fmla="*/ 30 w 315"/>
                  <a:gd name="T25" fmla="*/ 591 h 591"/>
                  <a:gd name="T26" fmla="*/ 3 w 315"/>
                  <a:gd name="T27" fmla="*/ 559 h 591"/>
                  <a:gd name="T28" fmla="*/ 2 w 315"/>
                  <a:gd name="T29" fmla="*/ 392 h 591"/>
                  <a:gd name="T30" fmla="*/ 2 w 315"/>
                  <a:gd name="T31" fmla="*/ 351 h 591"/>
                  <a:gd name="T32" fmla="*/ 223 w 315"/>
                  <a:gd name="T33" fmla="*/ 128 h 591"/>
                  <a:gd name="T34" fmla="*/ 250 w 315"/>
                  <a:gd name="T35" fmla="*/ 93 h 591"/>
                  <a:gd name="T36" fmla="*/ 226 w 315"/>
                  <a:gd name="T37" fmla="*/ 64 h 591"/>
                  <a:gd name="T38" fmla="*/ 202 w 315"/>
                  <a:gd name="T39" fmla="*/ 90 h 591"/>
                  <a:gd name="T40" fmla="*/ 223 w 315"/>
                  <a:gd name="T41" fmla="*/ 128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5" h="591">
                    <a:moveTo>
                      <a:pt x="2" y="351"/>
                    </a:moveTo>
                    <a:cubicBezTo>
                      <a:pt x="2" y="288"/>
                      <a:pt x="1" y="225"/>
                      <a:pt x="2" y="162"/>
                    </a:cubicBezTo>
                    <a:cubicBezTo>
                      <a:pt x="2" y="97"/>
                      <a:pt x="37" y="64"/>
                      <a:pt x="102" y="64"/>
                    </a:cubicBezTo>
                    <a:cubicBezTo>
                      <a:pt x="128" y="64"/>
                      <a:pt x="150" y="65"/>
                      <a:pt x="168" y="37"/>
                    </a:cubicBezTo>
                    <a:cubicBezTo>
                      <a:pt x="193" y="0"/>
                      <a:pt x="251" y="3"/>
                      <a:pt x="283" y="34"/>
                    </a:cubicBezTo>
                    <a:cubicBezTo>
                      <a:pt x="315" y="67"/>
                      <a:pt x="314" y="119"/>
                      <a:pt x="281" y="150"/>
                    </a:cubicBezTo>
                    <a:cubicBezTo>
                      <a:pt x="247" y="181"/>
                      <a:pt x="195" y="178"/>
                      <a:pt x="165" y="144"/>
                    </a:cubicBezTo>
                    <a:cubicBezTo>
                      <a:pt x="158" y="136"/>
                      <a:pt x="151" y="122"/>
                      <a:pt x="142" y="121"/>
                    </a:cubicBezTo>
                    <a:cubicBezTo>
                      <a:pt x="121" y="118"/>
                      <a:pt x="97" y="117"/>
                      <a:pt x="77" y="124"/>
                    </a:cubicBezTo>
                    <a:cubicBezTo>
                      <a:pt x="67" y="128"/>
                      <a:pt x="58" y="150"/>
                      <a:pt x="57" y="165"/>
                    </a:cubicBezTo>
                    <a:cubicBezTo>
                      <a:pt x="56" y="288"/>
                      <a:pt x="57" y="412"/>
                      <a:pt x="57" y="536"/>
                    </a:cubicBezTo>
                    <a:cubicBezTo>
                      <a:pt x="57" y="544"/>
                      <a:pt x="59" y="553"/>
                      <a:pt x="56" y="558"/>
                    </a:cubicBezTo>
                    <a:cubicBezTo>
                      <a:pt x="49" y="570"/>
                      <a:pt x="39" y="580"/>
                      <a:pt x="30" y="591"/>
                    </a:cubicBezTo>
                    <a:cubicBezTo>
                      <a:pt x="21" y="580"/>
                      <a:pt x="4" y="570"/>
                      <a:pt x="3" y="559"/>
                    </a:cubicBezTo>
                    <a:cubicBezTo>
                      <a:pt x="0" y="503"/>
                      <a:pt x="2" y="448"/>
                      <a:pt x="2" y="392"/>
                    </a:cubicBezTo>
                    <a:cubicBezTo>
                      <a:pt x="2" y="378"/>
                      <a:pt x="2" y="365"/>
                      <a:pt x="2" y="351"/>
                    </a:cubicBezTo>
                    <a:close/>
                    <a:moveTo>
                      <a:pt x="223" y="128"/>
                    </a:moveTo>
                    <a:cubicBezTo>
                      <a:pt x="237" y="112"/>
                      <a:pt x="251" y="101"/>
                      <a:pt x="250" y="93"/>
                    </a:cubicBezTo>
                    <a:cubicBezTo>
                      <a:pt x="249" y="83"/>
                      <a:pt x="235" y="74"/>
                      <a:pt x="226" y="64"/>
                    </a:cubicBezTo>
                    <a:cubicBezTo>
                      <a:pt x="217" y="73"/>
                      <a:pt x="203" y="80"/>
                      <a:pt x="202" y="90"/>
                    </a:cubicBezTo>
                    <a:cubicBezTo>
                      <a:pt x="201" y="99"/>
                      <a:pt x="213" y="110"/>
                      <a:pt x="223" y="128"/>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0" name="Freeform 38"/>
              <p:cNvSpPr>
                <a:spLocks/>
              </p:cNvSpPr>
              <p:nvPr/>
            </p:nvSpPr>
            <p:spPr bwMode="auto">
              <a:xfrm>
                <a:off x="4857749" y="1423989"/>
                <a:ext cx="236537" cy="187327"/>
              </a:xfrm>
              <a:custGeom>
                <a:avLst/>
                <a:gdLst>
                  <a:gd name="T0" fmla="*/ 63 w 63"/>
                  <a:gd name="T1" fmla="*/ 26 h 50"/>
                  <a:gd name="T2" fmla="*/ 25 w 63"/>
                  <a:gd name="T3" fmla="*/ 49 h 50"/>
                  <a:gd name="T4" fmla="*/ 1 w 63"/>
                  <a:gd name="T5" fmla="*/ 25 h 50"/>
                  <a:gd name="T6" fmla="*/ 23 w 63"/>
                  <a:gd name="T7" fmla="*/ 0 h 50"/>
                  <a:gd name="T8" fmla="*/ 63 w 63"/>
                  <a:gd name="T9" fmla="*/ 26 h 50"/>
                </a:gdLst>
                <a:ahLst/>
                <a:cxnLst>
                  <a:cxn ang="0">
                    <a:pos x="T0" y="T1"/>
                  </a:cxn>
                  <a:cxn ang="0">
                    <a:pos x="T2" y="T3"/>
                  </a:cxn>
                  <a:cxn ang="0">
                    <a:pos x="T4" y="T5"/>
                  </a:cxn>
                  <a:cxn ang="0">
                    <a:pos x="T6" y="T7"/>
                  </a:cxn>
                  <a:cxn ang="0">
                    <a:pos x="T8" y="T9"/>
                  </a:cxn>
                </a:cxnLst>
                <a:rect l="0" t="0" r="r" b="b"/>
                <a:pathLst>
                  <a:path w="63" h="50">
                    <a:moveTo>
                      <a:pt x="63" y="26"/>
                    </a:moveTo>
                    <a:cubicBezTo>
                      <a:pt x="45" y="38"/>
                      <a:pt x="34" y="50"/>
                      <a:pt x="25" y="49"/>
                    </a:cubicBezTo>
                    <a:cubicBezTo>
                      <a:pt x="15" y="48"/>
                      <a:pt x="1" y="34"/>
                      <a:pt x="1" y="25"/>
                    </a:cubicBezTo>
                    <a:cubicBezTo>
                      <a:pt x="0" y="16"/>
                      <a:pt x="15" y="0"/>
                      <a:pt x="23" y="0"/>
                    </a:cubicBezTo>
                    <a:cubicBezTo>
                      <a:pt x="34" y="0"/>
                      <a:pt x="44" y="13"/>
                      <a:pt x="63" y="26"/>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1" name="Freeform 39"/>
              <p:cNvSpPr>
                <a:spLocks/>
              </p:cNvSpPr>
              <p:nvPr/>
            </p:nvSpPr>
            <p:spPr bwMode="auto">
              <a:xfrm>
                <a:off x="3668714" y="1965322"/>
                <a:ext cx="192086" cy="239716"/>
              </a:xfrm>
              <a:custGeom>
                <a:avLst/>
                <a:gdLst>
                  <a:gd name="T0" fmla="*/ 26 w 51"/>
                  <a:gd name="T1" fmla="*/ 64 h 64"/>
                  <a:gd name="T2" fmla="*/ 1 w 51"/>
                  <a:gd name="T3" fmla="*/ 27 h 64"/>
                  <a:gd name="T4" fmla="*/ 25 w 51"/>
                  <a:gd name="T5" fmla="*/ 0 h 64"/>
                  <a:gd name="T6" fmla="*/ 50 w 51"/>
                  <a:gd name="T7" fmla="*/ 26 h 64"/>
                  <a:gd name="T8" fmla="*/ 26 w 51"/>
                  <a:gd name="T9" fmla="*/ 64 h 64"/>
                </a:gdLst>
                <a:ahLst/>
                <a:cxnLst>
                  <a:cxn ang="0">
                    <a:pos x="T0" y="T1"/>
                  </a:cxn>
                  <a:cxn ang="0">
                    <a:pos x="T2" y="T3"/>
                  </a:cxn>
                  <a:cxn ang="0">
                    <a:pos x="T4" y="T5"/>
                  </a:cxn>
                  <a:cxn ang="0">
                    <a:pos x="T6" y="T7"/>
                  </a:cxn>
                  <a:cxn ang="0">
                    <a:pos x="T8" y="T9"/>
                  </a:cxn>
                </a:cxnLst>
                <a:rect l="0" t="0" r="r" b="b"/>
                <a:pathLst>
                  <a:path w="51" h="64">
                    <a:moveTo>
                      <a:pt x="26" y="64"/>
                    </a:moveTo>
                    <a:cubicBezTo>
                      <a:pt x="14" y="46"/>
                      <a:pt x="0" y="36"/>
                      <a:pt x="1" y="27"/>
                    </a:cubicBezTo>
                    <a:cubicBezTo>
                      <a:pt x="2" y="17"/>
                      <a:pt x="17" y="9"/>
                      <a:pt x="25" y="0"/>
                    </a:cubicBezTo>
                    <a:cubicBezTo>
                      <a:pt x="34" y="8"/>
                      <a:pt x="48" y="16"/>
                      <a:pt x="50" y="26"/>
                    </a:cubicBezTo>
                    <a:cubicBezTo>
                      <a:pt x="51" y="35"/>
                      <a:pt x="38" y="46"/>
                      <a:pt x="26" y="64"/>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40"/>
              <p:cNvSpPr>
                <a:spLocks/>
              </p:cNvSpPr>
              <p:nvPr/>
            </p:nvSpPr>
            <p:spPr bwMode="auto">
              <a:xfrm>
                <a:off x="6038853" y="1962149"/>
                <a:ext cx="187327" cy="239716"/>
              </a:xfrm>
              <a:custGeom>
                <a:avLst/>
                <a:gdLst>
                  <a:gd name="T0" fmla="*/ 22 w 50"/>
                  <a:gd name="T1" fmla="*/ 64 h 64"/>
                  <a:gd name="T2" fmla="*/ 1 w 50"/>
                  <a:gd name="T3" fmla="*/ 26 h 64"/>
                  <a:gd name="T4" fmla="*/ 25 w 50"/>
                  <a:gd name="T5" fmla="*/ 0 h 64"/>
                  <a:gd name="T6" fmla="*/ 49 w 50"/>
                  <a:gd name="T7" fmla="*/ 29 h 64"/>
                  <a:gd name="T8" fmla="*/ 22 w 50"/>
                  <a:gd name="T9" fmla="*/ 64 h 64"/>
                </a:gdLst>
                <a:ahLst/>
                <a:cxnLst>
                  <a:cxn ang="0">
                    <a:pos x="T0" y="T1"/>
                  </a:cxn>
                  <a:cxn ang="0">
                    <a:pos x="T2" y="T3"/>
                  </a:cxn>
                  <a:cxn ang="0">
                    <a:pos x="T4" y="T5"/>
                  </a:cxn>
                  <a:cxn ang="0">
                    <a:pos x="T6" y="T7"/>
                  </a:cxn>
                  <a:cxn ang="0">
                    <a:pos x="T8" y="T9"/>
                  </a:cxn>
                </a:cxnLst>
                <a:rect l="0" t="0" r="r" b="b"/>
                <a:pathLst>
                  <a:path w="50" h="64">
                    <a:moveTo>
                      <a:pt x="22" y="64"/>
                    </a:moveTo>
                    <a:cubicBezTo>
                      <a:pt x="12" y="46"/>
                      <a:pt x="0" y="35"/>
                      <a:pt x="1" y="26"/>
                    </a:cubicBezTo>
                    <a:cubicBezTo>
                      <a:pt x="2" y="16"/>
                      <a:pt x="16" y="9"/>
                      <a:pt x="25" y="0"/>
                    </a:cubicBezTo>
                    <a:cubicBezTo>
                      <a:pt x="34" y="10"/>
                      <a:pt x="48" y="19"/>
                      <a:pt x="49" y="29"/>
                    </a:cubicBezTo>
                    <a:cubicBezTo>
                      <a:pt x="50" y="37"/>
                      <a:pt x="36" y="48"/>
                      <a:pt x="22" y="64"/>
                    </a:cubicBez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71" name="Group 370"/>
          <p:cNvGrpSpPr/>
          <p:nvPr/>
        </p:nvGrpSpPr>
        <p:grpSpPr>
          <a:xfrm>
            <a:off x="2638206" y="1319634"/>
            <a:ext cx="3390459" cy="1784858"/>
            <a:chOff x="2813017" y="1319634"/>
            <a:chExt cx="3390459" cy="1784858"/>
          </a:xfrm>
        </p:grpSpPr>
        <p:grpSp>
          <p:nvGrpSpPr>
            <p:cNvPr id="362" name="Group 361"/>
            <p:cNvGrpSpPr/>
            <p:nvPr/>
          </p:nvGrpSpPr>
          <p:grpSpPr>
            <a:xfrm>
              <a:off x="2813017" y="1319634"/>
              <a:ext cx="3390459" cy="1784858"/>
              <a:chOff x="2813017" y="1319634"/>
              <a:chExt cx="3390459" cy="1784858"/>
            </a:xfrm>
          </p:grpSpPr>
          <p:grpSp>
            <p:nvGrpSpPr>
              <p:cNvPr id="221" name="Group 496"/>
              <p:cNvGrpSpPr/>
              <p:nvPr/>
            </p:nvGrpSpPr>
            <p:grpSpPr>
              <a:xfrm>
                <a:off x="5897040" y="2384075"/>
                <a:ext cx="306436" cy="447306"/>
                <a:chOff x="8902700" y="4044951"/>
                <a:chExt cx="669925" cy="977900"/>
              </a:xfrm>
            </p:grpSpPr>
            <p:sp>
              <p:nvSpPr>
                <p:cNvPr id="222" name="Freeform 134"/>
                <p:cNvSpPr>
                  <a:spLocks/>
                </p:cNvSpPr>
                <p:nvPr/>
              </p:nvSpPr>
              <p:spPr bwMode="auto">
                <a:xfrm>
                  <a:off x="8902700" y="4044951"/>
                  <a:ext cx="669925" cy="977900"/>
                </a:xfrm>
                <a:custGeom>
                  <a:avLst/>
                  <a:gdLst/>
                  <a:ahLst/>
                  <a:cxnLst>
                    <a:cxn ang="0">
                      <a:pos x="298" y="149"/>
                    </a:cxn>
                    <a:cxn ang="0">
                      <a:pos x="149" y="435"/>
                    </a:cxn>
                    <a:cxn ang="0">
                      <a:pos x="0" y="149"/>
                    </a:cxn>
                    <a:cxn ang="0">
                      <a:pos x="149" y="0"/>
                    </a:cxn>
                    <a:cxn ang="0">
                      <a:pos x="298" y="149"/>
                    </a:cxn>
                  </a:cxnLst>
                  <a:rect l="0" t="0" r="r" b="b"/>
                  <a:pathLst>
                    <a:path w="298" h="435">
                      <a:moveTo>
                        <a:pt x="298" y="149"/>
                      </a:moveTo>
                      <a:cubicBezTo>
                        <a:pt x="298" y="267"/>
                        <a:pt x="149" y="435"/>
                        <a:pt x="149" y="435"/>
                      </a:cubicBezTo>
                      <a:cubicBezTo>
                        <a:pt x="149" y="435"/>
                        <a:pt x="0" y="265"/>
                        <a:pt x="0" y="149"/>
                      </a:cubicBezTo>
                      <a:cubicBezTo>
                        <a:pt x="0" y="67"/>
                        <a:pt x="67" y="0"/>
                        <a:pt x="149" y="0"/>
                      </a:cubicBezTo>
                      <a:cubicBezTo>
                        <a:pt x="232" y="0"/>
                        <a:pt x="298" y="67"/>
                        <a:pt x="298" y="149"/>
                      </a:cubicBezTo>
                    </a:path>
                  </a:pathLst>
                </a:custGeom>
                <a:solidFill>
                  <a:schemeClr val="accent5">
                    <a:alpha val="81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23" name="Oval 135"/>
                <p:cNvSpPr>
                  <a:spLocks noChangeArrowheads="1"/>
                </p:cNvSpPr>
                <p:nvPr/>
              </p:nvSpPr>
              <p:spPr bwMode="auto">
                <a:xfrm>
                  <a:off x="8987631" y="4127501"/>
                  <a:ext cx="500063" cy="503238"/>
                </a:xfrm>
                <a:prstGeom prst="ellipse">
                  <a:avLst/>
                </a:prstGeom>
                <a:solidFill>
                  <a:srgbClr val="FFFFFF"/>
                </a:solidFill>
                <a:ln w="9525">
                  <a:noFill/>
                  <a:round/>
                  <a:headEnd/>
                  <a:tailEnd/>
                </a:ln>
              </p:spPr>
              <p:txBody>
                <a:bodyPr vert="horz" wrap="square" lIns="0" tIns="0" rIns="0" bIns="0" numCol="1" anchor="ctr" anchorCtr="1" compatLnSpc="1">
                  <a:prstTxWarp prst="textNoShape">
                    <a:avLst/>
                  </a:prstTxWarp>
                </a:bodyPr>
                <a:lstStyle/>
                <a:p>
                  <a:r>
                    <a:rPr lang="en-US" sz="1800" b="1" dirty="0" smtClean="0"/>
                    <a:t>3</a:t>
                  </a:r>
                  <a:endParaRPr lang="en-US" sz="1800" b="1" dirty="0"/>
                </a:p>
              </p:txBody>
            </p:sp>
          </p:grpSp>
          <p:grpSp>
            <p:nvGrpSpPr>
              <p:cNvPr id="361" name="Group 360"/>
              <p:cNvGrpSpPr/>
              <p:nvPr/>
            </p:nvGrpSpPr>
            <p:grpSpPr>
              <a:xfrm>
                <a:off x="2813017" y="1319634"/>
                <a:ext cx="3237242" cy="1784858"/>
                <a:chOff x="2813017" y="1319634"/>
                <a:chExt cx="3237242" cy="1784858"/>
              </a:xfrm>
            </p:grpSpPr>
            <p:grpSp>
              <p:nvGrpSpPr>
                <p:cNvPr id="360" name="Group 359"/>
                <p:cNvGrpSpPr/>
                <p:nvPr/>
              </p:nvGrpSpPr>
              <p:grpSpPr>
                <a:xfrm>
                  <a:off x="2813017" y="1319634"/>
                  <a:ext cx="3056878" cy="1784858"/>
                  <a:chOff x="2813017" y="1319634"/>
                  <a:chExt cx="3056878" cy="1784858"/>
                </a:xfrm>
              </p:grpSpPr>
              <p:grpSp>
                <p:nvGrpSpPr>
                  <p:cNvPr id="339" name="Group 338"/>
                  <p:cNvGrpSpPr/>
                  <p:nvPr/>
                </p:nvGrpSpPr>
                <p:grpSpPr>
                  <a:xfrm>
                    <a:off x="3666394" y="1961105"/>
                    <a:ext cx="2120877" cy="1143387"/>
                    <a:chOff x="5606667" y="4254198"/>
                    <a:chExt cx="2508306" cy="1352254"/>
                  </a:xfrm>
                </p:grpSpPr>
                <p:sp>
                  <p:nvSpPr>
                    <p:cNvPr id="350" name="Round Diagonal Corner Rectangle 349"/>
                    <p:cNvSpPr/>
                    <p:nvPr/>
                  </p:nvSpPr>
                  <p:spPr>
                    <a:xfrm>
                      <a:off x="5606667" y="4254198"/>
                      <a:ext cx="2508306" cy="971543"/>
                    </a:xfrm>
                    <a:prstGeom prst="round2DiagRect">
                      <a:avLst>
                        <a:gd name="adj1" fmla="val 20589"/>
                        <a:gd name="adj2" fmla="val 0"/>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351" name="Rectangle 350"/>
                    <p:cNvSpPr/>
                    <p:nvPr/>
                  </p:nvSpPr>
                  <p:spPr>
                    <a:xfrm>
                      <a:off x="5789812" y="4296054"/>
                      <a:ext cx="2325161" cy="1310398"/>
                    </a:xfrm>
                    <a:prstGeom prst="rect">
                      <a:avLst/>
                    </a:prstGeom>
                  </p:spPr>
                  <p:txBody>
                    <a:bodyPr wrap="square">
                      <a:spAutoFit/>
                    </a:bodyPr>
                    <a:lstStyle/>
                    <a:p>
                      <a:pPr>
                        <a:spcAft>
                          <a:spcPts val="1200"/>
                        </a:spcAft>
                      </a:pPr>
                      <a:r>
                        <a:rPr lang="en-US" sz="1400" dirty="0">
                          <a:solidFill>
                            <a:schemeClr val="bg1"/>
                          </a:solidFill>
                        </a:rPr>
                        <a:t>More Scalable Solution to target multiple Industry</a:t>
                      </a:r>
                    </a:p>
                    <a:p>
                      <a:pPr>
                        <a:spcAft>
                          <a:spcPts val="1200"/>
                        </a:spcAft>
                      </a:pPr>
                      <a:endParaRPr lang="en-US" sz="1400" dirty="0">
                        <a:solidFill>
                          <a:schemeClr val="bg1"/>
                        </a:solidFill>
                      </a:endParaRPr>
                    </a:p>
                  </p:txBody>
                </p:sp>
              </p:grpSp>
              <p:sp>
                <p:nvSpPr>
                  <p:cNvPr id="341" name="Round Diagonal Corner Rectangle 340"/>
                  <p:cNvSpPr/>
                  <p:nvPr/>
                </p:nvSpPr>
                <p:spPr>
                  <a:xfrm>
                    <a:off x="2813017" y="1324996"/>
                    <a:ext cx="965728" cy="702256"/>
                  </a:xfrm>
                  <a:prstGeom prst="round2DiagRect">
                    <a:avLst>
                      <a:gd name="adj1" fmla="val 33870"/>
                      <a:gd name="adj2" fmla="val 0"/>
                    </a:avLst>
                  </a:prstGeom>
                  <a:solidFill>
                    <a:schemeClr val="accent5">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343" name="Rectangle 342"/>
                  <p:cNvSpPr/>
                  <p:nvPr/>
                </p:nvSpPr>
                <p:spPr>
                  <a:xfrm>
                    <a:off x="3847139" y="1319634"/>
                    <a:ext cx="2022756" cy="542763"/>
                  </a:xfrm>
                  <a:prstGeom prst="rect">
                    <a:avLst/>
                  </a:prstGeom>
                  <a:gradFill flip="none" rotWithShape="1">
                    <a:gsLst>
                      <a:gs pos="0">
                        <a:schemeClr val="bg1">
                          <a:alpha val="3000"/>
                        </a:schemeClr>
                      </a:gs>
                      <a:gs pos="44000">
                        <a:srgbClr val="FFFFFF"/>
                      </a:gs>
                      <a:gs pos="88000">
                        <a:schemeClr val="bg1">
                          <a:alpha val="85000"/>
                        </a:schemeClr>
                      </a:gs>
                    </a:gsLst>
                    <a:lin ang="10800000" scaled="1"/>
                    <a:tileRect/>
                  </a:gradFill>
                </p:spPr>
                <p:txBody>
                  <a:bodyPr wrap="square" anchor="ctr">
                    <a:noAutofit/>
                  </a:bodyPr>
                  <a:lstStyle/>
                  <a:p>
                    <a:r>
                      <a:rPr lang="en-US" b="1" dirty="0" smtClean="0"/>
                      <a:t>Domain Scaling</a:t>
                    </a:r>
                    <a:endParaRPr lang="en-US" b="1" dirty="0"/>
                  </a:p>
                </p:txBody>
              </p:sp>
              <p:sp>
                <p:nvSpPr>
                  <p:cNvPr id="347" name="Freeform 5"/>
                  <p:cNvSpPr>
                    <a:spLocks/>
                  </p:cNvSpPr>
                  <p:nvPr/>
                </p:nvSpPr>
                <p:spPr bwMode="auto">
                  <a:xfrm>
                    <a:off x="2977086" y="1466796"/>
                    <a:ext cx="637591" cy="408977"/>
                  </a:xfrm>
                  <a:custGeom>
                    <a:avLst/>
                    <a:gdLst>
                      <a:gd name="T0" fmla="*/ 232 w 232"/>
                      <a:gd name="T1" fmla="*/ 132 h 148"/>
                      <a:gd name="T2" fmla="*/ 217 w 232"/>
                      <a:gd name="T3" fmla="*/ 148 h 148"/>
                      <a:gd name="T4" fmla="*/ 15 w 232"/>
                      <a:gd name="T5" fmla="*/ 148 h 148"/>
                      <a:gd name="T6" fmla="*/ 0 w 232"/>
                      <a:gd name="T7" fmla="*/ 132 h 148"/>
                      <a:gd name="T8" fmla="*/ 211 w 232"/>
                      <a:gd name="T9" fmla="*/ 132 h 148"/>
                      <a:gd name="T10" fmla="*/ 211 w 232"/>
                      <a:gd name="T11" fmla="*/ 0 h 148"/>
                      <a:gd name="T12" fmla="*/ 21 w 232"/>
                      <a:gd name="T13" fmla="*/ 0 h 148"/>
                      <a:gd name="T14" fmla="*/ 21 w 232"/>
                      <a:gd name="T15" fmla="*/ 114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48">
                        <a:moveTo>
                          <a:pt x="232" y="132"/>
                        </a:moveTo>
                        <a:cubicBezTo>
                          <a:pt x="232" y="141"/>
                          <a:pt x="225" y="148"/>
                          <a:pt x="217" y="148"/>
                        </a:cubicBezTo>
                        <a:cubicBezTo>
                          <a:pt x="15" y="148"/>
                          <a:pt x="15" y="148"/>
                          <a:pt x="15" y="148"/>
                        </a:cubicBezTo>
                        <a:cubicBezTo>
                          <a:pt x="7" y="148"/>
                          <a:pt x="0" y="141"/>
                          <a:pt x="0" y="132"/>
                        </a:cubicBezTo>
                        <a:cubicBezTo>
                          <a:pt x="211" y="132"/>
                          <a:pt x="211" y="132"/>
                          <a:pt x="211" y="132"/>
                        </a:cubicBezTo>
                        <a:cubicBezTo>
                          <a:pt x="211" y="0"/>
                          <a:pt x="211" y="0"/>
                          <a:pt x="211" y="0"/>
                        </a:cubicBezTo>
                        <a:cubicBezTo>
                          <a:pt x="21" y="0"/>
                          <a:pt x="21" y="0"/>
                          <a:pt x="21" y="0"/>
                        </a:cubicBezTo>
                        <a:cubicBezTo>
                          <a:pt x="21" y="114"/>
                          <a:pt x="21" y="114"/>
                          <a:pt x="21" y="114"/>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355" name="Straight Connector 354"/>
                <p:cNvCxnSpPr/>
                <p:nvPr/>
              </p:nvCxnSpPr>
              <p:spPr>
                <a:xfrm flipH="1">
                  <a:off x="3732388" y="2835464"/>
                  <a:ext cx="2317871" cy="0"/>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grpSp>
        </p:grpSp>
        <p:sp>
          <p:nvSpPr>
            <p:cNvPr id="369" name="Freeform 44"/>
            <p:cNvSpPr>
              <a:spLocks noEditPoints="1"/>
            </p:cNvSpPr>
            <p:nvPr/>
          </p:nvSpPr>
          <p:spPr bwMode="auto">
            <a:xfrm>
              <a:off x="3110436" y="1526326"/>
              <a:ext cx="318795" cy="241314"/>
            </a:xfrm>
            <a:custGeom>
              <a:avLst/>
              <a:gdLst>
                <a:gd name="T0" fmla="*/ 102 w 225"/>
                <a:gd name="T1" fmla="*/ 97 h 170"/>
                <a:gd name="T2" fmla="*/ 118 w 225"/>
                <a:gd name="T3" fmla="*/ 113 h 170"/>
                <a:gd name="T4" fmla="*/ 102 w 225"/>
                <a:gd name="T5" fmla="*/ 129 h 170"/>
                <a:gd name="T6" fmla="*/ 58 w 225"/>
                <a:gd name="T7" fmla="*/ 113 h 170"/>
                <a:gd name="T8" fmla="*/ 114 w 225"/>
                <a:gd name="T9" fmla="*/ 113 h 170"/>
                <a:gd name="T10" fmla="*/ 56 w 225"/>
                <a:gd name="T11" fmla="*/ 53 h 170"/>
                <a:gd name="T12" fmla="*/ 72 w 225"/>
                <a:gd name="T13" fmla="*/ 69 h 170"/>
                <a:gd name="T14" fmla="*/ 56 w 225"/>
                <a:gd name="T15" fmla="*/ 85 h 170"/>
                <a:gd name="T16" fmla="*/ 0 w 225"/>
                <a:gd name="T17" fmla="*/ 69 h 170"/>
                <a:gd name="T18" fmla="*/ 56 w 225"/>
                <a:gd name="T19" fmla="*/ 69 h 170"/>
                <a:gd name="T20" fmla="*/ 141 w 225"/>
                <a:gd name="T21" fmla="*/ 170 h 170"/>
                <a:gd name="T22" fmla="*/ 141 w 225"/>
                <a:gd name="T23" fmla="*/ 0 h 170"/>
                <a:gd name="T24" fmla="*/ 56 w 225"/>
                <a:gd name="T25" fmla="*/ 85 h 170"/>
                <a:gd name="T26" fmla="*/ 225 w 225"/>
                <a:gd name="T27" fmla="*/ 85 h 170"/>
                <a:gd name="T28" fmla="*/ 95 w 225"/>
                <a:gd name="T29" fmla="*/ 85 h 170"/>
                <a:gd name="T30" fmla="*/ 141 w 225"/>
                <a:gd name="T31" fmla="*/ 0 h 170"/>
                <a:gd name="T32" fmla="*/ 186 w 225"/>
                <a:gd name="T33" fmla="*/ 85 h 170"/>
                <a:gd name="T34" fmla="*/ 141 w 225"/>
                <a:gd name="T35" fmla="*/ 170 h 170"/>
                <a:gd name="T36" fmla="*/ 102 w 225"/>
                <a:gd name="T37" fmla="*/ 129 h 170"/>
                <a:gd name="T38" fmla="*/ 205 w 225"/>
                <a:gd name="T39" fmla="*/ 139 h 170"/>
                <a:gd name="T40" fmla="*/ 141 w 225"/>
                <a:gd name="T41" fmla="*/ 124 h 170"/>
                <a:gd name="T42" fmla="*/ 76 w 225"/>
                <a:gd name="T43" fmla="*/ 139 h 170"/>
                <a:gd name="T44" fmla="*/ 76 w 225"/>
                <a:gd name="T45" fmla="*/ 30 h 170"/>
                <a:gd name="T46" fmla="*/ 140 w 225"/>
                <a:gd name="T47" fmla="*/ 45 h 170"/>
                <a:gd name="T48" fmla="*/ 205 w 225"/>
                <a:gd name="T49" fmla="*/ 30 h 170"/>
                <a:gd name="T50" fmla="*/ 76 w 225"/>
                <a:gd name="T51" fmla="*/ 30 h 170"/>
                <a:gd name="T52" fmla="*/ 141 w 225"/>
                <a:gd name="T53" fmla="*/ 0 h 170"/>
                <a:gd name="T54" fmla="*/ 205 w 225"/>
                <a:gd name="T55" fmla="*/ 30 h 170"/>
                <a:gd name="T56" fmla="*/ 76 w 225"/>
                <a:gd name="T57" fmla="*/ 139 h 170"/>
                <a:gd name="T58" fmla="*/ 141 w 225"/>
                <a:gd name="T59" fmla="*/ 170 h 170"/>
                <a:gd name="T60" fmla="*/ 206 w 225"/>
                <a:gd name="T61" fmla="*/ 139 h 170"/>
                <a:gd name="T62" fmla="*/ 225 w 225"/>
                <a:gd name="T63" fmla="*/ 85 h 170"/>
                <a:gd name="T64" fmla="*/ 205 w 225"/>
                <a:gd name="T65"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170">
                  <a:moveTo>
                    <a:pt x="102" y="97"/>
                  </a:moveTo>
                  <a:cubicBezTo>
                    <a:pt x="118" y="113"/>
                    <a:pt x="118" y="113"/>
                    <a:pt x="118" y="113"/>
                  </a:cubicBezTo>
                  <a:cubicBezTo>
                    <a:pt x="102" y="129"/>
                    <a:pt x="102" y="129"/>
                    <a:pt x="102" y="129"/>
                  </a:cubicBezTo>
                  <a:moveTo>
                    <a:pt x="58" y="113"/>
                  </a:moveTo>
                  <a:cubicBezTo>
                    <a:pt x="114" y="113"/>
                    <a:pt x="114" y="113"/>
                    <a:pt x="114" y="113"/>
                  </a:cubicBezTo>
                  <a:moveTo>
                    <a:pt x="56" y="53"/>
                  </a:moveTo>
                  <a:cubicBezTo>
                    <a:pt x="72" y="69"/>
                    <a:pt x="72" y="69"/>
                    <a:pt x="72" y="69"/>
                  </a:cubicBezTo>
                  <a:cubicBezTo>
                    <a:pt x="56" y="85"/>
                    <a:pt x="56" y="85"/>
                    <a:pt x="56" y="85"/>
                  </a:cubicBezTo>
                  <a:moveTo>
                    <a:pt x="0" y="69"/>
                  </a:moveTo>
                  <a:cubicBezTo>
                    <a:pt x="56" y="69"/>
                    <a:pt x="56" y="69"/>
                    <a:pt x="56" y="69"/>
                  </a:cubicBezTo>
                  <a:moveTo>
                    <a:pt x="141" y="170"/>
                  </a:moveTo>
                  <a:cubicBezTo>
                    <a:pt x="141" y="0"/>
                    <a:pt x="141" y="0"/>
                    <a:pt x="141" y="0"/>
                  </a:cubicBezTo>
                  <a:moveTo>
                    <a:pt x="56" y="85"/>
                  </a:moveTo>
                  <a:cubicBezTo>
                    <a:pt x="225" y="85"/>
                    <a:pt x="225" y="85"/>
                    <a:pt x="225" y="85"/>
                  </a:cubicBezTo>
                  <a:moveTo>
                    <a:pt x="95" y="85"/>
                  </a:moveTo>
                  <a:cubicBezTo>
                    <a:pt x="95" y="38"/>
                    <a:pt x="116" y="0"/>
                    <a:pt x="141" y="0"/>
                  </a:cubicBezTo>
                  <a:cubicBezTo>
                    <a:pt x="166" y="0"/>
                    <a:pt x="186" y="38"/>
                    <a:pt x="186" y="85"/>
                  </a:cubicBezTo>
                  <a:cubicBezTo>
                    <a:pt x="186" y="132"/>
                    <a:pt x="166" y="170"/>
                    <a:pt x="141" y="170"/>
                  </a:cubicBezTo>
                  <a:cubicBezTo>
                    <a:pt x="124" y="170"/>
                    <a:pt x="110" y="153"/>
                    <a:pt x="102" y="129"/>
                  </a:cubicBezTo>
                  <a:moveTo>
                    <a:pt x="205" y="139"/>
                  </a:moveTo>
                  <a:cubicBezTo>
                    <a:pt x="190" y="130"/>
                    <a:pt x="167" y="124"/>
                    <a:pt x="141" y="124"/>
                  </a:cubicBezTo>
                  <a:cubicBezTo>
                    <a:pt x="115" y="124"/>
                    <a:pt x="91" y="130"/>
                    <a:pt x="76" y="139"/>
                  </a:cubicBezTo>
                  <a:moveTo>
                    <a:pt x="76" y="30"/>
                  </a:moveTo>
                  <a:cubicBezTo>
                    <a:pt x="91" y="39"/>
                    <a:pt x="115" y="45"/>
                    <a:pt x="140" y="45"/>
                  </a:cubicBezTo>
                  <a:cubicBezTo>
                    <a:pt x="167" y="45"/>
                    <a:pt x="190" y="39"/>
                    <a:pt x="205" y="30"/>
                  </a:cubicBezTo>
                  <a:moveTo>
                    <a:pt x="76" y="30"/>
                  </a:moveTo>
                  <a:cubicBezTo>
                    <a:pt x="91" y="12"/>
                    <a:pt x="115" y="0"/>
                    <a:pt x="141" y="0"/>
                  </a:cubicBezTo>
                  <a:cubicBezTo>
                    <a:pt x="167" y="0"/>
                    <a:pt x="190" y="11"/>
                    <a:pt x="205" y="30"/>
                  </a:cubicBezTo>
                  <a:moveTo>
                    <a:pt x="76" y="139"/>
                  </a:moveTo>
                  <a:cubicBezTo>
                    <a:pt x="91" y="158"/>
                    <a:pt x="115" y="170"/>
                    <a:pt x="141" y="170"/>
                  </a:cubicBezTo>
                  <a:moveTo>
                    <a:pt x="206" y="139"/>
                  </a:moveTo>
                  <a:cubicBezTo>
                    <a:pt x="218" y="125"/>
                    <a:pt x="225" y="106"/>
                    <a:pt x="225" y="85"/>
                  </a:cubicBezTo>
                  <a:cubicBezTo>
                    <a:pt x="225" y="64"/>
                    <a:pt x="218" y="45"/>
                    <a:pt x="205" y="3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109278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blank">
  <a:themeElements>
    <a:clrScheme name="Custom 32">
      <a:dk1>
        <a:srgbClr val="00264A"/>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blank">
  <a:themeElements>
    <a:clrScheme name="Custom 32">
      <a:dk1>
        <a:srgbClr val="00264A"/>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0C2CE8D22B624D85996FC2DDCD2AF5" ma:contentTypeVersion="7" ma:contentTypeDescription="Crée un document." ma:contentTypeScope="" ma:versionID="06db100c6f5f43236c7dbb5c7db9e191">
  <xsd:schema xmlns:xsd="http://www.w3.org/2001/XMLSchema" xmlns:xs="http://www.w3.org/2001/XMLSchema" xmlns:p="http://schemas.microsoft.com/office/2006/metadata/properties" xmlns:ns1="http://schemas.microsoft.com/sharepoint/v3" xmlns:ns2="687b4844-bf71-496f-a770-71690fb5d21a" xmlns:ns3="001bd5b7-c616-4567-8c06-57b46e4bc2f2" targetNamespace="http://schemas.microsoft.com/office/2006/metadata/properties" ma:root="true" ma:fieldsID="0d5ef97bd1667779a5d77893c9e369c3" ns1:_="" ns2:_="" ns3:_="">
    <xsd:import namespace="http://schemas.microsoft.com/sharepoint/v3"/>
    <xsd:import namespace="687b4844-bf71-496f-a770-71690fb5d21a"/>
    <xsd:import namespace="001bd5b7-c616-4567-8c06-57b46e4bc2f2"/>
    <xsd:element name="properties">
      <xsd:complexType>
        <xsd:sequence>
          <xsd:element name="documentManagement">
            <xsd:complexType>
              <xsd:all>
                <xsd:element ref="ns1:PublishingStartDate" minOccurs="0"/>
                <xsd:element ref="ns1:PublishingExpirationDate" minOccurs="0"/>
                <xsd:element ref="ns2:kf6d3c94933b447b85e2c22753fc6508" minOccurs="0"/>
                <xsd:element ref="ns3:TaxCatchAll" minOccurs="0"/>
                <xsd:element ref="ns2:Responsable_x0020_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87b4844-bf71-496f-a770-71690fb5d21a" elementFormDefault="qualified">
    <xsd:import namespace="http://schemas.microsoft.com/office/2006/documentManagement/types"/>
    <xsd:import namespace="http://schemas.microsoft.com/office/infopath/2007/PartnerControls"/>
    <xsd:element name="kf6d3c94933b447b85e2c22753fc6508" ma:index="11" nillable="true" ma:taxonomy="true" ma:internalName="kf6d3c94933b447b85e2c22753fc6508" ma:taxonomyFieldName="Secteur_x0020_d_x0027_activit_x00e9_" ma:displayName="Secteur d'activité" ma:default="" ma:fieldId="{4f6d3c94-933b-447b-85e2-c22753fc6508}" ma:sspId="12f28d1d-272b-41a8-a395-f919ef96385f" ma:termSetId="934a5a4c-41fb-4673-abb2-25cb284ca46d" ma:anchorId="00000000-0000-0000-0000-000000000000" ma:open="false" ma:isKeyword="false">
      <xsd:complexType>
        <xsd:sequence>
          <xsd:element ref="pc:Terms" minOccurs="0" maxOccurs="1"/>
        </xsd:sequence>
      </xsd:complexType>
    </xsd:element>
    <xsd:element name="Responsable_x0020_Action" ma:index="14" nillable="true" ma:displayName="Responsable Action" ma:list="UserInfo" ma:SharePointGroup="0" ma:internalName="Responsable_x0020_Action"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1bd5b7-c616-4567-8c06-57b46e4bc2f2" elementFormDefault="qualified">
    <xsd:import namespace="http://schemas.microsoft.com/office/2006/documentManagement/types"/>
    <xsd:import namespace="http://schemas.microsoft.com/office/infopath/2007/PartnerControls"/>
    <xsd:element name="TaxCatchAll" ma:index="12" nillable="true" ma:displayName="Colonne Attraper tout de Taxonomie" ma:hidden="true" ma:list="{6352e68a-467b-428b-b079-bc21c455202c}" ma:internalName="TaxCatchAll" ma:showField="CatchAllData" ma:web="001bd5b7-c616-4567-8c06-57b46e4bc2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kf6d3c94933b447b85e2c22753fc6508 xmlns="687b4844-bf71-496f-a770-71690fb5d21a">
      <Terms xmlns="http://schemas.microsoft.com/office/infopath/2007/PartnerControls"/>
    </kf6d3c94933b447b85e2c22753fc6508>
    <TaxCatchAll xmlns="001bd5b7-c616-4567-8c06-57b46e4bc2f2"/>
    <Responsable_x0020_Action xmlns="687b4844-bf71-496f-a770-71690fb5d21a">
      <UserInfo>
        <DisplayName/>
        <AccountId xsi:nil="true"/>
        <AccountType/>
      </UserInfo>
    </Responsable_x0020_Action>
  </documentManagement>
</p:properties>
</file>

<file path=customXml/itemProps1.xml><?xml version="1.0" encoding="utf-8"?>
<ds:datastoreItem xmlns:ds="http://schemas.openxmlformats.org/officeDocument/2006/customXml" ds:itemID="{627899B8-AD2A-4310-BA98-CB978257E119}">
  <ds:schemaRefs>
    <ds:schemaRef ds:uri="http://schemas.microsoft.com/sharepoint/v3/contenttype/forms"/>
  </ds:schemaRefs>
</ds:datastoreItem>
</file>

<file path=customXml/itemProps2.xml><?xml version="1.0" encoding="utf-8"?>
<ds:datastoreItem xmlns:ds="http://schemas.openxmlformats.org/officeDocument/2006/customXml" ds:itemID="{B5F90A70-2D4E-4B0B-8F0A-5DB3E331ECDE}">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687b4844-bf71-496f-a770-71690fb5d21a"/>
    <ds:schemaRef ds:uri="001bd5b7-c616-4567-8c06-57b46e4bc2f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F9D6CB-55FC-42B9-951D-7D8D8B8B79B2}">
  <ds:schemaRefs>
    <ds:schemaRef ds:uri="http://purl.org/dc/elements/1.1/"/>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schemas.microsoft.com/sharepoint/v3"/>
    <ds:schemaRef ds:uri="001bd5b7-c616-4567-8c06-57b46e4bc2f2"/>
    <ds:schemaRef ds:uri="687b4844-bf71-496f-a770-71690fb5d21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75675</TotalTime>
  <Words>448</Words>
  <Application>Microsoft Office PowerPoint</Application>
  <PresentationFormat>A4 Paper (210x297 mm)</PresentationFormat>
  <Paragraphs>169</Paragraphs>
  <Slides>10</Slides>
  <Notes>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4" baseType="lpstr">
      <vt:lpstr>blank</vt:lpstr>
      <vt:lpstr>1_blank</vt:lpstr>
      <vt:lpstr>Closing slides</vt:lpstr>
      <vt:lpstr>think-cell Slide</vt:lpstr>
      <vt:lpstr>Digital Seer</vt:lpstr>
      <vt:lpstr>Solar Industry @ Glance</vt:lpstr>
      <vt:lpstr>Capgemini Solution – Digital Seer</vt:lpstr>
      <vt:lpstr>Features and Benefits</vt:lpstr>
      <vt:lpstr> Technical Architecture @ Digital Industrial Lab </vt:lpstr>
      <vt:lpstr>Digital Seer App</vt:lpstr>
      <vt:lpstr> Solar Plant Structure @ Yosemite  </vt:lpstr>
      <vt:lpstr>Technical Architecture For Yosemite  Solar PV Plant</vt:lpstr>
      <vt:lpstr>Future Roadmap</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KABBAJ Youssef (ykabbaj)</dc:creator>
  <cp:lastModifiedBy>Rishika Bais</cp:lastModifiedBy>
  <cp:revision>1377</cp:revision>
  <dcterms:created xsi:type="dcterms:W3CDTF">2016-01-13T09:49:55Z</dcterms:created>
  <dcterms:modified xsi:type="dcterms:W3CDTF">2017-10-09T06:09:04Z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0x010100250C2CE8D22B624D85996FC2DDCD2AF5</vt:lpwstr>
  </property>
  <property fmtid="{D5CDD505-2E9C-101B-9397-08002B2CF9AE}" pid="3" name="Secteur_x0020_d_x0027_activit_x00e9_">
    <vt:lpwstr/>
  </property>
  <property fmtid="{D5CDD505-2E9C-101B-9397-08002B2CF9AE}" pid="4" name="pb02b00d4e2d472ea0e73bf070ff0c98">
    <vt:lpwstr/>
  </property>
  <property fmtid="{D5CDD505-2E9C-101B-9397-08002B2CF9AE}" pid="5" name="oaebadc1a0f0422597972d86c6a68830">
    <vt:lpwstr/>
  </property>
  <property fmtid="{D5CDD505-2E9C-101B-9397-08002B2CF9AE}" pid="6" name="p16b5a805e4c48e1882da9987e410084">
    <vt:lpwstr/>
  </property>
  <property fmtid="{D5CDD505-2E9C-101B-9397-08002B2CF9AE}" pid="7" name="Outils">
    <vt:lpwstr/>
  </property>
  <property fmtid="{D5CDD505-2E9C-101B-9397-08002B2CF9AE}" pid="8" name="Domaine fonctionnel">
    <vt:lpwstr/>
  </property>
  <property fmtid="{D5CDD505-2E9C-101B-9397-08002B2CF9AE}" pid="9" name="Technologies">
    <vt:lpwstr/>
  </property>
  <property fmtid="{D5CDD505-2E9C-101B-9397-08002B2CF9AE}" pid="10" name="Secteur d'activité">
    <vt:lpwstr/>
  </property>
</Properties>
</file>