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25" r:id="rId2"/>
    <p:sldId id="1523" r:id="rId3"/>
    <p:sldId id="1547" r:id="rId4"/>
    <p:sldId id="1535" r:id="rId5"/>
    <p:sldId id="1531" r:id="rId6"/>
    <p:sldId id="1536" r:id="rId7"/>
    <p:sldId id="1537" r:id="rId8"/>
    <p:sldId id="1544" r:id="rId9"/>
    <p:sldId id="1548" r:id="rId10"/>
    <p:sldId id="1550" r:id="rId11"/>
    <p:sldId id="1549" r:id="rId12"/>
    <p:sldId id="1551" r:id="rId13"/>
    <p:sldId id="1552" r:id="rId14"/>
    <p:sldId id="1553" r:id="rId15"/>
    <p:sldId id="1554" r:id="rId16"/>
    <p:sldId id="1545" r:id="rId17"/>
    <p:sldId id="1555" r:id="rId18"/>
    <p:sldId id="15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5A771-5004-49EB-8943-BD9AC1DA33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5A771-5004-49EB-8943-BD9AC1DA33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38" y="1037892"/>
            <a:ext cx="8035414" cy="234381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COURSE PROJECT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HEART DISEASE PREDICTION USING MACHINE LEARNING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00" y="3619500"/>
            <a:ext cx="6400800" cy="533400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Guide : </a:t>
            </a:r>
            <a:r>
              <a:rPr lang="en-IN" sz="2000" dirty="0">
                <a:solidFill>
                  <a:schemeClr val="tx1"/>
                </a:solidFill>
              </a:rPr>
              <a:t>Prof. </a:t>
            </a:r>
            <a:r>
              <a:rPr lang="en-IN" sz="2000" dirty="0" err="1">
                <a:solidFill>
                  <a:schemeClr val="tx1"/>
                </a:solidFill>
              </a:rPr>
              <a:t>S.Ballal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Names :</a:t>
            </a:r>
          </a:p>
          <a:p>
            <a:r>
              <a:rPr lang="en-IN" dirty="0"/>
              <a:t>	1.  D26   </a:t>
            </a:r>
            <a:r>
              <a:rPr lang="en-IN" dirty="0" err="1"/>
              <a:t>Aayush</a:t>
            </a:r>
            <a:r>
              <a:rPr lang="en-IN" dirty="0"/>
              <a:t> </a:t>
            </a:r>
            <a:r>
              <a:rPr lang="en-IN" dirty="0" err="1"/>
              <a:t>Surawar</a:t>
            </a:r>
            <a:r>
              <a:rPr lang="en-IN" dirty="0"/>
              <a:t>           11910859</a:t>
            </a:r>
          </a:p>
          <a:p>
            <a:r>
              <a:rPr lang="en-IN" dirty="0"/>
              <a:t>	2.  D27   Samarth </a:t>
            </a:r>
            <a:r>
              <a:rPr lang="en-IN" dirty="0" err="1"/>
              <a:t>Takbhate</a:t>
            </a:r>
            <a:r>
              <a:rPr lang="en-IN" dirty="0"/>
              <a:t>       11910739 </a:t>
            </a:r>
          </a:p>
          <a:p>
            <a:r>
              <a:rPr lang="en-IN" dirty="0"/>
              <a:t>	3.  D30   </a:t>
            </a:r>
            <a:r>
              <a:rPr lang="en-IN" dirty="0" err="1"/>
              <a:t>Gopal</a:t>
            </a:r>
            <a:r>
              <a:rPr lang="en-IN" dirty="0"/>
              <a:t> </a:t>
            </a:r>
            <a:r>
              <a:rPr lang="en-IN" dirty="0" err="1"/>
              <a:t>Tapadiya</a:t>
            </a:r>
            <a:r>
              <a:rPr lang="en-IN" dirty="0"/>
              <a:t>            11911318 </a:t>
            </a:r>
          </a:p>
          <a:p>
            <a:r>
              <a:rPr lang="en-IN" dirty="0"/>
              <a:t>	4.  D31   </a:t>
            </a:r>
            <a:r>
              <a:rPr lang="en-IN" dirty="0" err="1"/>
              <a:t>Shivam</a:t>
            </a:r>
            <a:r>
              <a:rPr lang="en-IN" dirty="0"/>
              <a:t> </a:t>
            </a:r>
            <a:r>
              <a:rPr lang="en-IN" dirty="0" err="1"/>
              <a:t>tapre</a:t>
            </a:r>
            <a:r>
              <a:rPr lang="en-IN" dirty="0"/>
              <a:t>                11910774 </a:t>
            </a:r>
          </a:p>
          <a:p>
            <a:r>
              <a:rPr lang="en-US" dirty="0"/>
              <a:t>                  5. D43   </a:t>
            </a:r>
            <a:r>
              <a:rPr lang="en-IN" dirty="0" err="1"/>
              <a:t>Umesh</a:t>
            </a:r>
            <a:r>
              <a:rPr lang="en-IN" dirty="0"/>
              <a:t> </a:t>
            </a:r>
            <a:r>
              <a:rPr lang="en-IN" dirty="0" err="1"/>
              <a:t>Wanare</a:t>
            </a:r>
            <a:r>
              <a:rPr lang="en-IN" dirty="0"/>
              <a:t>            11911112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9432" y="313409"/>
            <a:ext cx="2869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DATA SCIENCE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9" name="Graphic 1">
            <a:extLst>
              <a:ext uri="{FF2B5EF4-FFF2-40B4-BE49-F238E27FC236}">
                <a16:creationId xmlns="" xmlns:a16="http://schemas.microsoft.com/office/drawing/2014/main" id="{03A674F5-A16E-4F18-891A-370CC985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4F6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465" y="5835551"/>
            <a:ext cx="2404650" cy="885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77CCD67-437E-4B93-83AD-56007667E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7" y="4059851"/>
            <a:ext cx="1692323" cy="17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62497-2202-4DCC-8179-7FE759EC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5E91AD-EC1A-474E-A0E5-7B8363D9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42CED0-43C4-4760-90F8-96A9EE0B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85" y="2518306"/>
            <a:ext cx="4139663" cy="2188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496CE51-2AB1-4977-BE4A-2BE57CD6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26" y="4707175"/>
            <a:ext cx="4064380" cy="2053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5848A65-15F2-488F-B691-C822E33F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21287"/>
            <a:ext cx="4419600" cy="2371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C60275F-0CC4-4A82-AFFF-BFE31F41F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47139"/>
            <a:ext cx="5928507" cy="19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8A4EA-1D53-449C-AD80-5F8AAAE0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4512EB-2C57-4AFA-8B28-C82A7065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5" name="Google Shape;155;p27">
            <a:extLst>
              <a:ext uri="{FF2B5EF4-FFF2-40B4-BE49-F238E27FC236}">
                <a16:creationId xmlns="" xmlns:a16="http://schemas.microsoft.com/office/drawing/2014/main" id="{88A4104A-A79A-4053-9499-E82DC497A3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6600" y="838200"/>
            <a:ext cx="5286375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6C4EECA-DF7B-4EAD-8100-DE38430C6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638324"/>
            <a:ext cx="2928855" cy="2160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0E9CB5-A2BE-4A82-B906-8D4D2129C79E}"/>
              </a:ext>
            </a:extLst>
          </p:cNvPr>
          <p:cNvSpPr txBox="1"/>
          <p:nvPr/>
        </p:nvSpPr>
        <p:spPr>
          <a:xfrm>
            <a:off x="838200" y="5486400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E24F03F-BDAE-43B6-9D57-C348A0296D22}"/>
              </a:ext>
            </a:extLst>
          </p:cNvPr>
          <p:cNvSpPr txBox="1"/>
          <p:nvPr/>
        </p:nvSpPr>
        <p:spPr>
          <a:xfrm>
            <a:off x="1066800" y="2362200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Co-Relation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28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F35EC-D033-4530-A9BB-BEE21B8D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723C479-5381-4F9E-A2B0-4ABACC63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C3E20E-AAE1-4D3C-AC00-7B495D9A0F72}"/>
              </a:ext>
            </a:extLst>
          </p:cNvPr>
          <p:cNvSpPr txBox="1"/>
          <p:nvPr/>
        </p:nvSpPr>
        <p:spPr>
          <a:xfrm>
            <a:off x="762000" y="914400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Logistic Regression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Google Shape;164;p28">
            <a:extLst>
              <a:ext uri="{FF2B5EF4-FFF2-40B4-BE49-F238E27FC236}">
                <a16:creationId xmlns="" xmlns:a16="http://schemas.microsoft.com/office/drawing/2014/main" id="{33E0D319-677A-43F7-B91D-11147FD9E0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055" y="1099066"/>
            <a:ext cx="2843625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5;p28">
            <a:extLst>
              <a:ext uri="{FF2B5EF4-FFF2-40B4-BE49-F238E27FC236}">
                <a16:creationId xmlns="" xmlns:a16="http://schemas.microsoft.com/office/drawing/2014/main" id="{C9089B0F-2316-42ED-A879-4135E6768FD4}"/>
              </a:ext>
            </a:extLst>
          </p:cNvPr>
          <p:cNvSpPr txBox="1"/>
          <p:nvPr/>
        </p:nvSpPr>
        <p:spPr>
          <a:xfrm>
            <a:off x="762000" y="1249319"/>
            <a:ext cx="2771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Precision:  0.85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Recall is:  0.88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400" dirty="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</a:rPr>
              <a:t>0.86</a:t>
            </a:r>
            <a:endParaRPr sz="24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" name="Google Shape;163;p28">
            <a:extLst>
              <a:ext uri="{FF2B5EF4-FFF2-40B4-BE49-F238E27FC236}">
                <a16:creationId xmlns="" xmlns:a16="http://schemas.microsoft.com/office/drawing/2014/main" id="{3B673C7C-66A0-4CF1-96BC-CBB060A32F8C}"/>
              </a:ext>
            </a:extLst>
          </p:cNvPr>
          <p:cNvSpPr txBox="1"/>
          <p:nvPr/>
        </p:nvSpPr>
        <p:spPr>
          <a:xfrm>
            <a:off x="730045" y="2423069"/>
            <a:ext cx="3086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accuracy score : 85.25 %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E362263-CBAE-4A25-9C35-E8271510AA53}"/>
              </a:ext>
            </a:extLst>
          </p:cNvPr>
          <p:cNvSpPr txBox="1"/>
          <p:nvPr/>
        </p:nvSpPr>
        <p:spPr>
          <a:xfrm>
            <a:off x="762000" y="3219761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Forest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8DE1F9-C937-41EF-908B-04CBE885E14E}"/>
              </a:ext>
            </a:extLst>
          </p:cNvPr>
          <p:cNvSpPr txBox="1"/>
          <p:nvPr/>
        </p:nvSpPr>
        <p:spPr>
          <a:xfrm>
            <a:off x="721832" y="3581870"/>
            <a:ext cx="4572000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Precision:  0.86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-US" sz="1800" dirty="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0.88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ea typeface="Lato Light"/>
                <a:cs typeface="Lato Light"/>
                <a:sym typeface="Lato Light"/>
              </a:rPr>
              <a:t>Accuracy score : 88.5%</a:t>
            </a:r>
            <a:endParaRPr lang="en-US" sz="1800" dirty="0">
              <a:ea typeface="Lato Light"/>
              <a:cs typeface="Lato Light"/>
              <a:sym typeface="Lato Light"/>
            </a:endParaRPr>
          </a:p>
        </p:txBody>
      </p:sp>
      <p:pic>
        <p:nvPicPr>
          <p:cNvPr id="13" name="Google Shape;173;p29">
            <a:extLst>
              <a:ext uri="{FF2B5EF4-FFF2-40B4-BE49-F238E27FC236}">
                <a16:creationId xmlns="" xmlns:a16="http://schemas.microsoft.com/office/drawing/2014/main" id="{1D9C60D0-20F9-40D0-AC67-CA18E3D321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865" y="3167652"/>
            <a:ext cx="3003933" cy="19568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F110238-A0D5-485C-9535-BE0D36E00475}"/>
              </a:ext>
            </a:extLst>
          </p:cNvPr>
          <p:cNvSpPr txBox="1"/>
          <p:nvPr/>
        </p:nvSpPr>
        <p:spPr>
          <a:xfrm>
            <a:off x="721832" y="5210799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Naïve </a:t>
            </a:r>
            <a:r>
              <a:rPr lang="en-US" b="1" dirty="0" err="1">
                <a:solidFill>
                  <a:srgbClr val="FF0000"/>
                </a:solidFill>
              </a:rPr>
              <a:t>Byas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87B61C2-02EB-4684-9EDB-69268EACDF5C}"/>
              </a:ext>
            </a:extLst>
          </p:cNvPr>
          <p:cNvSpPr txBox="1"/>
          <p:nvPr/>
        </p:nvSpPr>
        <p:spPr>
          <a:xfrm>
            <a:off x="721831" y="5529020"/>
            <a:ext cx="4572000" cy="16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Precision:  0.83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-US" sz="1800" dirty="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0.87</a:t>
            </a:r>
          </a:p>
          <a:p>
            <a:r>
              <a:rPr lang="en-IN" sz="1800" dirty="0">
                <a:solidFill>
                  <a:schemeClr val="dk1"/>
                </a:solidFill>
                <a:highlight>
                  <a:srgbClr val="FFFFFF"/>
                </a:highlight>
              </a:rPr>
              <a:t>accuracy score : 85.23 %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" name="Google Shape;182;p30">
            <a:extLst>
              <a:ext uri="{FF2B5EF4-FFF2-40B4-BE49-F238E27FC236}">
                <a16:creationId xmlns="" xmlns:a16="http://schemas.microsoft.com/office/drawing/2014/main" id="{70D8E52E-4983-4224-8CE8-45E646DABA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810" y="5156435"/>
            <a:ext cx="2959988" cy="170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55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573C01-8940-49E8-A0E5-07E60BB3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B0267A-7082-44F6-A3BF-FB7509B2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03FD60-00CB-4D83-9CF2-716BF25BE139}"/>
              </a:ext>
            </a:extLst>
          </p:cNvPr>
          <p:cNvSpPr txBox="1"/>
          <p:nvPr/>
        </p:nvSpPr>
        <p:spPr>
          <a:xfrm>
            <a:off x="762000" y="9144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KNN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3A457EE-0234-4CC0-ACEB-FEA3EF144627}"/>
              </a:ext>
            </a:extLst>
          </p:cNvPr>
          <p:cNvSpPr txBox="1"/>
          <p:nvPr/>
        </p:nvSpPr>
        <p:spPr>
          <a:xfrm>
            <a:off x="732503" y="1268984"/>
            <a:ext cx="4572000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Precision:  0.74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Recall is:  0.67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F-Score: 0.70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Accuracy Score : 63.93%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4CE4CF8-C574-4281-BCDB-9DFE043AAF7B}"/>
              </a:ext>
            </a:extLst>
          </p:cNvPr>
          <p:cNvSpPr txBox="1"/>
          <p:nvPr/>
        </p:nvSpPr>
        <p:spPr>
          <a:xfrm>
            <a:off x="664800" y="34290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Decision Tree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Google Shape;221;p35">
            <a:extLst>
              <a:ext uri="{FF2B5EF4-FFF2-40B4-BE49-F238E27FC236}">
                <a16:creationId xmlns="" xmlns:a16="http://schemas.microsoft.com/office/drawing/2014/main" id="{F763B4DE-99D2-4217-A474-5B010BFB4480}"/>
              </a:ext>
            </a:extLst>
          </p:cNvPr>
          <p:cNvSpPr txBox="1"/>
          <p:nvPr/>
        </p:nvSpPr>
        <p:spPr>
          <a:xfrm>
            <a:off x="633785" y="3886200"/>
            <a:ext cx="32556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Precision:  0.87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Recall is:  0.79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 dirty="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0.83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Accuracy Sore :82%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0" name="Google Shape;220;p35">
            <a:extLst>
              <a:ext uri="{FF2B5EF4-FFF2-40B4-BE49-F238E27FC236}">
                <a16:creationId xmlns="" xmlns:a16="http://schemas.microsoft.com/office/drawing/2014/main" id="{FCF7C0A0-7679-4E41-9561-FB007C3A59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3800" y="3429000"/>
            <a:ext cx="33528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8;p32">
            <a:extLst>
              <a:ext uri="{FF2B5EF4-FFF2-40B4-BE49-F238E27FC236}">
                <a16:creationId xmlns="" xmlns:a16="http://schemas.microsoft.com/office/drawing/2014/main" id="{AC815130-70A1-4CA1-8AC0-8C0D08661B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12" y="676950"/>
            <a:ext cx="3457575" cy="244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5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B5F30-844E-48D2-AA14-ACC645C8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D24BD3-B840-4536-84C6-DF27A012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5" name="Google Shape;242;p38">
            <a:extLst>
              <a:ext uri="{FF2B5EF4-FFF2-40B4-BE49-F238E27FC236}">
                <a16:creationId xmlns="" xmlns:a16="http://schemas.microsoft.com/office/drawing/2014/main" id="{B24D3D64-5B25-4288-AC11-58B20D4E68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1600200"/>
            <a:ext cx="8293749" cy="4539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CADB2C-039D-418E-93A8-E7342214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960C65-157B-4D6F-9BE5-8EB023D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2B26F23-ED5A-4E0E-8761-81784E70DF9A}"/>
              </a:ext>
            </a:extLst>
          </p:cNvPr>
          <p:cNvSpPr txBox="1"/>
          <p:nvPr/>
        </p:nvSpPr>
        <p:spPr>
          <a:xfrm>
            <a:off x="1066800" y="1397277"/>
            <a:ext cx="7391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set had Non-Linear dependency.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correctly adjusting the parameters of Random Forest we were able to achieve better accuracy.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had lesser amount of dataset so 10-fold cross-validation gave us better result.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strategy is not so Robust in nature, every time it needs a few adjustment in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achieved is satisfactory but can be future improved.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data warehouses in hospital so that the amount of data increases and a greater accuracy could be achieved.</a:t>
            </a:r>
          </a:p>
        </p:txBody>
      </p:sp>
    </p:spTree>
    <p:extLst>
      <p:ext uri="{BB962C8B-B14F-4D97-AF65-F5344CB8AC3E}">
        <p14:creationId xmlns:p14="http://schemas.microsoft.com/office/powerpoint/2010/main" val="265584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9A4F7-4256-407D-B94B-B247681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References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3070CC10-6F52-4B91-9858-53C049280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01237"/>
              </p:ext>
            </p:extLst>
          </p:nvPr>
        </p:nvGraphicFramePr>
        <p:xfrm>
          <a:off x="636639" y="1075538"/>
          <a:ext cx="8235573" cy="512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0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50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950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88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565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Paper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Artificial Neural Network Model for Neonatal Disease Diagnosis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Roy Chowdhury,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Mridula Chatterjee,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R.K. Samanta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-Layered Perceptron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94 attributes(which is a great number) to train the NN which gives a lesser accuracy of 75%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083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Data Mining Classification Methods in Cardiovascular Disease Prediction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Kumari, 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Sunila Godara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Tree,</a:t>
                      </a:r>
                    </a:p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closer to 80 % which could be improved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System for Heart Disease Diagnosis using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Guru,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 Dahiya,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Rajpal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 instances were used to train neural network which tends to be less effective.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2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762000"/>
            <a:ext cx="8353098" cy="5638800"/>
          </a:xfrm>
        </p:spPr>
        <p:txBody>
          <a:bodyPr>
            <a:noAutofit/>
          </a:bodyPr>
          <a:lstStyle/>
          <a:p>
            <a:pPr lvl="0"/>
            <a:r>
              <a:rPr lang="en-US" sz="1400" dirty="0" err="1"/>
              <a:t>Santhana</a:t>
            </a:r>
            <a:r>
              <a:rPr lang="en-US" sz="1400" dirty="0"/>
              <a:t> Krishnan J and </a:t>
            </a:r>
            <a:r>
              <a:rPr lang="en-US" sz="1400" dirty="0" err="1"/>
              <a:t>Geetha</a:t>
            </a:r>
            <a:r>
              <a:rPr lang="en-US" sz="1400" dirty="0"/>
              <a:t> S, “Prediction of Heart Disease using Machine Learning Algorithms” ICIICT, 2019.</a:t>
            </a:r>
            <a:endParaRPr lang="en-IN" sz="1400" dirty="0"/>
          </a:p>
          <a:p>
            <a:pPr lvl="0"/>
            <a:r>
              <a:rPr lang="en-US" sz="1400" dirty="0" err="1"/>
              <a:t>Aditi</a:t>
            </a:r>
            <a:r>
              <a:rPr lang="en-US" sz="1400" dirty="0"/>
              <a:t> </a:t>
            </a:r>
            <a:r>
              <a:rPr lang="en-US" sz="1400" dirty="0" err="1"/>
              <a:t>Gavhane</a:t>
            </a:r>
            <a:r>
              <a:rPr lang="en-US" sz="1400" dirty="0"/>
              <a:t>, </a:t>
            </a:r>
            <a:r>
              <a:rPr lang="en-US" sz="1400" dirty="0" err="1"/>
              <a:t>Gouthami</a:t>
            </a:r>
            <a:r>
              <a:rPr lang="en-US" sz="1400" dirty="0"/>
              <a:t> </a:t>
            </a:r>
            <a:r>
              <a:rPr lang="en-US" sz="1400" dirty="0" err="1"/>
              <a:t>Kokkula</a:t>
            </a:r>
            <a:r>
              <a:rPr lang="en-US" sz="1400" dirty="0"/>
              <a:t>, </a:t>
            </a:r>
            <a:r>
              <a:rPr lang="en-US" sz="1400" dirty="0" err="1"/>
              <a:t>Isha</a:t>
            </a:r>
            <a:r>
              <a:rPr lang="en-US" sz="1400" dirty="0"/>
              <a:t> </a:t>
            </a:r>
            <a:r>
              <a:rPr lang="en-US" sz="1400" dirty="0" err="1"/>
              <a:t>Panday</a:t>
            </a:r>
            <a:r>
              <a:rPr lang="en-US" sz="1400" dirty="0"/>
              <a:t>, Prof. </a:t>
            </a:r>
            <a:r>
              <a:rPr lang="en-US" sz="1400" dirty="0" err="1"/>
              <a:t>Kailash</a:t>
            </a:r>
            <a:r>
              <a:rPr lang="en-US" sz="1400" dirty="0"/>
              <a:t> </a:t>
            </a:r>
            <a:r>
              <a:rPr lang="en-US" sz="1400" dirty="0" err="1"/>
              <a:t>Devadkar</a:t>
            </a:r>
            <a:r>
              <a:rPr lang="en-US" sz="1400" dirty="0"/>
              <a:t>, “Prediction of Heart Disease using Machine Learning”, Proceedings of the 2</a:t>
            </a:r>
            <a:r>
              <a:rPr lang="en-US" sz="1400" baseline="30000" dirty="0"/>
              <a:t>nd</a:t>
            </a:r>
            <a:r>
              <a:rPr lang="en-US" sz="1400" dirty="0"/>
              <a:t> International conference on Electronics, Communication and Aerospace Technology(ICECA), 2018.</a:t>
            </a:r>
            <a:endParaRPr lang="en-IN" sz="1400" dirty="0"/>
          </a:p>
          <a:p>
            <a:pPr lvl="0"/>
            <a:r>
              <a:rPr lang="en-US" sz="1400" dirty="0" err="1"/>
              <a:t>Senthil</a:t>
            </a:r>
            <a:r>
              <a:rPr lang="en-US" sz="1400" dirty="0"/>
              <a:t> </a:t>
            </a:r>
            <a:r>
              <a:rPr lang="en-US" sz="1400" dirty="0" err="1"/>
              <a:t>kumar</a:t>
            </a:r>
            <a:r>
              <a:rPr lang="en-US" sz="1400" dirty="0"/>
              <a:t> </a:t>
            </a:r>
            <a:r>
              <a:rPr lang="en-US" sz="1400" dirty="0" err="1"/>
              <a:t>mohan</a:t>
            </a:r>
            <a:r>
              <a:rPr lang="en-US" sz="1400" dirty="0"/>
              <a:t>, </a:t>
            </a:r>
            <a:r>
              <a:rPr lang="en-US" sz="1400" dirty="0" err="1"/>
              <a:t>chandrasegar</a:t>
            </a:r>
            <a:r>
              <a:rPr lang="en-US" sz="1400" dirty="0"/>
              <a:t> </a:t>
            </a:r>
            <a:r>
              <a:rPr lang="en-US" sz="1400" dirty="0" err="1"/>
              <a:t>thirumalai</a:t>
            </a:r>
            <a:r>
              <a:rPr lang="en-US" sz="1400" dirty="0"/>
              <a:t> and </a:t>
            </a:r>
            <a:r>
              <a:rPr lang="en-US" sz="1400" dirty="0" err="1"/>
              <a:t>Gautam</a:t>
            </a:r>
            <a:r>
              <a:rPr lang="en-US" sz="1400" dirty="0"/>
              <a:t> </a:t>
            </a:r>
            <a:r>
              <a:rPr lang="en-US" sz="1400" dirty="0" err="1"/>
              <a:t>Srivastva</a:t>
            </a:r>
            <a:r>
              <a:rPr lang="en-US" sz="1400" dirty="0"/>
              <a:t>, “Effective Heart Disease Prediction Using Hybrid Machine Learning Techniques” IEEE Access 2019.</a:t>
            </a:r>
            <a:endParaRPr lang="en-IN" sz="1400" dirty="0"/>
          </a:p>
          <a:p>
            <a:pPr lvl="0"/>
            <a:r>
              <a:rPr lang="en-US" sz="1400" dirty="0" err="1"/>
              <a:t>Himanshu</a:t>
            </a:r>
            <a:r>
              <a:rPr lang="en-US" sz="1400" dirty="0"/>
              <a:t> Sharma and M A </a:t>
            </a:r>
            <a:r>
              <a:rPr lang="en-US" sz="1400" dirty="0" err="1"/>
              <a:t>Rizvi</a:t>
            </a:r>
            <a:r>
              <a:rPr lang="en-US" sz="1400" dirty="0"/>
              <a:t>, “Prediction of Heart Disease using Machine Learning Algorithms: A Survey” International Journal on Recent and Innovation Trends in Computing and Communication Volume: 5 Issue: 8 , IJRITCC August 2017.</a:t>
            </a:r>
            <a:endParaRPr lang="en-IN" sz="1400" dirty="0"/>
          </a:p>
          <a:p>
            <a:pPr lvl="0"/>
            <a:r>
              <a:rPr lang="en-US" sz="1400" dirty="0"/>
              <a:t>M. Nikhil Kumar, K. V. S. </a:t>
            </a:r>
            <a:r>
              <a:rPr lang="en-US" sz="1400" dirty="0" err="1"/>
              <a:t>Koushik</a:t>
            </a:r>
            <a:r>
              <a:rPr lang="en-US" sz="1400" dirty="0"/>
              <a:t>, K. Deepak, “Prediction of Heart Diseases Using Data Mining and Machine Learning Algorithms and Tools” International Journal of Scientific Research in Computer Science, Engineering and Information Technology ,IJSRCSEIT 2019.</a:t>
            </a:r>
            <a:endParaRPr lang="en-IN" sz="1400" dirty="0"/>
          </a:p>
          <a:p>
            <a:pPr lvl="0"/>
            <a:r>
              <a:rPr lang="en-US" sz="1400" dirty="0" err="1"/>
              <a:t>Amandeep</a:t>
            </a:r>
            <a:r>
              <a:rPr lang="en-US" sz="1400" dirty="0"/>
              <a:t> </a:t>
            </a:r>
            <a:r>
              <a:rPr lang="en-US" sz="1400" dirty="0" err="1"/>
              <a:t>Kaur</a:t>
            </a:r>
            <a:r>
              <a:rPr lang="en-US" sz="1400" dirty="0"/>
              <a:t> and </a:t>
            </a:r>
            <a:r>
              <a:rPr lang="en-US" sz="1400" dirty="0" err="1"/>
              <a:t>Jyoti</a:t>
            </a:r>
            <a:r>
              <a:rPr lang="en-US" sz="1400" dirty="0"/>
              <a:t> </a:t>
            </a:r>
            <a:r>
              <a:rPr lang="en-US" sz="1400" dirty="0" err="1"/>
              <a:t>Arora</a:t>
            </a:r>
            <a:r>
              <a:rPr lang="en-US" sz="1400" dirty="0"/>
              <a:t>,“Heart Diseases Prediction using Data Mining Techniques: A survey” International Journal of Advanced Research in Computer Science , IJARCS 2015-2019</a:t>
            </a:r>
            <a:r>
              <a:rPr lang="en-US" sz="1400" dirty="0" smtClean="0"/>
              <a:t>.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3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2060"/>
                </a:solidFill>
              </a:rPr>
              <a:t>Thank You !!!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18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1"/>
            <a:ext cx="8229600" cy="610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Project Objective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Project Domain &amp; Tools used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Design Flow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Solution Strategy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Literature Reference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1B40B4-F557-4EEF-A341-83B216C1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0C028B-55BE-46CF-AF57-E19B533B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F7017B9-1AD2-4DD7-B271-A3E39C5CA096}"/>
              </a:ext>
            </a:extLst>
          </p:cNvPr>
          <p:cNvSpPr>
            <a:spLocks noGrp="1"/>
          </p:cNvSpPr>
          <p:nvPr>
            <p:ph idx="5"/>
          </p:nvPr>
        </p:nvSpPr>
        <p:spPr>
          <a:xfrm>
            <a:off x="533400" y="1295400"/>
            <a:ext cx="8353425" cy="57340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Heart Disease.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Cleveland Heart Disease dataset which has some non-linear tendency.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improved Heart Disease Prediction technique by correctly adjusting the Random Forest Machine Learning Model (fetching 85.81% accuracy).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data contains hidden information which is useful for making effective decisions.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</p:spTree>
    <p:extLst>
      <p:ext uri="{BB962C8B-B14F-4D97-AF65-F5344CB8AC3E}">
        <p14:creationId xmlns:p14="http://schemas.microsoft.com/office/powerpoint/2010/main" val="18649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N" dirty="0" err="1"/>
              <a:t>ntroduction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56CE77-3CE9-4727-AE6E-087A18664384}"/>
              </a:ext>
            </a:extLst>
          </p:cNvPr>
          <p:cNvSpPr txBox="1"/>
          <p:nvPr/>
        </p:nvSpPr>
        <p:spPr>
          <a:xfrm>
            <a:off x="533400" y="1371600"/>
            <a:ext cx="822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Machine learning allows building models to quickly </a:t>
            </a:r>
            <a:r>
              <a:rPr lang="en-IN" dirty="0" err="1"/>
              <a:t>analyze</a:t>
            </a:r>
            <a:r>
              <a:rPr lang="en-IN" dirty="0"/>
              <a:t> data and deliver results, leveraging the historical and real-time data, with machine learning that will help healthcare service providers to make better decisions on patient's disease diagnosis.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B0F0"/>
                </a:solidFill>
              </a:rPr>
              <a:t>By </a:t>
            </a:r>
            <a:r>
              <a:rPr lang="en-IN" dirty="0" err="1">
                <a:solidFill>
                  <a:srgbClr val="00B0F0"/>
                </a:solidFill>
              </a:rPr>
              <a:t>analyzing</a:t>
            </a:r>
            <a:r>
              <a:rPr lang="en-IN" dirty="0">
                <a:solidFill>
                  <a:srgbClr val="00B0F0"/>
                </a:solidFill>
              </a:rPr>
              <a:t> the data we can predict the occurrence of the disease in our project. This intelligent system for disease prediction plays a major role in controlling the disease and maintaining the good health status of people by predicting accurate disease risk.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C00000"/>
                </a:solidFill>
              </a:rPr>
              <a:t>Machine learning algorithms can also be helpful in providing vital statistics, real-time data and advanced analytics in terms of the patient's disease, lab test results, blood pressure, family history, clinical trial data, etc., to doctors.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A49674D-E024-49B8-AEE4-3D394003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54" y="698500"/>
            <a:ext cx="5933888" cy="6032500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6962930" cy="639763"/>
          </a:xfrm>
        </p:spPr>
        <p:txBody>
          <a:bodyPr>
            <a:normAutofit/>
          </a:bodyPr>
          <a:lstStyle/>
          <a:p>
            <a:r>
              <a:rPr lang="en-US" dirty="0"/>
              <a:t>Need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42AAFC-6B72-4BD6-97EA-90662F23E1CE}"/>
              </a:ext>
            </a:extLst>
          </p:cNvPr>
          <p:cNvSpPr txBox="1"/>
          <p:nvPr/>
        </p:nvSpPr>
        <p:spPr>
          <a:xfrm>
            <a:off x="685800" y="1142643"/>
            <a:ext cx="3276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estimated that 12 million deaths occur worldwide, where heart disease is the major cause of deaths.</a:t>
            </a: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health related data being generated every day which is difficult to be analyzed.</a:t>
            </a: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and cost is required to detect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5791200" cy="639763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200000"/>
              </a:lnSpc>
            </a:pPr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611535"/>
            <a:ext cx="8353098" cy="5733396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10E69B2-7C68-422D-AAC2-4706E93B32BC}"/>
              </a:ext>
            </a:extLst>
          </p:cNvPr>
          <p:cNvSpPr txBox="1">
            <a:spLocks/>
          </p:cNvSpPr>
          <p:nvPr/>
        </p:nvSpPr>
        <p:spPr>
          <a:xfrm>
            <a:off x="815689" y="990600"/>
            <a:ext cx="8062748" cy="20896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0798BD6-8ED0-4D6B-8E98-E97DA901F062}"/>
              </a:ext>
            </a:extLst>
          </p:cNvPr>
          <p:cNvSpPr txBox="1"/>
          <p:nvPr/>
        </p:nvSpPr>
        <p:spPr>
          <a:xfrm>
            <a:off x="1526581" y="903778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build a Heart Disease prediction system to overcome the shortcomings of the prior Heart Disease detection techniques.”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B27139C-6D77-46B0-9949-6481C430D79E}"/>
              </a:ext>
            </a:extLst>
          </p:cNvPr>
          <p:cNvSpPr txBox="1"/>
          <p:nvPr/>
        </p:nvSpPr>
        <p:spPr>
          <a:xfrm>
            <a:off x="683343" y="1846818"/>
            <a:ext cx="806274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Predict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whether a patient should be diagnosed with Heart Disease. This is a 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binary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outcome.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/>
            </a:r>
            <a:b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Positive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(+) = 1, patient diagnosed with Heart Disease</a:t>
            </a:r>
            <a:b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Negative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(-) = 0, patient not diagnosed with Heart Disease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Experiment with various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 Classification Models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&amp; see which yields greatest 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accuracy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Examine 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trends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&amp; 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correlations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within our data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Determine which 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features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are 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charter"/>
              </a:rPr>
              <a:t>most important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to Positive/Negative Heart Disease diagnosis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7">
            <a:extLst>
              <a:ext uri="{FF2B5EF4-FFF2-40B4-BE49-F238E27FC236}">
                <a16:creationId xmlns="" xmlns:a16="http://schemas.microsoft.com/office/drawing/2014/main" id="{12570E3B-FAB5-4EAA-AF2F-4E60A7B8876A}"/>
              </a:ext>
            </a:extLst>
          </p:cNvPr>
          <p:cNvSpPr>
            <a:spLocks noChangeAspect="1"/>
          </p:cNvSpPr>
          <p:nvPr/>
        </p:nvSpPr>
        <p:spPr>
          <a:xfrm>
            <a:off x="527796" y="750443"/>
            <a:ext cx="1008617" cy="10086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DC5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47">
            <a:extLst>
              <a:ext uri="{FF2B5EF4-FFF2-40B4-BE49-F238E27FC236}">
                <a16:creationId xmlns="" xmlns:a16="http://schemas.microsoft.com/office/drawing/2014/main" id="{82799723-FC2E-4A93-9851-CF3055278A7D}"/>
              </a:ext>
            </a:extLst>
          </p:cNvPr>
          <p:cNvSpPr>
            <a:spLocks noChangeAspect="1"/>
          </p:cNvSpPr>
          <p:nvPr/>
        </p:nvSpPr>
        <p:spPr>
          <a:xfrm>
            <a:off x="7737474" y="5742156"/>
            <a:ext cx="1008617" cy="10086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DC5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, Technology ,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805026"/>
            <a:ext cx="8353098" cy="5733396"/>
          </a:xfrm>
        </p:spPr>
        <p:txBody>
          <a:bodyPr/>
          <a:lstStyle/>
          <a:p>
            <a:r>
              <a:rPr lang="en-IN" dirty="0"/>
              <a:t>Project Domain – </a:t>
            </a:r>
            <a:r>
              <a:rPr lang="en-IN" dirty="0">
                <a:solidFill>
                  <a:srgbClr val="FF0000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Data Visualisation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Machine learning Modelling</a:t>
            </a:r>
          </a:p>
          <a:p>
            <a:endParaRPr lang="en-IN" dirty="0"/>
          </a:p>
          <a:p>
            <a:r>
              <a:rPr lang="en-IN" dirty="0"/>
              <a:t>Tool</a:t>
            </a:r>
          </a:p>
          <a:p>
            <a:r>
              <a:rPr lang="en-IN" dirty="0">
                <a:solidFill>
                  <a:srgbClr val="7030A0"/>
                </a:solidFill>
              </a:rPr>
              <a:t>Dataset- Excel</a:t>
            </a:r>
          </a:p>
          <a:p>
            <a:r>
              <a:rPr lang="en-IN" dirty="0">
                <a:solidFill>
                  <a:srgbClr val="7030A0"/>
                </a:solidFill>
              </a:rPr>
              <a:t>Data Visualisation – R</a:t>
            </a:r>
          </a:p>
          <a:p>
            <a:r>
              <a:rPr lang="en-IN" dirty="0">
                <a:solidFill>
                  <a:srgbClr val="7030A0"/>
                </a:solidFill>
              </a:rPr>
              <a:t>ML Model – Python</a:t>
            </a:r>
          </a:p>
          <a:p>
            <a:endParaRPr lang="en-IN" dirty="0"/>
          </a:p>
          <a:p>
            <a:r>
              <a:rPr lang="en-IN" dirty="0"/>
              <a:t>IDE –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Jupyter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AutoShape 2" descr="Code::Blo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Microsoft Excel | Cambrian College Teaching &amp; Learning Innovation Hub">
            <a:extLst>
              <a:ext uri="{FF2B5EF4-FFF2-40B4-BE49-F238E27FC236}">
                <a16:creationId xmlns="" xmlns:a16="http://schemas.microsoft.com/office/drawing/2014/main" id="{4A6360A9-1499-4181-B95D-D24E04538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70" y="2971800"/>
            <a:ext cx="2892810" cy="11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Logo - PNG and Vector - Logo Download">
            <a:extLst>
              <a:ext uri="{FF2B5EF4-FFF2-40B4-BE49-F238E27FC236}">
                <a16:creationId xmlns="" xmlns:a16="http://schemas.microsoft.com/office/drawing/2014/main" id="{6630F2AF-F95A-4A63-A8BA-2A190BAC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00" y="41289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5C28C4BD-DA96-49A1-85E6-D1800D88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55" y="5084272"/>
            <a:ext cx="148018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8BA97-30CB-4DCA-8E1C-50BFA08F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Flow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ABACBA7-7A51-4B3B-98AF-6F83761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878016B-0069-4CB6-ACBE-1C36AE961680}"/>
              </a:ext>
            </a:extLst>
          </p:cNvPr>
          <p:cNvGrpSpPr/>
          <p:nvPr/>
        </p:nvGrpSpPr>
        <p:grpSpPr>
          <a:xfrm>
            <a:off x="1489798" y="1219200"/>
            <a:ext cx="6164403" cy="3974414"/>
            <a:chOff x="2054637" y="842276"/>
            <a:chExt cx="8219204" cy="5299217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1903C0F7-59B2-4362-BC51-A5CADF879937}"/>
                </a:ext>
              </a:extLst>
            </p:cNvPr>
            <p:cNvGrpSpPr/>
            <p:nvPr/>
          </p:nvGrpSpPr>
          <p:grpSpPr>
            <a:xfrm>
              <a:off x="2054637" y="842276"/>
              <a:ext cx="8219204" cy="5299217"/>
              <a:chOff x="2567073" y="1070379"/>
              <a:chExt cx="8219204" cy="5562433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BA8137A9-65E4-4846-BF7C-A163574DDB13}"/>
                  </a:ext>
                </a:extLst>
              </p:cNvPr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E60A85CA-CEB1-43C1-87D6-CD84D851BB4A}"/>
                  </a:ext>
                </a:extLst>
              </p:cNvPr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dataset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8332422A-C996-48DF-BE19-11D25DFC6FAF}"/>
                  </a:ext>
                </a:extLst>
              </p:cNvPr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D71C72F4-E882-47EB-A1AB-DA881008949E}"/>
                  </a:ext>
                </a:extLst>
              </p:cNvPr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FC449F91-E378-4ACD-8D02-A5B9011FCD01}"/>
                  </a:ext>
                </a:extLst>
              </p:cNvPr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D02132B7-14D2-43F5-B9F8-65CE83C2BE4C}"/>
                  </a:ext>
                </a:extLst>
              </p:cNvPr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D7675C16-55A5-49A3-A142-86717C488E3E}"/>
                  </a:ext>
                </a:extLst>
              </p:cNvPr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104D5DBC-E8F1-4CAD-92AD-8ED7B1F81CD2}"/>
                  </a:ext>
                </a:extLst>
              </p:cNvPr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E376BEC9-014A-484A-A1AD-D6B840AB66F7}"/>
                  </a:ext>
                </a:extLst>
              </p:cNvPr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2C0DFC05-3D39-4FC0-82D5-7FF6E1365285}"/>
                  </a:ext>
                </a:extLst>
              </p:cNvPr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="" xmlns:a16="http://schemas.microsoft.com/office/drawing/2014/main" id="{847A550C-C361-4302-80AB-98FB3BB9008F}"/>
                  </a:ext>
                </a:extLst>
              </p:cNvPr>
              <p:cNvCxnSpPr>
                <a:stCxn id="11" idx="4"/>
                <a:endCxn id="12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F590261C-A757-4397-8673-45D08BE934CD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="" xmlns:a16="http://schemas.microsoft.com/office/drawing/2014/main" id="{EA7B7F7A-4F93-429F-9089-615BAF5DF9EC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="" xmlns:a16="http://schemas.microsoft.com/office/drawing/2014/main" id="{005CF009-9D07-4788-A41B-22B71D4CB4B5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512E13BF-139E-444B-8CEC-FF4F917FDF70}"/>
                  </a:ext>
                </a:extLst>
              </p:cNvPr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28284004-C97B-45F8-A0B6-38A1274DD268}"/>
                  </a:ext>
                </a:extLst>
              </p:cNvPr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231A6F99-BA22-4A11-8036-B06A210287DA}"/>
                  </a:ext>
                </a:extLst>
              </p:cNvPr>
              <p:cNvCxnSpPr>
                <a:endCxn id="17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12D39D5D-F704-4204-A407-78F323347AC3}"/>
                  </a:ext>
                </a:extLst>
              </p:cNvPr>
              <p:cNvCxnSpPr>
                <a:stCxn id="17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3F1443C9-D44C-4528-9B8D-7A45437084BA}"/>
                  </a:ext>
                </a:extLst>
              </p:cNvPr>
              <p:cNvCxnSpPr>
                <a:stCxn id="16" idx="2"/>
                <a:endCxn id="18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184E9D88-2256-4EE2-A947-D0FFDA03A1C1}"/>
                  </a:ext>
                </a:extLst>
              </p:cNvPr>
              <p:cNvCxnSpPr>
                <a:stCxn id="18" idx="2"/>
                <a:endCxn id="19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="" xmlns:a16="http://schemas.microsoft.com/office/drawing/2014/main" id="{64DFF0A7-AD75-40D2-83EF-D30010C7741B}"/>
                  </a:ext>
                </a:extLst>
              </p:cNvPr>
              <p:cNvCxnSpPr>
                <a:stCxn id="19" idx="2"/>
                <a:endCxn id="20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FC203B5E-02B4-449B-8471-35909B0061D3}"/>
                  </a:ext>
                </a:extLst>
              </p:cNvPr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852A2CE1-7587-43EB-931C-E0828831BBF0}"/>
                  </a:ext>
                </a:extLst>
              </p:cNvPr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CBA550D3-30CB-4212-8B8C-B1CF4C8CE057}"/>
                  </a:ext>
                </a:extLst>
              </p:cNvPr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CF69E7B1-D7B9-413B-B213-03E994BCD661}"/>
                  </a:ext>
                </a:extLst>
              </p:cNvPr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0834FB08-5FE9-4922-B15B-D533394640C3}"/>
                  </a:ext>
                </a:extLst>
              </p:cNvPr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5F0D49B-C33C-4FE6-AF8E-63E4BCF56B0F}"/>
                </a:ext>
              </a:extLst>
            </p:cNvPr>
            <p:cNvSpPr txBox="1"/>
            <p:nvPr/>
          </p:nvSpPr>
          <p:spPr>
            <a:xfrm>
              <a:off x="2916332" y="5051729"/>
              <a:ext cx="1575645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1" dirty="0"/>
                <a:t>If 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5BA63FE-0D3A-451A-8A36-068C4BB3A749}"/>
              </a:ext>
            </a:extLst>
          </p:cNvPr>
          <p:cNvSpPr txBox="1"/>
          <p:nvPr/>
        </p:nvSpPr>
        <p:spPr>
          <a:xfrm>
            <a:off x="2909945" y="5683579"/>
            <a:ext cx="37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 : Flow Chart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1329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4EC6B4-B145-498E-A0C0-933F5DB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Strategy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3DC056-A1DC-4BEC-A13B-35DC8AC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5" name="Google Shape;74;p15">
            <a:extLst>
              <a:ext uri="{FF2B5EF4-FFF2-40B4-BE49-F238E27FC236}">
                <a16:creationId xmlns="" xmlns:a16="http://schemas.microsoft.com/office/drawing/2014/main" id="{D6BAE4B2-3C04-49CA-8C66-38AADC20CB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24400" y="2057400"/>
            <a:ext cx="4191000" cy="38714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2BBC-6627-4FED-9FF8-92DACC3EF607}"/>
              </a:ext>
            </a:extLst>
          </p:cNvPr>
          <p:cNvSpPr txBox="1"/>
          <p:nvPr/>
        </p:nvSpPr>
        <p:spPr>
          <a:xfrm>
            <a:off x="533400" y="677454"/>
            <a:ext cx="8763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dataset for Heart Disease prediction. ( We have used Cleveland Heart Disease dataset 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attributes from the total number of attributes.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attributes used are : 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Trestbps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Resting blood pressure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cholestoral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(fasting blood sugar &gt; 120 mg/dl) 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maximum heart rate achieved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according to the nature of dataset.(Logistic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Regression,Naïve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Byas,KNN,Decision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Random Forest)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 the algorithms accuracy.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10-FOLD CROSS VALIDATION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911</Words>
  <Application>Microsoft Office PowerPoint</Application>
  <PresentationFormat>On-screen Show (4:3)</PresentationFormat>
  <Paragraphs>221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PROJECT HEART DISEASE PREDICTION USING MACHINE LEARNING</vt:lpstr>
      <vt:lpstr>Content</vt:lpstr>
      <vt:lpstr>Abstract</vt:lpstr>
      <vt:lpstr>Introduction</vt:lpstr>
      <vt:lpstr>Need</vt:lpstr>
      <vt:lpstr>Project Objective</vt:lpstr>
      <vt:lpstr>Domain , Technology , Tools</vt:lpstr>
      <vt:lpstr>Design Flow</vt:lpstr>
      <vt:lpstr>Solution Strategy</vt:lpstr>
      <vt:lpstr>Result</vt:lpstr>
      <vt:lpstr>Results</vt:lpstr>
      <vt:lpstr>Result</vt:lpstr>
      <vt:lpstr>Result</vt:lpstr>
      <vt:lpstr>Result</vt:lpstr>
      <vt:lpstr>Conclusion</vt:lpstr>
      <vt:lpstr>Literature 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</cp:lastModifiedBy>
  <cp:revision>128</cp:revision>
  <dcterms:created xsi:type="dcterms:W3CDTF">2006-08-16T00:00:00Z</dcterms:created>
  <dcterms:modified xsi:type="dcterms:W3CDTF">2021-05-26T13:21:18Z</dcterms:modified>
</cp:coreProperties>
</file>