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9" r:id="rId3"/>
    <p:sldId id="281" r:id="rId4"/>
    <p:sldId id="289" r:id="rId5"/>
    <p:sldId id="264" r:id="rId6"/>
    <p:sldId id="260" r:id="rId7"/>
    <p:sldId id="283" r:id="rId8"/>
    <p:sldId id="278" r:id="rId9"/>
    <p:sldId id="282" r:id="rId10"/>
    <p:sldId id="284" r:id="rId11"/>
    <p:sldId id="257" r:id="rId12"/>
    <p:sldId id="286" r:id="rId13"/>
    <p:sldId id="287" r:id="rId14"/>
    <p:sldId id="259" r:id="rId15"/>
    <p:sldId id="262" r:id="rId16"/>
    <p:sldId id="288" r:id="rId17"/>
    <p:sldId id="261" r:id="rId18"/>
    <p:sldId id="258" r:id="rId19"/>
    <p:sldId id="263" r:id="rId20"/>
    <p:sldId id="265" r:id="rId21"/>
    <p:sldId id="266" r:id="rId22"/>
    <p:sldId id="267" r:id="rId23"/>
    <p:sldId id="268" r:id="rId24"/>
    <p:sldId id="272" r:id="rId25"/>
    <p:sldId id="269" r:id="rId26"/>
    <p:sldId id="270" r:id="rId27"/>
    <p:sldId id="271" r:id="rId28"/>
    <p:sldId id="273" r:id="rId29"/>
    <p:sldId id="274" r:id="rId30"/>
    <p:sldId id="276" r:id="rId31"/>
    <p:sldId id="290" r:id="rId32"/>
    <p:sldId id="277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F18B4-FDE6-4B40-AE3A-5C88CD54319B}" v="56" dt="2019-04-18T20:43:50.959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66" d="100"/>
          <a:sy n="66" d="100"/>
        </p:scale>
        <p:origin x="84" y="21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4/18/2019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4/18/2019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4/18/2019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4/18/2019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4/18/2019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zy_learni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en.wikipedia.org/wiki/Machine_learn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Dependent_vari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_(statistics)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en.wikipedia.org/wiki/Decision_tree_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en.wikipedia.org/wiki/Test_set" TargetMode="External"/><Relationship Id="rId4" Type="http://schemas.openxmlformats.org/officeDocument/2006/relationships/hyperlink" Target="https://en.wikipedia.org/wiki/Overfittin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owchart" TargetMode="External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lgorithm" TargetMode="External"/><Relationship Id="rId5" Type="http://schemas.openxmlformats.org/officeDocument/2006/relationships/hyperlink" Target="https://en.wikipedia.org/wiki/Causal_model" TargetMode="External"/><Relationship Id="rId4" Type="http://schemas.openxmlformats.org/officeDocument/2006/relationships/hyperlink" Target="https://en.wikipedia.org/wiki/Tree_(graph_theory)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model" TargetMode="External"/><Relationship Id="rId2" Type="http://schemas.openxmlformats.org/officeDocument/2006/relationships/hyperlink" Target="https://en.wikipedia.org/wiki/Estim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odel_selecti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n.wikipedia.org/wiki/Precision_and_recall#Definition_(classification_context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137" y="304800"/>
            <a:ext cx="9753600" cy="838201"/>
          </a:xfrm>
        </p:spPr>
        <p:txBody>
          <a:bodyPr>
            <a:normAutofit/>
          </a:bodyPr>
          <a:lstStyle/>
          <a:p>
            <a:r>
              <a:rPr lang="en-US" sz="4800" dirty="0"/>
              <a:t>CENSUS INCOME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149" y="3222171"/>
            <a:ext cx="7848600" cy="33528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800" dirty="0"/>
              <a:t>GROUP 6 - 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Akash Gupta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Chandra </a:t>
            </a:r>
            <a:r>
              <a:rPr lang="en-US" sz="1800" dirty="0" err="1"/>
              <a:t>Megha</a:t>
            </a:r>
            <a:r>
              <a:rPr lang="en-US" sz="1800" dirty="0"/>
              <a:t> </a:t>
            </a:r>
            <a:r>
              <a:rPr lang="en-US" sz="1800" dirty="0" err="1"/>
              <a:t>Penchala</a:t>
            </a:r>
            <a:endParaRPr lang="en-US" sz="1800" dirty="0"/>
          </a:p>
          <a:p>
            <a:pPr>
              <a:lnSpc>
                <a:spcPct val="170000"/>
              </a:lnSpc>
            </a:pPr>
            <a:r>
              <a:rPr lang="en-US" sz="1800" dirty="0"/>
              <a:t>Samarth </a:t>
            </a:r>
            <a:r>
              <a:rPr lang="en-US" sz="1800" dirty="0" err="1"/>
              <a:t>Khare</a:t>
            </a:r>
            <a:endParaRPr lang="en-US" sz="1800" dirty="0"/>
          </a:p>
          <a:p>
            <a:pPr>
              <a:lnSpc>
                <a:spcPct val="170000"/>
              </a:lnSpc>
            </a:pPr>
            <a:r>
              <a:rPr lang="en-US" sz="1800" dirty="0"/>
              <a:t>Sruthi </a:t>
            </a:r>
            <a:r>
              <a:rPr lang="en-US" sz="1800" dirty="0" err="1"/>
              <a:t>Theddu</a:t>
            </a:r>
            <a:endParaRPr lang="en-US" sz="1800" dirty="0"/>
          </a:p>
          <a:p>
            <a:pPr>
              <a:lnSpc>
                <a:spcPct val="170000"/>
              </a:lnSpc>
            </a:pPr>
            <a:r>
              <a:rPr lang="en-US" sz="1800" dirty="0"/>
              <a:t>Suraj Arvind </a:t>
            </a:r>
            <a:r>
              <a:rPr lang="en-US" sz="1800" dirty="0" err="1"/>
              <a:t>Mhetre</a:t>
            </a:r>
            <a:endParaRPr lang="en-US" sz="1800" dirty="0"/>
          </a:p>
          <a:p>
            <a:pPr>
              <a:lnSpc>
                <a:spcPct val="170000"/>
              </a:lnSpc>
            </a:pPr>
            <a:r>
              <a:rPr lang="en-US" sz="1800" dirty="0"/>
              <a:t>Tanmayi Vetukuri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88AF-A015-4BE1-86C7-917358AA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0"/>
            <a:ext cx="9753600" cy="1325562"/>
          </a:xfrm>
        </p:spPr>
        <p:txBody>
          <a:bodyPr/>
          <a:lstStyle/>
          <a:p>
            <a:r>
              <a:rPr lang="en-US" dirty="0"/>
              <a:t>              Distribution of 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A35BE93-3EBC-49B5-BFC5-1F77D6249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2" y="1639176"/>
            <a:ext cx="5733106" cy="4914024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F2B92B3-09D4-4397-BF06-98DA021D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600" y="1639176"/>
            <a:ext cx="5948975" cy="49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1874-D263-4724-940C-E52C26EA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3019"/>
            <a:ext cx="9753600" cy="1325562"/>
          </a:xfrm>
        </p:spPr>
        <p:txBody>
          <a:bodyPr>
            <a:normAutofit/>
          </a:bodyPr>
          <a:lstStyle/>
          <a:p>
            <a:r>
              <a:rPr lang="en-US" dirty="0"/>
              <a:t>Frequency distribution for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AB9F-BFEB-4BD5-AC44-E1D9E18F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endParaRPr lang="en-US"/>
          </a:p>
        </p:txBody>
      </p:sp>
      <p:pic>
        <p:nvPicPr>
          <p:cNvPr id="5" name="Picture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E33BC9E3-3634-4628-8889-386B4B1E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88" y="1796725"/>
            <a:ext cx="9976013" cy="40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E88D-43A2-4AF0-8CE4-5D20425E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0"/>
            <a:ext cx="9753600" cy="1325562"/>
          </a:xfrm>
        </p:spPr>
        <p:txBody>
          <a:bodyPr/>
          <a:lstStyle/>
          <a:p>
            <a:r>
              <a:rPr lang="en-US" dirty="0"/>
              <a:t>   PAIR PLOT BETWEEN AGE &amp; WORK</a:t>
            </a:r>
          </a:p>
        </p:txBody>
      </p:sp>
      <p:pic>
        <p:nvPicPr>
          <p:cNvPr id="4" name="Picture 4" descr="A map with text&#10;&#10;Description generated with high confidence">
            <a:extLst>
              <a:ext uri="{FF2B5EF4-FFF2-40B4-BE49-F238E27FC236}">
                <a16:creationId xmlns:a16="http://schemas.microsoft.com/office/drawing/2014/main" id="{7025962B-0B92-4B0B-8D92-A654D2AD5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412" y="1939738"/>
            <a:ext cx="7694892" cy="43387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642F8C-2CD2-41D1-8C83-CDB58353531D}"/>
              </a:ext>
            </a:extLst>
          </p:cNvPr>
          <p:cNvSpPr txBox="1">
            <a:spLocks/>
          </p:cNvSpPr>
          <p:nvPr/>
        </p:nvSpPr>
        <p:spPr>
          <a:xfrm>
            <a:off x="455612" y="1676400"/>
            <a:ext cx="4038600" cy="4865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Shows different levels of a categorical variable by the color of plot elements.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5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F8C7-916C-406D-A65A-4EB68AB6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3019"/>
            <a:ext cx="9753600" cy="1325562"/>
          </a:xfrm>
        </p:spPr>
        <p:txBody>
          <a:bodyPr/>
          <a:lstStyle/>
          <a:p>
            <a:r>
              <a:rPr lang="en-US"/>
              <a:t>RACE &amp; GENDER aFFECTING INCOME</a:t>
            </a:r>
          </a:p>
        </p:txBody>
      </p:sp>
      <p:pic>
        <p:nvPicPr>
          <p:cNvPr id="4" name="Picture 4" descr="A pencil and paper&#10;&#10;Description generated with high confidence">
            <a:extLst>
              <a:ext uri="{FF2B5EF4-FFF2-40B4-BE49-F238E27FC236}">
                <a16:creationId xmlns:a16="http://schemas.microsoft.com/office/drawing/2014/main" id="{01A0F7B0-0251-4B7A-B19A-63C7F2C3C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005" y="1828800"/>
            <a:ext cx="808881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A51-5067-4D9E-BA23-D73BAC8D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0"/>
            <a:ext cx="9753600" cy="1325562"/>
          </a:xfrm>
        </p:spPr>
        <p:txBody>
          <a:bodyPr/>
          <a:lstStyle/>
          <a:p>
            <a:r>
              <a:rPr lang="en-US" dirty="0"/>
              <a:t>HOW GENDER EFFECTS INCOME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E710DE-9EC4-4A9A-8A26-FFAA60AAD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012" y="1905000"/>
            <a:ext cx="6901025" cy="4952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2F11-95C1-4A39-A77D-C540F2EA8BB3}"/>
              </a:ext>
            </a:extLst>
          </p:cNvPr>
          <p:cNvSpPr txBox="1">
            <a:spLocks/>
          </p:cNvSpPr>
          <p:nvPr/>
        </p:nvSpPr>
        <p:spPr>
          <a:xfrm>
            <a:off x="580033" y="2785171"/>
            <a:ext cx="3581398" cy="24312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The graph displays gender gap in income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F68-AB03-4095-A725-4C88D8C09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438150"/>
            <a:ext cx="3581398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person who has </a:t>
            </a:r>
            <a:r>
              <a:rPr lang="en-US" b="1" dirty="0"/>
              <a:t>Bachelors Degree </a:t>
            </a:r>
            <a:r>
              <a:rPr lang="en-US" dirty="0"/>
              <a:t>has more probability to gain income &gt; 50k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F69A7-2931-4714-BE6E-6F6C138D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152400"/>
            <a:ext cx="784860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0073-7CD8-4CE5-9E45-C8612C7A8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42" y="576036"/>
            <a:ext cx="11713370" cy="1176564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08DA1-EB44-4E81-BCD0-A8F004D6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4" y="1600200"/>
            <a:ext cx="8844416" cy="5109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A21A4-64CC-4FA9-97B7-C56F8631B73E}"/>
              </a:ext>
            </a:extLst>
          </p:cNvPr>
          <p:cNvSpPr txBox="1"/>
          <p:nvPr/>
        </p:nvSpPr>
        <p:spPr>
          <a:xfrm>
            <a:off x="1104164" y="517987"/>
            <a:ext cx="961304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Highest Level of Education Vs Gender</a:t>
            </a:r>
          </a:p>
        </p:txBody>
      </p:sp>
    </p:spTree>
    <p:extLst>
      <p:ext uri="{BB962C8B-B14F-4D97-AF65-F5344CB8AC3E}">
        <p14:creationId xmlns:p14="http://schemas.microsoft.com/office/powerpoint/2010/main" val="30734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707E-9868-4988-903A-401BA856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INCOME IS CONTROLLED BY AGE AND GENDER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99E9D-F81F-494F-AE37-0F35AECB2426}"/>
              </a:ext>
            </a:extLst>
          </p:cNvPr>
          <p:cNvSpPr txBox="1">
            <a:spLocks/>
          </p:cNvSpPr>
          <p:nvPr/>
        </p:nvSpPr>
        <p:spPr>
          <a:xfrm>
            <a:off x="455612" y="1679541"/>
            <a:ext cx="3810000" cy="4865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Males</a:t>
            </a:r>
            <a:r>
              <a:rPr lang="en-US" dirty="0"/>
              <a:t> in the age group 35-60 have income &gt; 50k whereas </a:t>
            </a:r>
            <a:r>
              <a:rPr lang="en-US" b="1" dirty="0"/>
              <a:t>females</a:t>
            </a:r>
            <a:r>
              <a:rPr lang="en-US" dirty="0"/>
              <a:t> in the age group 40-60 have income &gt; 50k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76C58-4301-4C65-BD6D-A5D4A62E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492" y="1466850"/>
            <a:ext cx="7526276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37FE-667A-4D6C-8656-A115C78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152400"/>
            <a:ext cx="9753600" cy="1325562"/>
          </a:xfrm>
        </p:spPr>
        <p:txBody>
          <a:bodyPr/>
          <a:lstStyle/>
          <a:p>
            <a:r>
              <a:rPr lang="en-US" dirty="0"/>
              <a:t>HOW RACE AFFECTS INCOME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1998AD-5C34-4854-B38F-403EB9F0D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212" y="1717885"/>
            <a:ext cx="7437806" cy="486547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5679ED-6DA4-4840-8430-D195AD9149B4}"/>
              </a:ext>
            </a:extLst>
          </p:cNvPr>
          <p:cNvSpPr txBox="1">
            <a:spLocks/>
          </p:cNvSpPr>
          <p:nvPr/>
        </p:nvSpPr>
        <p:spPr>
          <a:xfrm>
            <a:off x="455612" y="1679541"/>
            <a:ext cx="4038600" cy="4865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White</a:t>
            </a:r>
            <a:r>
              <a:rPr lang="en-US" dirty="0"/>
              <a:t> people tend to have more income in both categories i.e. income &lt;=50k and income &gt; 50k</a:t>
            </a:r>
          </a:p>
        </p:txBody>
      </p:sp>
    </p:spTree>
    <p:extLst>
      <p:ext uri="{BB962C8B-B14F-4D97-AF65-F5344CB8AC3E}">
        <p14:creationId xmlns:p14="http://schemas.microsoft.com/office/powerpoint/2010/main" val="58905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0BF3-C564-4AAC-B3AD-09230596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66" y="198963"/>
            <a:ext cx="9753600" cy="701248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63FE-DBC2-4D4A-86A1-2C4A933A0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03" y="1331462"/>
            <a:ext cx="11042088" cy="51758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We removed following columns from the dataset </a:t>
            </a:r>
          </a:p>
          <a:p>
            <a:pPr marL="45720" indent="0" algn="just">
              <a:lnSpc>
                <a:spcPct val="100000"/>
              </a:lnSpc>
              <a:buNone/>
            </a:pPr>
            <a:r>
              <a:rPr lang="en-US" dirty="0"/>
              <a:t>- 'MIGMTR1', 'MIGMTR3', 'MIGMTR4','MIGSUN','*(</a:t>
            </a:r>
            <a:r>
              <a:rPr lang="en-US" dirty="0" err="1"/>
              <a:t>pred</a:t>
            </a:r>
            <a:r>
              <a:rPr lang="en-US" dirty="0"/>
              <a:t>)','AGI’,'AHRSPAY'</a:t>
            </a:r>
          </a:p>
          <a:p>
            <a:pPr marL="388620" indent="-342900" algn="just">
              <a:lnSpc>
                <a:spcPct val="100000"/>
              </a:lnSpc>
            </a:pPr>
            <a:r>
              <a:rPr lang="en-US" dirty="0"/>
              <a:t>These columns had more than 95 thousand missing values per column</a:t>
            </a:r>
          </a:p>
          <a:p>
            <a:pPr marL="388620" indent="-342900" algn="just">
              <a:lnSpc>
                <a:spcPct val="100000"/>
              </a:lnSpc>
            </a:pPr>
            <a:r>
              <a:rPr lang="en-US" dirty="0"/>
              <a:t>Removing records corresponding to these columns would result in lesser number of dataset observations.</a:t>
            </a:r>
          </a:p>
          <a:p>
            <a:pPr marL="388620" indent="-342900" algn="just">
              <a:lnSpc>
                <a:spcPct val="100000"/>
              </a:lnSpc>
            </a:pPr>
            <a:r>
              <a:rPr lang="en-US" dirty="0"/>
              <a:t>Imputing these many records with mean, mode </a:t>
            </a:r>
            <a:r>
              <a:rPr lang="en-US" err="1"/>
              <a:t>etc</a:t>
            </a:r>
            <a:r>
              <a:rPr lang="en-US" dirty="0"/>
              <a:t>. would make data biased.</a:t>
            </a:r>
          </a:p>
          <a:p>
            <a:pPr marL="388620" indent="-342900" algn="just">
              <a:lnSpc>
                <a:spcPct val="100000"/>
              </a:lnSpc>
            </a:pPr>
            <a:r>
              <a:rPr lang="en-US" dirty="0"/>
              <a:t>Predicting these many records would make final income predictions unreliable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F6F66B-DC13-4EBB-AD2F-C5C97A62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760" y="196215"/>
            <a:ext cx="2986931" cy="161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8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B986-E13E-4D8C-A7B6-948738C5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295400"/>
            <a:ext cx="115824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Source: </a:t>
            </a:r>
            <a:r>
              <a:rPr lang="en-US" dirty="0"/>
              <a:t>U.S. Census Bureau (United States Department of Commerce) </a:t>
            </a:r>
          </a:p>
          <a:p>
            <a:pPr algn="just"/>
            <a:r>
              <a:rPr lang="en-US" b="1" dirty="0"/>
              <a:t>Data Type</a:t>
            </a:r>
            <a:r>
              <a:rPr lang="en-US" dirty="0"/>
              <a:t>: Multivariate </a:t>
            </a:r>
          </a:p>
          <a:p>
            <a:pPr algn="just"/>
            <a:r>
              <a:rPr lang="en-US" dirty="0"/>
              <a:t>This data set contains weighted census data extracted from the 1994 and 1995 current population surveys conducted by the U.S. Census Bureau. The data contains demographic and employment related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A74B9-8E37-40B0-B289-914B80B65033}"/>
              </a:ext>
            </a:extLst>
          </p:cNvPr>
          <p:cNvSpPr txBox="1"/>
          <p:nvPr/>
        </p:nvSpPr>
        <p:spPr>
          <a:xfrm>
            <a:off x="646589" y="724513"/>
            <a:ext cx="98177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DATA</a:t>
            </a:r>
            <a:r>
              <a:rPr lang="en-US" sz="4000" b="1" dirty="0"/>
              <a:t> </a:t>
            </a:r>
            <a:r>
              <a:rPr lang="en-US" sz="400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5432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014D-C431-43A7-AC90-5585FC94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438" y="312475"/>
            <a:ext cx="9753600" cy="758004"/>
          </a:xfrm>
        </p:spPr>
        <p:txBody>
          <a:bodyPr/>
          <a:lstStyle/>
          <a:p>
            <a:r>
              <a:rPr lang="en-US"/>
              <a:t>Data cleaning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76D14C-CC54-4B39-B066-973CE8C4A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667125"/>
              </p:ext>
            </p:extLst>
          </p:nvPr>
        </p:nvGraphicFramePr>
        <p:xfrm>
          <a:off x="870478" y="1214484"/>
          <a:ext cx="97535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0604">
                  <a:extLst>
                    <a:ext uri="{9D8B030D-6E8A-4147-A177-3AD203B41FA5}">
                      <a16:colId xmlns:a16="http://schemas.microsoft.com/office/drawing/2014/main" val="2105071797"/>
                    </a:ext>
                  </a:extLst>
                </a:gridCol>
                <a:gridCol w="1570835">
                  <a:extLst>
                    <a:ext uri="{9D8B030D-6E8A-4147-A177-3AD203B41FA5}">
                      <a16:colId xmlns:a16="http://schemas.microsoft.com/office/drawing/2014/main" val="1308092630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3038713075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60329184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91012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GRINST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No. 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6713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6119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3393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708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384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0BF545-301F-4F73-9A3D-24EB5B4E9AB8}"/>
              </a:ext>
            </a:extLst>
          </p:cNvPr>
          <p:cNvSpPr txBox="1"/>
          <p:nvPr/>
        </p:nvSpPr>
        <p:spPr>
          <a:xfrm>
            <a:off x="682021" y="2072292"/>
            <a:ext cx="10071527" cy="241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Imputed mode values for above columns with categorical data</a:t>
            </a:r>
            <a:endParaRPr lang="en-US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Imputed mode values in place of irrelevant values already present in the data.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Created dummy variables for all categorical fields for classification results.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Split the data into training and testing for model evaluation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95DC5E-3D70-41E5-A652-B2F02528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3" y="4433050"/>
            <a:ext cx="10709631" cy="20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617D-F874-4833-9936-2DA696AC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553872"/>
            <a:ext cx="9753600" cy="789432"/>
          </a:xfrm>
        </p:spPr>
        <p:txBody>
          <a:bodyPr/>
          <a:lstStyle/>
          <a:p>
            <a:r>
              <a:rPr lang="en-US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8521-4A00-4BF9-9AAB-1B5BA584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370856"/>
            <a:ext cx="9753600" cy="480134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Logistic Regression</a:t>
            </a:r>
          </a:p>
          <a:p>
            <a:r>
              <a:rPr lang="en-US"/>
              <a:t>K Nearest Neighbors</a:t>
            </a:r>
          </a:p>
          <a:p>
            <a:r>
              <a:rPr lang="en-US"/>
              <a:t>Linear Discriminant Analysis</a:t>
            </a:r>
          </a:p>
          <a:p>
            <a:r>
              <a:rPr lang="en-US"/>
              <a:t>Random Forest</a:t>
            </a:r>
          </a:p>
          <a:p>
            <a:r>
              <a:rPr lang="en-US"/>
              <a:t>Decision Trees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5F0AC1-FE3E-468C-AD41-E367B417E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10" y="2012946"/>
            <a:ext cx="2743882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0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F2A7-E264-49EE-B6A1-AB7154C4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925" y="263468"/>
            <a:ext cx="9753600" cy="945804"/>
          </a:xfrm>
        </p:spPr>
        <p:txBody>
          <a:bodyPr/>
          <a:lstStyle/>
          <a:p>
            <a:r>
              <a:rPr lang="en-US"/>
              <a:t>Logistic regression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09BE5D-50E9-4B3A-B65D-60DFE6966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354" y="2814994"/>
            <a:ext cx="6776813" cy="1153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64D622-92CC-4AAF-A500-631AEBB6A99F}"/>
              </a:ext>
            </a:extLst>
          </p:cNvPr>
          <p:cNvSpPr txBox="1"/>
          <p:nvPr/>
        </p:nvSpPr>
        <p:spPr>
          <a:xfrm>
            <a:off x="354498" y="1469146"/>
            <a:ext cx="11559575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A binary logistic model has a dependent variable with two possible 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400"/>
              <a:t>values, such as pass/fail or win/lose are represented by an indicator variable</a:t>
            </a:r>
          </a:p>
          <a:p>
            <a:pPr>
              <a:lnSpc>
                <a:spcPct val="90000"/>
              </a:lnSpc>
            </a:pPr>
            <a:r>
              <a:rPr lang="en-US" sz="2400"/>
              <a:t>where the two values are labeled "0" and "1"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E66D972-E0C3-446C-8C76-D10892456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960" y="2810324"/>
            <a:ext cx="1118054" cy="1159163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0945F7-4EC0-471D-96D5-F2E10FAF3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85" y="4080334"/>
            <a:ext cx="6855236" cy="26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9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2A4D-2017-4150-8609-6E5E790E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56448"/>
          </a:xfrm>
        </p:spPr>
        <p:txBody>
          <a:bodyPr/>
          <a:lstStyle/>
          <a:p>
            <a:r>
              <a:rPr lang="en-US"/>
              <a:t>K </a:t>
            </a:r>
            <a:r>
              <a:rPr lang="en-US" err="1"/>
              <a:t>NEarest</a:t>
            </a:r>
            <a:r>
              <a:rPr lang="en-US"/>
              <a:t> neighbors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A5D595-26DA-430C-987C-58199C91E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286" y="4114800"/>
            <a:ext cx="7647870" cy="1083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D5B39-778A-40ED-A9C0-0DA0E441C2BA}"/>
              </a:ext>
            </a:extLst>
          </p:cNvPr>
          <p:cNvSpPr txBox="1"/>
          <p:nvPr/>
        </p:nvSpPr>
        <p:spPr>
          <a:xfrm>
            <a:off x="600286" y="1357452"/>
            <a:ext cx="10457868" cy="4745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k</a:t>
            </a:r>
            <a:r>
              <a:rPr lang="en-US" sz="2400" dirty="0"/>
              <a:t>-NN is a type of </a:t>
            </a:r>
            <a:r>
              <a:rPr lang="en-US" sz="2400" dirty="0">
                <a:hlinkClick r:id="rId3"/>
              </a:rPr>
              <a:t>lazy learning</a:t>
            </a:r>
            <a:r>
              <a:rPr lang="en-US" sz="2400" dirty="0"/>
              <a:t> where the function is only approximated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locally and all computation is deferred until classification.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 </a:t>
            </a:r>
            <a:r>
              <a:rPr lang="en-US" sz="2400" i="1" dirty="0"/>
              <a:t>k</a:t>
            </a:r>
            <a:r>
              <a:rPr lang="en-US" sz="2400" dirty="0"/>
              <a:t>-NN algorithm is among the simplest of all </a:t>
            </a:r>
            <a:r>
              <a:rPr lang="en-US" sz="2400" dirty="0">
                <a:hlinkClick r:id="rId4"/>
              </a:rPr>
              <a:t>machine learning</a:t>
            </a:r>
            <a:r>
              <a:rPr lang="en-US" sz="2400" dirty="0"/>
              <a:t> algorithms.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Taking k = 5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Small k values – Higher influence on the result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Large k values – Computationally expensive</a:t>
            </a: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C67FE2A-3288-47B8-84B3-95F0EE005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468" y="3173102"/>
            <a:ext cx="2897635" cy="24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4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2A4D-2017-4150-8609-6E5E790E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130" y="118267"/>
            <a:ext cx="9753600" cy="856448"/>
          </a:xfrm>
        </p:spPr>
        <p:txBody>
          <a:bodyPr/>
          <a:lstStyle/>
          <a:p>
            <a:r>
              <a:rPr lang="en-US"/>
              <a:t>Linear </a:t>
            </a:r>
            <a:r>
              <a:rPr lang="en-US" err="1"/>
              <a:t>discriminAnt</a:t>
            </a:r>
            <a:r>
              <a:rPr lang="en-US"/>
              <a:t>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D5B39-778A-40ED-A9C0-0DA0E441C2BA}"/>
              </a:ext>
            </a:extLst>
          </p:cNvPr>
          <p:cNvSpPr txBox="1"/>
          <p:nvPr/>
        </p:nvSpPr>
        <p:spPr>
          <a:xfrm>
            <a:off x="1158893" y="1000032"/>
            <a:ext cx="10323804" cy="241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Express one </a:t>
            </a:r>
            <a:r>
              <a:rPr lang="en-US" sz="2400">
                <a:hlinkClick r:id="rId2"/>
              </a:rPr>
              <a:t>dependent variable</a:t>
            </a:r>
            <a:r>
              <a:rPr lang="en-US" sz="2400"/>
              <a:t> as a linear combination of other features or measurements.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LDA is intended for classification problems where the output variable is categorical. </a:t>
            </a:r>
            <a:endParaRPr lang="en-US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LDA supports both binary and multi-class classification.</a:t>
            </a:r>
            <a:endParaRPr lang="en-US"/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362CC86-21D5-4CBF-B68E-CAE6BF52D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8680" y="4417801"/>
            <a:ext cx="5459710" cy="1276412"/>
          </a:xfrm>
          <a:prstGeom prst="rect">
            <a:avLst/>
          </a:prstGeom>
        </p:spPr>
      </p:pic>
      <p:pic>
        <p:nvPicPr>
          <p:cNvPr id="9" name="Picture 9" descr="A picture containing tree&#10;&#10;Description generated with very high confidence">
            <a:extLst>
              <a:ext uri="{FF2B5EF4-FFF2-40B4-BE49-F238E27FC236}">
                <a16:creationId xmlns:a16="http://schemas.microsoft.com/office/drawing/2014/main" id="{291B97A3-DFE9-4167-8B4F-D376C9813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506" y="3343921"/>
            <a:ext cx="3514760" cy="350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51C5-CFD5-4349-9415-1E815165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52298"/>
            <a:ext cx="9753600" cy="800602"/>
          </a:xfrm>
        </p:spPr>
        <p:txBody>
          <a:bodyPr/>
          <a:lstStyle/>
          <a:p>
            <a:r>
              <a:rPr lang="en-US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8CDD-7645-4DA8-96ED-F02FC4E13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67" y="1270331"/>
            <a:ext cx="10881988" cy="3617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 Operates by constructing a multitude of </a:t>
            </a:r>
            <a:r>
              <a:rPr lang="en-US">
                <a:hlinkClick r:id="rId2"/>
              </a:rPr>
              <a:t>decision trees</a:t>
            </a:r>
            <a:r>
              <a:rPr lang="en-US"/>
              <a:t> at training time and outputting the class that is the </a:t>
            </a:r>
            <a:r>
              <a:rPr lang="en-US">
                <a:hlinkClick r:id="rId3"/>
              </a:rPr>
              <a:t>mode</a:t>
            </a:r>
            <a:r>
              <a:rPr lang="en-US"/>
              <a:t> of the classes (classification) or mean prediction (regression) of the individual trees.</a:t>
            </a:r>
            <a:endParaRPr lang="en-US" baseline="30000"/>
          </a:p>
          <a:p>
            <a:r>
              <a:rPr lang="en-US"/>
              <a:t>Random decision forests correct for decision trees' habit of </a:t>
            </a:r>
            <a:r>
              <a:rPr lang="en-US">
                <a:hlinkClick r:id="rId4"/>
              </a:rPr>
              <a:t>overfitting</a:t>
            </a:r>
            <a:r>
              <a:rPr lang="en-US"/>
              <a:t> to their </a:t>
            </a:r>
            <a:r>
              <a:rPr lang="en-US">
                <a:hlinkClick r:id="rId5"/>
              </a:rPr>
              <a:t>training set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B087D0-79FF-4188-8D23-1DE20A86A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19" y="4430561"/>
            <a:ext cx="6899925" cy="92325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6F0F360-F52F-4B84-BE17-1A11078EC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2056" y="3241808"/>
            <a:ext cx="4006335" cy="34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CBAC-83A7-4FA7-A6B5-40EAD446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-295001"/>
            <a:ext cx="9753600" cy="1325562"/>
          </a:xfrm>
        </p:spPr>
        <p:txBody>
          <a:bodyPr/>
          <a:lstStyle/>
          <a:p>
            <a:r>
              <a:rPr lang="en-US"/>
              <a:t>Decision Trees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F9625E-563C-4D28-B2C5-9BA5337CA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385" y="3467068"/>
            <a:ext cx="4113930" cy="3189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3E04ED-506E-4DBE-9020-F548A0066C1B}"/>
              </a:ext>
            </a:extLst>
          </p:cNvPr>
          <p:cNvSpPr txBox="1"/>
          <p:nvPr/>
        </p:nvSpPr>
        <p:spPr>
          <a:xfrm>
            <a:off x="220433" y="1402130"/>
            <a:ext cx="13610148" cy="30839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A decision tree is a </a:t>
            </a:r>
            <a:r>
              <a:rPr lang="en-US" sz="2400">
                <a:hlinkClick r:id="rId3"/>
              </a:rPr>
              <a:t>flowchart</a:t>
            </a:r>
            <a:r>
              <a:rPr lang="en-US" sz="2400"/>
              <a:t>-like structure in which each internal node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400"/>
              <a:t>   represents a "test" on an attribute(e.g. whether a coin flip comes heads or tails)</a:t>
            </a:r>
            <a:endParaRPr lang="en-US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uses a </a:t>
            </a:r>
            <a:r>
              <a:rPr lang="en-US" sz="2400">
                <a:hlinkClick r:id="rId4"/>
              </a:rPr>
              <a:t>tree-like</a:t>
            </a:r>
            <a:r>
              <a:rPr lang="en-US" sz="2400"/>
              <a:t> </a:t>
            </a:r>
            <a:r>
              <a:rPr lang="en-US" sz="2400">
                <a:hlinkClick r:id="rId5"/>
              </a:rPr>
              <a:t>model</a:t>
            </a:r>
            <a:r>
              <a:rPr lang="en-US" sz="2400"/>
              <a:t> of decisions and their possible consequences</a:t>
            </a:r>
            <a:endParaRPr lang="en-US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It is one way to display an </a:t>
            </a:r>
            <a:r>
              <a:rPr lang="en-US" sz="2400">
                <a:hlinkClick r:id="rId6"/>
              </a:rPr>
              <a:t>algorithm</a:t>
            </a:r>
            <a:r>
              <a:rPr lang="en-US" sz="2400"/>
              <a:t> that only contains conditional control </a:t>
            </a:r>
            <a:endParaRPr lang="en-US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statements.</a:t>
            </a:r>
            <a:endParaRPr lang="en-US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7" name="Picture 7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id="{6AAFCB91-9050-4BAD-9377-B5B1F93B0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530" y="4443883"/>
            <a:ext cx="5950291" cy="15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5E72-CC2B-410F-B31E-00EEB215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-362017"/>
            <a:ext cx="9753600" cy="1325562"/>
          </a:xfrm>
        </p:spPr>
        <p:txBody>
          <a:bodyPr/>
          <a:lstStyle/>
          <a:p>
            <a:r>
              <a:rPr lang="en-US"/>
              <a:t>MODEL ACCURACY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EE516-6C38-47FB-9C44-26A2AD43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CCA17E-D352-4575-9A48-422ECF920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10347"/>
              </p:ext>
            </p:extLst>
          </p:nvPr>
        </p:nvGraphicFramePr>
        <p:xfrm>
          <a:off x="1430036" y="1452019"/>
          <a:ext cx="8254706" cy="2486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7353">
                  <a:extLst>
                    <a:ext uri="{9D8B030D-6E8A-4147-A177-3AD203B41FA5}">
                      <a16:colId xmlns:a16="http://schemas.microsoft.com/office/drawing/2014/main" val="2203015808"/>
                    </a:ext>
                  </a:extLst>
                </a:gridCol>
                <a:gridCol w="4127353">
                  <a:extLst>
                    <a:ext uri="{9D8B030D-6E8A-4147-A177-3AD203B41FA5}">
                      <a16:colId xmlns:a16="http://schemas.microsoft.com/office/drawing/2014/main" val="1415988441"/>
                    </a:ext>
                  </a:extLst>
                </a:gridCol>
              </a:tblGrid>
              <a:tr h="41445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09876"/>
                  </a:ext>
                </a:extLst>
              </a:tr>
              <a:tr h="41445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all" noProof="0">
                          <a:latin typeface="Century Gothic"/>
                        </a:rPr>
                        <a:t>LOGISTIC REGRESSION</a:t>
                      </a:r>
                      <a:endParaRPr lang="en-US" sz="1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95.1839 %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11914"/>
                  </a:ext>
                </a:extLst>
              </a:tr>
              <a:tr h="41445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all" noProof="0">
                          <a:latin typeface="Century Gothic"/>
                        </a:rPr>
                        <a:t>K NEAREST NEIGHBORS</a:t>
                      </a:r>
                      <a:endParaRPr lang="en-US" sz="1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93.9765 %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26353"/>
                  </a:ext>
                </a:extLst>
              </a:tr>
              <a:tr h="4144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cap="all" noProof="0">
                          <a:latin typeface="Century Gothic"/>
                        </a:rPr>
                        <a:t>LINEAR DISCRIMINANT 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94.4352 %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507908"/>
                  </a:ext>
                </a:extLst>
              </a:tr>
              <a:tr h="4144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cap="all" noProof="0">
                          <a:latin typeface="Century Gothic"/>
                        </a:rPr>
                        <a:t>RANDOM FOREST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94.9075 %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95388"/>
                  </a:ext>
                </a:extLst>
              </a:tr>
              <a:tr h="4144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cap="all" noProof="0">
                          <a:latin typeface="Century Gothic"/>
                        </a:rPr>
                        <a:t>DECISION TREES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93.1853 %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39935"/>
                  </a:ext>
                </a:extLst>
              </a:tr>
            </a:tbl>
          </a:graphicData>
        </a:graphic>
      </p:graphicFrame>
      <p:pic>
        <p:nvPicPr>
          <p:cNvPr id="6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1736678D-8902-493F-91D6-C0A399D9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86" y="4315818"/>
            <a:ext cx="3186516" cy="209097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8EF8F55-285D-4DAA-9DA2-3E8DB4489E9A}"/>
              </a:ext>
            </a:extLst>
          </p:cNvPr>
          <p:cNvSpPr/>
          <p:nvPr/>
        </p:nvSpPr>
        <p:spPr>
          <a:xfrm>
            <a:off x="1849850" y="1743167"/>
            <a:ext cx="6701577" cy="56815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32B86B2-18C9-4996-8929-7D91BAE16122}"/>
              </a:ext>
            </a:extLst>
          </p:cNvPr>
          <p:cNvSpPr/>
          <p:nvPr/>
        </p:nvSpPr>
        <p:spPr>
          <a:xfrm>
            <a:off x="1165986" y="1807858"/>
            <a:ext cx="445169" cy="445286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871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DD32-4016-43AD-9850-10CF63A4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363993"/>
            <a:ext cx="9753600" cy="856448"/>
          </a:xfrm>
        </p:spPr>
        <p:txBody>
          <a:bodyPr/>
          <a:lstStyle/>
          <a:p>
            <a:r>
              <a:rPr lang="en-US"/>
              <a:t>MODEL </a:t>
            </a:r>
            <a:r>
              <a:rPr lang="en-US" err="1"/>
              <a:t>aic</a:t>
            </a:r>
            <a:r>
              <a:rPr lang="en-US"/>
              <a:t> comparisons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9C10-8201-4D47-88FF-964CECD63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426703"/>
            <a:ext cx="9753600" cy="474549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AAA906-6996-4377-90C8-80239CFDB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92662"/>
              </p:ext>
            </p:extLst>
          </p:nvPr>
        </p:nvGraphicFramePr>
        <p:xfrm>
          <a:off x="1430036" y="1452019"/>
          <a:ext cx="8254706" cy="2486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7353">
                  <a:extLst>
                    <a:ext uri="{9D8B030D-6E8A-4147-A177-3AD203B41FA5}">
                      <a16:colId xmlns:a16="http://schemas.microsoft.com/office/drawing/2014/main" val="2203015808"/>
                    </a:ext>
                  </a:extLst>
                </a:gridCol>
                <a:gridCol w="4127353">
                  <a:extLst>
                    <a:ext uri="{9D8B030D-6E8A-4147-A177-3AD203B41FA5}">
                      <a16:colId xmlns:a16="http://schemas.microsoft.com/office/drawing/2014/main" val="1415988441"/>
                    </a:ext>
                  </a:extLst>
                </a:gridCol>
              </a:tblGrid>
              <a:tr h="41445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09876"/>
                  </a:ext>
                </a:extLst>
              </a:tr>
              <a:tr h="41445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all" noProof="0">
                          <a:latin typeface="Century Gothic"/>
                        </a:rPr>
                        <a:t>LOGISTIC REGRESSION</a:t>
                      </a:r>
                      <a:endParaRPr lang="en-US" sz="1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907.8763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11914"/>
                  </a:ext>
                </a:extLst>
              </a:tr>
              <a:tr h="41445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all" noProof="0">
                          <a:latin typeface="Century Gothic"/>
                        </a:rPr>
                        <a:t>K NEAREST NEIGHBORS</a:t>
                      </a:r>
                      <a:endParaRPr lang="en-US" sz="1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907.4289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26353"/>
                  </a:ext>
                </a:extLst>
              </a:tr>
              <a:tr h="4144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cap="all" noProof="0">
                          <a:latin typeface="Century Gothic"/>
                        </a:rPr>
                        <a:t>LINEAR DISCRIMINANT 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907.5873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507908"/>
                  </a:ext>
                </a:extLst>
              </a:tr>
              <a:tr h="4144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cap="all" noProof="0">
                          <a:latin typeface="Century Gothic"/>
                        </a:rPr>
                        <a:t>RANDOM FOREST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907.7647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95388"/>
                  </a:ext>
                </a:extLst>
              </a:tr>
              <a:tr h="4144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cap="all" noProof="0">
                          <a:latin typeface="Century Gothic"/>
                        </a:rPr>
                        <a:t>DECISION TREES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907.1821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39935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93E2C7D-1221-4F28-B7EE-89ACAA6A470B}"/>
              </a:ext>
            </a:extLst>
          </p:cNvPr>
          <p:cNvSpPr/>
          <p:nvPr/>
        </p:nvSpPr>
        <p:spPr>
          <a:xfrm>
            <a:off x="1849850" y="3429744"/>
            <a:ext cx="6701577" cy="56815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28942A2F-C736-405F-8ECE-B6604245DB51}"/>
              </a:ext>
            </a:extLst>
          </p:cNvPr>
          <p:cNvSpPr/>
          <p:nvPr/>
        </p:nvSpPr>
        <p:spPr>
          <a:xfrm>
            <a:off x="1076609" y="3494435"/>
            <a:ext cx="445169" cy="445286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E7ECED10-1822-4959-8D10-9D4E25A43F24}"/>
              </a:ext>
            </a:extLst>
          </p:cNvPr>
          <p:cNvSpPr txBox="1"/>
          <p:nvPr/>
        </p:nvSpPr>
        <p:spPr>
          <a:xfrm>
            <a:off x="864751" y="4581460"/>
            <a:ext cx="10225876" cy="1421928"/>
          </a:xfrm>
          <a:prstGeom prst="rect">
            <a:avLst/>
          </a:prstGeom>
          <a:noFill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/>
              <a:t>The </a:t>
            </a:r>
            <a:r>
              <a:rPr lang="en-US" sz="2400" b="1"/>
              <a:t>Akaike information criterion</a:t>
            </a:r>
            <a:r>
              <a:rPr lang="en-US" sz="2400"/>
              <a:t> (</a:t>
            </a:r>
            <a:r>
              <a:rPr lang="en-US" sz="2400" b="1"/>
              <a:t>AIC</a:t>
            </a:r>
            <a:r>
              <a:rPr lang="en-US" sz="2400"/>
              <a:t>) is an </a:t>
            </a:r>
            <a:r>
              <a:rPr lang="en-US" sz="2400">
                <a:hlinkClick r:id="rId2"/>
              </a:rPr>
              <a:t>estimator</a:t>
            </a:r>
            <a:r>
              <a:rPr lang="en-US" sz="2400"/>
              <a:t> of the relative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400"/>
              <a:t>quality of </a:t>
            </a:r>
            <a:r>
              <a:rPr lang="en-US" sz="2400">
                <a:hlinkClick r:id="rId3"/>
              </a:rPr>
              <a:t>statistical models</a:t>
            </a:r>
            <a:r>
              <a:rPr lang="en-US" sz="2400"/>
              <a:t> for a given set of data.</a:t>
            </a:r>
            <a:endParaRPr lang="en-US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Thus, AIC provides a means for </a:t>
            </a:r>
            <a:r>
              <a:rPr lang="en-US" sz="2400">
                <a:hlinkClick r:id="rId4"/>
              </a:rPr>
              <a:t>model selection</a:t>
            </a:r>
            <a:r>
              <a:rPr lang="en-US" sz="240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8E22-F40D-4857-876E-5024688D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925" y="241130"/>
            <a:ext cx="9753600" cy="968142"/>
          </a:xfrm>
        </p:spPr>
        <p:txBody>
          <a:bodyPr/>
          <a:lstStyle/>
          <a:p>
            <a:r>
              <a:rPr lang="en-US"/>
              <a:t>Sensitivity and specificity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311861-8DCD-4514-BA8E-8315771B6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262446"/>
              </p:ext>
            </p:extLst>
          </p:nvPr>
        </p:nvGraphicFramePr>
        <p:xfrm>
          <a:off x="1228937" y="1228631"/>
          <a:ext cx="10010269" cy="2821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1075">
                  <a:extLst>
                    <a:ext uri="{9D8B030D-6E8A-4147-A177-3AD203B41FA5}">
                      <a16:colId xmlns:a16="http://schemas.microsoft.com/office/drawing/2014/main" val="2994965725"/>
                    </a:ext>
                  </a:extLst>
                </a:gridCol>
                <a:gridCol w="2862437">
                  <a:extLst>
                    <a:ext uri="{9D8B030D-6E8A-4147-A177-3AD203B41FA5}">
                      <a16:colId xmlns:a16="http://schemas.microsoft.com/office/drawing/2014/main" val="1097015490"/>
                    </a:ext>
                  </a:extLst>
                </a:gridCol>
                <a:gridCol w="3336757">
                  <a:extLst>
                    <a:ext uri="{9D8B030D-6E8A-4147-A177-3AD203B41FA5}">
                      <a16:colId xmlns:a16="http://schemas.microsoft.com/office/drawing/2014/main" val="3483049861"/>
                    </a:ext>
                  </a:extLst>
                </a:gridCol>
              </a:tblGrid>
              <a:tr h="4702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309127"/>
                  </a:ext>
                </a:extLst>
              </a:tr>
              <a:tr h="4702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cap="all" noProof="0">
                          <a:latin typeface="Century Gothic"/>
                        </a:rPr>
                        <a:t>LOGISTIC REGRESSION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96.05%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70.74 %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16068"/>
                  </a:ext>
                </a:extLst>
              </a:tr>
              <a:tr h="4702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cap="all" noProof="0">
                          <a:latin typeface="Century Gothic"/>
                        </a:rPr>
                        <a:t>K NEAREST NEIGHBORS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95.28%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53.36 %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62072"/>
                  </a:ext>
                </a:extLst>
              </a:tr>
              <a:tr h="4702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cap="all" noProof="0">
                          <a:latin typeface="Century Gothic"/>
                        </a:rPr>
                        <a:t>LINEAR DISCRIMINANT 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96.81%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55.77 %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80590"/>
                  </a:ext>
                </a:extLst>
              </a:tr>
              <a:tr h="4702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cap="all" noProof="0">
                          <a:latin typeface="Century Gothic"/>
                        </a:rPr>
                        <a:t>RANDOM FOREST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95.62%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70.33 %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73921"/>
                  </a:ext>
                </a:extLst>
              </a:tr>
              <a:tr h="4702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cap="all" noProof="0">
                          <a:latin typeface="Century Gothic"/>
                        </a:rPr>
                        <a:t>DECISION TREES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96.42%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45.41 %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988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39940E-9ABA-4E5E-8B37-009F5FF3567E}"/>
              </a:ext>
            </a:extLst>
          </p:cNvPr>
          <p:cNvSpPr txBox="1"/>
          <p:nvPr/>
        </p:nvSpPr>
        <p:spPr>
          <a:xfrm>
            <a:off x="1170066" y="4306169"/>
            <a:ext cx="10869609" cy="22713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/>
              <a:t>Sensitivity</a:t>
            </a:r>
            <a:r>
              <a:rPr lang="en-US" sz="2400"/>
              <a:t> (also called the </a:t>
            </a:r>
            <a:r>
              <a:rPr lang="en-US" sz="2400" b="1"/>
              <a:t>true positive rate</a:t>
            </a:r>
            <a:r>
              <a:rPr lang="en-US" sz="2400"/>
              <a:t>, the </a:t>
            </a:r>
            <a:r>
              <a:rPr lang="en-US" sz="2400" b="1">
                <a:hlinkClick r:id="rId2"/>
              </a:rPr>
              <a:t>recall</a:t>
            </a:r>
            <a:r>
              <a:rPr lang="en-US" sz="2400"/>
              <a:t>, or </a:t>
            </a:r>
            <a:r>
              <a:rPr lang="en-US" sz="2400" b="1"/>
              <a:t>probability </a:t>
            </a:r>
            <a:endParaRPr lang="en-US"/>
          </a:p>
          <a:p>
            <a:r>
              <a:rPr lang="en-US" sz="2400" b="1"/>
              <a:t>   of detection</a:t>
            </a:r>
            <a:r>
              <a:rPr lang="en-US" sz="2400"/>
              <a:t> in some fields) measures the proportion of actual </a:t>
            </a:r>
            <a:endParaRPr lang="en-US"/>
          </a:p>
          <a:p>
            <a:r>
              <a:rPr lang="en-US" sz="2400"/>
              <a:t>   positives that are correctly identified as such.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 b="1"/>
              <a:t>Specificity</a:t>
            </a:r>
            <a:r>
              <a:rPr lang="en-US" sz="2400"/>
              <a:t> (also called the </a:t>
            </a:r>
            <a:r>
              <a:rPr lang="en-US" sz="2400" b="1"/>
              <a:t>true negative rate</a:t>
            </a:r>
            <a:r>
              <a:rPr lang="en-US" sz="2400"/>
              <a:t>) measures the proportion of actual negatives that are correctly identified as such .</a:t>
            </a:r>
            <a:endParaRPr lang="en-US"/>
          </a:p>
          <a:p>
            <a:pPr algn="l">
              <a:lnSpc>
                <a:spcPct val="90000"/>
              </a:lnSpc>
            </a:pPr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9E48A1-E243-40D6-B655-201177D22E69}"/>
              </a:ext>
            </a:extLst>
          </p:cNvPr>
          <p:cNvSpPr/>
          <p:nvPr/>
        </p:nvSpPr>
        <p:spPr>
          <a:xfrm>
            <a:off x="1503513" y="1586796"/>
            <a:ext cx="8801942" cy="56815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08EA6B6-F9CE-424F-994B-72CA33E6EE3B}"/>
              </a:ext>
            </a:extLst>
          </p:cNvPr>
          <p:cNvSpPr/>
          <p:nvPr/>
        </p:nvSpPr>
        <p:spPr>
          <a:xfrm>
            <a:off x="752617" y="1651487"/>
            <a:ext cx="590406" cy="445286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3950AE-4286-40C2-9EDF-7A48945C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286" y="265198"/>
            <a:ext cx="3525933" cy="80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2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B2F3-330A-4C74-9A21-B424D1EC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0"/>
            <a:ext cx="9753600" cy="1325562"/>
          </a:xfrm>
        </p:spPr>
        <p:txBody>
          <a:bodyPr/>
          <a:lstStyle/>
          <a:p>
            <a:r>
              <a:rPr lang="en-US" dirty="0"/>
              <a:t>Data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8D28-9A24-4158-B790-7CC7FA58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" y="1600200"/>
            <a:ext cx="9753600" cy="4343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Number of instances in data = 199523</a:t>
            </a:r>
          </a:p>
          <a:p>
            <a:r>
              <a:rPr lang="en-US" dirty="0"/>
              <a:t>Duplicate or conflicting instances: 46716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i="1" dirty="0"/>
              <a:t>VARAIBLES:</a:t>
            </a:r>
          </a:p>
          <a:p>
            <a:r>
              <a:rPr lang="en-US" dirty="0"/>
              <a:t>Family Details: ARACE, AAGE, ASEX, AREORGN, AMARITL, SELF..</a:t>
            </a:r>
          </a:p>
          <a:p>
            <a:r>
              <a:rPr lang="en-US" dirty="0"/>
              <a:t>Educational Details: AHGA, AHSCOL</a:t>
            </a:r>
          </a:p>
          <a:p>
            <a:r>
              <a:rPr lang="en-US" dirty="0"/>
              <a:t>Business Details: INCOME, AMJIND, AMJOCC, WKSWORK..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0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25DB-6FCE-485B-9EF8-60885000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61" y="-618913"/>
            <a:ext cx="9753600" cy="1325562"/>
          </a:xfrm>
        </p:spPr>
        <p:txBody>
          <a:bodyPr/>
          <a:lstStyle/>
          <a:p>
            <a:r>
              <a:rPr lang="en-US" err="1"/>
              <a:t>ConfuSION</a:t>
            </a:r>
            <a:r>
              <a:rPr lang="en-US"/>
              <a:t> </a:t>
            </a:r>
            <a:r>
              <a:rPr lang="en-US" err="1"/>
              <a:t>mATRICES</a:t>
            </a:r>
            <a:r>
              <a:rPr lang="en-US"/>
              <a:t>.............?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8EF3AF-8456-4896-9C44-7BB743F83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140000">
            <a:off x="5781153" y="1624708"/>
            <a:ext cx="6378918" cy="115779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BB45AD-F808-4A55-848C-225E3F3F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60000">
            <a:off x="-19397" y="1519357"/>
            <a:ext cx="5743927" cy="1028976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ADBD48E-CB00-46D6-8A4B-2E588F2EF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667" y="2846314"/>
            <a:ext cx="6424806" cy="1277063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0AF355-1356-4A2C-97B9-E8078445C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40000">
            <a:off x="95799" y="5079581"/>
            <a:ext cx="5933682" cy="1133024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C20527-CF91-4D01-9B1B-8F2D83C7A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600000">
            <a:off x="6185189" y="4761047"/>
            <a:ext cx="5822061" cy="11334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0C9CAA-8176-4583-B7B6-769A349226B4}"/>
              </a:ext>
            </a:extLst>
          </p:cNvPr>
          <p:cNvSpPr txBox="1"/>
          <p:nvPr/>
        </p:nvSpPr>
        <p:spPr>
          <a:xfrm rot="1020000">
            <a:off x="8966469" y="1178742"/>
            <a:ext cx="2707793" cy="4247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LOGISTIC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97A9B7-C0A4-4204-9D66-57C9C4A1B296}"/>
              </a:ext>
            </a:extLst>
          </p:cNvPr>
          <p:cNvSpPr txBox="1"/>
          <p:nvPr/>
        </p:nvSpPr>
        <p:spPr>
          <a:xfrm rot="-720000">
            <a:off x="1140802" y="1042382"/>
            <a:ext cx="821059" cy="4247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/>
              <a:t>KNN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7079D1-8678-43C9-A040-3AAF06942214}"/>
              </a:ext>
            </a:extLst>
          </p:cNvPr>
          <p:cNvSpPr txBox="1"/>
          <p:nvPr/>
        </p:nvSpPr>
        <p:spPr>
          <a:xfrm>
            <a:off x="5372034" y="2315690"/>
            <a:ext cx="784189" cy="4247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/>
              <a:t>LDA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785F8-CAD6-4188-BB17-5696307F2757}"/>
              </a:ext>
            </a:extLst>
          </p:cNvPr>
          <p:cNvSpPr txBox="1"/>
          <p:nvPr/>
        </p:nvSpPr>
        <p:spPr>
          <a:xfrm rot="720000">
            <a:off x="2471061" y="4705938"/>
            <a:ext cx="2746265" cy="4247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RANDOM FOREST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81326-530A-4503-9F9B-CDF2E4496E50}"/>
              </a:ext>
            </a:extLst>
          </p:cNvPr>
          <p:cNvSpPr txBox="1"/>
          <p:nvPr/>
        </p:nvSpPr>
        <p:spPr>
          <a:xfrm rot="21060000">
            <a:off x="6996641" y="4326180"/>
            <a:ext cx="2504212" cy="4247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7451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8173-45A2-4FF3-837F-FB6E50D5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228600"/>
            <a:ext cx="11201400" cy="1325562"/>
          </a:xfrm>
        </p:spPr>
        <p:txBody>
          <a:bodyPr/>
          <a:lstStyle/>
          <a:p>
            <a:r>
              <a:rPr lang="en-US" dirty="0"/>
              <a:t>HOW ANALYSED DATA CAN BE USED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5366-D83F-44AE-85C2-714927A5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8" y="1828800"/>
            <a:ext cx="10591798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Spreading awareness among schools and colleges to maintain gender equality during on-campus placements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target the 6% population with income &gt; 50k for fundraising and starting campaigns for women empowerment</a:t>
            </a:r>
          </a:p>
          <a:p>
            <a:pPr>
              <a:lnSpc>
                <a:spcPct val="150000"/>
              </a:lnSpc>
            </a:pPr>
            <a:r>
              <a:rPr lang="en-US" dirty="0"/>
              <a:t>Establish structures, policies, objectives in every organization to ensure gender balance </a:t>
            </a:r>
          </a:p>
        </p:txBody>
      </p:sp>
    </p:spTree>
    <p:extLst>
      <p:ext uri="{BB962C8B-B14F-4D97-AF65-F5344CB8AC3E}">
        <p14:creationId xmlns:p14="http://schemas.microsoft.com/office/powerpoint/2010/main" val="92330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A3E9-2FDA-40F1-93E6-1AAB813D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CBF12-0A4E-4F7B-B92A-9286EABF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1C646E5-3CA5-4ABF-8A11-E6C97E91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3" y="320"/>
            <a:ext cx="12200954" cy="6857359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6393187F-6D78-4297-AB8E-3CE5376F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2" y="6211861"/>
            <a:ext cx="1791601" cy="4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C61F-BBD3-4F41-96BE-D1EEAE7E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0"/>
            <a:ext cx="9753600" cy="1325562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A4E8-B141-4EC9-B396-23459AEFA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" y="1600200"/>
            <a:ext cx="11582400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Determine whether the income level of a person exceeds over $50,000 per year</a:t>
            </a:r>
          </a:p>
          <a:p>
            <a:r>
              <a:rPr lang="en-US" dirty="0"/>
              <a:t>How income is controlled by race, age and sex</a:t>
            </a:r>
          </a:p>
          <a:p>
            <a:r>
              <a:rPr lang="en-US" dirty="0"/>
              <a:t>How the above factors discriminate female’s role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B8B5A235-2445-48C2-A75D-10A99FA9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" y="3234"/>
            <a:ext cx="12203039" cy="55315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DC9FCD-0FC6-4EC4-BC8B-C9F30972B917}"/>
              </a:ext>
            </a:extLst>
          </p:cNvPr>
          <p:cNvSpPr txBox="1"/>
          <p:nvPr/>
        </p:nvSpPr>
        <p:spPr>
          <a:xfrm>
            <a:off x="444354" y="5873370"/>
            <a:ext cx="11511137" cy="7940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Here is the distribution of </a:t>
            </a:r>
            <a:r>
              <a:rPr lang="en-US" sz="2400">
                <a:solidFill>
                  <a:schemeClr val="accent3">
                    <a:lumMod val="75000"/>
                  </a:schemeClr>
                </a:solidFill>
              </a:rPr>
              <a:t>People</a:t>
            </a:r>
            <a:r>
              <a:rPr lang="en-US" sz="2400"/>
              <a:t> across different countries in the data set.</a:t>
            </a:r>
            <a:endParaRPr lang="en-US"/>
          </a:p>
          <a:p>
            <a:pPr algn="l">
              <a:lnSpc>
                <a:spcPct val="90000"/>
              </a:lnSpc>
            </a:pPr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73AA9-6EAA-4672-B988-A01EC6BAA2DB}"/>
              </a:ext>
            </a:extLst>
          </p:cNvPr>
          <p:cNvSpPr txBox="1"/>
          <p:nvPr/>
        </p:nvSpPr>
        <p:spPr>
          <a:xfrm>
            <a:off x="2894012" y="5126491"/>
            <a:ext cx="3995390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7030A0"/>
                </a:solidFill>
              </a:rPr>
              <a:t>Population Distribution</a:t>
            </a:r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400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F67C-E34C-4756-A74F-8C015F37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37212"/>
            <a:ext cx="9753600" cy="1325562"/>
          </a:xfrm>
        </p:spPr>
        <p:txBody>
          <a:bodyPr/>
          <a:lstStyle/>
          <a:p>
            <a:r>
              <a:rPr lang="en-US" dirty="0"/>
              <a:t>DISTRIBUTION OF INCOME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C600A275-510C-4760-8AD5-EDD003BCE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6235" y="1679541"/>
            <a:ext cx="5249466" cy="472125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B94F88-AAAC-49B9-BF48-F7A9AC0BDEFD}"/>
              </a:ext>
            </a:extLst>
          </p:cNvPr>
          <p:cNvSpPr txBox="1">
            <a:spLocks/>
          </p:cNvSpPr>
          <p:nvPr/>
        </p:nvSpPr>
        <p:spPr>
          <a:xfrm>
            <a:off x="455612" y="1679541"/>
            <a:ext cx="4038600" cy="4865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About 93.79% of population have income &lt;= 50k</a:t>
            </a:r>
          </a:p>
          <a:p>
            <a:pPr>
              <a:lnSpc>
                <a:spcPct val="150000"/>
              </a:lnSpc>
            </a:pPr>
            <a:r>
              <a:rPr lang="en-US" dirty="0"/>
              <a:t>About 6.21% of population have income &gt; 50k</a:t>
            </a:r>
          </a:p>
        </p:txBody>
      </p:sp>
    </p:spTree>
    <p:extLst>
      <p:ext uri="{BB962C8B-B14F-4D97-AF65-F5344CB8AC3E}">
        <p14:creationId xmlns:p14="http://schemas.microsoft.com/office/powerpoint/2010/main" val="39650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2E6E-E7D0-491F-9EBC-A73CE652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0"/>
            <a:ext cx="9753600" cy="1325562"/>
          </a:xfrm>
        </p:spPr>
        <p:txBody>
          <a:bodyPr/>
          <a:lstStyle/>
          <a:p>
            <a:r>
              <a:rPr lang="en-US" dirty="0"/>
              <a:t>            CORRELATION MATRIX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6F999A-0D88-41A8-9424-7E551AF90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213" y="1645308"/>
            <a:ext cx="7273760" cy="52126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106988-1162-4A93-8FFB-59F0ADCB0821}"/>
              </a:ext>
            </a:extLst>
          </p:cNvPr>
          <p:cNvSpPr txBox="1">
            <a:spLocks/>
          </p:cNvSpPr>
          <p:nvPr/>
        </p:nvSpPr>
        <p:spPr>
          <a:xfrm>
            <a:off x="455612" y="1679541"/>
            <a:ext cx="4038600" cy="4865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A correlation matrix is a table showing correlation coefficients between variables</a:t>
            </a:r>
          </a:p>
          <a:p>
            <a:pPr>
              <a:lnSpc>
                <a:spcPct val="150000"/>
              </a:lnSpc>
            </a:pPr>
            <a:r>
              <a:rPr lang="en-US"/>
              <a:t>Each cell in the table shows the correlation between two variables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7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2A43-BCAE-4F22-9C57-72239E7F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0"/>
            <a:ext cx="9753600" cy="1325562"/>
          </a:xfrm>
        </p:spPr>
        <p:txBody>
          <a:bodyPr/>
          <a:lstStyle/>
          <a:p>
            <a:r>
              <a:rPr lang="en-US" dirty="0"/>
              <a:t>      DISTRIBUTION OF EDUCATION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32DA22-AE7E-42C0-B739-556D42527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2050" y="1656776"/>
            <a:ext cx="6856775" cy="52012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BAA27C-5E59-4539-8695-8CBDBD9E2A3A}"/>
              </a:ext>
            </a:extLst>
          </p:cNvPr>
          <p:cNvSpPr txBox="1">
            <a:spLocks/>
          </p:cNvSpPr>
          <p:nvPr/>
        </p:nvSpPr>
        <p:spPr>
          <a:xfrm>
            <a:off x="150812" y="1656776"/>
            <a:ext cx="4038600" cy="4865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Majority of people in dataset are high school graduates</a:t>
            </a:r>
          </a:p>
        </p:txBody>
      </p:sp>
    </p:spTree>
    <p:extLst>
      <p:ext uri="{BB962C8B-B14F-4D97-AF65-F5344CB8AC3E}">
        <p14:creationId xmlns:p14="http://schemas.microsoft.com/office/powerpoint/2010/main" val="319749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F526-642F-486A-879C-C92E074A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0"/>
            <a:ext cx="9753600" cy="1325562"/>
          </a:xfrm>
        </p:spPr>
        <p:txBody>
          <a:bodyPr/>
          <a:lstStyle/>
          <a:p>
            <a:r>
              <a:rPr lang="en-US" dirty="0"/>
              <a:t>     DISTRIBUTION OF RACE &amp; GENDER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C28686-DB89-4AA6-98F3-AF7A2DD52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25" y="1837167"/>
            <a:ext cx="5263460" cy="4868433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936697-395E-45BA-843E-4A6A8C7C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149" y="1617229"/>
            <a:ext cx="6059851" cy="48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7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1107</TotalTime>
  <Words>500</Words>
  <Application>Microsoft Office PowerPoint</Application>
  <PresentationFormat>Custom</PresentationFormat>
  <Paragraphs>181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Consolas</vt:lpstr>
      <vt:lpstr>Continental North America 16x9</vt:lpstr>
      <vt:lpstr>CENSUS INCOME data</vt:lpstr>
      <vt:lpstr>PowerPoint Presentation</vt:lpstr>
      <vt:lpstr>Data Observations</vt:lpstr>
      <vt:lpstr>Research Questions</vt:lpstr>
      <vt:lpstr>PowerPoint Presentation</vt:lpstr>
      <vt:lpstr>DISTRIBUTION OF INCOME</vt:lpstr>
      <vt:lpstr>            CORRELATION MATRIX</vt:lpstr>
      <vt:lpstr>      DISTRIBUTION OF EDUCATION</vt:lpstr>
      <vt:lpstr>     DISTRIBUTION OF RACE &amp; GENDER</vt:lpstr>
      <vt:lpstr>              Distribution of age</vt:lpstr>
      <vt:lpstr>Frequency distribution for Age</vt:lpstr>
      <vt:lpstr>   PAIR PLOT BETWEEN AGE &amp; WORK</vt:lpstr>
      <vt:lpstr>RACE &amp; GENDER aFFECTING INCOME</vt:lpstr>
      <vt:lpstr>HOW GENDER EFFECTS INCOME</vt:lpstr>
      <vt:lpstr>PowerPoint Presentation</vt:lpstr>
      <vt:lpstr>PowerPoint Presentation</vt:lpstr>
      <vt:lpstr>HOW INCOME IS CONTROLLED BY AGE AND GENDER</vt:lpstr>
      <vt:lpstr>HOW RACE AFFECTS INCOME</vt:lpstr>
      <vt:lpstr>Data cleaning</vt:lpstr>
      <vt:lpstr>Data cleaning</vt:lpstr>
      <vt:lpstr>Model evaluation</vt:lpstr>
      <vt:lpstr>Logistic regression</vt:lpstr>
      <vt:lpstr>K NEarest neighbors</vt:lpstr>
      <vt:lpstr>Linear discriminAnt Analysis</vt:lpstr>
      <vt:lpstr>Random forest</vt:lpstr>
      <vt:lpstr>Decision Trees</vt:lpstr>
      <vt:lpstr>MODEL ACCURACY COMPARISONS</vt:lpstr>
      <vt:lpstr>MODEL aic comparisons</vt:lpstr>
      <vt:lpstr>Sensitivity and specificity</vt:lpstr>
      <vt:lpstr>ConfuSION mATRICES.............? </vt:lpstr>
      <vt:lpstr>HOW ANALYSED DATA CAN BE USED ?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CENSUS INCOME</dc:title>
  <dc:creator>Tanmayi Vetukuri</dc:creator>
  <cp:lastModifiedBy>Tanmayi Vetukuri</cp:lastModifiedBy>
  <cp:revision>2</cp:revision>
  <dcterms:created xsi:type="dcterms:W3CDTF">2019-04-18T02:15:11Z</dcterms:created>
  <dcterms:modified xsi:type="dcterms:W3CDTF">2019-04-18T20:43:51Z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