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70" r:id="rId11"/>
    <p:sldId id="265" r:id="rId12"/>
    <p:sldId id="271" r:id="rId13"/>
    <p:sldId id="272" r:id="rId14"/>
    <p:sldId id="273" r:id="rId15"/>
    <p:sldId id="266" r:id="rId16"/>
    <p:sldId id="267" r:id="rId17"/>
    <p:sldId id="268"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39" autoAdjust="0"/>
    <p:restoredTop sz="94660"/>
  </p:normalViewPr>
  <p:slideViewPr>
    <p:cSldViewPr snapToGrid="0">
      <p:cViewPr varScale="1">
        <p:scale>
          <a:sx n="84" d="100"/>
          <a:sy n="84" d="100"/>
        </p:scale>
        <p:origin x="17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7FF38-D63D-4768-8410-276E0BDF10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145A9C1-9A7F-4F70-8104-D8DD2AC59B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9C90759-5FBD-4CBF-B63C-84DE24420024}"/>
              </a:ext>
            </a:extLst>
          </p:cNvPr>
          <p:cNvSpPr>
            <a:spLocks noGrp="1"/>
          </p:cNvSpPr>
          <p:nvPr>
            <p:ph type="dt" sz="half" idx="10"/>
          </p:nvPr>
        </p:nvSpPr>
        <p:spPr/>
        <p:txBody>
          <a:bodyPr/>
          <a:lstStyle/>
          <a:p>
            <a:fld id="{B9916357-D84F-4022-921B-76BFC50D9262}" type="datetimeFigureOut">
              <a:rPr lang="en-US" smtClean="0"/>
              <a:t>11/27/2018</a:t>
            </a:fld>
            <a:endParaRPr lang="en-US"/>
          </a:p>
        </p:txBody>
      </p:sp>
      <p:sp>
        <p:nvSpPr>
          <p:cNvPr id="5" name="Footer Placeholder 4">
            <a:extLst>
              <a:ext uri="{FF2B5EF4-FFF2-40B4-BE49-F238E27FC236}">
                <a16:creationId xmlns:a16="http://schemas.microsoft.com/office/drawing/2014/main" id="{F7494834-681B-48DE-95A8-3921FA607A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73A915-6C89-4A39-9E55-6245941F594B}"/>
              </a:ext>
            </a:extLst>
          </p:cNvPr>
          <p:cNvSpPr>
            <a:spLocks noGrp="1"/>
          </p:cNvSpPr>
          <p:nvPr>
            <p:ph type="sldNum" sz="quarter" idx="12"/>
          </p:nvPr>
        </p:nvSpPr>
        <p:spPr/>
        <p:txBody>
          <a:bodyPr/>
          <a:lstStyle/>
          <a:p>
            <a:fld id="{123B6FAE-F082-432B-BB47-82246DB663ED}" type="slidenum">
              <a:rPr lang="en-US" smtClean="0"/>
              <a:t>‹#›</a:t>
            </a:fld>
            <a:endParaRPr lang="en-US"/>
          </a:p>
        </p:txBody>
      </p:sp>
    </p:spTree>
    <p:extLst>
      <p:ext uri="{BB962C8B-B14F-4D97-AF65-F5344CB8AC3E}">
        <p14:creationId xmlns:p14="http://schemas.microsoft.com/office/powerpoint/2010/main" val="494838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C2A56-C10E-4CC0-A767-6442FF07726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13FB50-12F0-4079-AA9B-9408B444AA2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1B6E88-12A7-42BD-900F-AE296E09E6AA}"/>
              </a:ext>
            </a:extLst>
          </p:cNvPr>
          <p:cNvSpPr>
            <a:spLocks noGrp="1"/>
          </p:cNvSpPr>
          <p:nvPr>
            <p:ph type="dt" sz="half" idx="10"/>
          </p:nvPr>
        </p:nvSpPr>
        <p:spPr/>
        <p:txBody>
          <a:bodyPr/>
          <a:lstStyle/>
          <a:p>
            <a:fld id="{B9916357-D84F-4022-921B-76BFC50D9262}" type="datetimeFigureOut">
              <a:rPr lang="en-US" smtClean="0"/>
              <a:t>11/27/2018</a:t>
            </a:fld>
            <a:endParaRPr lang="en-US"/>
          </a:p>
        </p:txBody>
      </p:sp>
      <p:sp>
        <p:nvSpPr>
          <p:cNvPr id="5" name="Footer Placeholder 4">
            <a:extLst>
              <a:ext uri="{FF2B5EF4-FFF2-40B4-BE49-F238E27FC236}">
                <a16:creationId xmlns:a16="http://schemas.microsoft.com/office/drawing/2014/main" id="{7A7C4D79-297C-471F-8D50-7EDCA7EEF0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7B2030-815A-4494-9336-A08AD8A841F7}"/>
              </a:ext>
            </a:extLst>
          </p:cNvPr>
          <p:cNvSpPr>
            <a:spLocks noGrp="1"/>
          </p:cNvSpPr>
          <p:nvPr>
            <p:ph type="sldNum" sz="quarter" idx="12"/>
          </p:nvPr>
        </p:nvSpPr>
        <p:spPr/>
        <p:txBody>
          <a:bodyPr/>
          <a:lstStyle/>
          <a:p>
            <a:fld id="{123B6FAE-F082-432B-BB47-82246DB663ED}" type="slidenum">
              <a:rPr lang="en-US" smtClean="0"/>
              <a:t>‹#›</a:t>
            </a:fld>
            <a:endParaRPr lang="en-US"/>
          </a:p>
        </p:txBody>
      </p:sp>
    </p:spTree>
    <p:extLst>
      <p:ext uri="{BB962C8B-B14F-4D97-AF65-F5344CB8AC3E}">
        <p14:creationId xmlns:p14="http://schemas.microsoft.com/office/powerpoint/2010/main" val="4033983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670EF6-9EBD-4F04-A936-4DFB797F6F5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6FA6300-38E6-47EE-B354-4CDB280E664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CC587D-0C9F-419C-81B0-ACB331E289CE}"/>
              </a:ext>
            </a:extLst>
          </p:cNvPr>
          <p:cNvSpPr>
            <a:spLocks noGrp="1"/>
          </p:cNvSpPr>
          <p:nvPr>
            <p:ph type="dt" sz="half" idx="10"/>
          </p:nvPr>
        </p:nvSpPr>
        <p:spPr/>
        <p:txBody>
          <a:bodyPr/>
          <a:lstStyle/>
          <a:p>
            <a:fld id="{B9916357-D84F-4022-921B-76BFC50D9262}" type="datetimeFigureOut">
              <a:rPr lang="en-US" smtClean="0"/>
              <a:t>11/27/2018</a:t>
            </a:fld>
            <a:endParaRPr lang="en-US"/>
          </a:p>
        </p:txBody>
      </p:sp>
      <p:sp>
        <p:nvSpPr>
          <p:cNvPr id="5" name="Footer Placeholder 4">
            <a:extLst>
              <a:ext uri="{FF2B5EF4-FFF2-40B4-BE49-F238E27FC236}">
                <a16:creationId xmlns:a16="http://schemas.microsoft.com/office/drawing/2014/main" id="{CAFABCAA-02A9-4378-BF64-EBE5F673F5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E27D1E-634B-4CD4-80FD-0EC08EB7244E}"/>
              </a:ext>
            </a:extLst>
          </p:cNvPr>
          <p:cNvSpPr>
            <a:spLocks noGrp="1"/>
          </p:cNvSpPr>
          <p:nvPr>
            <p:ph type="sldNum" sz="quarter" idx="12"/>
          </p:nvPr>
        </p:nvSpPr>
        <p:spPr/>
        <p:txBody>
          <a:bodyPr/>
          <a:lstStyle/>
          <a:p>
            <a:fld id="{123B6FAE-F082-432B-BB47-82246DB663ED}" type="slidenum">
              <a:rPr lang="en-US" smtClean="0"/>
              <a:t>‹#›</a:t>
            </a:fld>
            <a:endParaRPr lang="en-US"/>
          </a:p>
        </p:txBody>
      </p:sp>
    </p:spTree>
    <p:extLst>
      <p:ext uri="{BB962C8B-B14F-4D97-AF65-F5344CB8AC3E}">
        <p14:creationId xmlns:p14="http://schemas.microsoft.com/office/powerpoint/2010/main" val="38804224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 Images">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FC7A1C6-EBA5-42DA-BB33-E8476C17313E}"/>
              </a:ext>
              <a:ext uri="{C183D7F6-B498-43B3-948B-1728B52AA6E4}">
                <adec:decorative xmlns:adec="http://schemas.microsoft.com/office/drawing/2017/decorative" val="1"/>
              </a:ext>
            </a:extLst>
          </p:cNvPr>
          <p:cNvGrpSpPr/>
          <p:nvPr userDrawn="1"/>
        </p:nvGrpSpPr>
        <p:grpSpPr>
          <a:xfrm>
            <a:off x="8328972" y="1914843"/>
            <a:ext cx="3089720" cy="3388424"/>
            <a:chOff x="8328972" y="1914843"/>
            <a:chExt cx="3089720" cy="3388424"/>
          </a:xfrm>
          <a:effectLst>
            <a:outerShdw blurRad="127000" dist="38100" dir="5400000" algn="t" rotWithShape="0">
              <a:prstClr val="black">
                <a:alpha val="80000"/>
              </a:prstClr>
            </a:outerShdw>
          </a:effectLst>
        </p:grpSpPr>
        <p:sp>
          <p:nvSpPr>
            <p:cNvPr id="12" name="Freeform: Shape 11">
              <a:extLst>
                <a:ext uri="{FF2B5EF4-FFF2-40B4-BE49-F238E27FC236}">
                  <a16:creationId xmlns:a16="http://schemas.microsoft.com/office/drawing/2014/main" id="{FB92E370-E18E-4D77-AFFD-3BED8B950C0C}"/>
                </a:ext>
              </a:extLst>
            </p:cNvPr>
            <p:cNvSpPr/>
            <p:nvPr/>
          </p:nvSpPr>
          <p:spPr>
            <a:xfrm>
              <a:off x="8328972" y="1914843"/>
              <a:ext cx="3089720" cy="3388424"/>
            </a:xfrm>
            <a:custGeom>
              <a:avLst/>
              <a:gdLst>
                <a:gd name="connsiteX0" fmla="*/ 7001 w 3089719"/>
                <a:gd name="connsiteY0" fmla="*/ 7001 h 3388423"/>
                <a:gd name="connsiteX1" fmla="*/ 3089066 w 3089719"/>
                <a:gd name="connsiteY1" fmla="*/ 7001 h 3388423"/>
                <a:gd name="connsiteX2" fmla="*/ 3089066 w 3089719"/>
                <a:gd name="connsiteY2" fmla="*/ 3387770 h 3388423"/>
                <a:gd name="connsiteX3" fmla="*/ 7001 w 3089719"/>
                <a:gd name="connsiteY3" fmla="*/ 3387770 h 3388423"/>
              </a:gdLst>
              <a:ahLst/>
              <a:cxnLst>
                <a:cxn ang="0">
                  <a:pos x="connsiteX0" y="connsiteY0"/>
                </a:cxn>
                <a:cxn ang="0">
                  <a:pos x="connsiteX1" y="connsiteY1"/>
                </a:cxn>
                <a:cxn ang="0">
                  <a:pos x="connsiteX2" y="connsiteY2"/>
                </a:cxn>
                <a:cxn ang="0">
                  <a:pos x="connsiteX3" y="connsiteY3"/>
                </a:cxn>
              </a:cxnLst>
              <a:rect l="l" t="t" r="r" b="b"/>
              <a:pathLst>
                <a:path w="3089719" h="3388423">
                  <a:moveTo>
                    <a:pt x="7001" y="7001"/>
                  </a:moveTo>
                  <a:lnTo>
                    <a:pt x="3089066" y="7001"/>
                  </a:lnTo>
                  <a:lnTo>
                    <a:pt x="3089066" y="3387770"/>
                  </a:lnTo>
                  <a:lnTo>
                    <a:pt x="7001" y="3387770"/>
                  </a:lnTo>
                  <a:close/>
                </a:path>
              </a:pathLst>
            </a:custGeom>
            <a:solidFill>
              <a:srgbClr val="F2F2F2"/>
            </a:solidFill>
            <a:ln w="9525"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80DBDAAD-D56D-468D-BB8F-67E03401D3DF}"/>
                </a:ext>
              </a:extLst>
            </p:cNvPr>
            <p:cNvSpPr/>
            <p:nvPr/>
          </p:nvSpPr>
          <p:spPr>
            <a:xfrm>
              <a:off x="8439399" y="2009588"/>
              <a:ext cx="2875026" cy="2893695"/>
            </a:xfrm>
            <a:custGeom>
              <a:avLst/>
              <a:gdLst>
                <a:gd name="connsiteX0" fmla="*/ 7001 w 2875026"/>
                <a:gd name="connsiteY0" fmla="*/ 7001 h 2893695"/>
                <a:gd name="connsiteX1" fmla="*/ 2868119 w 2875026"/>
                <a:gd name="connsiteY1" fmla="*/ 7001 h 2893695"/>
                <a:gd name="connsiteX2" fmla="*/ 2868119 w 2875026"/>
                <a:gd name="connsiteY2" fmla="*/ 2887815 h 2893695"/>
                <a:gd name="connsiteX3" fmla="*/ 7001 w 2875026"/>
                <a:gd name="connsiteY3" fmla="*/ 2887815 h 2893695"/>
              </a:gdLst>
              <a:ahLst/>
              <a:cxnLst>
                <a:cxn ang="0">
                  <a:pos x="connsiteX0" y="connsiteY0"/>
                </a:cxn>
                <a:cxn ang="0">
                  <a:pos x="connsiteX1" y="connsiteY1"/>
                </a:cxn>
                <a:cxn ang="0">
                  <a:pos x="connsiteX2" y="connsiteY2"/>
                </a:cxn>
                <a:cxn ang="0">
                  <a:pos x="connsiteX3" y="connsiteY3"/>
                </a:cxn>
              </a:cxnLst>
              <a:rect l="l" t="t" r="r" b="b"/>
              <a:pathLst>
                <a:path w="2875026" h="2893695">
                  <a:moveTo>
                    <a:pt x="7001" y="7001"/>
                  </a:moveTo>
                  <a:lnTo>
                    <a:pt x="2868119" y="7001"/>
                  </a:lnTo>
                  <a:lnTo>
                    <a:pt x="2868119" y="2887815"/>
                  </a:lnTo>
                  <a:lnTo>
                    <a:pt x="7001" y="2887815"/>
                  </a:lnTo>
                  <a:close/>
                </a:path>
              </a:pathLst>
            </a:custGeom>
            <a:solidFill>
              <a:srgbClr val="CCCCCC">
                <a:alpha val="56000"/>
              </a:srgbClr>
            </a:solidFill>
            <a:ln w="9525"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7FC81437-0F2A-4B1B-943F-05F47586F906}"/>
                </a:ext>
              </a:extLst>
            </p:cNvPr>
            <p:cNvSpPr/>
            <p:nvPr/>
          </p:nvSpPr>
          <p:spPr>
            <a:xfrm>
              <a:off x="8469766" y="2038554"/>
              <a:ext cx="2809685" cy="2809685"/>
            </a:xfrm>
            <a:custGeom>
              <a:avLst/>
              <a:gdLst>
                <a:gd name="connsiteX0" fmla="*/ 5478 w 2809684"/>
                <a:gd name="connsiteY0" fmla="*/ 5478 h 2809684"/>
                <a:gd name="connsiteX1" fmla="*/ 2809001 w 2809684"/>
                <a:gd name="connsiteY1" fmla="*/ 5478 h 2809684"/>
                <a:gd name="connsiteX2" fmla="*/ 2809001 w 2809684"/>
                <a:gd name="connsiteY2" fmla="*/ 2809002 h 2809684"/>
                <a:gd name="connsiteX3" fmla="*/ 5478 w 2809684"/>
                <a:gd name="connsiteY3" fmla="*/ 2809002 h 2809684"/>
              </a:gdLst>
              <a:ahLst/>
              <a:cxnLst>
                <a:cxn ang="0">
                  <a:pos x="connsiteX0" y="connsiteY0"/>
                </a:cxn>
                <a:cxn ang="0">
                  <a:pos x="connsiteX1" y="connsiteY1"/>
                </a:cxn>
                <a:cxn ang="0">
                  <a:pos x="connsiteX2" y="connsiteY2"/>
                </a:cxn>
                <a:cxn ang="0">
                  <a:pos x="connsiteX3" y="connsiteY3"/>
                </a:cxn>
              </a:cxnLst>
              <a:rect l="l" t="t" r="r" b="b"/>
              <a:pathLst>
                <a:path w="2809684" h="2809684">
                  <a:moveTo>
                    <a:pt x="5478" y="5478"/>
                  </a:moveTo>
                  <a:lnTo>
                    <a:pt x="2809001" y="5478"/>
                  </a:lnTo>
                  <a:lnTo>
                    <a:pt x="2809001" y="2809002"/>
                  </a:lnTo>
                  <a:lnTo>
                    <a:pt x="5478" y="2809002"/>
                  </a:lnTo>
                  <a:close/>
                </a:path>
              </a:pathLst>
            </a:custGeom>
            <a:solidFill>
              <a:srgbClr val="000000"/>
            </a:solidFill>
            <a:ln w="7453" cap="flat">
              <a:solidFill>
                <a:srgbClr val="000000"/>
              </a:solidFill>
              <a:prstDash val="solid"/>
              <a:round/>
            </a:ln>
          </p:spPr>
          <p:txBody>
            <a:bodyPr rtlCol="0" anchor="ctr"/>
            <a:lstStyle/>
            <a:p>
              <a:endParaRPr lang="en-US" dirty="0"/>
            </a:p>
          </p:txBody>
        </p:sp>
      </p:grpSp>
      <p:grpSp>
        <p:nvGrpSpPr>
          <p:cNvPr id="19" name="Group 18">
            <a:extLst>
              <a:ext uri="{FF2B5EF4-FFF2-40B4-BE49-F238E27FC236}">
                <a16:creationId xmlns:a16="http://schemas.microsoft.com/office/drawing/2014/main" id="{6A5061F5-13A6-4AF4-A07E-A6F9174E304C}"/>
              </a:ext>
              <a:ext uri="{C183D7F6-B498-43B3-948B-1728B52AA6E4}">
                <adec:decorative xmlns:adec="http://schemas.microsoft.com/office/drawing/2017/decorative" val="1"/>
              </a:ext>
            </a:extLst>
          </p:cNvPr>
          <p:cNvGrpSpPr/>
          <p:nvPr userDrawn="1"/>
        </p:nvGrpSpPr>
        <p:grpSpPr>
          <a:xfrm>
            <a:off x="4547967" y="1914843"/>
            <a:ext cx="3089720" cy="3388424"/>
            <a:chOff x="4547967" y="1914843"/>
            <a:chExt cx="3089720" cy="3388424"/>
          </a:xfrm>
          <a:effectLst>
            <a:outerShdw blurRad="127000" dist="38100" dir="5400000" algn="t" rotWithShape="0">
              <a:prstClr val="black">
                <a:alpha val="80000"/>
              </a:prstClr>
            </a:outerShdw>
          </a:effectLst>
        </p:grpSpPr>
        <p:sp>
          <p:nvSpPr>
            <p:cNvPr id="20" name="Freeform: Shape 19">
              <a:extLst>
                <a:ext uri="{FF2B5EF4-FFF2-40B4-BE49-F238E27FC236}">
                  <a16:creationId xmlns:a16="http://schemas.microsoft.com/office/drawing/2014/main" id="{895474D5-A4E4-4208-BC52-F80FFB819299}"/>
                </a:ext>
              </a:extLst>
            </p:cNvPr>
            <p:cNvSpPr/>
            <p:nvPr/>
          </p:nvSpPr>
          <p:spPr>
            <a:xfrm>
              <a:off x="4547967" y="1914843"/>
              <a:ext cx="3089720" cy="3388424"/>
            </a:xfrm>
            <a:custGeom>
              <a:avLst/>
              <a:gdLst>
                <a:gd name="connsiteX0" fmla="*/ 7001 w 3089719"/>
                <a:gd name="connsiteY0" fmla="*/ 7001 h 3388423"/>
                <a:gd name="connsiteX1" fmla="*/ 3089066 w 3089719"/>
                <a:gd name="connsiteY1" fmla="*/ 7001 h 3388423"/>
                <a:gd name="connsiteX2" fmla="*/ 3089066 w 3089719"/>
                <a:gd name="connsiteY2" fmla="*/ 3387770 h 3388423"/>
                <a:gd name="connsiteX3" fmla="*/ 7001 w 3089719"/>
                <a:gd name="connsiteY3" fmla="*/ 3387770 h 3388423"/>
              </a:gdLst>
              <a:ahLst/>
              <a:cxnLst>
                <a:cxn ang="0">
                  <a:pos x="connsiteX0" y="connsiteY0"/>
                </a:cxn>
                <a:cxn ang="0">
                  <a:pos x="connsiteX1" y="connsiteY1"/>
                </a:cxn>
                <a:cxn ang="0">
                  <a:pos x="connsiteX2" y="connsiteY2"/>
                </a:cxn>
                <a:cxn ang="0">
                  <a:pos x="connsiteX3" y="connsiteY3"/>
                </a:cxn>
              </a:cxnLst>
              <a:rect l="l" t="t" r="r" b="b"/>
              <a:pathLst>
                <a:path w="3089719" h="3388423">
                  <a:moveTo>
                    <a:pt x="7001" y="7001"/>
                  </a:moveTo>
                  <a:lnTo>
                    <a:pt x="3089066" y="7001"/>
                  </a:lnTo>
                  <a:lnTo>
                    <a:pt x="3089066" y="3387770"/>
                  </a:lnTo>
                  <a:lnTo>
                    <a:pt x="7001" y="3387770"/>
                  </a:lnTo>
                  <a:close/>
                </a:path>
              </a:pathLst>
            </a:custGeom>
            <a:solidFill>
              <a:srgbClr val="F2F2F2"/>
            </a:solidFill>
            <a:ln w="9525"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806D3C8A-2A0F-4C8C-833A-13E30EB5DABB}"/>
                </a:ext>
              </a:extLst>
            </p:cNvPr>
            <p:cNvSpPr/>
            <p:nvPr/>
          </p:nvSpPr>
          <p:spPr>
            <a:xfrm>
              <a:off x="4658394" y="2009588"/>
              <a:ext cx="2875026" cy="2893695"/>
            </a:xfrm>
            <a:custGeom>
              <a:avLst/>
              <a:gdLst>
                <a:gd name="connsiteX0" fmla="*/ 7001 w 2875026"/>
                <a:gd name="connsiteY0" fmla="*/ 7001 h 2893695"/>
                <a:gd name="connsiteX1" fmla="*/ 2868119 w 2875026"/>
                <a:gd name="connsiteY1" fmla="*/ 7001 h 2893695"/>
                <a:gd name="connsiteX2" fmla="*/ 2868119 w 2875026"/>
                <a:gd name="connsiteY2" fmla="*/ 2887815 h 2893695"/>
                <a:gd name="connsiteX3" fmla="*/ 7001 w 2875026"/>
                <a:gd name="connsiteY3" fmla="*/ 2887815 h 2893695"/>
              </a:gdLst>
              <a:ahLst/>
              <a:cxnLst>
                <a:cxn ang="0">
                  <a:pos x="connsiteX0" y="connsiteY0"/>
                </a:cxn>
                <a:cxn ang="0">
                  <a:pos x="connsiteX1" y="connsiteY1"/>
                </a:cxn>
                <a:cxn ang="0">
                  <a:pos x="connsiteX2" y="connsiteY2"/>
                </a:cxn>
                <a:cxn ang="0">
                  <a:pos x="connsiteX3" y="connsiteY3"/>
                </a:cxn>
              </a:cxnLst>
              <a:rect l="l" t="t" r="r" b="b"/>
              <a:pathLst>
                <a:path w="2875026" h="2893695">
                  <a:moveTo>
                    <a:pt x="7001" y="7001"/>
                  </a:moveTo>
                  <a:lnTo>
                    <a:pt x="2868119" y="7001"/>
                  </a:lnTo>
                  <a:lnTo>
                    <a:pt x="2868119" y="2887815"/>
                  </a:lnTo>
                  <a:lnTo>
                    <a:pt x="7001" y="2887815"/>
                  </a:lnTo>
                  <a:close/>
                </a:path>
              </a:pathLst>
            </a:custGeom>
            <a:solidFill>
              <a:srgbClr val="CCCCCC">
                <a:alpha val="56000"/>
              </a:srgbClr>
            </a:solidFill>
            <a:ln w="9525"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BDE98A69-57E8-4D1C-80EC-DD82C880D52E}"/>
                </a:ext>
              </a:extLst>
            </p:cNvPr>
            <p:cNvSpPr/>
            <p:nvPr/>
          </p:nvSpPr>
          <p:spPr>
            <a:xfrm>
              <a:off x="4688761" y="2038554"/>
              <a:ext cx="2809685" cy="2809685"/>
            </a:xfrm>
            <a:custGeom>
              <a:avLst/>
              <a:gdLst>
                <a:gd name="connsiteX0" fmla="*/ 5478 w 2809684"/>
                <a:gd name="connsiteY0" fmla="*/ 5478 h 2809684"/>
                <a:gd name="connsiteX1" fmla="*/ 2809001 w 2809684"/>
                <a:gd name="connsiteY1" fmla="*/ 5478 h 2809684"/>
                <a:gd name="connsiteX2" fmla="*/ 2809001 w 2809684"/>
                <a:gd name="connsiteY2" fmla="*/ 2809002 h 2809684"/>
                <a:gd name="connsiteX3" fmla="*/ 5478 w 2809684"/>
                <a:gd name="connsiteY3" fmla="*/ 2809002 h 2809684"/>
              </a:gdLst>
              <a:ahLst/>
              <a:cxnLst>
                <a:cxn ang="0">
                  <a:pos x="connsiteX0" y="connsiteY0"/>
                </a:cxn>
                <a:cxn ang="0">
                  <a:pos x="connsiteX1" y="connsiteY1"/>
                </a:cxn>
                <a:cxn ang="0">
                  <a:pos x="connsiteX2" y="connsiteY2"/>
                </a:cxn>
                <a:cxn ang="0">
                  <a:pos x="connsiteX3" y="connsiteY3"/>
                </a:cxn>
              </a:cxnLst>
              <a:rect l="l" t="t" r="r" b="b"/>
              <a:pathLst>
                <a:path w="2809684" h="2809684">
                  <a:moveTo>
                    <a:pt x="5478" y="5478"/>
                  </a:moveTo>
                  <a:lnTo>
                    <a:pt x="2809001" y="5478"/>
                  </a:lnTo>
                  <a:lnTo>
                    <a:pt x="2809001" y="2809002"/>
                  </a:lnTo>
                  <a:lnTo>
                    <a:pt x="5478" y="2809002"/>
                  </a:lnTo>
                  <a:close/>
                </a:path>
              </a:pathLst>
            </a:custGeom>
            <a:solidFill>
              <a:srgbClr val="000000"/>
            </a:solidFill>
            <a:ln w="7453" cap="flat">
              <a:solidFill>
                <a:srgbClr val="000000"/>
              </a:solidFill>
              <a:prstDash val="solid"/>
              <a:round/>
            </a:ln>
          </p:spPr>
          <p:txBody>
            <a:bodyPr rtlCol="0" anchor="ctr"/>
            <a:lstStyle/>
            <a:p>
              <a:endParaRPr lang="en-US" dirty="0"/>
            </a:p>
          </p:txBody>
        </p:sp>
      </p:grpSp>
      <p:grpSp>
        <p:nvGrpSpPr>
          <p:cNvPr id="23" name="Group 22">
            <a:extLst>
              <a:ext uri="{FF2B5EF4-FFF2-40B4-BE49-F238E27FC236}">
                <a16:creationId xmlns:a16="http://schemas.microsoft.com/office/drawing/2014/main" id="{265D3BEB-A77F-4ED6-B307-2BE82760AB26}"/>
              </a:ext>
              <a:ext uri="{C183D7F6-B498-43B3-948B-1728B52AA6E4}">
                <adec:decorative xmlns:adec="http://schemas.microsoft.com/office/drawing/2017/decorative" val="1"/>
              </a:ext>
            </a:extLst>
          </p:cNvPr>
          <p:cNvGrpSpPr/>
          <p:nvPr userDrawn="1"/>
        </p:nvGrpSpPr>
        <p:grpSpPr>
          <a:xfrm>
            <a:off x="766961" y="1914843"/>
            <a:ext cx="3089720" cy="3388424"/>
            <a:chOff x="766961" y="1914843"/>
            <a:chExt cx="3089720" cy="3388424"/>
          </a:xfrm>
          <a:effectLst>
            <a:outerShdw blurRad="127000" dist="38100" dir="5400000" algn="t" rotWithShape="0">
              <a:prstClr val="black">
                <a:alpha val="80000"/>
              </a:prstClr>
            </a:outerShdw>
          </a:effectLst>
        </p:grpSpPr>
        <p:sp>
          <p:nvSpPr>
            <p:cNvPr id="24" name="Freeform: Shape 23">
              <a:extLst>
                <a:ext uri="{FF2B5EF4-FFF2-40B4-BE49-F238E27FC236}">
                  <a16:creationId xmlns:a16="http://schemas.microsoft.com/office/drawing/2014/main" id="{11F29228-E6A2-4E5D-8B42-328E18268613}"/>
                </a:ext>
              </a:extLst>
            </p:cNvPr>
            <p:cNvSpPr/>
            <p:nvPr/>
          </p:nvSpPr>
          <p:spPr>
            <a:xfrm>
              <a:off x="766961" y="1914843"/>
              <a:ext cx="3089720" cy="3388424"/>
            </a:xfrm>
            <a:custGeom>
              <a:avLst/>
              <a:gdLst>
                <a:gd name="connsiteX0" fmla="*/ 7001 w 3089719"/>
                <a:gd name="connsiteY0" fmla="*/ 7001 h 3388423"/>
                <a:gd name="connsiteX1" fmla="*/ 3089066 w 3089719"/>
                <a:gd name="connsiteY1" fmla="*/ 7001 h 3388423"/>
                <a:gd name="connsiteX2" fmla="*/ 3089066 w 3089719"/>
                <a:gd name="connsiteY2" fmla="*/ 3387770 h 3388423"/>
                <a:gd name="connsiteX3" fmla="*/ 7001 w 3089719"/>
                <a:gd name="connsiteY3" fmla="*/ 3387770 h 3388423"/>
              </a:gdLst>
              <a:ahLst/>
              <a:cxnLst>
                <a:cxn ang="0">
                  <a:pos x="connsiteX0" y="connsiteY0"/>
                </a:cxn>
                <a:cxn ang="0">
                  <a:pos x="connsiteX1" y="connsiteY1"/>
                </a:cxn>
                <a:cxn ang="0">
                  <a:pos x="connsiteX2" y="connsiteY2"/>
                </a:cxn>
                <a:cxn ang="0">
                  <a:pos x="connsiteX3" y="connsiteY3"/>
                </a:cxn>
              </a:cxnLst>
              <a:rect l="l" t="t" r="r" b="b"/>
              <a:pathLst>
                <a:path w="3089719" h="3388423">
                  <a:moveTo>
                    <a:pt x="7001" y="7001"/>
                  </a:moveTo>
                  <a:lnTo>
                    <a:pt x="3089066" y="7001"/>
                  </a:lnTo>
                  <a:lnTo>
                    <a:pt x="3089066" y="3387770"/>
                  </a:lnTo>
                  <a:lnTo>
                    <a:pt x="7001" y="3387770"/>
                  </a:lnTo>
                  <a:close/>
                </a:path>
              </a:pathLst>
            </a:custGeom>
            <a:solidFill>
              <a:srgbClr val="F2F2F2"/>
            </a:solidFill>
            <a:ln w="9525" cap="flat">
              <a:noFill/>
              <a:prstDash val="solid"/>
              <a:miter/>
            </a:ln>
          </p:spPr>
          <p:txBody>
            <a:bodyPr rtlCol="0" anchor="ctr"/>
            <a:lstStyle/>
            <a:p>
              <a:endParaRPr lang="en-US" dirty="0"/>
            </a:p>
          </p:txBody>
        </p:sp>
        <p:sp>
          <p:nvSpPr>
            <p:cNvPr id="25" name="Freeform: Shape 24">
              <a:extLst>
                <a:ext uri="{FF2B5EF4-FFF2-40B4-BE49-F238E27FC236}">
                  <a16:creationId xmlns:a16="http://schemas.microsoft.com/office/drawing/2014/main" id="{F86BED32-C388-4526-870C-DD2B6FBB3DDC}"/>
                </a:ext>
              </a:extLst>
            </p:cNvPr>
            <p:cNvSpPr/>
            <p:nvPr/>
          </p:nvSpPr>
          <p:spPr>
            <a:xfrm>
              <a:off x="877388" y="2009588"/>
              <a:ext cx="2875026" cy="2893695"/>
            </a:xfrm>
            <a:custGeom>
              <a:avLst/>
              <a:gdLst>
                <a:gd name="connsiteX0" fmla="*/ 7001 w 2875026"/>
                <a:gd name="connsiteY0" fmla="*/ 7001 h 2893695"/>
                <a:gd name="connsiteX1" fmla="*/ 2868119 w 2875026"/>
                <a:gd name="connsiteY1" fmla="*/ 7001 h 2893695"/>
                <a:gd name="connsiteX2" fmla="*/ 2868119 w 2875026"/>
                <a:gd name="connsiteY2" fmla="*/ 2887815 h 2893695"/>
                <a:gd name="connsiteX3" fmla="*/ 7001 w 2875026"/>
                <a:gd name="connsiteY3" fmla="*/ 2887815 h 2893695"/>
              </a:gdLst>
              <a:ahLst/>
              <a:cxnLst>
                <a:cxn ang="0">
                  <a:pos x="connsiteX0" y="connsiteY0"/>
                </a:cxn>
                <a:cxn ang="0">
                  <a:pos x="connsiteX1" y="connsiteY1"/>
                </a:cxn>
                <a:cxn ang="0">
                  <a:pos x="connsiteX2" y="connsiteY2"/>
                </a:cxn>
                <a:cxn ang="0">
                  <a:pos x="connsiteX3" y="connsiteY3"/>
                </a:cxn>
              </a:cxnLst>
              <a:rect l="l" t="t" r="r" b="b"/>
              <a:pathLst>
                <a:path w="2875026" h="2893695">
                  <a:moveTo>
                    <a:pt x="7001" y="7001"/>
                  </a:moveTo>
                  <a:lnTo>
                    <a:pt x="2868119" y="7001"/>
                  </a:lnTo>
                  <a:lnTo>
                    <a:pt x="2868119" y="2887815"/>
                  </a:lnTo>
                  <a:lnTo>
                    <a:pt x="7001" y="2887815"/>
                  </a:lnTo>
                  <a:close/>
                </a:path>
              </a:pathLst>
            </a:custGeom>
            <a:solidFill>
              <a:srgbClr val="CCCCCC">
                <a:alpha val="56000"/>
              </a:srgbClr>
            </a:solidFill>
            <a:ln w="9525" cap="flat">
              <a:noFill/>
              <a:prstDash val="solid"/>
              <a:miter/>
            </a:ln>
          </p:spPr>
          <p:txBody>
            <a:bodyPr rtlCol="0" anchor="ctr"/>
            <a:lstStyle/>
            <a:p>
              <a:endParaRPr lang="en-US" dirty="0"/>
            </a:p>
          </p:txBody>
        </p:sp>
        <p:sp>
          <p:nvSpPr>
            <p:cNvPr id="26" name="Freeform: Shape 25">
              <a:extLst>
                <a:ext uri="{FF2B5EF4-FFF2-40B4-BE49-F238E27FC236}">
                  <a16:creationId xmlns:a16="http://schemas.microsoft.com/office/drawing/2014/main" id="{405E3D2B-0DD4-400B-9349-542CF090A05C}"/>
                </a:ext>
              </a:extLst>
            </p:cNvPr>
            <p:cNvSpPr/>
            <p:nvPr/>
          </p:nvSpPr>
          <p:spPr>
            <a:xfrm>
              <a:off x="907755" y="2038554"/>
              <a:ext cx="2809685" cy="2809685"/>
            </a:xfrm>
            <a:custGeom>
              <a:avLst/>
              <a:gdLst>
                <a:gd name="connsiteX0" fmla="*/ 5478 w 2809684"/>
                <a:gd name="connsiteY0" fmla="*/ 5478 h 2809684"/>
                <a:gd name="connsiteX1" fmla="*/ 2809001 w 2809684"/>
                <a:gd name="connsiteY1" fmla="*/ 5478 h 2809684"/>
                <a:gd name="connsiteX2" fmla="*/ 2809001 w 2809684"/>
                <a:gd name="connsiteY2" fmla="*/ 2809002 h 2809684"/>
                <a:gd name="connsiteX3" fmla="*/ 5478 w 2809684"/>
                <a:gd name="connsiteY3" fmla="*/ 2809002 h 2809684"/>
              </a:gdLst>
              <a:ahLst/>
              <a:cxnLst>
                <a:cxn ang="0">
                  <a:pos x="connsiteX0" y="connsiteY0"/>
                </a:cxn>
                <a:cxn ang="0">
                  <a:pos x="connsiteX1" y="connsiteY1"/>
                </a:cxn>
                <a:cxn ang="0">
                  <a:pos x="connsiteX2" y="connsiteY2"/>
                </a:cxn>
                <a:cxn ang="0">
                  <a:pos x="connsiteX3" y="connsiteY3"/>
                </a:cxn>
              </a:cxnLst>
              <a:rect l="l" t="t" r="r" b="b"/>
              <a:pathLst>
                <a:path w="2809684" h="2809684">
                  <a:moveTo>
                    <a:pt x="5478" y="5478"/>
                  </a:moveTo>
                  <a:lnTo>
                    <a:pt x="2809001" y="5478"/>
                  </a:lnTo>
                  <a:lnTo>
                    <a:pt x="2809001" y="2809002"/>
                  </a:lnTo>
                  <a:lnTo>
                    <a:pt x="5478" y="2809002"/>
                  </a:lnTo>
                  <a:close/>
                </a:path>
              </a:pathLst>
            </a:custGeom>
            <a:solidFill>
              <a:srgbClr val="000000"/>
            </a:solidFill>
            <a:ln w="7453" cap="flat">
              <a:solidFill>
                <a:srgbClr val="000000"/>
              </a:solidFill>
              <a:prstDash val="solid"/>
              <a:round/>
            </a:ln>
          </p:spPr>
          <p:txBody>
            <a:bodyPr rtlCol="0" anchor="ctr"/>
            <a:lstStyle/>
            <a:p>
              <a:endParaRPr lang="en-US" dirty="0"/>
            </a:p>
          </p:txBody>
        </p:sp>
      </p:grpSp>
      <p:sp>
        <p:nvSpPr>
          <p:cNvPr id="3" name="Footer Placeholder 2">
            <a:extLst>
              <a:ext uri="{FF2B5EF4-FFF2-40B4-BE49-F238E27FC236}">
                <a16:creationId xmlns:a16="http://schemas.microsoft.com/office/drawing/2014/main" id="{B1A3E793-2579-4FD2-9F5D-9659FE9C984F}"/>
              </a:ext>
            </a:extLst>
          </p:cNvPr>
          <p:cNvSpPr>
            <a:spLocks noGrp="1"/>
          </p:cNvSpPr>
          <p:nvPr>
            <p:ph type="ftr" sz="quarter" idx="10"/>
          </p:nvPr>
        </p:nvSpPr>
        <p:spPr/>
        <p:txBody>
          <a:bodyPr/>
          <a:lstStyle/>
          <a:p>
            <a:endParaRPr lang="en-US" dirty="0"/>
          </a:p>
        </p:txBody>
      </p:sp>
      <p:sp>
        <p:nvSpPr>
          <p:cNvPr id="7" name="Picture Placeholder 2">
            <a:extLst>
              <a:ext uri="{FF2B5EF4-FFF2-40B4-BE49-F238E27FC236}">
                <a16:creationId xmlns:a16="http://schemas.microsoft.com/office/drawing/2014/main" id="{C3645204-BFEE-404C-A5F9-371AF14A0E29}"/>
              </a:ext>
            </a:extLst>
          </p:cNvPr>
          <p:cNvSpPr>
            <a:spLocks noGrp="1"/>
          </p:cNvSpPr>
          <p:nvPr>
            <p:ph type="pic" idx="15" hasCustomPrompt="1"/>
          </p:nvPr>
        </p:nvSpPr>
        <p:spPr>
          <a:xfrm rot="8771">
            <a:off x="970118" y="2112646"/>
            <a:ext cx="2670089" cy="2693489"/>
          </a:xfrm>
          <a:noFill/>
          <a:ln w="38100">
            <a:noFill/>
          </a:ln>
          <a:effectLst>
            <a:outerShdw blurRad="63500" sx="102000" sy="102000" algn="ctr" rotWithShape="0">
              <a:prstClr val="black">
                <a:alpha val="40000"/>
              </a:prstClr>
            </a:outerShdw>
          </a:effectLst>
        </p:spPr>
        <p:txBody>
          <a:bodyPr anchor="ctr" anchorCtr="0">
            <a:normAutofit/>
          </a:bodyPr>
          <a:lstStyle>
            <a:lvl1pPr marL="0" indent="0" algn="ctr">
              <a:buNone/>
              <a:defRPr sz="1800" i="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ZA" dirty="0"/>
              <a:t>Insert or Drag &amp; Drop Your Image</a:t>
            </a:r>
            <a:endParaRPr lang="en-US" dirty="0"/>
          </a:p>
        </p:txBody>
      </p:sp>
      <p:sp>
        <p:nvSpPr>
          <p:cNvPr id="9" name="Picture Placeholder 2">
            <a:extLst>
              <a:ext uri="{FF2B5EF4-FFF2-40B4-BE49-F238E27FC236}">
                <a16:creationId xmlns:a16="http://schemas.microsoft.com/office/drawing/2014/main" id="{FAA4E97C-87BA-4AC5-AD90-A9F7F26042BE}"/>
              </a:ext>
            </a:extLst>
          </p:cNvPr>
          <p:cNvSpPr>
            <a:spLocks noGrp="1"/>
          </p:cNvSpPr>
          <p:nvPr>
            <p:ph type="pic" idx="16" hasCustomPrompt="1"/>
          </p:nvPr>
        </p:nvSpPr>
        <p:spPr>
          <a:xfrm rot="8771">
            <a:off x="4760956" y="2112646"/>
            <a:ext cx="2670089" cy="2693489"/>
          </a:xfrm>
          <a:noFill/>
          <a:ln w="38100">
            <a:noFill/>
          </a:ln>
          <a:effectLst>
            <a:outerShdw blurRad="63500" sx="102000" sy="102000" algn="ctr" rotWithShape="0">
              <a:prstClr val="black">
                <a:alpha val="40000"/>
              </a:prstClr>
            </a:outerShdw>
          </a:effectLst>
        </p:spPr>
        <p:txBody>
          <a:bodyPr anchor="ctr" anchorCtr="0">
            <a:normAutofit/>
          </a:bodyPr>
          <a:lstStyle>
            <a:lvl1pPr marL="0" indent="0" algn="ctr">
              <a:buNone/>
              <a:defRPr sz="1800" i="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ZA" dirty="0"/>
              <a:t>Insert or Drag &amp; Drop Your Image</a:t>
            </a:r>
            <a:endParaRPr lang="en-US" dirty="0"/>
          </a:p>
        </p:txBody>
      </p:sp>
      <p:sp>
        <p:nvSpPr>
          <p:cNvPr id="11" name="Picture Placeholder 2">
            <a:extLst>
              <a:ext uri="{FF2B5EF4-FFF2-40B4-BE49-F238E27FC236}">
                <a16:creationId xmlns:a16="http://schemas.microsoft.com/office/drawing/2014/main" id="{559D6A24-1B16-41D4-AF70-565B503B3CE4}"/>
              </a:ext>
            </a:extLst>
          </p:cNvPr>
          <p:cNvSpPr>
            <a:spLocks noGrp="1"/>
          </p:cNvSpPr>
          <p:nvPr>
            <p:ph type="pic" idx="17" hasCustomPrompt="1"/>
          </p:nvPr>
        </p:nvSpPr>
        <p:spPr>
          <a:xfrm rot="8771">
            <a:off x="8532129" y="2112646"/>
            <a:ext cx="2670089" cy="2693489"/>
          </a:xfrm>
          <a:noFill/>
          <a:ln w="38100">
            <a:noFill/>
          </a:ln>
          <a:effectLst>
            <a:outerShdw blurRad="63500" sx="102000" sy="102000" algn="ctr" rotWithShape="0">
              <a:prstClr val="black">
                <a:alpha val="40000"/>
              </a:prstClr>
            </a:outerShdw>
          </a:effectLst>
        </p:spPr>
        <p:txBody>
          <a:bodyPr anchor="ctr" anchorCtr="0">
            <a:normAutofit/>
          </a:bodyPr>
          <a:lstStyle>
            <a:lvl1pPr marL="0" indent="0" algn="ctr">
              <a:buNone/>
              <a:defRPr sz="1800" i="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ZA" dirty="0"/>
              <a:t>Insert or Drag &amp; Drop Your Image</a:t>
            </a:r>
            <a:endParaRPr lang="en-US" dirty="0"/>
          </a:p>
        </p:txBody>
      </p:sp>
      <p:sp>
        <p:nvSpPr>
          <p:cNvPr id="13" name="Title 1">
            <a:extLst>
              <a:ext uri="{FF2B5EF4-FFF2-40B4-BE49-F238E27FC236}">
                <a16:creationId xmlns:a16="http://schemas.microsoft.com/office/drawing/2014/main" id="{81B7A4CE-A748-4AD5-97A0-06DE1DF79AA9}"/>
              </a:ext>
            </a:extLst>
          </p:cNvPr>
          <p:cNvSpPr>
            <a:spLocks noGrp="1"/>
          </p:cNvSpPr>
          <p:nvPr>
            <p:ph type="title"/>
          </p:nvPr>
        </p:nvSpPr>
        <p:spPr>
          <a:xfrm>
            <a:off x="483541" y="136523"/>
            <a:ext cx="7799112" cy="801778"/>
          </a:xfrm>
        </p:spPr>
        <p:txBody>
          <a:bodyPr>
            <a:noAutofit/>
          </a:bodyPr>
          <a:lstStyle>
            <a:lvl1pPr>
              <a:defRPr sz="4000"/>
            </a:lvl1pPr>
          </a:lstStyle>
          <a:p>
            <a:r>
              <a:rPr lang="en-US"/>
              <a:t>Click to edit Master title style</a:t>
            </a:r>
            <a:endParaRPr lang="en-US" dirty="0"/>
          </a:p>
        </p:txBody>
      </p:sp>
      <p:sp>
        <p:nvSpPr>
          <p:cNvPr id="14" name="Isosceles Triangle 13">
            <a:extLst>
              <a:ext uri="{FF2B5EF4-FFF2-40B4-BE49-F238E27FC236}">
                <a16:creationId xmlns:a16="http://schemas.microsoft.com/office/drawing/2014/main" id="{03549F1B-4265-461B-81F6-5FC60A903327}"/>
              </a:ext>
            </a:extLst>
          </p:cNvPr>
          <p:cNvSpPr/>
          <p:nvPr userDrawn="1"/>
        </p:nvSpPr>
        <p:spPr>
          <a:xfrm>
            <a:off x="9851923" y="5889523"/>
            <a:ext cx="2340077" cy="968477"/>
          </a:xfrm>
          <a:prstGeom prst="triangle">
            <a:avLst>
              <a:gd name="adj" fmla="val 100000"/>
            </a:avLst>
          </a:prstGeom>
          <a:solidFill>
            <a:schemeClr val="bg2">
              <a:lumMod val="2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6" name="Rectangle 16">
            <a:extLst>
              <a:ext uri="{FF2B5EF4-FFF2-40B4-BE49-F238E27FC236}">
                <a16:creationId xmlns:a16="http://schemas.microsoft.com/office/drawing/2014/main" id="{DDF0A0E3-A820-4E48-A5E1-8E70E67F7EF9}"/>
              </a:ext>
            </a:extLst>
          </p:cNvPr>
          <p:cNvSpPr>
            <a:spLocks noChangeAspect="1"/>
          </p:cNvSpPr>
          <p:nvPr userDrawn="1"/>
        </p:nvSpPr>
        <p:spPr>
          <a:xfrm rot="2767505">
            <a:off x="11354411" y="6265230"/>
            <a:ext cx="525780" cy="55361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380263 h 2209063"/>
              <a:gd name="connsiteX1" fmla="*/ 1717025 w 1828800"/>
              <a:gd name="connsiteY1" fmla="*/ 0 h 2209063"/>
              <a:gd name="connsiteX2" fmla="*/ 1828800 w 1828800"/>
              <a:gd name="connsiteY2" fmla="*/ 2209063 h 2209063"/>
              <a:gd name="connsiteX3" fmla="*/ 0 w 1828800"/>
              <a:gd name="connsiteY3" fmla="*/ 2209063 h 2209063"/>
              <a:gd name="connsiteX4" fmla="*/ 0 w 1828800"/>
              <a:gd name="connsiteY4" fmla="*/ 380263 h 2209063"/>
              <a:gd name="connsiteX0" fmla="*/ 924908 w 1828800"/>
              <a:gd name="connsiteY0" fmla="*/ 382959 h 2209063"/>
              <a:gd name="connsiteX1" fmla="*/ 1717025 w 1828800"/>
              <a:gd name="connsiteY1" fmla="*/ 0 h 2209063"/>
              <a:gd name="connsiteX2" fmla="*/ 1828800 w 1828800"/>
              <a:gd name="connsiteY2" fmla="*/ 2209063 h 2209063"/>
              <a:gd name="connsiteX3" fmla="*/ 0 w 1828800"/>
              <a:gd name="connsiteY3" fmla="*/ 2209063 h 2209063"/>
              <a:gd name="connsiteX4" fmla="*/ 924908 w 1828800"/>
              <a:gd name="connsiteY4" fmla="*/ 382959 h 2209063"/>
              <a:gd name="connsiteX0" fmla="*/ 998503 w 1828800"/>
              <a:gd name="connsiteY0" fmla="*/ 235483 h 2209063"/>
              <a:gd name="connsiteX1" fmla="*/ 1717025 w 1828800"/>
              <a:gd name="connsiteY1" fmla="*/ 0 h 2209063"/>
              <a:gd name="connsiteX2" fmla="*/ 1828800 w 1828800"/>
              <a:gd name="connsiteY2" fmla="*/ 2209063 h 2209063"/>
              <a:gd name="connsiteX3" fmla="*/ 0 w 1828800"/>
              <a:gd name="connsiteY3" fmla="*/ 2209063 h 2209063"/>
              <a:gd name="connsiteX4" fmla="*/ 998503 w 1828800"/>
              <a:gd name="connsiteY4" fmla="*/ 235483 h 2209063"/>
              <a:gd name="connsiteX0" fmla="*/ 998503 w 1828800"/>
              <a:gd name="connsiteY0" fmla="*/ 248293 h 2221873"/>
              <a:gd name="connsiteX1" fmla="*/ 1661143 w 1828800"/>
              <a:gd name="connsiteY1" fmla="*/ 0 h 2221873"/>
              <a:gd name="connsiteX2" fmla="*/ 1828800 w 1828800"/>
              <a:gd name="connsiteY2" fmla="*/ 2221873 h 2221873"/>
              <a:gd name="connsiteX3" fmla="*/ 0 w 1828800"/>
              <a:gd name="connsiteY3" fmla="*/ 2221873 h 2221873"/>
              <a:gd name="connsiteX4" fmla="*/ 998503 w 1828800"/>
              <a:gd name="connsiteY4" fmla="*/ 248293 h 2221873"/>
              <a:gd name="connsiteX0" fmla="*/ 998503 w 1661143"/>
              <a:gd name="connsiteY0" fmla="*/ 248293 h 2221873"/>
              <a:gd name="connsiteX1" fmla="*/ 1661143 w 1661143"/>
              <a:gd name="connsiteY1" fmla="*/ 0 h 2221873"/>
              <a:gd name="connsiteX2" fmla="*/ 1415773 w 1661143"/>
              <a:gd name="connsiteY2" fmla="*/ 665380 h 2221873"/>
              <a:gd name="connsiteX3" fmla="*/ 0 w 1661143"/>
              <a:gd name="connsiteY3" fmla="*/ 2221873 h 2221873"/>
              <a:gd name="connsiteX4" fmla="*/ 998503 w 1661143"/>
              <a:gd name="connsiteY4" fmla="*/ 248293 h 2221873"/>
              <a:gd name="connsiteX0" fmla="*/ 258178 w 920818"/>
              <a:gd name="connsiteY0" fmla="*/ 248293 h 969558"/>
              <a:gd name="connsiteX1" fmla="*/ 920818 w 920818"/>
              <a:gd name="connsiteY1" fmla="*/ 0 h 969558"/>
              <a:gd name="connsiteX2" fmla="*/ 675448 w 920818"/>
              <a:gd name="connsiteY2" fmla="*/ 665380 h 969558"/>
              <a:gd name="connsiteX3" fmla="*/ 0 w 920818"/>
              <a:gd name="connsiteY3" fmla="*/ 969558 h 969558"/>
              <a:gd name="connsiteX4" fmla="*/ 258178 w 920818"/>
              <a:gd name="connsiteY4" fmla="*/ 248293 h 969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0818" h="969558">
                <a:moveTo>
                  <a:pt x="258178" y="248293"/>
                </a:moveTo>
                <a:lnTo>
                  <a:pt x="920818" y="0"/>
                </a:lnTo>
                <a:lnTo>
                  <a:pt x="675448" y="665380"/>
                </a:lnTo>
                <a:lnTo>
                  <a:pt x="0" y="969558"/>
                </a:lnTo>
                <a:lnTo>
                  <a:pt x="258178" y="248293"/>
                </a:lnTo>
                <a:close/>
              </a:path>
            </a:pathLst>
          </a:cu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Slide Number Placeholder 5">
            <a:extLst>
              <a:ext uri="{FF2B5EF4-FFF2-40B4-BE49-F238E27FC236}">
                <a16:creationId xmlns:a16="http://schemas.microsoft.com/office/drawing/2014/main" id="{0D1855CF-3FD3-466C-93E4-CA5E3F0835A6}"/>
              </a:ext>
            </a:extLst>
          </p:cNvPr>
          <p:cNvSpPr>
            <a:spLocks noGrp="1"/>
          </p:cNvSpPr>
          <p:nvPr>
            <p:ph type="sldNum" sz="quarter" idx="4"/>
          </p:nvPr>
        </p:nvSpPr>
        <p:spPr>
          <a:xfrm>
            <a:off x="9125267" y="6346518"/>
            <a:ext cx="2743200" cy="365125"/>
          </a:xfrm>
          <a:prstGeom prst="rect">
            <a:avLst/>
          </a:prstGeom>
        </p:spPr>
        <p:txBody>
          <a:bodyPr vert="horz" lIns="91440" tIns="45720" rIns="91440" bIns="45720" rtlCol="0" anchor="ctr"/>
          <a:lstStyle>
            <a:lvl1pPr algn="r">
              <a:defRPr sz="1800">
                <a:solidFill>
                  <a:schemeClr val="bg1">
                    <a:lumMod val="50000"/>
                  </a:schemeClr>
                </a:solidFill>
              </a:defRPr>
            </a:lvl1pPr>
          </a:lstStyle>
          <a:p>
            <a:fld id="{3D3C4EEC-F499-4A7F-B67B-5709763315B6}" type="slidenum">
              <a:rPr lang="en-US" smtClean="0"/>
              <a:pPr/>
              <a:t>‹#›</a:t>
            </a:fld>
            <a:endParaRPr lang="en-US" dirty="0"/>
          </a:p>
        </p:txBody>
      </p:sp>
    </p:spTree>
    <p:extLst>
      <p:ext uri="{BB962C8B-B14F-4D97-AF65-F5344CB8AC3E}">
        <p14:creationId xmlns:p14="http://schemas.microsoft.com/office/powerpoint/2010/main" val="1881373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BDE1A-F824-48F1-B8E4-9E94D17405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1E3626-871D-4FA4-961D-3ECD4622259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57A151-D9F7-4C0F-9EFD-DD3A7CF0A087}"/>
              </a:ext>
            </a:extLst>
          </p:cNvPr>
          <p:cNvSpPr>
            <a:spLocks noGrp="1"/>
          </p:cNvSpPr>
          <p:nvPr>
            <p:ph type="dt" sz="half" idx="10"/>
          </p:nvPr>
        </p:nvSpPr>
        <p:spPr/>
        <p:txBody>
          <a:bodyPr/>
          <a:lstStyle/>
          <a:p>
            <a:fld id="{B9916357-D84F-4022-921B-76BFC50D9262}" type="datetimeFigureOut">
              <a:rPr lang="en-US" smtClean="0"/>
              <a:t>11/27/2018</a:t>
            </a:fld>
            <a:endParaRPr lang="en-US"/>
          </a:p>
        </p:txBody>
      </p:sp>
      <p:sp>
        <p:nvSpPr>
          <p:cNvPr id="5" name="Footer Placeholder 4">
            <a:extLst>
              <a:ext uri="{FF2B5EF4-FFF2-40B4-BE49-F238E27FC236}">
                <a16:creationId xmlns:a16="http://schemas.microsoft.com/office/drawing/2014/main" id="{6A6CF7F3-98A5-4827-B373-B725E9E621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A61A04-9E5B-4C0D-B471-4C989826BFE7}"/>
              </a:ext>
            </a:extLst>
          </p:cNvPr>
          <p:cNvSpPr>
            <a:spLocks noGrp="1"/>
          </p:cNvSpPr>
          <p:nvPr>
            <p:ph type="sldNum" sz="quarter" idx="12"/>
          </p:nvPr>
        </p:nvSpPr>
        <p:spPr/>
        <p:txBody>
          <a:bodyPr/>
          <a:lstStyle/>
          <a:p>
            <a:fld id="{123B6FAE-F082-432B-BB47-82246DB663ED}" type="slidenum">
              <a:rPr lang="en-US" smtClean="0"/>
              <a:t>‹#›</a:t>
            </a:fld>
            <a:endParaRPr lang="en-US"/>
          </a:p>
        </p:txBody>
      </p:sp>
    </p:spTree>
    <p:extLst>
      <p:ext uri="{BB962C8B-B14F-4D97-AF65-F5344CB8AC3E}">
        <p14:creationId xmlns:p14="http://schemas.microsoft.com/office/powerpoint/2010/main" val="3380439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F24A0-3D9C-4B48-9F5E-0C38E93F3C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B508471-3123-445D-88AB-E61CD81803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2CAECC3-F4AA-40F8-BA67-98012F6CE511}"/>
              </a:ext>
            </a:extLst>
          </p:cNvPr>
          <p:cNvSpPr>
            <a:spLocks noGrp="1"/>
          </p:cNvSpPr>
          <p:nvPr>
            <p:ph type="dt" sz="half" idx="10"/>
          </p:nvPr>
        </p:nvSpPr>
        <p:spPr/>
        <p:txBody>
          <a:bodyPr/>
          <a:lstStyle/>
          <a:p>
            <a:fld id="{B9916357-D84F-4022-921B-76BFC50D9262}" type="datetimeFigureOut">
              <a:rPr lang="en-US" smtClean="0"/>
              <a:t>11/27/2018</a:t>
            </a:fld>
            <a:endParaRPr lang="en-US"/>
          </a:p>
        </p:txBody>
      </p:sp>
      <p:sp>
        <p:nvSpPr>
          <p:cNvPr id="5" name="Footer Placeholder 4">
            <a:extLst>
              <a:ext uri="{FF2B5EF4-FFF2-40B4-BE49-F238E27FC236}">
                <a16:creationId xmlns:a16="http://schemas.microsoft.com/office/drawing/2014/main" id="{84B2306A-0A49-46DA-BE03-ECB1797F80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75725-1872-4C33-ABB2-654DA5BF4367}"/>
              </a:ext>
            </a:extLst>
          </p:cNvPr>
          <p:cNvSpPr>
            <a:spLocks noGrp="1"/>
          </p:cNvSpPr>
          <p:nvPr>
            <p:ph type="sldNum" sz="quarter" idx="12"/>
          </p:nvPr>
        </p:nvSpPr>
        <p:spPr/>
        <p:txBody>
          <a:bodyPr/>
          <a:lstStyle/>
          <a:p>
            <a:fld id="{123B6FAE-F082-432B-BB47-82246DB663ED}" type="slidenum">
              <a:rPr lang="en-US" smtClean="0"/>
              <a:t>‹#›</a:t>
            </a:fld>
            <a:endParaRPr lang="en-US"/>
          </a:p>
        </p:txBody>
      </p:sp>
    </p:spTree>
    <p:extLst>
      <p:ext uri="{BB962C8B-B14F-4D97-AF65-F5344CB8AC3E}">
        <p14:creationId xmlns:p14="http://schemas.microsoft.com/office/powerpoint/2010/main" val="1821728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57E0F-A9B1-41DD-BF96-08CDC3679D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E4D75C-44BB-4FE2-A4DA-75970273B18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7B1BA4F-D830-47BB-8788-93416D4DCB1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22FA1D-2973-4759-904A-71A9B1EC4AEB}"/>
              </a:ext>
            </a:extLst>
          </p:cNvPr>
          <p:cNvSpPr>
            <a:spLocks noGrp="1"/>
          </p:cNvSpPr>
          <p:nvPr>
            <p:ph type="dt" sz="half" idx="10"/>
          </p:nvPr>
        </p:nvSpPr>
        <p:spPr/>
        <p:txBody>
          <a:bodyPr/>
          <a:lstStyle/>
          <a:p>
            <a:fld id="{B9916357-D84F-4022-921B-76BFC50D9262}" type="datetimeFigureOut">
              <a:rPr lang="en-US" smtClean="0"/>
              <a:t>11/27/2018</a:t>
            </a:fld>
            <a:endParaRPr lang="en-US"/>
          </a:p>
        </p:txBody>
      </p:sp>
      <p:sp>
        <p:nvSpPr>
          <p:cNvPr id="6" name="Footer Placeholder 5">
            <a:extLst>
              <a:ext uri="{FF2B5EF4-FFF2-40B4-BE49-F238E27FC236}">
                <a16:creationId xmlns:a16="http://schemas.microsoft.com/office/drawing/2014/main" id="{F3BE68C0-A13D-48D9-815E-F409A00138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A663AA-1F37-4FBB-9763-FF22BA7ACCAE}"/>
              </a:ext>
            </a:extLst>
          </p:cNvPr>
          <p:cNvSpPr>
            <a:spLocks noGrp="1"/>
          </p:cNvSpPr>
          <p:nvPr>
            <p:ph type="sldNum" sz="quarter" idx="12"/>
          </p:nvPr>
        </p:nvSpPr>
        <p:spPr/>
        <p:txBody>
          <a:bodyPr/>
          <a:lstStyle/>
          <a:p>
            <a:fld id="{123B6FAE-F082-432B-BB47-82246DB663ED}" type="slidenum">
              <a:rPr lang="en-US" smtClean="0"/>
              <a:t>‹#›</a:t>
            </a:fld>
            <a:endParaRPr lang="en-US"/>
          </a:p>
        </p:txBody>
      </p:sp>
    </p:spTree>
    <p:extLst>
      <p:ext uri="{BB962C8B-B14F-4D97-AF65-F5344CB8AC3E}">
        <p14:creationId xmlns:p14="http://schemas.microsoft.com/office/powerpoint/2010/main" val="2320031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2CD37-448C-4767-B1F8-38F1E54D651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505EC8F-A023-4448-BF2C-ED7A01DBE6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F74D92C-B9CF-4B40-A1CE-9E4AE827AC5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832F3A-B5FA-4DD3-BAE6-C23C283381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E8FF270-A551-4249-873C-904C1AD5E75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1B67203-71C5-4B78-9DCB-53A2BC71DEDC}"/>
              </a:ext>
            </a:extLst>
          </p:cNvPr>
          <p:cNvSpPr>
            <a:spLocks noGrp="1"/>
          </p:cNvSpPr>
          <p:nvPr>
            <p:ph type="dt" sz="half" idx="10"/>
          </p:nvPr>
        </p:nvSpPr>
        <p:spPr/>
        <p:txBody>
          <a:bodyPr/>
          <a:lstStyle/>
          <a:p>
            <a:fld id="{B9916357-D84F-4022-921B-76BFC50D9262}" type="datetimeFigureOut">
              <a:rPr lang="en-US" smtClean="0"/>
              <a:t>11/27/2018</a:t>
            </a:fld>
            <a:endParaRPr lang="en-US"/>
          </a:p>
        </p:txBody>
      </p:sp>
      <p:sp>
        <p:nvSpPr>
          <p:cNvPr id="8" name="Footer Placeholder 7">
            <a:extLst>
              <a:ext uri="{FF2B5EF4-FFF2-40B4-BE49-F238E27FC236}">
                <a16:creationId xmlns:a16="http://schemas.microsoft.com/office/drawing/2014/main" id="{E566922D-D1F1-4AB3-A447-471A5613C83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B5ACBD-A53E-4878-989F-8B192AA42839}"/>
              </a:ext>
            </a:extLst>
          </p:cNvPr>
          <p:cNvSpPr>
            <a:spLocks noGrp="1"/>
          </p:cNvSpPr>
          <p:nvPr>
            <p:ph type="sldNum" sz="quarter" idx="12"/>
          </p:nvPr>
        </p:nvSpPr>
        <p:spPr/>
        <p:txBody>
          <a:bodyPr/>
          <a:lstStyle/>
          <a:p>
            <a:fld id="{123B6FAE-F082-432B-BB47-82246DB663ED}" type="slidenum">
              <a:rPr lang="en-US" smtClean="0"/>
              <a:t>‹#›</a:t>
            </a:fld>
            <a:endParaRPr lang="en-US"/>
          </a:p>
        </p:txBody>
      </p:sp>
    </p:spTree>
    <p:extLst>
      <p:ext uri="{BB962C8B-B14F-4D97-AF65-F5344CB8AC3E}">
        <p14:creationId xmlns:p14="http://schemas.microsoft.com/office/powerpoint/2010/main" val="1334157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0ED00-C124-4A53-9E65-8495CDC3F1C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4BB1789-4E48-4220-AC6F-FA5C2FCD09F0}"/>
              </a:ext>
            </a:extLst>
          </p:cNvPr>
          <p:cNvSpPr>
            <a:spLocks noGrp="1"/>
          </p:cNvSpPr>
          <p:nvPr>
            <p:ph type="dt" sz="half" idx="10"/>
          </p:nvPr>
        </p:nvSpPr>
        <p:spPr/>
        <p:txBody>
          <a:bodyPr/>
          <a:lstStyle/>
          <a:p>
            <a:fld id="{B9916357-D84F-4022-921B-76BFC50D9262}" type="datetimeFigureOut">
              <a:rPr lang="en-US" smtClean="0"/>
              <a:t>11/27/2018</a:t>
            </a:fld>
            <a:endParaRPr lang="en-US"/>
          </a:p>
        </p:txBody>
      </p:sp>
      <p:sp>
        <p:nvSpPr>
          <p:cNvPr id="4" name="Footer Placeholder 3">
            <a:extLst>
              <a:ext uri="{FF2B5EF4-FFF2-40B4-BE49-F238E27FC236}">
                <a16:creationId xmlns:a16="http://schemas.microsoft.com/office/drawing/2014/main" id="{11A97D25-3A41-425B-9720-06492ABD25C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4FB73ED-2126-4A04-B07E-1275CD1CDC71}"/>
              </a:ext>
            </a:extLst>
          </p:cNvPr>
          <p:cNvSpPr>
            <a:spLocks noGrp="1"/>
          </p:cNvSpPr>
          <p:nvPr>
            <p:ph type="sldNum" sz="quarter" idx="12"/>
          </p:nvPr>
        </p:nvSpPr>
        <p:spPr/>
        <p:txBody>
          <a:bodyPr/>
          <a:lstStyle/>
          <a:p>
            <a:fld id="{123B6FAE-F082-432B-BB47-82246DB663ED}" type="slidenum">
              <a:rPr lang="en-US" smtClean="0"/>
              <a:t>‹#›</a:t>
            </a:fld>
            <a:endParaRPr lang="en-US"/>
          </a:p>
        </p:txBody>
      </p:sp>
    </p:spTree>
    <p:extLst>
      <p:ext uri="{BB962C8B-B14F-4D97-AF65-F5344CB8AC3E}">
        <p14:creationId xmlns:p14="http://schemas.microsoft.com/office/powerpoint/2010/main" val="1799785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D8C597-C252-47CE-9523-767EEAC92BAD}"/>
              </a:ext>
            </a:extLst>
          </p:cNvPr>
          <p:cNvSpPr>
            <a:spLocks noGrp="1"/>
          </p:cNvSpPr>
          <p:nvPr>
            <p:ph type="dt" sz="half" idx="10"/>
          </p:nvPr>
        </p:nvSpPr>
        <p:spPr/>
        <p:txBody>
          <a:bodyPr/>
          <a:lstStyle/>
          <a:p>
            <a:fld id="{B9916357-D84F-4022-921B-76BFC50D9262}" type="datetimeFigureOut">
              <a:rPr lang="en-US" smtClean="0"/>
              <a:t>11/27/2018</a:t>
            </a:fld>
            <a:endParaRPr lang="en-US"/>
          </a:p>
        </p:txBody>
      </p:sp>
      <p:sp>
        <p:nvSpPr>
          <p:cNvPr id="3" name="Footer Placeholder 2">
            <a:extLst>
              <a:ext uri="{FF2B5EF4-FFF2-40B4-BE49-F238E27FC236}">
                <a16:creationId xmlns:a16="http://schemas.microsoft.com/office/drawing/2014/main" id="{E0F3CCB7-BC71-4D2D-9659-9335675BCB2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37A179-7B09-43D8-ADB1-46BBD4AB6677}"/>
              </a:ext>
            </a:extLst>
          </p:cNvPr>
          <p:cNvSpPr>
            <a:spLocks noGrp="1"/>
          </p:cNvSpPr>
          <p:nvPr>
            <p:ph type="sldNum" sz="quarter" idx="12"/>
          </p:nvPr>
        </p:nvSpPr>
        <p:spPr/>
        <p:txBody>
          <a:bodyPr/>
          <a:lstStyle/>
          <a:p>
            <a:fld id="{123B6FAE-F082-432B-BB47-82246DB663ED}" type="slidenum">
              <a:rPr lang="en-US" smtClean="0"/>
              <a:t>‹#›</a:t>
            </a:fld>
            <a:endParaRPr lang="en-US"/>
          </a:p>
        </p:txBody>
      </p:sp>
    </p:spTree>
    <p:extLst>
      <p:ext uri="{BB962C8B-B14F-4D97-AF65-F5344CB8AC3E}">
        <p14:creationId xmlns:p14="http://schemas.microsoft.com/office/powerpoint/2010/main" val="4133515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CDD7A-E666-48AE-A628-D6F24D40A0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49E2AB2-8464-429E-82FA-537D6D8564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3CB8C46-AB05-44B7-A856-6FB9D197D8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E30DD31-19B5-4554-9327-E53FEA02B11A}"/>
              </a:ext>
            </a:extLst>
          </p:cNvPr>
          <p:cNvSpPr>
            <a:spLocks noGrp="1"/>
          </p:cNvSpPr>
          <p:nvPr>
            <p:ph type="dt" sz="half" idx="10"/>
          </p:nvPr>
        </p:nvSpPr>
        <p:spPr/>
        <p:txBody>
          <a:bodyPr/>
          <a:lstStyle/>
          <a:p>
            <a:fld id="{B9916357-D84F-4022-921B-76BFC50D9262}" type="datetimeFigureOut">
              <a:rPr lang="en-US" smtClean="0"/>
              <a:t>11/27/2018</a:t>
            </a:fld>
            <a:endParaRPr lang="en-US"/>
          </a:p>
        </p:txBody>
      </p:sp>
      <p:sp>
        <p:nvSpPr>
          <p:cNvPr id="6" name="Footer Placeholder 5">
            <a:extLst>
              <a:ext uri="{FF2B5EF4-FFF2-40B4-BE49-F238E27FC236}">
                <a16:creationId xmlns:a16="http://schemas.microsoft.com/office/drawing/2014/main" id="{5835C099-2CB3-4721-AAF3-B890577A0B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AEF624-5119-4F58-BC3C-B830F84129E6}"/>
              </a:ext>
            </a:extLst>
          </p:cNvPr>
          <p:cNvSpPr>
            <a:spLocks noGrp="1"/>
          </p:cNvSpPr>
          <p:nvPr>
            <p:ph type="sldNum" sz="quarter" idx="12"/>
          </p:nvPr>
        </p:nvSpPr>
        <p:spPr/>
        <p:txBody>
          <a:bodyPr/>
          <a:lstStyle/>
          <a:p>
            <a:fld id="{123B6FAE-F082-432B-BB47-82246DB663ED}" type="slidenum">
              <a:rPr lang="en-US" smtClean="0"/>
              <a:t>‹#›</a:t>
            </a:fld>
            <a:endParaRPr lang="en-US"/>
          </a:p>
        </p:txBody>
      </p:sp>
    </p:spTree>
    <p:extLst>
      <p:ext uri="{BB962C8B-B14F-4D97-AF65-F5344CB8AC3E}">
        <p14:creationId xmlns:p14="http://schemas.microsoft.com/office/powerpoint/2010/main" val="4039732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7EF53-EF2A-4CA2-A9CF-1B087B8F74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F1DE059-3883-47AF-82A4-D672859BBC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AC4E378-DE95-4522-BF6C-946F0F9C86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6BD3157-C613-4328-AC21-A5A73B4DF7FA}"/>
              </a:ext>
            </a:extLst>
          </p:cNvPr>
          <p:cNvSpPr>
            <a:spLocks noGrp="1"/>
          </p:cNvSpPr>
          <p:nvPr>
            <p:ph type="dt" sz="half" idx="10"/>
          </p:nvPr>
        </p:nvSpPr>
        <p:spPr/>
        <p:txBody>
          <a:bodyPr/>
          <a:lstStyle/>
          <a:p>
            <a:fld id="{B9916357-D84F-4022-921B-76BFC50D9262}" type="datetimeFigureOut">
              <a:rPr lang="en-US" smtClean="0"/>
              <a:t>11/27/2018</a:t>
            </a:fld>
            <a:endParaRPr lang="en-US"/>
          </a:p>
        </p:txBody>
      </p:sp>
      <p:sp>
        <p:nvSpPr>
          <p:cNvPr id="6" name="Footer Placeholder 5">
            <a:extLst>
              <a:ext uri="{FF2B5EF4-FFF2-40B4-BE49-F238E27FC236}">
                <a16:creationId xmlns:a16="http://schemas.microsoft.com/office/drawing/2014/main" id="{9D73721B-AE70-4DA2-B2A6-2E0BE1118F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9C9FFB-4C82-4D7C-89EE-5B66810DBF64}"/>
              </a:ext>
            </a:extLst>
          </p:cNvPr>
          <p:cNvSpPr>
            <a:spLocks noGrp="1"/>
          </p:cNvSpPr>
          <p:nvPr>
            <p:ph type="sldNum" sz="quarter" idx="12"/>
          </p:nvPr>
        </p:nvSpPr>
        <p:spPr/>
        <p:txBody>
          <a:bodyPr/>
          <a:lstStyle/>
          <a:p>
            <a:fld id="{123B6FAE-F082-432B-BB47-82246DB663ED}" type="slidenum">
              <a:rPr lang="en-US" smtClean="0"/>
              <a:t>‹#›</a:t>
            </a:fld>
            <a:endParaRPr lang="en-US"/>
          </a:p>
        </p:txBody>
      </p:sp>
    </p:spTree>
    <p:extLst>
      <p:ext uri="{BB962C8B-B14F-4D97-AF65-F5344CB8AC3E}">
        <p14:creationId xmlns:p14="http://schemas.microsoft.com/office/powerpoint/2010/main" val="3265503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841494-0A8E-4B2D-9E2A-BCFA1DDF75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03F84C6-FB4A-40FF-83C2-66944572DC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0AF5CF-3868-4A5D-A2FF-EFC40AEA19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916357-D84F-4022-921B-76BFC50D9262}" type="datetimeFigureOut">
              <a:rPr lang="en-US" smtClean="0"/>
              <a:t>11/27/2018</a:t>
            </a:fld>
            <a:endParaRPr lang="en-US"/>
          </a:p>
        </p:txBody>
      </p:sp>
      <p:sp>
        <p:nvSpPr>
          <p:cNvPr id="5" name="Footer Placeholder 4">
            <a:extLst>
              <a:ext uri="{FF2B5EF4-FFF2-40B4-BE49-F238E27FC236}">
                <a16:creationId xmlns:a16="http://schemas.microsoft.com/office/drawing/2014/main" id="{FD5963EE-AE71-476E-B34E-CA406753BD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A65DB28-F84E-4680-A557-6BE6401AB4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3B6FAE-F082-432B-BB47-82246DB663ED}" type="slidenum">
              <a:rPr lang="en-US" smtClean="0"/>
              <a:t>‹#›</a:t>
            </a:fld>
            <a:endParaRPr lang="en-US"/>
          </a:p>
        </p:txBody>
      </p:sp>
    </p:spTree>
    <p:extLst>
      <p:ext uri="{BB962C8B-B14F-4D97-AF65-F5344CB8AC3E}">
        <p14:creationId xmlns:p14="http://schemas.microsoft.com/office/powerpoint/2010/main" val="23540774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5" Type="http://schemas.openxmlformats.org/officeDocument/2006/relationships/image" Target="../media/image30.png"/><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5" Type="http://schemas.openxmlformats.org/officeDocument/2006/relationships/image" Target="../media/image34.png"/><Relationship Id="rId4" Type="http://schemas.openxmlformats.org/officeDocument/2006/relationships/image" Target="../media/image33.png"/></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image" Target="../media/image47.jpeg"/><Relationship Id="rId1" Type="http://schemas.openxmlformats.org/officeDocument/2006/relationships/slideLayout" Target="../slideLayouts/slideLayout12.xml"/><Relationship Id="rId4" Type="http://schemas.openxmlformats.org/officeDocument/2006/relationships/image" Target="../media/image49.jp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16">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F9E253-66FC-4D07-BD8F-710C59EE564B}"/>
              </a:ext>
            </a:extLst>
          </p:cNvPr>
          <p:cNvSpPr>
            <a:spLocks noGrp="1"/>
          </p:cNvSpPr>
          <p:nvPr>
            <p:ph type="ctrTitle"/>
          </p:nvPr>
        </p:nvSpPr>
        <p:spPr>
          <a:xfrm>
            <a:off x="6859766" y="902535"/>
            <a:ext cx="4645250" cy="2889114"/>
          </a:xfrm>
        </p:spPr>
        <p:txBody>
          <a:bodyPr vert="horz" lIns="91440" tIns="45720" rIns="91440" bIns="45720" rtlCol="0" anchor="b">
            <a:normAutofit/>
          </a:bodyPr>
          <a:lstStyle/>
          <a:p>
            <a:pPr algn="l"/>
            <a:r>
              <a:rPr lang="en-US" dirty="0">
                <a:solidFill>
                  <a:schemeClr val="bg1"/>
                </a:solidFill>
              </a:rPr>
              <a:t>Telco Customer Churn</a:t>
            </a:r>
          </a:p>
        </p:txBody>
      </p:sp>
      <p:sp>
        <p:nvSpPr>
          <p:cNvPr id="3" name="Subtitle 2">
            <a:extLst>
              <a:ext uri="{FF2B5EF4-FFF2-40B4-BE49-F238E27FC236}">
                <a16:creationId xmlns:a16="http://schemas.microsoft.com/office/drawing/2014/main" id="{B24B464C-EA5E-4B96-9CE6-02BD8C699F82}"/>
              </a:ext>
            </a:extLst>
          </p:cNvPr>
          <p:cNvSpPr>
            <a:spLocks noGrp="1"/>
          </p:cNvSpPr>
          <p:nvPr>
            <p:ph type="subTitle" idx="1"/>
          </p:nvPr>
        </p:nvSpPr>
        <p:spPr>
          <a:xfrm>
            <a:off x="6859766" y="4203143"/>
            <a:ext cx="4645250" cy="1832787"/>
          </a:xfrm>
        </p:spPr>
        <p:txBody>
          <a:bodyPr vert="horz" lIns="91440" tIns="45720" rIns="91440" bIns="45720" rtlCol="0" anchor="t">
            <a:noAutofit/>
          </a:bodyPr>
          <a:lstStyle/>
          <a:p>
            <a:pPr indent="-228600" algn="l">
              <a:buFont typeface="Arial" panose="020B0604020202020204" pitchFamily="34" charset="0"/>
              <a:buChar char="•"/>
            </a:pPr>
            <a:r>
              <a:rPr lang="en-US" sz="1800" dirty="0">
                <a:solidFill>
                  <a:schemeClr val="bg1"/>
                </a:solidFill>
              </a:rPr>
              <a:t>Tony John</a:t>
            </a:r>
          </a:p>
          <a:p>
            <a:pPr indent="-228600" algn="l">
              <a:buFont typeface="Arial" panose="020B0604020202020204" pitchFamily="34" charset="0"/>
              <a:buChar char="•"/>
            </a:pPr>
            <a:r>
              <a:rPr lang="en-US" sz="1800" dirty="0">
                <a:solidFill>
                  <a:schemeClr val="bg1"/>
                </a:solidFill>
              </a:rPr>
              <a:t>Neeladri Mohapatra</a:t>
            </a:r>
          </a:p>
          <a:p>
            <a:pPr indent="-228600" algn="l">
              <a:buFont typeface="Arial" panose="020B0604020202020204" pitchFamily="34" charset="0"/>
              <a:buChar char="•"/>
            </a:pPr>
            <a:r>
              <a:rPr lang="en-US" sz="1800" dirty="0">
                <a:solidFill>
                  <a:schemeClr val="bg1"/>
                </a:solidFill>
              </a:rPr>
              <a:t>Samarth Khare</a:t>
            </a:r>
          </a:p>
          <a:p>
            <a:pPr indent="-228600" algn="l">
              <a:buFont typeface="Arial" panose="020B0604020202020204" pitchFamily="34" charset="0"/>
              <a:buChar char="•"/>
            </a:pPr>
            <a:r>
              <a:rPr lang="en-US" sz="1800" dirty="0">
                <a:solidFill>
                  <a:schemeClr val="bg1"/>
                </a:solidFill>
              </a:rPr>
              <a:t>Haw-Jan Hwang</a:t>
            </a:r>
          </a:p>
        </p:txBody>
      </p:sp>
      <p:sp>
        <p:nvSpPr>
          <p:cNvPr id="23" name="Freeform: Shape 18">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Freeform: Shape 20">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B433F1D5-4B38-4A1C-B72C-7A8698229277}"/>
              </a:ext>
            </a:extLst>
          </p:cNvPr>
          <p:cNvPicPr>
            <a:picLocks noChangeAspect="1"/>
          </p:cNvPicPr>
          <p:nvPr/>
        </p:nvPicPr>
        <p:blipFill rotWithShape="1">
          <a:blip r:embed="rId2">
            <a:extLst>
              <a:ext uri="{28A0092B-C50C-407E-A947-70E740481C1C}">
                <a14:useLocalDpi xmlns:a14="http://schemas.microsoft.com/office/drawing/2010/main" val="0"/>
              </a:ext>
            </a:extLst>
          </a:blip>
          <a:srcRect r="13649" b="1"/>
          <a:stretch/>
        </p:blipFill>
        <p:spPr>
          <a:xfrm>
            <a:off x="419382" y="1074420"/>
            <a:ext cx="4529808" cy="3128723"/>
          </a:xfrm>
          <a:prstGeom prst="rect">
            <a:avLst/>
          </a:prstGeom>
        </p:spPr>
      </p:pic>
    </p:spTree>
    <p:extLst>
      <p:ext uri="{BB962C8B-B14F-4D97-AF65-F5344CB8AC3E}">
        <p14:creationId xmlns:p14="http://schemas.microsoft.com/office/powerpoint/2010/main" val="23340876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65AE166-C793-40E8-973C-3B51EE55F8BE}"/>
              </a:ext>
            </a:extLst>
          </p:cNvPr>
          <p:cNvSpPr txBox="1"/>
          <p:nvPr/>
        </p:nvSpPr>
        <p:spPr>
          <a:xfrm>
            <a:off x="155210" y="962113"/>
            <a:ext cx="6711581" cy="4647426"/>
          </a:xfrm>
          <a:prstGeom prst="rect">
            <a:avLst/>
          </a:prstGeom>
          <a:noFill/>
          <a:ln>
            <a:solidFill>
              <a:schemeClr val="accent1"/>
            </a:solidFill>
          </a:ln>
        </p:spPr>
        <p:txBody>
          <a:bodyPr wrap="square" rtlCol="0">
            <a:spAutoFit/>
          </a:bodyPr>
          <a:lstStyle/>
          <a:p>
            <a:r>
              <a:rPr lang="en-US" sz="1600" u="sng" dirty="0">
                <a:latin typeface="+mj-lt"/>
              </a:rPr>
              <a:t>Decision tree model</a:t>
            </a:r>
          </a:p>
          <a:p>
            <a:endParaRPr lang="en-US" sz="1600" dirty="0">
              <a:latin typeface="+mj-lt"/>
            </a:endParaRPr>
          </a:p>
          <a:p>
            <a:endParaRPr lang="en-US" sz="1600" dirty="0">
              <a:latin typeface="+mj-lt"/>
            </a:endParaRPr>
          </a:p>
          <a:p>
            <a:endParaRPr lang="en-US" sz="1600" dirty="0">
              <a:latin typeface="+mj-lt"/>
            </a:endParaRPr>
          </a:p>
          <a:p>
            <a:endParaRPr lang="en-US" sz="1600" dirty="0">
              <a:latin typeface="+mj-lt"/>
            </a:endParaRPr>
          </a:p>
          <a:p>
            <a:endParaRPr lang="en-US" sz="1600" dirty="0">
              <a:latin typeface="+mj-lt"/>
            </a:endParaRPr>
          </a:p>
          <a:p>
            <a:endParaRPr lang="en-US" sz="1600" dirty="0">
              <a:latin typeface="+mj-lt"/>
            </a:endParaRPr>
          </a:p>
          <a:p>
            <a:endParaRPr lang="en-US" sz="1600" dirty="0">
              <a:latin typeface="+mj-lt"/>
            </a:endParaRPr>
          </a:p>
          <a:p>
            <a:endParaRPr lang="en-US" sz="1600" dirty="0">
              <a:latin typeface="+mj-lt"/>
            </a:endParaRPr>
          </a:p>
          <a:p>
            <a:endParaRPr lang="en-US" sz="1600" dirty="0">
              <a:latin typeface="+mj-lt"/>
            </a:endParaRPr>
          </a:p>
          <a:p>
            <a:r>
              <a:rPr lang="en-US" sz="1600" u="sng" dirty="0">
                <a:latin typeface="+mj-lt"/>
              </a:rPr>
              <a:t>Prune Decision tree model</a:t>
            </a:r>
          </a:p>
          <a:p>
            <a:endParaRPr lang="en-US" sz="2400" dirty="0">
              <a:latin typeface="+mj-lt"/>
            </a:endParaRPr>
          </a:p>
          <a:p>
            <a:endParaRPr lang="en-US" sz="2400" dirty="0">
              <a:latin typeface="+mj-lt"/>
            </a:endParaRPr>
          </a:p>
          <a:p>
            <a:endParaRPr lang="en-US" sz="2400" dirty="0">
              <a:latin typeface="+mj-lt"/>
            </a:endParaRPr>
          </a:p>
          <a:p>
            <a:endParaRPr lang="en-US" sz="2400" dirty="0">
              <a:latin typeface="+mj-lt"/>
            </a:endParaRPr>
          </a:p>
          <a:p>
            <a:endParaRPr lang="en-US" sz="2400" dirty="0">
              <a:latin typeface="+mj-lt"/>
            </a:endParaRPr>
          </a:p>
        </p:txBody>
      </p:sp>
      <p:sp>
        <p:nvSpPr>
          <p:cNvPr id="4" name="TextBox 3">
            <a:extLst>
              <a:ext uri="{FF2B5EF4-FFF2-40B4-BE49-F238E27FC236}">
                <a16:creationId xmlns:a16="http://schemas.microsoft.com/office/drawing/2014/main" id="{DB29C415-B73B-4C5E-A4F3-C192B155F57A}"/>
              </a:ext>
            </a:extLst>
          </p:cNvPr>
          <p:cNvSpPr txBox="1"/>
          <p:nvPr/>
        </p:nvSpPr>
        <p:spPr>
          <a:xfrm>
            <a:off x="553915" y="202223"/>
            <a:ext cx="10700239" cy="523220"/>
          </a:xfrm>
          <a:prstGeom prst="rect">
            <a:avLst/>
          </a:prstGeom>
          <a:noFill/>
        </p:spPr>
        <p:txBody>
          <a:bodyPr wrap="square" rtlCol="0">
            <a:spAutoFit/>
          </a:bodyPr>
          <a:lstStyle/>
          <a:p>
            <a:r>
              <a:rPr lang="en-US" sz="2800" dirty="0">
                <a:latin typeface="+mj-lt"/>
              </a:rPr>
              <a:t>Non Parametric Models – Decision Tree, KNN</a:t>
            </a:r>
          </a:p>
        </p:txBody>
      </p:sp>
      <p:sp>
        <p:nvSpPr>
          <p:cNvPr id="9" name="TextBox 8">
            <a:extLst>
              <a:ext uri="{FF2B5EF4-FFF2-40B4-BE49-F238E27FC236}">
                <a16:creationId xmlns:a16="http://schemas.microsoft.com/office/drawing/2014/main" id="{3B91F11F-8369-4D0A-B668-D610927F06CF}"/>
              </a:ext>
            </a:extLst>
          </p:cNvPr>
          <p:cNvSpPr txBox="1"/>
          <p:nvPr/>
        </p:nvSpPr>
        <p:spPr>
          <a:xfrm>
            <a:off x="278925" y="1408667"/>
            <a:ext cx="6711580" cy="36933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mj-lt"/>
              </a:rPr>
              <a:t>Decision tree model accuracy – 77.45%.</a:t>
            </a:r>
          </a:p>
        </p:txBody>
      </p:sp>
      <p:sp>
        <p:nvSpPr>
          <p:cNvPr id="12" name="TextBox 11">
            <a:extLst>
              <a:ext uri="{FF2B5EF4-FFF2-40B4-BE49-F238E27FC236}">
                <a16:creationId xmlns:a16="http://schemas.microsoft.com/office/drawing/2014/main" id="{84D050A7-1EF4-43ED-B972-7AAEB5BA92D7}"/>
              </a:ext>
            </a:extLst>
          </p:cNvPr>
          <p:cNvSpPr txBox="1"/>
          <p:nvPr/>
        </p:nvSpPr>
        <p:spPr>
          <a:xfrm>
            <a:off x="7114220" y="979437"/>
            <a:ext cx="4552967" cy="2031325"/>
          </a:xfrm>
          <a:prstGeom prst="rect">
            <a:avLst/>
          </a:prstGeom>
          <a:noFill/>
          <a:ln>
            <a:solidFill>
              <a:schemeClr val="accent1"/>
            </a:solidFill>
          </a:ln>
        </p:spPr>
        <p:txBody>
          <a:bodyPr wrap="square" rtlCol="0">
            <a:spAutoFit/>
          </a:bodyPr>
          <a:lstStyle/>
          <a:p>
            <a:r>
              <a:rPr lang="en-US" u="sng" dirty="0">
                <a:latin typeface="+mj-lt"/>
              </a:rPr>
              <a:t>KNN</a:t>
            </a:r>
            <a:r>
              <a:rPr lang="en-US" dirty="0">
                <a:latin typeface="+mj-lt"/>
              </a:rPr>
              <a:t> (K=100)</a:t>
            </a:r>
          </a:p>
          <a:p>
            <a:endParaRPr lang="en-US" u="sng" dirty="0">
              <a:latin typeface="+mj-lt"/>
            </a:endParaRPr>
          </a:p>
          <a:p>
            <a:endParaRPr lang="en-US" u="sng" dirty="0">
              <a:latin typeface="+mj-lt"/>
            </a:endParaRPr>
          </a:p>
          <a:p>
            <a:endParaRPr lang="en-US" u="sng" dirty="0">
              <a:latin typeface="+mj-lt"/>
            </a:endParaRPr>
          </a:p>
          <a:p>
            <a:endParaRPr lang="en-US" u="sng" dirty="0">
              <a:latin typeface="+mj-lt"/>
            </a:endParaRPr>
          </a:p>
          <a:p>
            <a:endParaRPr lang="en-US" u="sng" dirty="0">
              <a:latin typeface="+mj-lt"/>
            </a:endParaRPr>
          </a:p>
          <a:p>
            <a:endParaRPr lang="en-US" u="sng" dirty="0">
              <a:latin typeface="+mj-lt"/>
            </a:endParaRPr>
          </a:p>
        </p:txBody>
      </p:sp>
      <p:pic>
        <p:nvPicPr>
          <p:cNvPr id="13" name="Picture 12">
            <a:extLst>
              <a:ext uri="{FF2B5EF4-FFF2-40B4-BE49-F238E27FC236}">
                <a16:creationId xmlns:a16="http://schemas.microsoft.com/office/drawing/2014/main" id="{92CA1EC2-69CF-422A-8356-C67D0EFD31A6}"/>
              </a:ext>
            </a:extLst>
          </p:cNvPr>
          <p:cNvPicPr>
            <a:picLocks noChangeAspect="1"/>
          </p:cNvPicPr>
          <p:nvPr/>
        </p:nvPicPr>
        <p:blipFill>
          <a:blip r:embed="rId2"/>
          <a:stretch>
            <a:fillRect/>
          </a:stretch>
        </p:blipFill>
        <p:spPr>
          <a:xfrm>
            <a:off x="415369" y="1756367"/>
            <a:ext cx="3198270" cy="1672634"/>
          </a:xfrm>
          <a:prstGeom prst="rect">
            <a:avLst/>
          </a:prstGeom>
        </p:spPr>
      </p:pic>
      <p:sp>
        <p:nvSpPr>
          <p:cNvPr id="21" name="TextBox 20">
            <a:extLst>
              <a:ext uri="{FF2B5EF4-FFF2-40B4-BE49-F238E27FC236}">
                <a16:creationId xmlns:a16="http://schemas.microsoft.com/office/drawing/2014/main" id="{C7463F73-B995-457B-BEB7-24A08267D486}"/>
              </a:ext>
            </a:extLst>
          </p:cNvPr>
          <p:cNvSpPr txBox="1"/>
          <p:nvPr/>
        </p:nvSpPr>
        <p:spPr>
          <a:xfrm>
            <a:off x="3153831" y="1861414"/>
            <a:ext cx="834399" cy="230832"/>
          </a:xfrm>
          <a:prstGeom prst="rect">
            <a:avLst/>
          </a:prstGeom>
          <a:noFill/>
        </p:spPr>
        <p:txBody>
          <a:bodyPr wrap="square" rtlCol="0">
            <a:spAutoFit/>
          </a:bodyPr>
          <a:lstStyle/>
          <a:p>
            <a:r>
              <a:rPr lang="en-US" sz="900" dirty="0"/>
              <a:t>* Sample tree</a:t>
            </a:r>
          </a:p>
        </p:txBody>
      </p:sp>
      <p:sp>
        <p:nvSpPr>
          <p:cNvPr id="22" name="TextBox 21">
            <a:extLst>
              <a:ext uri="{FF2B5EF4-FFF2-40B4-BE49-F238E27FC236}">
                <a16:creationId xmlns:a16="http://schemas.microsoft.com/office/drawing/2014/main" id="{C2E123F9-CF26-4540-AC83-7F76A4141253}"/>
              </a:ext>
            </a:extLst>
          </p:cNvPr>
          <p:cNvSpPr txBox="1"/>
          <p:nvPr/>
        </p:nvSpPr>
        <p:spPr>
          <a:xfrm>
            <a:off x="155210" y="5665415"/>
            <a:ext cx="11362835" cy="923330"/>
          </a:xfrm>
          <a:prstGeom prst="rect">
            <a:avLst/>
          </a:prstGeom>
          <a:noFill/>
        </p:spPr>
        <p:txBody>
          <a:bodyPr wrap="square" rtlCol="0">
            <a:spAutoFit/>
          </a:bodyPr>
          <a:lstStyle/>
          <a:p>
            <a:r>
              <a:rPr lang="en-US" u="sng" dirty="0">
                <a:latin typeface="+mj-lt"/>
              </a:rPr>
              <a:t>Observations</a:t>
            </a:r>
          </a:p>
          <a:p>
            <a:pPr marL="285750" indent="-285750">
              <a:buFont typeface="Wingdings" panose="05000000000000000000" pitchFamily="2" charset="2"/>
              <a:buChar char="Ø"/>
            </a:pPr>
            <a:r>
              <a:rPr lang="en-US" dirty="0">
                <a:latin typeface="+mj-lt"/>
              </a:rPr>
              <a:t>Faster modeling, no data normalization required for decision tree method but prone to overfitting. </a:t>
            </a:r>
          </a:p>
          <a:p>
            <a:pPr marL="285750" indent="-285750">
              <a:buFont typeface="Wingdings" panose="05000000000000000000" pitchFamily="2" charset="2"/>
              <a:buChar char="Ø"/>
            </a:pPr>
            <a:r>
              <a:rPr lang="en-US" dirty="0">
                <a:latin typeface="+mj-lt"/>
              </a:rPr>
              <a:t>Further improvement of decision tree possible though ensemble methods like boosting.</a:t>
            </a:r>
          </a:p>
        </p:txBody>
      </p:sp>
      <p:pic>
        <p:nvPicPr>
          <p:cNvPr id="23" name="Picture 22">
            <a:extLst>
              <a:ext uri="{FF2B5EF4-FFF2-40B4-BE49-F238E27FC236}">
                <a16:creationId xmlns:a16="http://schemas.microsoft.com/office/drawing/2014/main" id="{0CA0AABD-A3CC-44AD-90EA-8FB3D9F7B9AA}"/>
              </a:ext>
            </a:extLst>
          </p:cNvPr>
          <p:cNvPicPr>
            <a:picLocks noChangeAspect="1"/>
          </p:cNvPicPr>
          <p:nvPr/>
        </p:nvPicPr>
        <p:blipFill>
          <a:blip r:embed="rId3"/>
          <a:stretch>
            <a:fillRect/>
          </a:stretch>
        </p:blipFill>
        <p:spPr>
          <a:xfrm>
            <a:off x="4633547" y="1019218"/>
            <a:ext cx="2140548" cy="1696112"/>
          </a:xfrm>
          <a:prstGeom prst="rect">
            <a:avLst/>
          </a:prstGeom>
        </p:spPr>
      </p:pic>
      <p:pic>
        <p:nvPicPr>
          <p:cNvPr id="24" name="Picture 23">
            <a:extLst>
              <a:ext uri="{FF2B5EF4-FFF2-40B4-BE49-F238E27FC236}">
                <a16:creationId xmlns:a16="http://schemas.microsoft.com/office/drawing/2014/main" id="{9607BDAF-6E38-4E37-9074-C5E3681DF9FC}"/>
              </a:ext>
            </a:extLst>
          </p:cNvPr>
          <p:cNvPicPr>
            <a:picLocks noChangeAspect="1"/>
          </p:cNvPicPr>
          <p:nvPr/>
        </p:nvPicPr>
        <p:blipFill>
          <a:blip r:embed="rId4"/>
          <a:stretch>
            <a:fillRect/>
          </a:stretch>
        </p:blipFill>
        <p:spPr>
          <a:xfrm>
            <a:off x="4675331" y="3659934"/>
            <a:ext cx="2123513" cy="1696111"/>
          </a:xfrm>
          <a:prstGeom prst="rect">
            <a:avLst/>
          </a:prstGeom>
        </p:spPr>
      </p:pic>
      <p:sp>
        <p:nvSpPr>
          <p:cNvPr id="25" name="TextBox 24">
            <a:extLst>
              <a:ext uri="{FF2B5EF4-FFF2-40B4-BE49-F238E27FC236}">
                <a16:creationId xmlns:a16="http://schemas.microsoft.com/office/drawing/2014/main" id="{DA6AB19B-895E-493A-9399-CD1EFAED8782}"/>
              </a:ext>
            </a:extLst>
          </p:cNvPr>
          <p:cNvSpPr txBox="1"/>
          <p:nvPr/>
        </p:nvSpPr>
        <p:spPr>
          <a:xfrm>
            <a:off x="155210" y="3862213"/>
            <a:ext cx="4205775" cy="861774"/>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mj-lt"/>
              </a:rPr>
              <a:t>Decision tree pruned by limiting the number of terminal nodes to 5</a:t>
            </a:r>
          </a:p>
          <a:p>
            <a:pPr marL="285750" indent="-285750">
              <a:buFont typeface="Arial" panose="020B0604020202020204" pitchFamily="34" charset="0"/>
              <a:buChar char="•"/>
            </a:pPr>
            <a:r>
              <a:rPr lang="en-US" sz="1600" dirty="0">
                <a:latin typeface="+mj-lt"/>
              </a:rPr>
              <a:t>Improved model accuracy – 77.52%.</a:t>
            </a:r>
          </a:p>
        </p:txBody>
      </p:sp>
      <p:sp>
        <p:nvSpPr>
          <p:cNvPr id="26" name="TextBox 25">
            <a:extLst>
              <a:ext uri="{FF2B5EF4-FFF2-40B4-BE49-F238E27FC236}">
                <a16:creationId xmlns:a16="http://schemas.microsoft.com/office/drawing/2014/main" id="{B376C974-D393-4066-8E87-A10109EDE94D}"/>
              </a:ext>
            </a:extLst>
          </p:cNvPr>
          <p:cNvSpPr txBox="1"/>
          <p:nvPr/>
        </p:nvSpPr>
        <p:spPr>
          <a:xfrm>
            <a:off x="7114220" y="1515165"/>
            <a:ext cx="2614747"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mj-lt"/>
              </a:rPr>
              <a:t>KNN model accuracy – 79.52%.</a:t>
            </a:r>
          </a:p>
          <a:p>
            <a:pPr marL="285750" indent="-285750">
              <a:buFont typeface="Arial" panose="020B0604020202020204" pitchFamily="34" charset="0"/>
              <a:buChar char="•"/>
            </a:pPr>
            <a:r>
              <a:rPr lang="en-US" sz="1600" dirty="0">
                <a:latin typeface="+mj-lt"/>
              </a:rPr>
              <a:t>Further tuning of K possible to improve accuracy.</a:t>
            </a:r>
          </a:p>
        </p:txBody>
      </p:sp>
      <p:pic>
        <p:nvPicPr>
          <p:cNvPr id="27" name="Picture 26">
            <a:extLst>
              <a:ext uri="{FF2B5EF4-FFF2-40B4-BE49-F238E27FC236}">
                <a16:creationId xmlns:a16="http://schemas.microsoft.com/office/drawing/2014/main" id="{2B137E1C-19B6-4279-AA54-7055D96B357F}"/>
              </a:ext>
            </a:extLst>
          </p:cNvPr>
          <p:cNvPicPr>
            <a:picLocks noChangeAspect="1"/>
          </p:cNvPicPr>
          <p:nvPr/>
        </p:nvPicPr>
        <p:blipFill>
          <a:blip r:embed="rId5"/>
          <a:stretch>
            <a:fillRect/>
          </a:stretch>
        </p:blipFill>
        <p:spPr>
          <a:xfrm>
            <a:off x="9600524" y="1169009"/>
            <a:ext cx="2023849" cy="1615642"/>
          </a:xfrm>
          <a:prstGeom prst="rect">
            <a:avLst/>
          </a:prstGeom>
        </p:spPr>
      </p:pic>
    </p:spTree>
    <p:extLst>
      <p:ext uri="{BB962C8B-B14F-4D97-AF65-F5344CB8AC3E}">
        <p14:creationId xmlns:p14="http://schemas.microsoft.com/office/powerpoint/2010/main" val="3092788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74379C-E948-4341-8645-F5B3A24E7838}"/>
              </a:ext>
            </a:extLst>
          </p:cNvPr>
          <p:cNvSpPr txBox="1"/>
          <p:nvPr/>
        </p:nvSpPr>
        <p:spPr>
          <a:xfrm>
            <a:off x="553915" y="202223"/>
            <a:ext cx="10700239" cy="523220"/>
          </a:xfrm>
          <a:prstGeom prst="rect">
            <a:avLst/>
          </a:prstGeom>
          <a:noFill/>
        </p:spPr>
        <p:txBody>
          <a:bodyPr wrap="square" rtlCol="0">
            <a:spAutoFit/>
          </a:bodyPr>
          <a:lstStyle/>
          <a:p>
            <a:r>
              <a:rPr lang="en-US" sz="2800">
                <a:latin typeface="+mj-lt"/>
              </a:rPr>
              <a:t>Improvement Models – Shrinkage method (LASSO)</a:t>
            </a:r>
            <a:endParaRPr lang="en-US" sz="2800" dirty="0">
              <a:latin typeface="+mj-lt"/>
            </a:endParaRPr>
          </a:p>
        </p:txBody>
      </p:sp>
      <p:grpSp>
        <p:nvGrpSpPr>
          <p:cNvPr id="7" name="Group 6">
            <a:extLst>
              <a:ext uri="{FF2B5EF4-FFF2-40B4-BE49-F238E27FC236}">
                <a16:creationId xmlns:a16="http://schemas.microsoft.com/office/drawing/2014/main" id="{144057FE-814A-40B0-9A6B-09B89CB0D440}"/>
              </a:ext>
            </a:extLst>
          </p:cNvPr>
          <p:cNvGrpSpPr/>
          <p:nvPr/>
        </p:nvGrpSpPr>
        <p:grpSpPr>
          <a:xfrm>
            <a:off x="6977548" y="935906"/>
            <a:ext cx="4443659" cy="4304301"/>
            <a:chOff x="7217923" y="927113"/>
            <a:chExt cx="4254791" cy="5171907"/>
          </a:xfrm>
        </p:grpSpPr>
        <p:pic>
          <p:nvPicPr>
            <p:cNvPr id="4" name="Picture 3">
              <a:extLst>
                <a:ext uri="{FF2B5EF4-FFF2-40B4-BE49-F238E27FC236}">
                  <a16:creationId xmlns:a16="http://schemas.microsoft.com/office/drawing/2014/main" id="{2C1848F1-0CCA-4D5B-8A34-C2A633423C19}"/>
                </a:ext>
              </a:extLst>
            </p:cNvPr>
            <p:cNvPicPr>
              <a:picLocks noChangeAspect="1"/>
            </p:cNvPicPr>
            <p:nvPr/>
          </p:nvPicPr>
          <p:blipFill>
            <a:blip r:embed="rId2"/>
            <a:stretch>
              <a:fillRect/>
            </a:stretch>
          </p:blipFill>
          <p:spPr>
            <a:xfrm>
              <a:off x="7217923" y="927113"/>
              <a:ext cx="4254791" cy="2582795"/>
            </a:xfrm>
            <a:prstGeom prst="rect">
              <a:avLst/>
            </a:prstGeom>
          </p:spPr>
        </p:pic>
        <p:pic>
          <p:nvPicPr>
            <p:cNvPr id="5" name="Picture 4">
              <a:extLst>
                <a:ext uri="{FF2B5EF4-FFF2-40B4-BE49-F238E27FC236}">
                  <a16:creationId xmlns:a16="http://schemas.microsoft.com/office/drawing/2014/main" id="{9F1E4E4C-7CB7-4CB3-9C65-8E5C91C8C33B}"/>
                </a:ext>
              </a:extLst>
            </p:cNvPr>
            <p:cNvPicPr>
              <a:picLocks noChangeAspect="1"/>
            </p:cNvPicPr>
            <p:nvPr/>
          </p:nvPicPr>
          <p:blipFill>
            <a:blip r:embed="rId3"/>
            <a:stretch>
              <a:fillRect/>
            </a:stretch>
          </p:blipFill>
          <p:spPr>
            <a:xfrm>
              <a:off x="7217923" y="3513553"/>
              <a:ext cx="4254791" cy="2585467"/>
            </a:xfrm>
            <a:prstGeom prst="rect">
              <a:avLst/>
            </a:prstGeom>
          </p:spPr>
        </p:pic>
      </p:grpSp>
      <p:sp>
        <p:nvSpPr>
          <p:cNvPr id="18" name="TextBox 17">
            <a:extLst>
              <a:ext uri="{FF2B5EF4-FFF2-40B4-BE49-F238E27FC236}">
                <a16:creationId xmlns:a16="http://schemas.microsoft.com/office/drawing/2014/main" id="{9A2A511B-D95E-4E06-9D1B-711373D84808}"/>
              </a:ext>
            </a:extLst>
          </p:cNvPr>
          <p:cNvSpPr txBox="1"/>
          <p:nvPr/>
        </p:nvSpPr>
        <p:spPr>
          <a:xfrm>
            <a:off x="155210" y="962113"/>
            <a:ext cx="6711581" cy="4278094"/>
          </a:xfrm>
          <a:prstGeom prst="rect">
            <a:avLst/>
          </a:prstGeom>
          <a:noFill/>
          <a:ln>
            <a:solidFill>
              <a:schemeClr val="accent1"/>
            </a:solidFill>
          </a:ln>
        </p:spPr>
        <p:txBody>
          <a:bodyPr wrap="square" rtlCol="0">
            <a:spAutoFit/>
          </a:bodyPr>
          <a:lstStyle/>
          <a:p>
            <a:r>
              <a:rPr lang="en-US" sz="1600" u="sng" dirty="0">
                <a:latin typeface="+mj-lt"/>
              </a:rPr>
              <a:t>Binomial Lasso model</a:t>
            </a:r>
          </a:p>
          <a:p>
            <a:endParaRPr lang="en-US" sz="1600" dirty="0">
              <a:latin typeface="+mj-lt"/>
            </a:endParaRPr>
          </a:p>
          <a:p>
            <a:endParaRPr lang="en-US" sz="1600" dirty="0">
              <a:latin typeface="+mj-lt"/>
            </a:endParaRPr>
          </a:p>
          <a:p>
            <a:endParaRPr lang="en-US" sz="1600" dirty="0">
              <a:latin typeface="+mj-lt"/>
            </a:endParaRPr>
          </a:p>
          <a:p>
            <a:endParaRPr lang="en-US" sz="1600" dirty="0">
              <a:latin typeface="+mj-lt"/>
            </a:endParaRPr>
          </a:p>
          <a:p>
            <a:endParaRPr lang="en-US" sz="1600" dirty="0">
              <a:latin typeface="+mj-lt"/>
            </a:endParaRPr>
          </a:p>
          <a:p>
            <a:endParaRPr lang="en-US" sz="1600" dirty="0">
              <a:latin typeface="+mj-lt"/>
            </a:endParaRPr>
          </a:p>
          <a:p>
            <a:endParaRPr lang="en-US" sz="1600" dirty="0">
              <a:latin typeface="+mj-lt"/>
            </a:endParaRPr>
          </a:p>
          <a:p>
            <a:endParaRPr lang="en-US" sz="1600" dirty="0">
              <a:latin typeface="+mj-lt"/>
            </a:endParaRPr>
          </a:p>
          <a:p>
            <a:endParaRPr lang="en-US" sz="1600" dirty="0">
              <a:latin typeface="+mj-lt"/>
            </a:endParaRPr>
          </a:p>
          <a:p>
            <a:endParaRPr lang="en-US" sz="1600" dirty="0">
              <a:latin typeface="+mj-lt"/>
            </a:endParaRPr>
          </a:p>
          <a:p>
            <a:endParaRPr lang="en-US" sz="1600" dirty="0">
              <a:latin typeface="+mj-lt"/>
            </a:endParaRPr>
          </a:p>
          <a:p>
            <a:pPr marL="285750" indent="-285750">
              <a:buFont typeface="Arial" panose="020B0604020202020204" pitchFamily="34" charset="0"/>
              <a:buChar char="•"/>
            </a:pPr>
            <a:r>
              <a:rPr lang="en-US" sz="1600" dirty="0">
                <a:latin typeface="+mj-lt"/>
              </a:rPr>
              <a:t>Coefficients of non-significant predictors are reduced to zero.</a:t>
            </a:r>
          </a:p>
          <a:p>
            <a:pPr marL="285750" indent="-285750">
              <a:buFont typeface="Arial" panose="020B0604020202020204" pitchFamily="34" charset="0"/>
              <a:buChar char="•"/>
            </a:pPr>
            <a:r>
              <a:rPr lang="en-US" sz="1600" dirty="0">
                <a:latin typeface="+mj-lt"/>
              </a:rPr>
              <a:t>Decrease in variables reduces overfitting, thereby decreasing variance while testing with unknown data. </a:t>
            </a:r>
          </a:p>
          <a:p>
            <a:pPr marL="285750" indent="-285750">
              <a:buFont typeface="Arial" panose="020B0604020202020204" pitchFamily="34" charset="0"/>
              <a:buChar char="•"/>
            </a:pPr>
            <a:r>
              <a:rPr lang="en-US" sz="1600" dirty="0">
                <a:latin typeface="+mj-lt"/>
              </a:rPr>
              <a:t>Model accuracy improved to 79.87% but with reduced sensitivity on testing.</a:t>
            </a:r>
          </a:p>
          <a:p>
            <a:pPr marL="285750" indent="-285750">
              <a:buFont typeface="Arial" panose="020B0604020202020204" pitchFamily="34" charset="0"/>
              <a:buChar char="•"/>
            </a:pPr>
            <a:endParaRPr lang="en-US" sz="1600" dirty="0">
              <a:latin typeface="+mj-lt"/>
            </a:endParaRPr>
          </a:p>
        </p:txBody>
      </p:sp>
      <p:pic>
        <p:nvPicPr>
          <p:cNvPr id="9" name="Picture 8">
            <a:extLst>
              <a:ext uri="{FF2B5EF4-FFF2-40B4-BE49-F238E27FC236}">
                <a16:creationId xmlns:a16="http://schemas.microsoft.com/office/drawing/2014/main" id="{37119AB8-0625-43F4-929E-AD5E66C1A4E3}"/>
              </a:ext>
            </a:extLst>
          </p:cNvPr>
          <p:cNvPicPr>
            <a:picLocks noChangeAspect="1"/>
          </p:cNvPicPr>
          <p:nvPr/>
        </p:nvPicPr>
        <p:blipFill>
          <a:blip r:embed="rId4"/>
          <a:stretch>
            <a:fillRect/>
          </a:stretch>
        </p:blipFill>
        <p:spPr>
          <a:xfrm>
            <a:off x="3827669" y="1372038"/>
            <a:ext cx="2400594" cy="1893069"/>
          </a:xfrm>
          <a:prstGeom prst="rect">
            <a:avLst/>
          </a:prstGeom>
        </p:spPr>
      </p:pic>
      <p:pic>
        <p:nvPicPr>
          <p:cNvPr id="10" name="Picture 9">
            <a:extLst>
              <a:ext uri="{FF2B5EF4-FFF2-40B4-BE49-F238E27FC236}">
                <a16:creationId xmlns:a16="http://schemas.microsoft.com/office/drawing/2014/main" id="{D0449569-9B6E-4AEE-B2CA-2615DC3024A0}"/>
              </a:ext>
            </a:extLst>
          </p:cNvPr>
          <p:cNvPicPr>
            <a:picLocks noChangeAspect="1"/>
          </p:cNvPicPr>
          <p:nvPr/>
        </p:nvPicPr>
        <p:blipFill>
          <a:blip r:embed="rId5"/>
          <a:stretch>
            <a:fillRect/>
          </a:stretch>
        </p:blipFill>
        <p:spPr>
          <a:xfrm>
            <a:off x="265967" y="1372038"/>
            <a:ext cx="2368726" cy="2548304"/>
          </a:xfrm>
          <a:prstGeom prst="rect">
            <a:avLst/>
          </a:prstGeom>
        </p:spPr>
      </p:pic>
    </p:spTree>
    <p:extLst>
      <p:ext uri="{BB962C8B-B14F-4D97-AF65-F5344CB8AC3E}">
        <p14:creationId xmlns:p14="http://schemas.microsoft.com/office/powerpoint/2010/main" val="3624244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74379C-E948-4341-8645-F5B3A24E7838}"/>
              </a:ext>
            </a:extLst>
          </p:cNvPr>
          <p:cNvSpPr txBox="1"/>
          <p:nvPr/>
        </p:nvSpPr>
        <p:spPr>
          <a:xfrm>
            <a:off x="553915" y="213653"/>
            <a:ext cx="10700239" cy="523220"/>
          </a:xfrm>
          <a:prstGeom prst="rect">
            <a:avLst/>
          </a:prstGeom>
          <a:noFill/>
        </p:spPr>
        <p:txBody>
          <a:bodyPr wrap="square" rtlCol="0">
            <a:spAutoFit/>
          </a:bodyPr>
          <a:lstStyle/>
          <a:p>
            <a:r>
              <a:rPr lang="en-US" sz="2800" dirty="0">
                <a:latin typeface="+mj-lt"/>
              </a:rPr>
              <a:t>Improvement Models – Ensemble method(Boosting)</a:t>
            </a:r>
          </a:p>
        </p:txBody>
      </p:sp>
      <p:sp>
        <p:nvSpPr>
          <p:cNvPr id="18" name="TextBox 17">
            <a:extLst>
              <a:ext uri="{FF2B5EF4-FFF2-40B4-BE49-F238E27FC236}">
                <a16:creationId xmlns:a16="http://schemas.microsoft.com/office/drawing/2014/main" id="{9A2A511B-D95E-4E06-9D1B-711373D84808}"/>
              </a:ext>
            </a:extLst>
          </p:cNvPr>
          <p:cNvSpPr txBox="1"/>
          <p:nvPr/>
        </p:nvSpPr>
        <p:spPr>
          <a:xfrm>
            <a:off x="155210" y="962113"/>
            <a:ext cx="6711581" cy="5016758"/>
          </a:xfrm>
          <a:prstGeom prst="rect">
            <a:avLst/>
          </a:prstGeom>
          <a:noFill/>
          <a:ln>
            <a:solidFill>
              <a:schemeClr val="accent1"/>
            </a:solidFill>
          </a:ln>
        </p:spPr>
        <p:txBody>
          <a:bodyPr wrap="square" rtlCol="0">
            <a:spAutoFit/>
          </a:bodyPr>
          <a:lstStyle/>
          <a:p>
            <a:r>
              <a:rPr lang="en-US" sz="1600" u="sng" dirty="0">
                <a:latin typeface="+mj-lt"/>
              </a:rPr>
              <a:t>Gradient boosted model</a:t>
            </a:r>
          </a:p>
          <a:p>
            <a:endParaRPr lang="en-US" sz="1600" dirty="0">
              <a:latin typeface="+mj-lt"/>
            </a:endParaRPr>
          </a:p>
          <a:p>
            <a:endParaRPr lang="en-US" sz="1600" dirty="0">
              <a:latin typeface="+mj-lt"/>
            </a:endParaRPr>
          </a:p>
          <a:p>
            <a:endParaRPr lang="en-US" sz="1600" dirty="0">
              <a:latin typeface="+mj-lt"/>
            </a:endParaRPr>
          </a:p>
          <a:p>
            <a:endParaRPr lang="en-US" sz="1600" dirty="0">
              <a:latin typeface="+mj-lt"/>
            </a:endParaRPr>
          </a:p>
          <a:p>
            <a:endParaRPr lang="en-US" sz="1600" dirty="0">
              <a:latin typeface="+mj-lt"/>
            </a:endParaRPr>
          </a:p>
          <a:p>
            <a:endParaRPr lang="en-US" sz="1600" dirty="0">
              <a:latin typeface="+mj-lt"/>
            </a:endParaRPr>
          </a:p>
          <a:p>
            <a:endParaRPr lang="en-US" sz="1600" dirty="0">
              <a:latin typeface="+mj-lt"/>
            </a:endParaRPr>
          </a:p>
          <a:p>
            <a:endParaRPr lang="en-US" sz="1600" u="sng" dirty="0">
              <a:latin typeface="+mj-lt"/>
            </a:endParaRPr>
          </a:p>
          <a:p>
            <a:endParaRPr lang="en-US" sz="1600" u="sng" dirty="0">
              <a:latin typeface="+mj-lt"/>
            </a:endParaRPr>
          </a:p>
          <a:p>
            <a:endParaRPr lang="en-US" sz="1600" u="sng" dirty="0">
              <a:latin typeface="+mj-lt"/>
            </a:endParaRPr>
          </a:p>
          <a:p>
            <a:endParaRPr lang="en-US" sz="1600" u="sng" dirty="0">
              <a:latin typeface="+mj-lt"/>
            </a:endParaRPr>
          </a:p>
          <a:p>
            <a:r>
              <a:rPr lang="en-US" sz="1600" u="sng" dirty="0">
                <a:latin typeface="+mj-lt"/>
              </a:rPr>
              <a:t>Hyperparameters Used</a:t>
            </a:r>
          </a:p>
          <a:p>
            <a:endParaRPr lang="en-US" sz="1600" u="sng" dirty="0">
              <a:latin typeface="+mj-lt"/>
            </a:endParaRPr>
          </a:p>
          <a:p>
            <a:pPr marL="285750" indent="-285750">
              <a:buFont typeface="Arial" panose="020B0604020202020204" pitchFamily="34" charset="0"/>
              <a:buChar char="•"/>
            </a:pPr>
            <a:r>
              <a:rPr lang="en-US" sz="1600" dirty="0" err="1">
                <a:latin typeface="+mj-lt"/>
              </a:rPr>
              <a:t>interaction.depth</a:t>
            </a:r>
            <a:r>
              <a:rPr lang="en-US" sz="1600" dirty="0">
                <a:latin typeface="+mj-lt"/>
              </a:rPr>
              <a:t>=1 (Maximum depth of each tree)</a:t>
            </a:r>
          </a:p>
          <a:p>
            <a:pPr marL="285750" indent="-285750">
              <a:buFont typeface="Arial" panose="020B0604020202020204" pitchFamily="34" charset="0"/>
              <a:buChar char="•"/>
            </a:pPr>
            <a:r>
              <a:rPr lang="en-US" sz="1600" dirty="0" err="1">
                <a:latin typeface="+mj-lt"/>
              </a:rPr>
              <a:t>bag.fraction</a:t>
            </a:r>
            <a:r>
              <a:rPr lang="en-US" sz="1600" dirty="0">
                <a:latin typeface="+mj-lt"/>
              </a:rPr>
              <a:t> = 0.4 (fraction of training test used to propose for next tree)</a:t>
            </a:r>
          </a:p>
          <a:p>
            <a:pPr marL="285750" indent="-285750">
              <a:buFont typeface="Arial" panose="020B0604020202020204" pitchFamily="34" charset="0"/>
              <a:buChar char="•"/>
            </a:pPr>
            <a:r>
              <a:rPr lang="en-US" sz="1600" dirty="0" err="1">
                <a:latin typeface="+mj-lt"/>
              </a:rPr>
              <a:t>cv.folds</a:t>
            </a:r>
            <a:r>
              <a:rPr lang="en-US" sz="1600" dirty="0">
                <a:latin typeface="+mj-lt"/>
              </a:rPr>
              <a:t>=10 (10- fold cross validation)</a:t>
            </a:r>
          </a:p>
          <a:p>
            <a:pPr marL="285750" indent="-285750">
              <a:buFont typeface="Arial" panose="020B0604020202020204" pitchFamily="34" charset="0"/>
              <a:buChar char="•"/>
            </a:pPr>
            <a:r>
              <a:rPr lang="en-US" sz="1600" dirty="0" err="1">
                <a:latin typeface="+mj-lt"/>
              </a:rPr>
              <a:t>n.trees</a:t>
            </a:r>
            <a:r>
              <a:rPr lang="en-US" sz="1600" dirty="0">
                <a:latin typeface="+mj-lt"/>
              </a:rPr>
              <a:t> =1000 (Total #trees to fit)</a:t>
            </a:r>
          </a:p>
          <a:p>
            <a:pPr marL="285750" indent="-285750">
              <a:buFont typeface="Arial" panose="020B0604020202020204" pitchFamily="34" charset="0"/>
              <a:buChar char="•"/>
            </a:pPr>
            <a:r>
              <a:rPr lang="en-US" sz="1600" dirty="0">
                <a:latin typeface="+mj-lt"/>
              </a:rPr>
              <a:t>shrinkage = 0.1 (learning rate)</a:t>
            </a:r>
          </a:p>
          <a:p>
            <a:endParaRPr lang="en-US" sz="1600" dirty="0">
              <a:latin typeface="+mj-lt"/>
            </a:endParaRPr>
          </a:p>
        </p:txBody>
      </p:sp>
      <p:pic>
        <p:nvPicPr>
          <p:cNvPr id="2" name="Picture 1">
            <a:extLst>
              <a:ext uri="{FF2B5EF4-FFF2-40B4-BE49-F238E27FC236}">
                <a16:creationId xmlns:a16="http://schemas.microsoft.com/office/drawing/2014/main" id="{07A3882C-E1BE-4B3E-9AE4-93734A57612B}"/>
              </a:ext>
            </a:extLst>
          </p:cNvPr>
          <p:cNvPicPr>
            <a:picLocks noChangeAspect="1"/>
          </p:cNvPicPr>
          <p:nvPr/>
        </p:nvPicPr>
        <p:blipFill>
          <a:blip r:embed="rId2"/>
          <a:stretch>
            <a:fillRect/>
          </a:stretch>
        </p:blipFill>
        <p:spPr>
          <a:xfrm>
            <a:off x="6977548" y="962113"/>
            <a:ext cx="4276606" cy="2290438"/>
          </a:xfrm>
          <a:prstGeom prst="rect">
            <a:avLst/>
          </a:prstGeom>
        </p:spPr>
      </p:pic>
      <p:pic>
        <p:nvPicPr>
          <p:cNvPr id="6" name="Picture 5">
            <a:extLst>
              <a:ext uri="{FF2B5EF4-FFF2-40B4-BE49-F238E27FC236}">
                <a16:creationId xmlns:a16="http://schemas.microsoft.com/office/drawing/2014/main" id="{7F6B3CDB-5D24-41CA-8798-6155FBB07CD3}"/>
              </a:ext>
            </a:extLst>
          </p:cNvPr>
          <p:cNvPicPr>
            <a:picLocks noChangeAspect="1"/>
          </p:cNvPicPr>
          <p:nvPr/>
        </p:nvPicPr>
        <p:blipFill>
          <a:blip r:embed="rId3"/>
          <a:stretch>
            <a:fillRect/>
          </a:stretch>
        </p:blipFill>
        <p:spPr>
          <a:xfrm>
            <a:off x="3832321" y="1270595"/>
            <a:ext cx="2867604" cy="2290438"/>
          </a:xfrm>
          <a:prstGeom prst="rect">
            <a:avLst/>
          </a:prstGeom>
        </p:spPr>
      </p:pic>
      <p:sp>
        <p:nvSpPr>
          <p:cNvPr id="11" name="TextBox 10">
            <a:extLst>
              <a:ext uri="{FF2B5EF4-FFF2-40B4-BE49-F238E27FC236}">
                <a16:creationId xmlns:a16="http://schemas.microsoft.com/office/drawing/2014/main" id="{A3E00F78-28DA-47F7-8338-D8EB7853ABA3}"/>
              </a:ext>
            </a:extLst>
          </p:cNvPr>
          <p:cNvSpPr txBox="1"/>
          <p:nvPr/>
        </p:nvSpPr>
        <p:spPr>
          <a:xfrm>
            <a:off x="306352" y="1355163"/>
            <a:ext cx="3525969" cy="1815882"/>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mj-lt"/>
              </a:rPr>
              <a:t>Best in class accuracy of 80.87%</a:t>
            </a:r>
          </a:p>
          <a:p>
            <a:pPr marL="285750" indent="-285750">
              <a:buFont typeface="Arial" panose="020B0604020202020204" pitchFamily="34" charset="0"/>
              <a:buChar char="•"/>
            </a:pPr>
            <a:r>
              <a:rPr lang="en-US" sz="1600" dirty="0">
                <a:latin typeface="+mj-lt"/>
              </a:rPr>
              <a:t>Hyperparameter tuning required to improve the model accuracy.</a:t>
            </a:r>
          </a:p>
          <a:p>
            <a:pPr marL="285750" indent="-285750">
              <a:buFont typeface="Arial" panose="020B0604020202020204" pitchFamily="34" charset="0"/>
              <a:buChar char="•"/>
            </a:pPr>
            <a:r>
              <a:rPr lang="en-US" sz="1600" dirty="0">
                <a:latin typeface="+mj-lt"/>
              </a:rPr>
              <a:t>Early stopping using 10 fold cross-validation performed to eliminate overfitting problem with GBM models.</a:t>
            </a:r>
          </a:p>
        </p:txBody>
      </p:sp>
    </p:spTree>
    <p:extLst>
      <p:ext uri="{BB962C8B-B14F-4D97-AF65-F5344CB8AC3E}">
        <p14:creationId xmlns:p14="http://schemas.microsoft.com/office/powerpoint/2010/main" val="2016612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74379C-E948-4341-8645-F5B3A24E7838}"/>
              </a:ext>
            </a:extLst>
          </p:cNvPr>
          <p:cNvSpPr txBox="1"/>
          <p:nvPr/>
        </p:nvSpPr>
        <p:spPr>
          <a:xfrm>
            <a:off x="553915" y="202223"/>
            <a:ext cx="10700239" cy="523220"/>
          </a:xfrm>
          <a:prstGeom prst="rect">
            <a:avLst/>
          </a:prstGeom>
          <a:noFill/>
        </p:spPr>
        <p:txBody>
          <a:bodyPr wrap="square" rtlCol="0">
            <a:spAutoFit/>
          </a:bodyPr>
          <a:lstStyle/>
          <a:p>
            <a:r>
              <a:rPr lang="en-US" sz="2800" dirty="0">
                <a:latin typeface="+mj-lt"/>
              </a:rPr>
              <a:t>Model Evaluation – ROC and AUC</a:t>
            </a:r>
          </a:p>
        </p:txBody>
      </p:sp>
      <p:pic>
        <p:nvPicPr>
          <p:cNvPr id="5" name="Picture 4">
            <a:extLst>
              <a:ext uri="{FF2B5EF4-FFF2-40B4-BE49-F238E27FC236}">
                <a16:creationId xmlns:a16="http://schemas.microsoft.com/office/drawing/2014/main" id="{945FFFE3-492B-4B42-8CF1-2210CE9F264F}"/>
              </a:ext>
            </a:extLst>
          </p:cNvPr>
          <p:cNvPicPr>
            <a:picLocks noChangeAspect="1"/>
          </p:cNvPicPr>
          <p:nvPr/>
        </p:nvPicPr>
        <p:blipFill>
          <a:blip r:embed="rId2"/>
          <a:stretch>
            <a:fillRect/>
          </a:stretch>
        </p:blipFill>
        <p:spPr>
          <a:xfrm>
            <a:off x="608754" y="1099406"/>
            <a:ext cx="6811953" cy="3744030"/>
          </a:xfrm>
          <a:prstGeom prst="rect">
            <a:avLst/>
          </a:prstGeom>
        </p:spPr>
      </p:pic>
      <p:sp>
        <p:nvSpPr>
          <p:cNvPr id="9" name="TextBox 8">
            <a:extLst>
              <a:ext uri="{FF2B5EF4-FFF2-40B4-BE49-F238E27FC236}">
                <a16:creationId xmlns:a16="http://schemas.microsoft.com/office/drawing/2014/main" id="{C9C91079-8F4A-4104-90D5-590E90566EF5}"/>
              </a:ext>
            </a:extLst>
          </p:cNvPr>
          <p:cNvSpPr txBox="1"/>
          <p:nvPr/>
        </p:nvSpPr>
        <p:spPr>
          <a:xfrm>
            <a:off x="488761" y="4968802"/>
            <a:ext cx="10589547" cy="584775"/>
          </a:xfrm>
          <a:prstGeom prst="rect">
            <a:avLst/>
          </a:prstGeom>
          <a:noFill/>
        </p:spPr>
        <p:txBody>
          <a:bodyPr wrap="square" rtlCol="0">
            <a:spAutoFit/>
          </a:bodyPr>
          <a:lstStyle/>
          <a:p>
            <a:pPr marL="285750" indent="-285750">
              <a:buFont typeface="Wingdings" panose="05000000000000000000" pitchFamily="2" charset="2"/>
              <a:buChar char="Ø"/>
            </a:pPr>
            <a:r>
              <a:rPr lang="en-US" sz="1600" dirty="0">
                <a:latin typeface="+mj-lt"/>
              </a:rPr>
              <a:t>Taking AUC as measure of model evaluation – higher the better.</a:t>
            </a:r>
          </a:p>
          <a:p>
            <a:pPr marL="285750" indent="-285750">
              <a:buFont typeface="Wingdings" panose="05000000000000000000" pitchFamily="2" charset="2"/>
              <a:buChar char="Ø"/>
            </a:pPr>
            <a:r>
              <a:rPr lang="en-US" sz="1600" dirty="0">
                <a:latin typeface="+mj-lt"/>
              </a:rPr>
              <a:t>GBM having highest area under the ROC curve – 0.8595</a:t>
            </a:r>
          </a:p>
        </p:txBody>
      </p:sp>
      <p:pic>
        <p:nvPicPr>
          <p:cNvPr id="7" name="Picture 6">
            <a:extLst>
              <a:ext uri="{FF2B5EF4-FFF2-40B4-BE49-F238E27FC236}">
                <a16:creationId xmlns:a16="http://schemas.microsoft.com/office/drawing/2014/main" id="{46260E4E-F766-41DA-9CF9-9FD22A7A4BE3}"/>
              </a:ext>
            </a:extLst>
          </p:cNvPr>
          <p:cNvPicPr>
            <a:picLocks noChangeAspect="1"/>
          </p:cNvPicPr>
          <p:nvPr/>
        </p:nvPicPr>
        <p:blipFill>
          <a:blip r:embed="rId3"/>
          <a:stretch>
            <a:fillRect/>
          </a:stretch>
        </p:blipFill>
        <p:spPr>
          <a:xfrm>
            <a:off x="8584223" y="1545981"/>
            <a:ext cx="1600200" cy="2095500"/>
          </a:xfrm>
          <a:prstGeom prst="rect">
            <a:avLst/>
          </a:prstGeom>
        </p:spPr>
      </p:pic>
    </p:spTree>
    <p:extLst>
      <p:ext uri="{BB962C8B-B14F-4D97-AF65-F5344CB8AC3E}">
        <p14:creationId xmlns:p14="http://schemas.microsoft.com/office/powerpoint/2010/main" val="1053508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74379C-E948-4341-8645-F5B3A24E7838}"/>
              </a:ext>
            </a:extLst>
          </p:cNvPr>
          <p:cNvSpPr txBox="1"/>
          <p:nvPr/>
        </p:nvSpPr>
        <p:spPr>
          <a:xfrm>
            <a:off x="553915" y="202223"/>
            <a:ext cx="10700239" cy="523220"/>
          </a:xfrm>
          <a:prstGeom prst="rect">
            <a:avLst/>
          </a:prstGeom>
          <a:noFill/>
        </p:spPr>
        <p:txBody>
          <a:bodyPr wrap="square" rtlCol="0">
            <a:spAutoFit/>
          </a:bodyPr>
          <a:lstStyle/>
          <a:p>
            <a:r>
              <a:rPr lang="en-US" sz="2800" dirty="0">
                <a:latin typeface="+mj-lt"/>
              </a:rPr>
              <a:t>Cost Considerations</a:t>
            </a:r>
          </a:p>
        </p:txBody>
      </p:sp>
      <p:sp>
        <p:nvSpPr>
          <p:cNvPr id="9" name="TextBox 8">
            <a:extLst>
              <a:ext uri="{FF2B5EF4-FFF2-40B4-BE49-F238E27FC236}">
                <a16:creationId xmlns:a16="http://schemas.microsoft.com/office/drawing/2014/main" id="{C9C91079-8F4A-4104-90D5-590E90566EF5}"/>
              </a:ext>
            </a:extLst>
          </p:cNvPr>
          <p:cNvSpPr txBox="1"/>
          <p:nvPr/>
        </p:nvSpPr>
        <p:spPr>
          <a:xfrm>
            <a:off x="553915" y="725443"/>
            <a:ext cx="5199862" cy="1077218"/>
          </a:xfrm>
          <a:prstGeom prst="rect">
            <a:avLst/>
          </a:prstGeom>
          <a:noFill/>
        </p:spPr>
        <p:txBody>
          <a:bodyPr wrap="square" rtlCol="0">
            <a:spAutoFit/>
          </a:bodyPr>
          <a:lstStyle/>
          <a:p>
            <a:r>
              <a:rPr lang="en-US" sz="1600" dirty="0">
                <a:latin typeface="+mj-lt"/>
              </a:rPr>
              <a:t>Assumptions</a:t>
            </a:r>
          </a:p>
          <a:p>
            <a:pPr marL="285750" indent="-285750">
              <a:buFont typeface="Arial" panose="020B0604020202020204" pitchFamily="34" charset="0"/>
              <a:buChar char="•"/>
            </a:pPr>
            <a:r>
              <a:rPr lang="en-US" sz="1600" dirty="0">
                <a:latin typeface="+mj-lt"/>
              </a:rPr>
              <a:t>1. The cost of a customer churn = $300</a:t>
            </a:r>
          </a:p>
          <a:p>
            <a:pPr marL="285750" indent="-285750">
              <a:buFont typeface="Arial" panose="020B0604020202020204" pitchFamily="34" charset="0"/>
              <a:buChar char="•"/>
            </a:pPr>
            <a:r>
              <a:rPr lang="en-US" sz="1600" dirty="0">
                <a:latin typeface="+mj-lt"/>
              </a:rPr>
              <a:t>2. The cost of offers offered to churnable customer = $80</a:t>
            </a:r>
          </a:p>
          <a:p>
            <a:pPr marL="285750" indent="-285750">
              <a:buFont typeface="Arial" panose="020B0604020202020204" pitchFamily="34" charset="0"/>
              <a:buChar char="•"/>
            </a:pPr>
            <a:r>
              <a:rPr lang="en-US" sz="1600" dirty="0">
                <a:latin typeface="+mj-lt"/>
              </a:rPr>
              <a:t>3. All customers offered a offer was retained.</a:t>
            </a:r>
          </a:p>
        </p:txBody>
      </p:sp>
      <p:pic>
        <p:nvPicPr>
          <p:cNvPr id="2" name="Picture 1">
            <a:extLst>
              <a:ext uri="{FF2B5EF4-FFF2-40B4-BE49-F238E27FC236}">
                <a16:creationId xmlns:a16="http://schemas.microsoft.com/office/drawing/2014/main" id="{4E0BCC24-8E77-4C8F-A015-54C3961D04C1}"/>
              </a:ext>
            </a:extLst>
          </p:cNvPr>
          <p:cNvPicPr>
            <a:picLocks noChangeAspect="1"/>
          </p:cNvPicPr>
          <p:nvPr/>
        </p:nvPicPr>
        <p:blipFill>
          <a:blip r:embed="rId2"/>
          <a:stretch>
            <a:fillRect/>
          </a:stretch>
        </p:blipFill>
        <p:spPr>
          <a:xfrm>
            <a:off x="553915" y="2713713"/>
            <a:ext cx="3352800" cy="790575"/>
          </a:xfrm>
          <a:prstGeom prst="rect">
            <a:avLst/>
          </a:prstGeom>
        </p:spPr>
      </p:pic>
      <p:pic>
        <p:nvPicPr>
          <p:cNvPr id="7" name="Picture 6">
            <a:extLst>
              <a:ext uri="{FF2B5EF4-FFF2-40B4-BE49-F238E27FC236}">
                <a16:creationId xmlns:a16="http://schemas.microsoft.com/office/drawing/2014/main" id="{6A129322-EE30-443D-8269-550FEA8F4F4E}"/>
              </a:ext>
            </a:extLst>
          </p:cNvPr>
          <p:cNvPicPr>
            <a:picLocks noChangeAspect="1"/>
          </p:cNvPicPr>
          <p:nvPr/>
        </p:nvPicPr>
        <p:blipFill>
          <a:blip r:embed="rId3"/>
          <a:stretch>
            <a:fillRect/>
          </a:stretch>
        </p:blipFill>
        <p:spPr>
          <a:xfrm>
            <a:off x="5290477" y="1802661"/>
            <a:ext cx="5486693" cy="3393831"/>
          </a:xfrm>
          <a:prstGeom prst="rect">
            <a:avLst/>
          </a:prstGeom>
        </p:spPr>
      </p:pic>
      <p:sp>
        <p:nvSpPr>
          <p:cNvPr id="8" name="TextBox 7">
            <a:extLst>
              <a:ext uri="{FF2B5EF4-FFF2-40B4-BE49-F238E27FC236}">
                <a16:creationId xmlns:a16="http://schemas.microsoft.com/office/drawing/2014/main" id="{0DE1F248-FD70-4BE9-BB4F-2256AE1E77A2}"/>
              </a:ext>
            </a:extLst>
          </p:cNvPr>
          <p:cNvSpPr txBox="1"/>
          <p:nvPr/>
        </p:nvSpPr>
        <p:spPr>
          <a:xfrm>
            <a:off x="553915" y="5184214"/>
            <a:ext cx="11298029" cy="646331"/>
          </a:xfrm>
          <a:prstGeom prst="rect">
            <a:avLst/>
          </a:prstGeom>
          <a:noFill/>
        </p:spPr>
        <p:txBody>
          <a:bodyPr wrap="none" rtlCol="0">
            <a:spAutoFit/>
          </a:bodyPr>
          <a:lstStyle/>
          <a:p>
            <a:pPr marL="285750" indent="-285750">
              <a:buFont typeface="Wingdings" panose="05000000000000000000" pitchFamily="2" charset="2"/>
              <a:buChar char="Ø"/>
            </a:pPr>
            <a:r>
              <a:rPr lang="en-US" dirty="0">
                <a:latin typeface="+mj-lt"/>
              </a:rPr>
              <a:t>Better cost savings by fixing a threshold near 0.30 than 0.5 while taking into account cost of TP and FP/FN predictions.</a:t>
            </a:r>
          </a:p>
          <a:p>
            <a:pPr marL="285750" indent="-285750">
              <a:buFont typeface="Wingdings" panose="05000000000000000000" pitchFamily="2" charset="2"/>
              <a:buChar char="Ø"/>
            </a:pPr>
            <a:r>
              <a:rPr lang="en-US" dirty="0">
                <a:latin typeface="+mj-lt"/>
              </a:rPr>
              <a:t>Cost savings of 87.31% ($470960) using a prediction model on test dataset (~1400 user).</a:t>
            </a:r>
          </a:p>
        </p:txBody>
      </p:sp>
    </p:spTree>
    <p:extLst>
      <p:ext uri="{BB962C8B-B14F-4D97-AF65-F5344CB8AC3E}">
        <p14:creationId xmlns:p14="http://schemas.microsoft.com/office/powerpoint/2010/main" val="5839370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6C36F70-E663-4FEC-8053-5870E55EC57F}"/>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457518" y="970479"/>
            <a:ext cx="4080192" cy="2384935"/>
          </a:xfrm>
          <a:prstGeom prst="rect">
            <a:avLst/>
          </a:prstGeom>
        </p:spPr>
      </p:pic>
      <p:sp>
        <p:nvSpPr>
          <p:cNvPr id="4" name="TextBox 3">
            <a:extLst>
              <a:ext uri="{FF2B5EF4-FFF2-40B4-BE49-F238E27FC236}">
                <a16:creationId xmlns:a16="http://schemas.microsoft.com/office/drawing/2014/main" id="{D162B6C2-1379-4E8C-96BF-A922189181DD}"/>
              </a:ext>
            </a:extLst>
          </p:cNvPr>
          <p:cNvSpPr txBox="1"/>
          <p:nvPr/>
        </p:nvSpPr>
        <p:spPr>
          <a:xfrm>
            <a:off x="2656603" y="687580"/>
            <a:ext cx="1535749" cy="369332"/>
          </a:xfrm>
          <a:prstGeom prst="rect">
            <a:avLst/>
          </a:prstGeom>
          <a:noFill/>
        </p:spPr>
        <p:txBody>
          <a:bodyPr wrap="square" rtlCol="0">
            <a:spAutoFit/>
          </a:bodyPr>
          <a:lstStyle/>
          <a:p>
            <a:r>
              <a:rPr lang="en-US" dirty="0"/>
              <a:t>Senior Citizen</a:t>
            </a:r>
          </a:p>
        </p:txBody>
      </p:sp>
      <p:pic>
        <p:nvPicPr>
          <p:cNvPr id="5" name="Picture 4">
            <a:extLst>
              <a:ext uri="{FF2B5EF4-FFF2-40B4-BE49-F238E27FC236}">
                <a16:creationId xmlns:a16="http://schemas.microsoft.com/office/drawing/2014/main" id="{8C524F5C-ABA4-40E1-AB88-82F305AD0832}"/>
              </a:ext>
            </a:extLst>
          </p:cNvPr>
          <p:cNvPicPr/>
          <p:nvPr/>
        </p:nvPicPr>
        <p:blipFill>
          <a:blip r:embed="rId3">
            <a:extLst>
              <a:ext uri="{28A0092B-C50C-407E-A947-70E740481C1C}">
                <a14:useLocalDpi xmlns:a14="http://schemas.microsoft.com/office/drawing/2010/main" val="0"/>
              </a:ext>
            </a:extLst>
          </a:blip>
          <a:stretch>
            <a:fillRect/>
          </a:stretch>
        </p:blipFill>
        <p:spPr>
          <a:xfrm>
            <a:off x="775495" y="4257673"/>
            <a:ext cx="3762216" cy="2314576"/>
          </a:xfrm>
          <a:prstGeom prst="rect">
            <a:avLst/>
          </a:prstGeom>
        </p:spPr>
      </p:pic>
      <p:sp>
        <p:nvSpPr>
          <p:cNvPr id="6" name="TextBox 5">
            <a:extLst>
              <a:ext uri="{FF2B5EF4-FFF2-40B4-BE49-F238E27FC236}">
                <a16:creationId xmlns:a16="http://schemas.microsoft.com/office/drawing/2014/main" id="{6D6FC593-EB27-4FF6-9185-C13F6B1F2BA6}"/>
              </a:ext>
            </a:extLst>
          </p:cNvPr>
          <p:cNvSpPr txBox="1"/>
          <p:nvPr/>
        </p:nvSpPr>
        <p:spPr>
          <a:xfrm>
            <a:off x="2838689" y="4012636"/>
            <a:ext cx="1171575" cy="369332"/>
          </a:xfrm>
          <a:prstGeom prst="rect">
            <a:avLst/>
          </a:prstGeom>
          <a:noFill/>
        </p:spPr>
        <p:txBody>
          <a:bodyPr wrap="square" rtlCol="0">
            <a:spAutoFit/>
          </a:bodyPr>
          <a:lstStyle/>
          <a:p>
            <a:r>
              <a:rPr lang="en-US" dirty="0"/>
              <a:t>Tenure</a:t>
            </a:r>
          </a:p>
        </p:txBody>
      </p:sp>
      <p:sp>
        <p:nvSpPr>
          <p:cNvPr id="7" name="TextBox 6">
            <a:extLst>
              <a:ext uri="{FF2B5EF4-FFF2-40B4-BE49-F238E27FC236}">
                <a16:creationId xmlns:a16="http://schemas.microsoft.com/office/drawing/2014/main" id="{17E395AF-A57A-4586-B361-176A9B2FAA20}"/>
              </a:ext>
            </a:extLst>
          </p:cNvPr>
          <p:cNvSpPr txBox="1"/>
          <p:nvPr/>
        </p:nvSpPr>
        <p:spPr>
          <a:xfrm>
            <a:off x="6537960" y="363840"/>
            <a:ext cx="3699988" cy="3108543"/>
          </a:xfrm>
          <a:prstGeom prst="rect">
            <a:avLst/>
          </a:prstGeom>
          <a:noFill/>
        </p:spPr>
        <p:txBody>
          <a:bodyPr wrap="square" rtlCol="0">
            <a:spAutoFit/>
          </a:bodyPr>
          <a:lstStyle/>
          <a:p>
            <a:pPr algn="just"/>
            <a:r>
              <a:rPr lang="en-IN" sz="1600" b="1" dirty="0"/>
              <a:t>Inference:</a:t>
            </a:r>
            <a:r>
              <a:rPr lang="en-IN" sz="1600" dirty="0"/>
              <a:t> Senior citizen appeared in several of the cases indicating it was important to the model for all samples. However, it was not highly correlated to Churn, which may indicate that the model is using in an more sophisticated manner (e.g. as an interaction). It’s difficult to say that senior citizens are more likely to leave, but non-senior citizens appear less at risk of churning. </a:t>
            </a:r>
          </a:p>
          <a:p>
            <a:pPr algn="just"/>
            <a:r>
              <a:rPr lang="en-IN" sz="1600" b="1" dirty="0"/>
              <a:t>Opportunity:</a:t>
            </a:r>
            <a:r>
              <a:rPr lang="en-IN" sz="1600" dirty="0"/>
              <a:t> Target users in the lower age demographic. </a:t>
            </a:r>
            <a:endParaRPr lang="en-US" sz="1600" dirty="0"/>
          </a:p>
        </p:txBody>
      </p:sp>
      <p:sp>
        <p:nvSpPr>
          <p:cNvPr id="8" name="TextBox 7">
            <a:extLst>
              <a:ext uri="{FF2B5EF4-FFF2-40B4-BE49-F238E27FC236}">
                <a16:creationId xmlns:a16="http://schemas.microsoft.com/office/drawing/2014/main" id="{B296D7DC-5E42-44BA-AD84-3F21C1949113}"/>
              </a:ext>
            </a:extLst>
          </p:cNvPr>
          <p:cNvSpPr txBox="1"/>
          <p:nvPr/>
        </p:nvSpPr>
        <p:spPr>
          <a:xfrm>
            <a:off x="6537960" y="4126230"/>
            <a:ext cx="3551398" cy="2369880"/>
          </a:xfrm>
          <a:prstGeom prst="rect">
            <a:avLst/>
          </a:prstGeom>
          <a:noFill/>
        </p:spPr>
        <p:txBody>
          <a:bodyPr wrap="square" rtlCol="0">
            <a:spAutoFit/>
          </a:bodyPr>
          <a:lstStyle/>
          <a:p>
            <a:pPr algn="just"/>
            <a:r>
              <a:rPr lang="en-IN" sz="1600" b="1" dirty="0"/>
              <a:t>Inference:</a:t>
            </a:r>
            <a:r>
              <a:rPr lang="en-US" sz="1600" b="1" dirty="0"/>
              <a:t> </a:t>
            </a:r>
            <a:r>
              <a:rPr lang="en-IN" sz="1600" dirty="0"/>
              <a:t>There is an indication that the predictive model is using this feature frequently and high correlation agrees that this is important. Investigating the feature distribution, it appears that customers with lower tenure (bin 1) are more likely to leave. </a:t>
            </a:r>
          </a:p>
          <a:p>
            <a:pPr algn="just"/>
            <a:r>
              <a:rPr lang="en-IN" sz="1600" b="1" dirty="0"/>
              <a:t>Opportunity:</a:t>
            </a:r>
            <a:r>
              <a:rPr lang="en-IN" sz="1600" dirty="0"/>
              <a:t> Target customers with less than 12 month tenure. </a:t>
            </a:r>
            <a:endParaRPr lang="en-US" sz="1600" dirty="0"/>
          </a:p>
        </p:txBody>
      </p:sp>
      <p:cxnSp>
        <p:nvCxnSpPr>
          <p:cNvPr id="10" name="Straight Connector 9">
            <a:extLst>
              <a:ext uri="{FF2B5EF4-FFF2-40B4-BE49-F238E27FC236}">
                <a16:creationId xmlns:a16="http://schemas.microsoft.com/office/drawing/2014/main" id="{A311D46D-522C-4BE6-9E28-B4D62E908014}"/>
              </a:ext>
            </a:extLst>
          </p:cNvPr>
          <p:cNvCxnSpPr/>
          <p:nvPr/>
        </p:nvCxnSpPr>
        <p:spPr>
          <a:xfrm>
            <a:off x="0" y="360045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832D1172-539B-42CE-B5FB-717FCBF06A60}"/>
              </a:ext>
            </a:extLst>
          </p:cNvPr>
          <p:cNvSpPr txBox="1"/>
          <p:nvPr/>
        </p:nvSpPr>
        <p:spPr>
          <a:xfrm>
            <a:off x="553915" y="202223"/>
            <a:ext cx="10700239" cy="523220"/>
          </a:xfrm>
          <a:prstGeom prst="rect">
            <a:avLst/>
          </a:prstGeom>
          <a:noFill/>
        </p:spPr>
        <p:txBody>
          <a:bodyPr wrap="square" rtlCol="0">
            <a:spAutoFit/>
          </a:bodyPr>
          <a:lstStyle/>
          <a:p>
            <a:r>
              <a:rPr lang="en-US" sz="2800" b="1" dirty="0">
                <a:latin typeface="+mj-lt"/>
              </a:rPr>
              <a:t>Inferences</a:t>
            </a:r>
          </a:p>
        </p:txBody>
      </p:sp>
    </p:spTree>
    <p:extLst>
      <p:ext uri="{BB962C8B-B14F-4D97-AF65-F5344CB8AC3E}">
        <p14:creationId xmlns:p14="http://schemas.microsoft.com/office/powerpoint/2010/main" val="10616170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CA32E4A-5060-407E-814C-50A4EBB0ED0B}"/>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19392" y="898208"/>
            <a:ext cx="3809683" cy="2230756"/>
          </a:xfrm>
          <a:prstGeom prst="rect">
            <a:avLst/>
          </a:prstGeom>
        </p:spPr>
      </p:pic>
      <p:sp>
        <p:nvSpPr>
          <p:cNvPr id="3" name="TextBox 2">
            <a:extLst>
              <a:ext uri="{FF2B5EF4-FFF2-40B4-BE49-F238E27FC236}">
                <a16:creationId xmlns:a16="http://schemas.microsoft.com/office/drawing/2014/main" id="{289D6BAE-2450-4A50-B4C1-AF5B6782A9F4}"/>
              </a:ext>
            </a:extLst>
          </p:cNvPr>
          <p:cNvSpPr txBox="1"/>
          <p:nvPr/>
        </p:nvSpPr>
        <p:spPr>
          <a:xfrm>
            <a:off x="6686550" y="641732"/>
            <a:ext cx="3809683" cy="2369880"/>
          </a:xfrm>
          <a:prstGeom prst="rect">
            <a:avLst/>
          </a:prstGeom>
          <a:noFill/>
        </p:spPr>
        <p:txBody>
          <a:bodyPr wrap="square" rtlCol="0">
            <a:spAutoFit/>
          </a:bodyPr>
          <a:lstStyle/>
          <a:p>
            <a:pPr algn="just"/>
            <a:r>
              <a:rPr lang="en-IN" sz="1600" b="1" dirty="0"/>
              <a:t>Inference:</a:t>
            </a:r>
            <a:r>
              <a:rPr lang="en-US" sz="1600" b="1" dirty="0"/>
              <a:t> </a:t>
            </a:r>
            <a:r>
              <a:rPr lang="en-IN" sz="1600" dirty="0"/>
              <a:t>While the predictive models did not indicate this as a primary feature in the sample cases, the feature is clearly correlated with those electing to stay. Customers with fibre optic service are more likely to churn while those with no internet service are less likely to churn.</a:t>
            </a:r>
          </a:p>
          <a:p>
            <a:pPr algn="just"/>
            <a:r>
              <a:rPr lang="en-IN" sz="1600" b="1" dirty="0"/>
              <a:t>Area of Improvement:</a:t>
            </a:r>
            <a:r>
              <a:rPr lang="en-IN" sz="1600" dirty="0"/>
              <a:t> Customers may be dissatisfied with fibre optic service. </a:t>
            </a:r>
            <a:endParaRPr lang="en-US" sz="1600" dirty="0"/>
          </a:p>
        </p:txBody>
      </p:sp>
      <p:pic>
        <p:nvPicPr>
          <p:cNvPr id="4" name="Picture 3">
            <a:extLst>
              <a:ext uri="{FF2B5EF4-FFF2-40B4-BE49-F238E27FC236}">
                <a16:creationId xmlns:a16="http://schemas.microsoft.com/office/drawing/2014/main" id="{816C3CB4-037F-4D3B-A0DB-78C0F8D558A9}"/>
              </a:ext>
            </a:extLst>
          </p:cNvPr>
          <p:cNvPicPr/>
          <p:nvPr/>
        </p:nvPicPr>
        <p:blipFill>
          <a:blip r:embed="rId3">
            <a:extLst>
              <a:ext uri="{28A0092B-C50C-407E-A947-70E740481C1C}">
                <a14:useLocalDpi xmlns:a14="http://schemas.microsoft.com/office/drawing/2010/main" val="0"/>
              </a:ext>
            </a:extLst>
          </a:blip>
          <a:stretch>
            <a:fillRect/>
          </a:stretch>
        </p:blipFill>
        <p:spPr>
          <a:xfrm>
            <a:off x="301783" y="4471351"/>
            <a:ext cx="3644900" cy="2230756"/>
          </a:xfrm>
          <a:prstGeom prst="rect">
            <a:avLst/>
          </a:prstGeom>
        </p:spPr>
      </p:pic>
      <p:sp>
        <p:nvSpPr>
          <p:cNvPr id="5" name="TextBox 4">
            <a:extLst>
              <a:ext uri="{FF2B5EF4-FFF2-40B4-BE49-F238E27FC236}">
                <a16:creationId xmlns:a16="http://schemas.microsoft.com/office/drawing/2014/main" id="{AEFEC17F-FA39-4537-A10B-5B79FAF828D8}"/>
              </a:ext>
            </a:extLst>
          </p:cNvPr>
          <p:cNvSpPr txBox="1"/>
          <p:nvPr/>
        </p:nvSpPr>
        <p:spPr>
          <a:xfrm>
            <a:off x="6880860" y="4297680"/>
            <a:ext cx="3615373" cy="2123658"/>
          </a:xfrm>
          <a:prstGeom prst="rect">
            <a:avLst/>
          </a:prstGeom>
          <a:noFill/>
        </p:spPr>
        <p:txBody>
          <a:bodyPr wrap="square" rtlCol="0">
            <a:spAutoFit/>
          </a:bodyPr>
          <a:lstStyle/>
          <a:p>
            <a:pPr algn="just"/>
            <a:r>
              <a:rPr lang="en-IN" sz="1600" b="1" dirty="0"/>
              <a:t>Inference:</a:t>
            </a:r>
            <a:r>
              <a:rPr lang="en-US" sz="1600" b="1" dirty="0"/>
              <a:t> </a:t>
            </a:r>
            <a:r>
              <a:rPr lang="en-IN" sz="1600" dirty="0"/>
              <a:t>While the predictive models did not indicate this as a primary feature in the sample cases, the feature is clearly correlated with those electing to stay. Customers with one and two year contracts are much less likely to churn. </a:t>
            </a:r>
          </a:p>
          <a:p>
            <a:pPr algn="just"/>
            <a:r>
              <a:rPr lang="en-IN" sz="1600" b="1" dirty="0"/>
              <a:t>Opportunity:</a:t>
            </a:r>
            <a:r>
              <a:rPr lang="en-IN" sz="1600" dirty="0"/>
              <a:t> Offer promotion to switch to long term contracts. </a:t>
            </a:r>
            <a:endParaRPr lang="en-US" sz="1600" dirty="0"/>
          </a:p>
        </p:txBody>
      </p:sp>
      <p:sp>
        <p:nvSpPr>
          <p:cNvPr id="6" name="TextBox 5">
            <a:extLst>
              <a:ext uri="{FF2B5EF4-FFF2-40B4-BE49-F238E27FC236}">
                <a16:creationId xmlns:a16="http://schemas.microsoft.com/office/drawing/2014/main" id="{9586B3F7-3BF2-4D7E-AC63-7E33DBAF6A47}"/>
              </a:ext>
            </a:extLst>
          </p:cNvPr>
          <p:cNvSpPr txBox="1"/>
          <p:nvPr/>
        </p:nvSpPr>
        <p:spPr>
          <a:xfrm>
            <a:off x="2263384" y="628515"/>
            <a:ext cx="1977390" cy="365760"/>
          </a:xfrm>
          <a:prstGeom prst="rect">
            <a:avLst/>
          </a:prstGeom>
          <a:noFill/>
        </p:spPr>
        <p:txBody>
          <a:bodyPr wrap="square" rtlCol="0">
            <a:spAutoFit/>
          </a:bodyPr>
          <a:lstStyle/>
          <a:p>
            <a:r>
              <a:rPr lang="en-US" dirty="0"/>
              <a:t>Internet Service</a:t>
            </a:r>
          </a:p>
        </p:txBody>
      </p:sp>
      <p:sp>
        <p:nvSpPr>
          <p:cNvPr id="7" name="TextBox 6">
            <a:extLst>
              <a:ext uri="{FF2B5EF4-FFF2-40B4-BE49-F238E27FC236}">
                <a16:creationId xmlns:a16="http://schemas.microsoft.com/office/drawing/2014/main" id="{C66DF2C8-B4FC-4751-B6AA-31564AE134DA}"/>
              </a:ext>
            </a:extLst>
          </p:cNvPr>
          <p:cNvSpPr txBox="1"/>
          <p:nvPr/>
        </p:nvSpPr>
        <p:spPr>
          <a:xfrm>
            <a:off x="2388870" y="4032367"/>
            <a:ext cx="1463040" cy="369332"/>
          </a:xfrm>
          <a:prstGeom prst="rect">
            <a:avLst/>
          </a:prstGeom>
          <a:noFill/>
        </p:spPr>
        <p:txBody>
          <a:bodyPr wrap="square" rtlCol="0">
            <a:spAutoFit/>
          </a:bodyPr>
          <a:lstStyle/>
          <a:p>
            <a:r>
              <a:rPr lang="en-US" dirty="0"/>
              <a:t>Contract</a:t>
            </a:r>
          </a:p>
        </p:txBody>
      </p:sp>
      <p:cxnSp>
        <p:nvCxnSpPr>
          <p:cNvPr id="9" name="Straight Connector 8">
            <a:extLst>
              <a:ext uri="{FF2B5EF4-FFF2-40B4-BE49-F238E27FC236}">
                <a16:creationId xmlns:a16="http://schemas.microsoft.com/office/drawing/2014/main" id="{C2E33FCE-5278-4CC9-8BA0-FCD77EDBF20C}"/>
              </a:ext>
            </a:extLst>
          </p:cNvPr>
          <p:cNvCxnSpPr/>
          <p:nvPr/>
        </p:nvCxnSpPr>
        <p:spPr>
          <a:xfrm>
            <a:off x="0" y="357759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6966B7D-25AB-4FFD-B3C0-B90BD7F61E83}"/>
              </a:ext>
            </a:extLst>
          </p:cNvPr>
          <p:cNvSpPr txBox="1"/>
          <p:nvPr/>
        </p:nvSpPr>
        <p:spPr>
          <a:xfrm>
            <a:off x="585152" y="139517"/>
            <a:ext cx="10700239" cy="523220"/>
          </a:xfrm>
          <a:prstGeom prst="rect">
            <a:avLst/>
          </a:prstGeom>
          <a:noFill/>
        </p:spPr>
        <p:txBody>
          <a:bodyPr wrap="square" rtlCol="0">
            <a:spAutoFit/>
          </a:bodyPr>
          <a:lstStyle/>
          <a:p>
            <a:r>
              <a:rPr lang="en-US" sz="2800" b="1" dirty="0">
                <a:latin typeface="+mj-lt"/>
              </a:rPr>
              <a:t>Inferences</a:t>
            </a:r>
          </a:p>
        </p:txBody>
      </p:sp>
    </p:spTree>
    <p:extLst>
      <p:ext uri="{BB962C8B-B14F-4D97-AF65-F5344CB8AC3E}">
        <p14:creationId xmlns:p14="http://schemas.microsoft.com/office/powerpoint/2010/main" val="42913507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FA0BCB1-17DF-4B4F-A516-60034C9E6A0B}"/>
              </a:ext>
            </a:extLst>
          </p:cNvPr>
          <p:cNvPicPr/>
          <p:nvPr/>
        </p:nvPicPr>
        <p:blipFill>
          <a:blip r:embed="rId2">
            <a:extLst>
              <a:ext uri="{28A0092B-C50C-407E-A947-70E740481C1C}">
                <a14:useLocalDpi xmlns:a14="http://schemas.microsoft.com/office/drawing/2010/main" val="0"/>
              </a:ext>
            </a:extLst>
          </a:blip>
          <a:stretch>
            <a:fillRect/>
          </a:stretch>
        </p:blipFill>
        <p:spPr>
          <a:xfrm>
            <a:off x="331788" y="1002378"/>
            <a:ext cx="4565527" cy="2323751"/>
          </a:xfrm>
          <a:prstGeom prst="rect">
            <a:avLst/>
          </a:prstGeom>
        </p:spPr>
      </p:pic>
      <p:sp>
        <p:nvSpPr>
          <p:cNvPr id="3" name="TextBox 2">
            <a:extLst>
              <a:ext uri="{FF2B5EF4-FFF2-40B4-BE49-F238E27FC236}">
                <a16:creationId xmlns:a16="http://schemas.microsoft.com/office/drawing/2014/main" id="{88061A1B-FCC1-4347-8BBF-D6F2E82F2CB4}"/>
              </a:ext>
            </a:extLst>
          </p:cNvPr>
          <p:cNvSpPr txBox="1"/>
          <p:nvPr/>
        </p:nvSpPr>
        <p:spPr>
          <a:xfrm>
            <a:off x="7486650" y="475969"/>
            <a:ext cx="3086100" cy="2646878"/>
          </a:xfrm>
          <a:prstGeom prst="rect">
            <a:avLst/>
          </a:prstGeom>
          <a:noFill/>
        </p:spPr>
        <p:txBody>
          <a:bodyPr wrap="square" rtlCol="0">
            <a:spAutoFit/>
          </a:bodyPr>
          <a:lstStyle/>
          <a:p>
            <a:pPr algn="just"/>
            <a:r>
              <a:rPr lang="en-IN" sz="1600" b="1" dirty="0"/>
              <a:t>Inference:</a:t>
            </a:r>
            <a:r>
              <a:rPr lang="en-US" sz="1600" b="1" dirty="0"/>
              <a:t> </a:t>
            </a:r>
            <a:r>
              <a:rPr lang="en-IN" sz="1600" dirty="0"/>
              <a:t>While the predictive model did not indicate this as a primary feature in the sample cases, the feature is clearly correlated with those electing to stay. Customers with electronic check are more likely to leave.</a:t>
            </a:r>
          </a:p>
          <a:p>
            <a:pPr algn="just"/>
            <a:r>
              <a:rPr lang="en-IN" sz="1600" b="1" dirty="0"/>
              <a:t>Opportunity:</a:t>
            </a:r>
            <a:r>
              <a:rPr lang="en-IN" sz="1600" dirty="0"/>
              <a:t> Offer customers a promotion to switch to automatic payments. </a:t>
            </a:r>
            <a:endParaRPr lang="en-US" sz="1600" dirty="0"/>
          </a:p>
        </p:txBody>
      </p:sp>
      <p:pic>
        <p:nvPicPr>
          <p:cNvPr id="4" name="Picture 3">
            <a:extLst>
              <a:ext uri="{FF2B5EF4-FFF2-40B4-BE49-F238E27FC236}">
                <a16:creationId xmlns:a16="http://schemas.microsoft.com/office/drawing/2014/main" id="{29B1FF5D-35D7-4D76-9E78-86DEE8463F01}"/>
              </a:ext>
            </a:extLst>
          </p:cNvPr>
          <p:cNvPicPr/>
          <p:nvPr/>
        </p:nvPicPr>
        <p:blipFill>
          <a:blip r:embed="rId3">
            <a:extLst>
              <a:ext uri="{28A0092B-C50C-407E-A947-70E740481C1C}">
                <a14:useLocalDpi xmlns:a14="http://schemas.microsoft.com/office/drawing/2010/main" val="0"/>
              </a:ext>
            </a:extLst>
          </a:blip>
          <a:stretch>
            <a:fillRect/>
          </a:stretch>
        </p:blipFill>
        <p:spPr>
          <a:xfrm>
            <a:off x="534010" y="3646171"/>
            <a:ext cx="4565527" cy="2693084"/>
          </a:xfrm>
          <a:prstGeom prst="rect">
            <a:avLst/>
          </a:prstGeom>
        </p:spPr>
      </p:pic>
      <p:sp>
        <p:nvSpPr>
          <p:cNvPr id="5" name="TextBox 4">
            <a:extLst>
              <a:ext uri="{FF2B5EF4-FFF2-40B4-BE49-F238E27FC236}">
                <a16:creationId xmlns:a16="http://schemas.microsoft.com/office/drawing/2014/main" id="{20821D3F-4550-4EB6-ADC4-F79B8EA28B18}"/>
              </a:ext>
            </a:extLst>
          </p:cNvPr>
          <p:cNvSpPr txBox="1"/>
          <p:nvPr/>
        </p:nvSpPr>
        <p:spPr>
          <a:xfrm>
            <a:off x="2983230" y="679276"/>
            <a:ext cx="1817370" cy="369332"/>
          </a:xfrm>
          <a:prstGeom prst="rect">
            <a:avLst/>
          </a:prstGeom>
          <a:noFill/>
        </p:spPr>
        <p:txBody>
          <a:bodyPr wrap="square" rtlCol="0">
            <a:spAutoFit/>
          </a:bodyPr>
          <a:lstStyle/>
          <a:p>
            <a:r>
              <a:rPr lang="en-US" dirty="0"/>
              <a:t>Payment Method</a:t>
            </a:r>
          </a:p>
        </p:txBody>
      </p:sp>
      <p:sp>
        <p:nvSpPr>
          <p:cNvPr id="6" name="TextBox 5">
            <a:extLst>
              <a:ext uri="{FF2B5EF4-FFF2-40B4-BE49-F238E27FC236}">
                <a16:creationId xmlns:a16="http://schemas.microsoft.com/office/drawing/2014/main" id="{13B4606C-5BE1-43BC-A50B-FBA33D01D880}"/>
              </a:ext>
            </a:extLst>
          </p:cNvPr>
          <p:cNvSpPr txBox="1"/>
          <p:nvPr/>
        </p:nvSpPr>
        <p:spPr>
          <a:xfrm>
            <a:off x="3137095" y="3646171"/>
            <a:ext cx="1760220" cy="369332"/>
          </a:xfrm>
          <a:prstGeom prst="rect">
            <a:avLst/>
          </a:prstGeom>
          <a:noFill/>
        </p:spPr>
        <p:txBody>
          <a:bodyPr wrap="square" rtlCol="0">
            <a:spAutoFit/>
          </a:bodyPr>
          <a:lstStyle/>
          <a:p>
            <a:r>
              <a:rPr lang="en-US" dirty="0"/>
              <a:t>Paperless Billing</a:t>
            </a:r>
          </a:p>
        </p:txBody>
      </p:sp>
      <p:sp>
        <p:nvSpPr>
          <p:cNvPr id="7" name="TextBox 6">
            <a:extLst>
              <a:ext uri="{FF2B5EF4-FFF2-40B4-BE49-F238E27FC236}">
                <a16:creationId xmlns:a16="http://schemas.microsoft.com/office/drawing/2014/main" id="{9933DD97-F165-4139-B084-2408199CA41B}"/>
              </a:ext>
            </a:extLst>
          </p:cNvPr>
          <p:cNvSpPr txBox="1"/>
          <p:nvPr/>
        </p:nvSpPr>
        <p:spPr>
          <a:xfrm>
            <a:off x="7397441" y="3632283"/>
            <a:ext cx="3629025" cy="3385542"/>
          </a:xfrm>
          <a:prstGeom prst="rect">
            <a:avLst/>
          </a:prstGeom>
          <a:noFill/>
        </p:spPr>
        <p:txBody>
          <a:bodyPr wrap="square" rtlCol="0">
            <a:spAutoFit/>
          </a:bodyPr>
          <a:lstStyle/>
          <a:p>
            <a:pPr algn="just"/>
            <a:r>
              <a:rPr lang="en-IN" sz="1600" b="1" dirty="0"/>
              <a:t>Inference:</a:t>
            </a:r>
            <a:r>
              <a:rPr lang="en-IN" sz="1600" dirty="0"/>
              <a:t> Paperless Billing appeared in several of the cases indicating it was important to the model for all samples. However, it was not highly correlated to Churn. So it’s tough to tell whether customers preferring Paperless Billing are more likely to leave, but customers not preferring Paperless Billing appear less at risk of churning. </a:t>
            </a:r>
          </a:p>
          <a:p>
            <a:pPr algn="just"/>
            <a:r>
              <a:rPr lang="en-IN" sz="1600" b="1" dirty="0"/>
              <a:t>Opportunity:</a:t>
            </a:r>
            <a:r>
              <a:rPr lang="en-IN" sz="1600" dirty="0"/>
              <a:t> This criteria may not provide much opportunity for the company. </a:t>
            </a:r>
          </a:p>
          <a:p>
            <a:endParaRPr lang="en-US" sz="1600" dirty="0"/>
          </a:p>
        </p:txBody>
      </p:sp>
      <p:cxnSp>
        <p:nvCxnSpPr>
          <p:cNvPr id="9" name="Straight Connector 8">
            <a:extLst>
              <a:ext uri="{FF2B5EF4-FFF2-40B4-BE49-F238E27FC236}">
                <a16:creationId xmlns:a16="http://schemas.microsoft.com/office/drawing/2014/main" id="{F440CC5C-3FAC-4F99-B190-6768E40822A0}"/>
              </a:ext>
            </a:extLst>
          </p:cNvPr>
          <p:cNvCxnSpPr/>
          <p:nvPr/>
        </p:nvCxnSpPr>
        <p:spPr>
          <a:xfrm flipV="1">
            <a:off x="0" y="3326130"/>
            <a:ext cx="12310110" cy="10287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0E7AEB2-DF54-474C-B204-629B0B1AE330}"/>
              </a:ext>
            </a:extLst>
          </p:cNvPr>
          <p:cNvSpPr txBox="1"/>
          <p:nvPr/>
        </p:nvSpPr>
        <p:spPr>
          <a:xfrm>
            <a:off x="553915" y="202223"/>
            <a:ext cx="9584495" cy="523220"/>
          </a:xfrm>
          <a:prstGeom prst="rect">
            <a:avLst/>
          </a:prstGeom>
          <a:noFill/>
        </p:spPr>
        <p:txBody>
          <a:bodyPr wrap="square" rtlCol="0">
            <a:spAutoFit/>
          </a:bodyPr>
          <a:lstStyle/>
          <a:p>
            <a:r>
              <a:rPr lang="en-US" sz="2800" b="1" dirty="0">
                <a:latin typeface="+mj-lt"/>
              </a:rPr>
              <a:t>Inferences</a:t>
            </a:r>
          </a:p>
        </p:txBody>
      </p:sp>
    </p:spTree>
    <p:extLst>
      <p:ext uri="{BB962C8B-B14F-4D97-AF65-F5344CB8AC3E}">
        <p14:creationId xmlns:p14="http://schemas.microsoft.com/office/powerpoint/2010/main" val="16755360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a:extLst>
              <a:ext uri="{FF2B5EF4-FFF2-40B4-BE49-F238E27FC236}">
                <a16:creationId xmlns:a16="http://schemas.microsoft.com/office/drawing/2014/main" id="{519E06FD-50FA-2349-9EDD-6BA27D8F5BEA}"/>
              </a:ext>
            </a:extLst>
          </p:cNvPr>
          <p:cNvPicPr>
            <a:picLocks noGrp="1" noChangeAspect="1"/>
          </p:cNvPicPr>
          <p:nvPr>
            <p:ph type="pic" idx="15"/>
          </p:nvPr>
        </p:nvPicPr>
        <p:blipFill>
          <a:blip r:embed="rId2">
            <a:extLst>
              <a:ext uri="{28A0092B-C50C-407E-A947-70E740481C1C}">
                <a14:useLocalDpi xmlns:a14="http://schemas.microsoft.com/office/drawing/2010/main" val="0"/>
              </a:ext>
            </a:extLst>
          </a:blip>
          <a:srcRect l="12887" r="12887"/>
          <a:stretch>
            <a:fillRect/>
          </a:stretch>
        </p:blipFill>
        <p:spPr>
          <a:xfrm rot="8771">
            <a:off x="969963" y="2112963"/>
            <a:ext cx="2670175" cy="2692400"/>
          </a:xfrm>
        </p:spPr>
      </p:pic>
      <p:sp>
        <p:nvSpPr>
          <p:cNvPr id="18" name="Title 17">
            <a:extLst>
              <a:ext uri="{FF2B5EF4-FFF2-40B4-BE49-F238E27FC236}">
                <a16:creationId xmlns:a16="http://schemas.microsoft.com/office/drawing/2014/main" id="{2EBB81D5-D7A7-4529-AFBF-ABA435A7897F}"/>
              </a:ext>
            </a:extLst>
          </p:cNvPr>
          <p:cNvSpPr>
            <a:spLocks noGrp="1"/>
          </p:cNvSpPr>
          <p:nvPr>
            <p:ph type="title"/>
          </p:nvPr>
        </p:nvSpPr>
        <p:spPr/>
        <p:txBody>
          <a:bodyPr/>
          <a:lstStyle/>
          <a:p>
            <a:r>
              <a:rPr lang="en-ZA" b="1" dirty="0">
                <a:solidFill>
                  <a:schemeClr val="accent5"/>
                </a:solidFill>
              </a:rPr>
              <a:t>Q &amp; A Time!!!!</a:t>
            </a:r>
            <a:endParaRPr lang="en-US" b="1" dirty="0">
              <a:solidFill>
                <a:schemeClr val="accent5"/>
              </a:solidFill>
            </a:endParaRPr>
          </a:p>
        </p:txBody>
      </p:sp>
      <p:pic>
        <p:nvPicPr>
          <p:cNvPr id="4" name="Picture 3">
            <a:extLst>
              <a:ext uri="{FF2B5EF4-FFF2-40B4-BE49-F238E27FC236}">
                <a16:creationId xmlns:a16="http://schemas.microsoft.com/office/drawing/2014/main" id="{3D504A8E-6B31-004D-AFA6-B0D6B612FF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686" y="2109243"/>
            <a:ext cx="2676953" cy="2700293"/>
          </a:xfrm>
          <a:prstGeom prst="rect">
            <a:avLst/>
          </a:prstGeom>
        </p:spPr>
      </p:pic>
      <p:pic>
        <p:nvPicPr>
          <p:cNvPr id="15" name="Picture Placeholder 14">
            <a:extLst>
              <a:ext uri="{FF2B5EF4-FFF2-40B4-BE49-F238E27FC236}">
                <a16:creationId xmlns:a16="http://schemas.microsoft.com/office/drawing/2014/main" id="{9388510D-B04D-5243-AE69-F8A04A9E09C5}"/>
              </a:ext>
            </a:extLst>
          </p:cNvPr>
          <p:cNvPicPr>
            <a:picLocks noGrp="1" noChangeAspect="1"/>
          </p:cNvPicPr>
          <p:nvPr>
            <p:ph type="pic" idx="17"/>
          </p:nvPr>
        </p:nvPicPr>
        <p:blipFill>
          <a:blip r:embed="rId2">
            <a:extLst>
              <a:ext uri="{28A0092B-C50C-407E-A947-70E740481C1C}">
                <a14:useLocalDpi xmlns:a14="http://schemas.microsoft.com/office/drawing/2010/main" val="0"/>
              </a:ext>
            </a:extLst>
          </a:blip>
          <a:srcRect l="12887" r="12887"/>
          <a:stretch>
            <a:fillRect/>
          </a:stretch>
        </p:blipFill>
        <p:spPr>
          <a:xfrm rot="8771">
            <a:off x="8551793" y="2112645"/>
            <a:ext cx="2670089" cy="2693489"/>
          </a:xfrm>
        </p:spPr>
      </p:pic>
      <p:pic>
        <p:nvPicPr>
          <p:cNvPr id="17" name="Picture 16">
            <a:extLst>
              <a:ext uri="{FF2B5EF4-FFF2-40B4-BE49-F238E27FC236}">
                <a16:creationId xmlns:a16="http://schemas.microsoft.com/office/drawing/2014/main" id="{30FDC347-8227-CD44-8148-ABBF9FD3BF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8291" y="2109243"/>
            <a:ext cx="2677022" cy="2699522"/>
          </a:xfrm>
          <a:prstGeom prst="rect">
            <a:avLst/>
          </a:prstGeom>
        </p:spPr>
      </p:pic>
      <p:pic>
        <p:nvPicPr>
          <p:cNvPr id="24" name="Picture Placeholder 23">
            <a:extLst>
              <a:ext uri="{FF2B5EF4-FFF2-40B4-BE49-F238E27FC236}">
                <a16:creationId xmlns:a16="http://schemas.microsoft.com/office/drawing/2014/main" id="{B642B1F9-E785-9940-B8B3-84EFBA5DF5E7}"/>
              </a:ext>
            </a:extLst>
          </p:cNvPr>
          <p:cNvPicPr>
            <a:picLocks noGrp="1" noChangeAspect="1"/>
          </p:cNvPicPr>
          <p:nvPr>
            <p:ph type="pic" idx="16"/>
          </p:nvPr>
        </p:nvPicPr>
        <p:blipFill>
          <a:blip r:embed="rId4">
            <a:extLst>
              <a:ext uri="{28A0092B-C50C-407E-A947-70E740481C1C}">
                <a14:useLocalDpi xmlns:a14="http://schemas.microsoft.com/office/drawing/2010/main" val="0"/>
              </a:ext>
            </a:extLst>
          </a:blip>
          <a:srcRect t="7455" b="7455"/>
          <a:stretch>
            <a:fillRect/>
          </a:stretch>
        </p:blipFill>
        <p:spPr/>
      </p:pic>
    </p:spTree>
    <p:extLst>
      <p:ext uri="{BB962C8B-B14F-4D97-AF65-F5344CB8AC3E}">
        <p14:creationId xmlns:p14="http://schemas.microsoft.com/office/powerpoint/2010/main" val="2176476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E91436D-71F8-4D5C-843A-494EFFF393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8910" y="1393587"/>
            <a:ext cx="6012180" cy="2468880"/>
          </a:xfrm>
          <a:prstGeom prst="rect">
            <a:avLst/>
          </a:prstGeom>
        </p:spPr>
      </p:pic>
      <p:sp>
        <p:nvSpPr>
          <p:cNvPr id="2" name="Title 1">
            <a:extLst>
              <a:ext uri="{FF2B5EF4-FFF2-40B4-BE49-F238E27FC236}">
                <a16:creationId xmlns:a16="http://schemas.microsoft.com/office/drawing/2014/main" id="{DBCCCC1E-6499-4320-A88B-D1B999EB5C91}"/>
              </a:ext>
            </a:extLst>
          </p:cNvPr>
          <p:cNvSpPr>
            <a:spLocks noGrp="1"/>
          </p:cNvSpPr>
          <p:nvPr>
            <p:ph type="ctrTitle"/>
          </p:nvPr>
        </p:nvSpPr>
        <p:spPr>
          <a:xfrm>
            <a:off x="1604010" y="3396278"/>
            <a:ext cx="9144000" cy="1316991"/>
          </a:xfrm>
        </p:spPr>
        <p:txBody>
          <a:bodyPr/>
          <a:lstStyle/>
          <a:p>
            <a:r>
              <a:rPr lang="en-US" dirty="0"/>
              <a:t>What is Churn?</a:t>
            </a:r>
          </a:p>
        </p:txBody>
      </p:sp>
      <p:sp>
        <p:nvSpPr>
          <p:cNvPr id="3" name="Subtitle 2">
            <a:extLst>
              <a:ext uri="{FF2B5EF4-FFF2-40B4-BE49-F238E27FC236}">
                <a16:creationId xmlns:a16="http://schemas.microsoft.com/office/drawing/2014/main" id="{AD4D36FA-F086-469D-BB71-29289BF8F3B9}"/>
              </a:ext>
            </a:extLst>
          </p:cNvPr>
          <p:cNvSpPr>
            <a:spLocks noGrp="1"/>
          </p:cNvSpPr>
          <p:nvPr>
            <p:ph type="subTitle" idx="1"/>
          </p:nvPr>
        </p:nvSpPr>
        <p:spPr>
          <a:xfrm>
            <a:off x="1604010" y="4665028"/>
            <a:ext cx="9144000" cy="1655762"/>
          </a:xfrm>
        </p:spPr>
        <p:txBody>
          <a:bodyPr/>
          <a:lstStyle/>
          <a:p>
            <a:r>
              <a:rPr lang="en-US" dirty="0"/>
              <a:t>Customer Churn Rate is the percentage of customers or subscribers who cancel or do not renew their subscriptions during a given period of time.</a:t>
            </a:r>
          </a:p>
        </p:txBody>
      </p:sp>
      <p:sp>
        <p:nvSpPr>
          <p:cNvPr id="4" name="TextBox 3">
            <a:extLst>
              <a:ext uri="{FF2B5EF4-FFF2-40B4-BE49-F238E27FC236}">
                <a16:creationId xmlns:a16="http://schemas.microsoft.com/office/drawing/2014/main" id="{51661884-C97E-4EE1-B3B9-DB868434124E}"/>
              </a:ext>
            </a:extLst>
          </p:cNvPr>
          <p:cNvSpPr txBox="1"/>
          <p:nvPr/>
        </p:nvSpPr>
        <p:spPr>
          <a:xfrm>
            <a:off x="2286000" y="537210"/>
            <a:ext cx="6435090" cy="369332"/>
          </a:xfrm>
          <a:prstGeom prst="rect">
            <a:avLst/>
          </a:prstGeom>
          <a:noFill/>
        </p:spPr>
        <p:txBody>
          <a:bodyPr wrap="square" rtlCol="0">
            <a:spAutoFit/>
          </a:bodyPr>
          <a:lstStyle/>
          <a:p>
            <a:endParaRPr lang="en-US" dirty="0"/>
          </a:p>
        </p:txBody>
      </p:sp>
      <p:sp>
        <p:nvSpPr>
          <p:cNvPr id="5" name="Rectangle 4">
            <a:extLst>
              <a:ext uri="{FF2B5EF4-FFF2-40B4-BE49-F238E27FC236}">
                <a16:creationId xmlns:a16="http://schemas.microsoft.com/office/drawing/2014/main" id="{56AC40F5-1635-42CA-B68E-3F1A910499DD}"/>
              </a:ext>
            </a:extLst>
          </p:cNvPr>
          <p:cNvSpPr/>
          <p:nvPr/>
        </p:nvSpPr>
        <p:spPr>
          <a:xfrm>
            <a:off x="1074420" y="712946"/>
            <a:ext cx="9486900" cy="646331"/>
          </a:xfrm>
          <a:prstGeom prst="rect">
            <a:avLst/>
          </a:prstGeom>
        </p:spPr>
        <p:txBody>
          <a:bodyPr wrap="square">
            <a:spAutoFit/>
          </a:bodyPr>
          <a:lstStyle/>
          <a:p>
            <a:r>
              <a:rPr lang="en-US" dirty="0">
                <a:latin typeface="Calibri" panose="020F0502020204030204" pitchFamily="34" charset="0"/>
              </a:rPr>
              <a:t>“The cost of acquiring a new customer can be higher than that of retaining a customer by as much as 700%. Increasing customer retention rates by a mere 5% could increase profits by 25% to 95%.”</a:t>
            </a:r>
            <a:endParaRPr lang="en-US" dirty="0"/>
          </a:p>
        </p:txBody>
      </p:sp>
    </p:spTree>
    <p:extLst>
      <p:ext uri="{BB962C8B-B14F-4D97-AF65-F5344CB8AC3E}">
        <p14:creationId xmlns:p14="http://schemas.microsoft.com/office/powerpoint/2010/main" val="2134604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4570CE-126B-4AA7-BB2A-AE06BDB08068}"/>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Business Problem Formulation</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C2BDAA4-691E-4237-A350-BD8D93007B5A}"/>
              </a:ext>
            </a:extLst>
          </p:cNvPr>
          <p:cNvSpPr>
            <a:spLocks noGrp="1"/>
          </p:cNvSpPr>
          <p:nvPr>
            <p:ph idx="1"/>
          </p:nvPr>
        </p:nvSpPr>
        <p:spPr>
          <a:xfrm>
            <a:off x="4976031" y="963877"/>
            <a:ext cx="6377769" cy="4930246"/>
          </a:xfrm>
        </p:spPr>
        <p:txBody>
          <a:bodyPr anchor="ctr">
            <a:normAutofit/>
          </a:bodyPr>
          <a:lstStyle/>
          <a:p>
            <a:r>
              <a:rPr lang="en-US" sz="2400" dirty="0"/>
              <a:t>What attributes or variables can we employ so as to create a predictive model for customer churn in the telecom arena?</a:t>
            </a:r>
          </a:p>
          <a:p>
            <a:r>
              <a:rPr lang="en-US" sz="2400" dirty="0"/>
              <a:t>Which predictive models should we use to best predict the customer churn?</a:t>
            </a:r>
          </a:p>
          <a:p>
            <a:r>
              <a:rPr lang="en-US" sz="2400" dirty="0"/>
              <a:t>What are the different cost savings while employing various predictive models?</a:t>
            </a:r>
          </a:p>
        </p:txBody>
      </p:sp>
    </p:spTree>
    <p:extLst>
      <p:ext uri="{BB962C8B-B14F-4D97-AF65-F5344CB8AC3E}">
        <p14:creationId xmlns:p14="http://schemas.microsoft.com/office/powerpoint/2010/main" val="3052556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E7BE85-AF75-4492-B865-45DF9001015B}"/>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Data Description</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FB2F598-B65E-492F-B837-C29F74FDFC90}"/>
              </a:ext>
            </a:extLst>
          </p:cNvPr>
          <p:cNvSpPr>
            <a:spLocks noGrp="1"/>
          </p:cNvSpPr>
          <p:nvPr>
            <p:ph idx="1"/>
          </p:nvPr>
        </p:nvSpPr>
        <p:spPr>
          <a:xfrm>
            <a:off x="4976031" y="320040"/>
            <a:ext cx="6377769" cy="6217919"/>
          </a:xfrm>
        </p:spPr>
        <p:txBody>
          <a:bodyPr anchor="ctr">
            <a:normAutofit/>
          </a:bodyPr>
          <a:lstStyle/>
          <a:p>
            <a:r>
              <a:rPr lang="en-US" sz="1050" b="1" dirty="0"/>
              <a:t>CustomerID</a:t>
            </a:r>
          </a:p>
          <a:p>
            <a:r>
              <a:rPr lang="en-US" sz="1050" b="1" dirty="0"/>
              <a:t>Gender</a:t>
            </a:r>
            <a:r>
              <a:rPr lang="en-US" sz="1050" dirty="0"/>
              <a:t> (female, male)</a:t>
            </a:r>
          </a:p>
          <a:p>
            <a:r>
              <a:rPr lang="en-US" sz="1050" b="1" dirty="0"/>
              <a:t>SeniorCitizen</a:t>
            </a:r>
            <a:r>
              <a:rPr lang="en-US" sz="1050" dirty="0"/>
              <a:t> (Whether the customer is a senior citizen or not (1, 0))</a:t>
            </a:r>
          </a:p>
          <a:p>
            <a:r>
              <a:rPr lang="en-US" sz="1050" b="1" dirty="0"/>
              <a:t>Partner</a:t>
            </a:r>
            <a:r>
              <a:rPr lang="en-US" sz="1050" dirty="0"/>
              <a:t> (Whether the customer has a partner or not (Yes, No))</a:t>
            </a:r>
          </a:p>
          <a:p>
            <a:r>
              <a:rPr lang="en-US" sz="1050" b="1" dirty="0"/>
              <a:t>Dependents</a:t>
            </a:r>
            <a:r>
              <a:rPr lang="en-US" sz="1050" dirty="0"/>
              <a:t> (Whether the customer has dependents or not (Yes, No))</a:t>
            </a:r>
          </a:p>
          <a:p>
            <a:r>
              <a:rPr lang="en-US" sz="1050" b="1" dirty="0"/>
              <a:t>Tenure</a:t>
            </a:r>
            <a:r>
              <a:rPr lang="en-US" sz="1050" dirty="0"/>
              <a:t> (Number of months the customer has stayed with the company)</a:t>
            </a:r>
          </a:p>
          <a:p>
            <a:r>
              <a:rPr lang="en-US" sz="1050" b="1" dirty="0"/>
              <a:t>PhoneService</a:t>
            </a:r>
            <a:r>
              <a:rPr lang="en-US" sz="1050" dirty="0"/>
              <a:t> (Whether the customer has a phone service or not (Yes, No))</a:t>
            </a:r>
          </a:p>
          <a:p>
            <a:r>
              <a:rPr lang="en-US" sz="1050" b="1" dirty="0"/>
              <a:t>MultipleLines</a:t>
            </a:r>
            <a:r>
              <a:rPr lang="en-US" sz="1050" dirty="0"/>
              <a:t> (Whether the customer has multiple lines r not (Yes, No, No phone service)</a:t>
            </a:r>
          </a:p>
          <a:p>
            <a:r>
              <a:rPr lang="en-US" sz="1050" b="1" dirty="0"/>
              <a:t>InternetService</a:t>
            </a:r>
            <a:r>
              <a:rPr lang="en-US" sz="1050" dirty="0"/>
              <a:t> (Customer’s internet service provider (DSL, Fiber optic, No)</a:t>
            </a:r>
          </a:p>
          <a:p>
            <a:r>
              <a:rPr lang="en-US" sz="1050" b="1" dirty="0"/>
              <a:t>OnlineSecurity </a:t>
            </a:r>
            <a:r>
              <a:rPr lang="en-US" sz="1050" dirty="0"/>
              <a:t>(Whether the customer has online security or not (Yes, No, No internet service)</a:t>
            </a:r>
          </a:p>
          <a:p>
            <a:r>
              <a:rPr lang="en-US" sz="1050" b="1" dirty="0"/>
              <a:t>OnlineBackup</a:t>
            </a:r>
            <a:r>
              <a:rPr lang="en-US" sz="1050" dirty="0"/>
              <a:t> (Whether the customer has online backup or not (Yes, No, No internet service)</a:t>
            </a:r>
          </a:p>
          <a:p>
            <a:r>
              <a:rPr lang="en-US" sz="1050" b="1" dirty="0"/>
              <a:t>DeviceProtection</a:t>
            </a:r>
            <a:r>
              <a:rPr lang="en-US" sz="1050" dirty="0"/>
              <a:t> (Whether the customer has device protection or not (Yes, No, No internet service)</a:t>
            </a:r>
          </a:p>
          <a:p>
            <a:r>
              <a:rPr lang="en-US" sz="1050" b="1" dirty="0"/>
              <a:t>TechSupport</a:t>
            </a:r>
            <a:r>
              <a:rPr lang="en-US" sz="1050" dirty="0"/>
              <a:t> (Whether the customer has tech support or not (Yes, No, No internet service)</a:t>
            </a:r>
          </a:p>
          <a:p>
            <a:r>
              <a:rPr lang="en-US" sz="1050" b="1" dirty="0"/>
              <a:t>StreamingTV</a:t>
            </a:r>
            <a:r>
              <a:rPr lang="en-US" sz="1050" dirty="0"/>
              <a:t> (Whether the customer has streaming TV or not (Yes, No, No internet service)</a:t>
            </a:r>
          </a:p>
          <a:p>
            <a:r>
              <a:rPr lang="en-US" sz="1050" b="1" dirty="0"/>
              <a:t>StreamingMovies</a:t>
            </a:r>
            <a:r>
              <a:rPr lang="en-US" sz="1050" dirty="0"/>
              <a:t> (Whether the customer has streaming movies or not (Yes, No, No internet service)</a:t>
            </a:r>
          </a:p>
          <a:p>
            <a:r>
              <a:rPr lang="en-US" sz="1050" b="1" dirty="0"/>
              <a:t>Contract</a:t>
            </a:r>
            <a:r>
              <a:rPr lang="en-US" sz="1050" dirty="0"/>
              <a:t> (The contract term of the customer (Month-to-month, One year, Two year)</a:t>
            </a:r>
          </a:p>
          <a:p>
            <a:r>
              <a:rPr lang="en-US" sz="1050" b="1" dirty="0"/>
              <a:t>PaperlessBilling</a:t>
            </a:r>
            <a:r>
              <a:rPr lang="en-US" sz="1050" dirty="0"/>
              <a:t> (Whether the customer has paperless billing or not (Yes, No))</a:t>
            </a:r>
          </a:p>
          <a:p>
            <a:r>
              <a:rPr lang="en-US" sz="1050" b="1" dirty="0"/>
              <a:t>PaymentMethod</a:t>
            </a:r>
            <a:r>
              <a:rPr lang="en-US" sz="1050" dirty="0"/>
              <a:t> (The customer’s payment method (Electronic check, Mailed check,</a:t>
            </a:r>
          </a:p>
          <a:p>
            <a:r>
              <a:rPr lang="en-US" sz="1050" b="1" dirty="0"/>
              <a:t>Bank transfer </a:t>
            </a:r>
            <a:r>
              <a:rPr lang="en-US" sz="1050" dirty="0"/>
              <a:t>(automatic), Credit card (automatic)))</a:t>
            </a:r>
          </a:p>
          <a:p>
            <a:r>
              <a:rPr lang="en-US" sz="1050" b="1" dirty="0"/>
              <a:t>MonthlyCharges</a:t>
            </a:r>
            <a:r>
              <a:rPr lang="en-US" sz="1050" dirty="0"/>
              <a:t> (The amount charged to the customer monthly — numeric)</a:t>
            </a:r>
          </a:p>
          <a:p>
            <a:r>
              <a:rPr lang="en-US" sz="1050" b="1" dirty="0"/>
              <a:t>TotalCharges</a:t>
            </a:r>
            <a:r>
              <a:rPr lang="en-US" sz="1050" dirty="0"/>
              <a:t> (The total amount charged to the customer — numeric)</a:t>
            </a:r>
          </a:p>
          <a:p>
            <a:r>
              <a:rPr lang="en-US" sz="1050" b="1" dirty="0"/>
              <a:t>Churn</a:t>
            </a:r>
            <a:r>
              <a:rPr lang="en-US" sz="1050" dirty="0"/>
              <a:t> ( Whether the customer churned or not (Yes or No))</a:t>
            </a:r>
          </a:p>
        </p:txBody>
      </p:sp>
    </p:spTree>
    <p:extLst>
      <p:ext uri="{BB962C8B-B14F-4D97-AF65-F5344CB8AC3E}">
        <p14:creationId xmlns:p14="http://schemas.microsoft.com/office/powerpoint/2010/main" val="105923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50F5A7E-2D52-43A8-9595-6538199C9573}"/>
              </a:ext>
            </a:extLst>
          </p:cNvPr>
          <p:cNvSpPr>
            <a:spLocks noGrp="1"/>
          </p:cNvSpPr>
          <p:nvPr>
            <p:ph type="title"/>
          </p:nvPr>
        </p:nvSpPr>
        <p:spPr>
          <a:xfrm>
            <a:off x="640079" y="2053641"/>
            <a:ext cx="3669161" cy="2760098"/>
          </a:xfrm>
        </p:spPr>
        <p:txBody>
          <a:bodyPr>
            <a:normAutofit/>
          </a:bodyPr>
          <a:lstStyle/>
          <a:p>
            <a:r>
              <a:rPr lang="en-US" dirty="0">
                <a:solidFill>
                  <a:srgbClr val="FFFFFF"/>
                </a:solidFill>
              </a:rPr>
              <a:t>Exploratory Data Analysis</a:t>
            </a:r>
          </a:p>
        </p:txBody>
      </p:sp>
      <p:sp>
        <p:nvSpPr>
          <p:cNvPr id="3" name="Content Placeholder 2">
            <a:extLst>
              <a:ext uri="{FF2B5EF4-FFF2-40B4-BE49-F238E27FC236}">
                <a16:creationId xmlns:a16="http://schemas.microsoft.com/office/drawing/2014/main" id="{B1494E53-DA75-4131-BDF0-507E9C1D01E0}"/>
              </a:ext>
            </a:extLst>
          </p:cNvPr>
          <p:cNvSpPr>
            <a:spLocks noGrp="1"/>
          </p:cNvSpPr>
          <p:nvPr>
            <p:ph idx="1"/>
          </p:nvPr>
        </p:nvSpPr>
        <p:spPr>
          <a:xfrm>
            <a:off x="6090574" y="801866"/>
            <a:ext cx="5306084" cy="5230634"/>
          </a:xfrm>
        </p:spPr>
        <p:txBody>
          <a:bodyPr anchor="ctr">
            <a:normAutofit/>
          </a:bodyPr>
          <a:lstStyle/>
          <a:p>
            <a:pPr marL="0" indent="0">
              <a:buNone/>
            </a:pPr>
            <a:r>
              <a:rPr lang="en-US" sz="2400" dirty="0">
                <a:solidFill>
                  <a:srgbClr val="000000"/>
                </a:solidFill>
              </a:rPr>
              <a:t>We are trying to answer the following questions:</a:t>
            </a:r>
          </a:p>
          <a:p>
            <a:r>
              <a:rPr lang="en-US" sz="2400" dirty="0">
                <a:solidFill>
                  <a:srgbClr val="000000"/>
                </a:solidFill>
              </a:rPr>
              <a:t>Are men more likely to churn than women?</a:t>
            </a:r>
          </a:p>
          <a:p>
            <a:r>
              <a:rPr lang="en-US" sz="2400" dirty="0">
                <a:solidFill>
                  <a:srgbClr val="000000"/>
                </a:solidFill>
              </a:rPr>
              <a:t>Are senior citizens more like to churn?</a:t>
            </a:r>
          </a:p>
          <a:p>
            <a:r>
              <a:rPr lang="en-US" sz="2400" dirty="0">
                <a:solidFill>
                  <a:srgbClr val="000000"/>
                </a:solidFill>
              </a:rPr>
              <a:t>Do individuals with a partner churn more than those without a partner?</a:t>
            </a:r>
          </a:p>
          <a:p>
            <a:r>
              <a:rPr lang="en-US" sz="2400" dirty="0">
                <a:solidFill>
                  <a:srgbClr val="000000"/>
                </a:solidFill>
              </a:rPr>
              <a:t>Do people with dependents churn more than people that do not have dependents?</a:t>
            </a:r>
          </a:p>
        </p:txBody>
      </p:sp>
    </p:spTree>
    <p:extLst>
      <p:ext uri="{BB962C8B-B14F-4D97-AF65-F5344CB8AC3E}">
        <p14:creationId xmlns:p14="http://schemas.microsoft.com/office/powerpoint/2010/main" val="597917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7" name="Picture 4">
            <a:extLst>
              <a:ext uri="{FF2B5EF4-FFF2-40B4-BE49-F238E27FC236}">
                <a16:creationId xmlns:a16="http://schemas.microsoft.com/office/drawing/2014/main" id="{B8339456-C537-4DF0-AFC7-5C3A29E675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0374" y="1272531"/>
            <a:ext cx="3043238" cy="166249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2">
            <a:extLst>
              <a:ext uri="{FF2B5EF4-FFF2-40B4-BE49-F238E27FC236}">
                <a16:creationId xmlns:a16="http://schemas.microsoft.com/office/drawing/2014/main" id="{65E76C88-7FF0-406D-8BDF-F86AD3E153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92354"/>
            <a:ext cx="2947986" cy="199707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11">
            <a:extLst>
              <a:ext uri="{FF2B5EF4-FFF2-40B4-BE49-F238E27FC236}">
                <a16:creationId xmlns:a16="http://schemas.microsoft.com/office/drawing/2014/main" id="{682851D2-6529-431E-BBBF-BDFC3322B213}"/>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2">
            <a:extLst>
              <a:ext uri="{FF2B5EF4-FFF2-40B4-BE49-F238E27FC236}">
                <a16:creationId xmlns:a16="http://schemas.microsoft.com/office/drawing/2014/main" id="{3DCB71D5-5F8F-4491-9162-769F369B56E3}"/>
              </a:ext>
            </a:extLst>
          </p:cNvPr>
          <p:cNvSpPr>
            <a:spLocks noChangeArrowheads="1"/>
          </p:cNvSpPr>
          <p:nvPr/>
        </p:nvSpPr>
        <p:spPr bwMode="auto">
          <a:xfrm>
            <a:off x="0" y="17430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13">
            <a:extLst>
              <a:ext uri="{FF2B5EF4-FFF2-40B4-BE49-F238E27FC236}">
                <a16:creationId xmlns:a16="http://schemas.microsoft.com/office/drawing/2014/main" id="{6FFC89A2-790F-4AC3-836E-747A3C2F665F}"/>
              </a:ext>
            </a:extLst>
          </p:cNvPr>
          <p:cNvSpPr>
            <a:spLocks noChangeArrowheads="1"/>
          </p:cNvSpPr>
          <p:nvPr/>
        </p:nvSpPr>
        <p:spPr bwMode="auto">
          <a:xfrm>
            <a:off x="0" y="17430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5" name="TextBox 14">
            <a:extLst>
              <a:ext uri="{FF2B5EF4-FFF2-40B4-BE49-F238E27FC236}">
                <a16:creationId xmlns:a16="http://schemas.microsoft.com/office/drawing/2014/main" id="{8E31B1E9-BD00-47FC-82D2-6288DD135C22}"/>
              </a:ext>
            </a:extLst>
          </p:cNvPr>
          <p:cNvSpPr txBox="1"/>
          <p:nvPr/>
        </p:nvSpPr>
        <p:spPr>
          <a:xfrm>
            <a:off x="2412055" y="307497"/>
            <a:ext cx="1503450" cy="369332"/>
          </a:xfrm>
          <a:prstGeom prst="rect">
            <a:avLst/>
          </a:prstGeom>
          <a:noFill/>
        </p:spPr>
        <p:txBody>
          <a:bodyPr wrap="square" rtlCol="0">
            <a:spAutoFit/>
          </a:bodyPr>
          <a:lstStyle/>
          <a:p>
            <a:r>
              <a:rPr lang="en-US" dirty="0"/>
              <a:t>Gender</a:t>
            </a:r>
          </a:p>
        </p:txBody>
      </p:sp>
      <p:cxnSp>
        <p:nvCxnSpPr>
          <p:cNvPr id="17" name="Straight Connector 16">
            <a:extLst>
              <a:ext uri="{FF2B5EF4-FFF2-40B4-BE49-F238E27FC236}">
                <a16:creationId xmlns:a16="http://schemas.microsoft.com/office/drawing/2014/main" id="{7F98761B-EFDF-4340-BC5E-BB69E064018A}"/>
              </a:ext>
            </a:extLst>
          </p:cNvPr>
          <p:cNvCxnSpPr>
            <a:stCxn id="10" idx="0"/>
          </p:cNvCxnSpPr>
          <p:nvPr/>
        </p:nvCxnSpPr>
        <p:spPr>
          <a:xfrm>
            <a:off x="6096000" y="0"/>
            <a:ext cx="0" cy="3074670"/>
          </a:xfrm>
          <a:prstGeom prst="line">
            <a:avLst/>
          </a:prstGeom>
        </p:spPr>
        <p:style>
          <a:lnRef idx="1">
            <a:schemeClr val="accent1"/>
          </a:lnRef>
          <a:fillRef idx="0">
            <a:schemeClr val="accent1"/>
          </a:fillRef>
          <a:effectRef idx="0">
            <a:schemeClr val="accent1"/>
          </a:effectRef>
          <a:fontRef idx="minor">
            <a:schemeClr val="tx1"/>
          </a:fontRef>
        </p:style>
      </p:cxnSp>
      <p:sp>
        <p:nvSpPr>
          <p:cNvPr id="20" name="Rectangle 16">
            <a:extLst>
              <a:ext uri="{FF2B5EF4-FFF2-40B4-BE49-F238E27FC236}">
                <a16:creationId xmlns:a16="http://schemas.microsoft.com/office/drawing/2014/main" id="{47D75DEE-EF09-4B7A-BEC2-48F004E771F0}"/>
              </a:ext>
            </a:extLst>
          </p:cNvPr>
          <p:cNvSpPr>
            <a:spLocks noChangeArrowheads="1"/>
          </p:cNvSpPr>
          <p:nvPr/>
        </p:nvSpPr>
        <p:spPr bwMode="auto">
          <a:xfrm>
            <a:off x="7015162" y="108585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1" name="Rectangle 17">
            <a:extLst>
              <a:ext uri="{FF2B5EF4-FFF2-40B4-BE49-F238E27FC236}">
                <a16:creationId xmlns:a16="http://schemas.microsoft.com/office/drawing/2014/main" id="{3B638EE9-CAAD-48AD-A6C3-AED9767E56EB}"/>
              </a:ext>
            </a:extLst>
          </p:cNvPr>
          <p:cNvSpPr>
            <a:spLocks noChangeArrowheads="1"/>
          </p:cNvSpPr>
          <p:nvPr/>
        </p:nvSpPr>
        <p:spPr bwMode="auto">
          <a:xfrm>
            <a:off x="7015162" y="264795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Mangal" panose="02040503050203030202" pitchFamily="18" charset="0"/>
              </a:rPr>
              <a:t>							</a:t>
            </a:r>
            <a:r>
              <a:rPr kumimoji="0" lang="en-US" altLang="en-US" sz="1100" b="0" i="0" u="none" strike="noStrike" cap="none" normalizeH="0" baseline="0">
                <a:ln>
                  <a:noFill/>
                </a:ln>
                <a:solidFill>
                  <a:schemeClr val="tx1"/>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2068" name="Picture 6">
            <a:extLst>
              <a:ext uri="{FF2B5EF4-FFF2-40B4-BE49-F238E27FC236}">
                <a16:creationId xmlns:a16="http://schemas.microsoft.com/office/drawing/2014/main" id="{EA0DF928-5688-4514-8C59-42A355357F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76101" y="1034796"/>
            <a:ext cx="2397138" cy="706525"/>
          </a:xfrm>
          <a:prstGeom prst="rect">
            <a:avLst/>
          </a:prstGeom>
          <a:noFill/>
          <a:extLst>
            <a:ext uri="{909E8E84-426E-40DD-AFC4-6F175D3DCCD1}">
              <a14:hiddenFill xmlns:a14="http://schemas.microsoft.com/office/drawing/2010/main">
                <a:solidFill>
                  <a:srgbClr val="FFFFFF"/>
                </a:solidFill>
              </a14:hiddenFill>
            </a:ext>
          </a:extLst>
        </p:spPr>
      </p:pic>
      <p:pic>
        <p:nvPicPr>
          <p:cNvPr id="2067" name="Picture 9">
            <a:extLst>
              <a:ext uri="{FF2B5EF4-FFF2-40B4-BE49-F238E27FC236}">
                <a16:creationId xmlns:a16="http://schemas.microsoft.com/office/drawing/2014/main" id="{BBBC2342-F883-4F72-BF61-96ACC18569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76101" y="1866901"/>
            <a:ext cx="2439674" cy="754645"/>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5">
            <a:extLst>
              <a:ext uri="{FF2B5EF4-FFF2-40B4-BE49-F238E27FC236}">
                <a16:creationId xmlns:a16="http://schemas.microsoft.com/office/drawing/2014/main" id="{7DC0AED9-105E-44BD-A4F9-D9F2EE37980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19522" y="990600"/>
            <a:ext cx="3024492" cy="1907756"/>
          </a:xfrm>
          <a:prstGeom prst="rect">
            <a:avLst/>
          </a:prstGeom>
          <a:noFill/>
          <a:extLst>
            <a:ext uri="{909E8E84-426E-40DD-AFC4-6F175D3DCCD1}">
              <a14:hiddenFill xmlns:a14="http://schemas.microsoft.com/office/drawing/2010/main">
                <a:solidFill>
                  <a:srgbClr val="FFFFFF"/>
                </a:solidFill>
              </a14:hiddenFill>
            </a:ext>
          </a:extLst>
        </p:spPr>
      </p:pic>
      <p:sp>
        <p:nvSpPr>
          <p:cNvPr id="31" name="Text Box 7">
            <a:extLst>
              <a:ext uri="{FF2B5EF4-FFF2-40B4-BE49-F238E27FC236}">
                <a16:creationId xmlns:a16="http://schemas.microsoft.com/office/drawing/2014/main" id="{88CFB936-9E83-4B73-A6AF-EB76957DF0E2}"/>
              </a:ext>
            </a:extLst>
          </p:cNvPr>
          <p:cNvSpPr txBox="1"/>
          <p:nvPr/>
        </p:nvSpPr>
        <p:spPr>
          <a:xfrm>
            <a:off x="4938395" y="9275190"/>
            <a:ext cx="2440940" cy="150939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endParaRPr lang="en-IN" sz="1200">
              <a:effectLst/>
              <a:latin typeface="Calibri" panose="020F0502020204030204" pitchFamily="34" charset="0"/>
              <a:ea typeface="Calibri" panose="020F0502020204030204" pitchFamily="34" charset="0"/>
              <a:cs typeface="Mangal" panose="02040503050203030202" pitchFamily="18" charset="0"/>
            </a:endParaRPr>
          </a:p>
          <a:p>
            <a:pPr marL="0" marR="0">
              <a:spcBef>
                <a:spcPts val="0"/>
              </a:spcBef>
              <a:spcAft>
                <a:spcPts val="0"/>
              </a:spcAft>
            </a:pPr>
            <a:r>
              <a:rPr lang="en-IN" sz="1200">
                <a:effectLst/>
                <a:latin typeface="Calibri" panose="020F0502020204030204" pitchFamily="34" charset="0"/>
                <a:ea typeface="Calibri" panose="020F0502020204030204" pitchFamily="34" charset="0"/>
                <a:cs typeface="Mangal" panose="02040503050203030202" pitchFamily="18" charset="0"/>
              </a:rPr>
              <a:t> </a:t>
            </a:r>
            <a:endParaRPr lang="en-US" sz="1200">
              <a:effectLst/>
              <a:latin typeface="Calibri" panose="020F0502020204030204" pitchFamily="34" charset="0"/>
              <a:ea typeface="Calibri" panose="020F0502020204030204" pitchFamily="34" charset="0"/>
              <a:cs typeface="Mangal" panose="02040503050203030202" pitchFamily="18" charset="0"/>
            </a:endParaRPr>
          </a:p>
        </p:txBody>
      </p:sp>
      <p:sp>
        <p:nvSpPr>
          <p:cNvPr id="25" name="Rectangle 24">
            <a:extLst>
              <a:ext uri="{FF2B5EF4-FFF2-40B4-BE49-F238E27FC236}">
                <a16:creationId xmlns:a16="http://schemas.microsoft.com/office/drawing/2014/main" id="{3AF4949F-1F24-4814-A484-F187F28FFE6C}"/>
              </a:ext>
            </a:extLst>
          </p:cNvPr>
          <p:cNvSpPr>
            <a:spLocks noChangeArrowheads="1"/>
          </p:cNvSpPr>
          <p:nvPr/>
        </p:nvSpPr>
        <p:spPr bwMode="auto">
          <a:xfrm>
            <a:off x="1314450" y="503529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7" name="Rectangle 26">
            <a:extLst>
              <a:ext uri="{FF2B5EF4-FFF2-40B4-BE49-F238E27FC236}">
                <a16:creationId xmlns:a16="http://schemas.microsoft.com/office/drawing/2014/main" id="{F636CC45-175D-4C22-A79C-FBDB70216832}"/>
              </a:ext>
            </a:extLst>
          </p:cNvPr>
          <p:cNvSpPr>
            <a:spLocks noChangeArrowheads="1"/>
          </p:cNvSpPr>
          <p:nvPr/>
        </p:nvSpPr>
        <p:spPr bwMode="auto">
          <a:xfrm>
            <a:off x="1314450" y="659739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Mangal" panose="02040503050203030202" pitchFamily="18" charset="0"/>
              </a:rPr>
              <a:t>							</a:t>
            </a:r>
            <a:r>
              <a:rPr kumimoji="0" lang="en-US" altLang="en-US" sz="1100" b="0" i="0" u="none" strike="noStrike" cap="none" normalizeH="0" baseline="0">
                <a:ln>
                  <a:noFill/>
                </a:ln>
                <a:solidFill>
                  <a:schemeClr val="tx1"/>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8" name="TextBox 27">
            <a:extLst>
              <a:ext uri="{FF2B5EF4-FFF2-40B4-BE49-F238E27FC236}">
                <a16:creationId xmlns:a16="http://schemas.microsoft.com/office/drawing/2014/main" id="{FE1A859C-49DA-4026-8C8B-F9CF24E18CC2}"/>
              </a:ext>
            </a:extLst>
          </p:cNvPr>
          <p:cNvSpPr txBox="1"/>
          <p:nvPr/>
        </p:nvSpPr>
        <p:spPr>
          <a:xfrm>
            <a:off x="8391525" y="241589"/>
            <a:ext cx="1889606" cy="369332"/>
          </a:xfrm>
          <a:prstGeom prst="rect">
            <a:avLst/>
          </a:prstGeom>
          <a:noFill/>
        </p:spPr>
        <p:txBody>
          <a:bodyPr wrap="square" rtlCol="0">
            <a:spAutoFit/>
          </a:bodyPr>
          <a:lstStyle/>
          <a:p>
            <a:r>
              <a:rPr lang="en-US" dirty="0"/>
              <a:t>Senior Citizens</a:t>
            </a:r>
          </a:p>
        </p:txBody>
      </p:sp>
      <p:pic>
        <p:nvPicPr>
          <p:cNvPr id="2077" name="Picture 12">
            <a:extLst>
              <a:ext uri="{FF2B5EF4-FFF2-40B4-BE49-F238E27FC236}">
                <a16:creationId xmlns:a16="http://schemas.microsoft.com/office/drawing/2014/main" id="{779589DB-E29A-40B8-A100-3858AED1F58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00374" y="4267671"/>
            <a:ext cx="2895052" cy="853767"/>
          </a:xfrm>
          <a:prstGeom prst="rect">
            <a:avLst/>
          </a:prstGeom>
          <a:noFill/>
          <a:extLst>
            <a:ext uri="{909E8E84-426E-40DD-AFC4-6F175D3DCCD1}">
              <a14:hiddenFill xmlns:a14="http://schemas.microsoft.com/office/drawing/2010/main">
                <a:solidFill>
                  <a:srgbClr val="FFFFFF"/>
                </a:solidFill>
              </a14:hiddenFill>
            </a:ext>
          </a:extLst>
        </p:spPr>
      </p:pic>
      <p:pic>
        <p:nvPicPr>
          <p:cNvPr id="2076" name="Picture 13">
            <a:extLst>
              <a:ext uri="{FF2B5EF4-FFF2-40B4-BE49-F238E27FC236}">
                <a16:creationId xmlns:a16="http://schemas.microsoft.com/office/drawing/2014/main" id="{50E8CD7A-79B7-4D18-A914-3FBDF274E97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77844" y="5293194"/>
            <a:ext cx="2917582" cy="1257309"/>
          </a:xfrm>
          <a:prstGeom prst="rect">
            <a:avLst/>
          </a:prstGeom>
          <a:noFill/>
          <a:extLst>
            <a:ext uri="{909E8E84-426E-40DD-AFC4-6F175D3DCCD1}">
              <a14:hiddenFill xmlns:a14="http://schemas.microsoft.com/office/drawing/2010/main">
                <a:solidFill>
                  <a:srgbClr val="FFFFFF"/>
                </a:solidFill>
              </a14:hiddenFill>
            </a:ext>
          </a:extLst>
        </p:spPr>
      </p:pic>
      <p:pic>
        <p:nvPicPr>
          <p:cNvPr id="2075" name="Picture 10">
            <a:extLst>
              <a:ext uri="{FF2B5EF4-FFF2-40B4-BE49-F238E27FC236}">
                <a16:creationId xmlns:a16="http://schemas.microsoft.com/office/drawing/2014/main" id="{CA4FE12A-63E8-4661-88FF-266625A978B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0953" y="4141232"/>
            <a:ext cx="2726080" cy="2325526"/>
          </a:xfrm>
          <a:prstGeom prst="rect">
            <a:avLst/>
          </a:prstGeom>
          <a:noFill/>
          <a:extLst>
            <a:ext uri="{909E8E84-426E-40DD-AFC4-6F175D3DCCD1}">
              <a14:hiddenFill xmlns:a14="http://schemas.microsoft.com/office/drawing/2010/main">
                <a:solidFill>
                  <a:srgbClr val="FFFFFF"/>
                </a:solidFill>
              </a14:hiddenFill>
            </a:ext>
          </a:extLst>
        </p:spPr>
      </p:pic>
      <p:sp>
        <p:nvSpPr>
          <p:cNvPr id="45" name="Text Box 11">
            <a:extLst>
              <a:ext uri="{FF2B5EF4-FFF2-40B4-BE49-F238E27FC236}">
                <a16:creationId xmlns:a16="http://schemas.microsoft.com/office/drawing/2014/main" id="{AF8EDDED-68AC-419E-9D10-9197F524978C}"/>
              </a:ext>
            </a:extLst>
          </p:cNvPr>
          <p:cNvSpPr txBox="1"/>
          <p:nvPr/>
        </p:nvSpPr>
        <p:spPr>
          <a:xfrm>
            <a:off x="4069176" y="12634426"/>
            <a:ext cx="3432759" cy="131699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endParaRPr lang="en-IN" sz="1200">
              <a:effectLst/>
              <a:latin typeface="Calibri" panose="020F0502020204030204" pitchFamily="34" charset="0"/>
              <a:ea typeface="Calibri" panose="020F0502020204030204" pitchFamily="34" charset="0"/>
              <a:cs typeface="Mangal" panose="02040503050203030202" pitchFamily="18" charset="0"/>
            </a:endParaRPr>
          </a:p>
        </p:txBody>
      </p:sp>
      <p:sp>
        <p:nvSpPr>
          <p:cNvPr id="35" name="Rectangle 32">
            <a:extLst>
              <a:ext uri="{FF2B5EF4-FFF2-40B4-BE49-F238E27FC236}">
                <a16:creationId xmlns:a16="http://schemas.microsoft.com/office/drawing/2014/main" id="{2E8670F9-78B4-40C7-B248-FB2407242FAB}"/>
              </a:ext>
            </a:extLst>
          </p:cNvPr>
          <p:cNvSpPr>
            <a:spLocks noChangeArrowheads="1"/>
          </p:cNvSpPr>
          <p:nvPr/>
        </p:nvSpPr>
        <p:spPr bwMode="auto">
          <a:xfrm>
            <a:off x="353156" y="4684226"/>
            <a:ext cx="144189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36" name="Rectangle 33">
            <a:extLst>
              <a:ext uri="{FF2B5EF4-FFF2-40B4-BE49-F238E27FC236}">
                <a16:creationId xmlns:a16="http://schemas.microsoft.com/office/drawing/2014/main" id="{D1B58EEC-8F3D-43C9-9EA0-78CAB5ACD51D}"/>
              </a:ext>
            </a:extLst>
          </p:cNvPr>
          <p:cNvSpPr>
            <a:spLocks noChangeArrowheads="1"/>
          </p:cNvSpPr>
          <p:nvPr/>
        </p:nvSpPr>
        <p:spPr bwMode="auto">
          <a:xfrm>
            <a:off x="353156" y="5265251"/>
            <a:ext cx="144189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37" name="Rectangle 34">
            <a:extLst>
              <a:ext uri="{FF2B5EF4-FFF2-40B4-BE49-F238E27FC236}">
                <a16:creationId xmlns:a16="http://schemas.microsoft.com/office/drawing/2014/main" id="{AD7D162C-A296-4E1F-9210-82371D654D22}"/>
              </a:ext>
            </a:extLst>
          </p:cNvPr>
          <p:cNvSpPr>
            <a:spLocks noChangeArrowheads="1"/>
          </p:cNvSpPr>
          <p:nvPr/>
        </p:nvSpPr>
        <p:spPr bwMode="auto">
          <a:xfrm>
            <a:off x="353156" y="5265251"/>
            <a:ext cx="144189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38" name="Rectangle 35">
            <a:extLst>
              <a:ext uri="{FF2B5EF4-FFF2-40B4-BE49-F238E27FC236}">
                <a16:creationId xmlns:a16="http://schemas.microsoft.com/office/drawing/2014/main" id="{13373AD6-FAE6-4E62-9C00-8FD30F8C64A8}"/>
              </a:ext>
            </a:extLst>
          </p:cNvPr>
          <p:cNvSpPr>
            <a:spLocks noChangeArrowheads="1"/>
          </p:cNvSpPr>
          <p:nvPr/>
        </p:nvSpPr>
        <p:spPr bwMode="auto">
          <a:xfrm>
            <a:off x="353156" y="6703526"/>
            <a:ext cx="144189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39" name="TextBox 38">
            <a:extLst>
              <a:ext uri="{FF2B5EF4-FFF2-40B4-BE49-F238E27FC236}">
                <a16:creationId xmlns:a16="http://schemas.microsoft.com/office/drawing/2014/main" id="{0D276EC3-68E3-49E3-BDB6-1045D777AAE7}"/>
              </a:ext>
            </a:extLst>
          </p:cNvPr>
          <p:cNvSpPr txBox="1"/>
          <p:nvPr/>
        </p:nvSpPr>
        <p:spPr>
          <a:xfrm>
            <a:off x="1840230" y="3600450"/>
            <a:ext cx="2228946" cy="369332"/>
          </a:xfrm>
          <a:prstGeom prst="rect">
            <a:avLst/>
          </a:prstGeom>
          <a:noFill/>
        </p:spPr>
        <p:txBody>
          <a:bodyPr wrap="square" rtlCol="0">
            <a:spAutoFit/>
          </a:bodyPr>
          <a:lstStyle/>
          <a:p>
            <a:r>
              <a:rPr lang="en-US" dirty="0"/>
              <a:t>People w/ Partners</a:t>
            </a:r>
          </a:p>
        </p:txBody>
      </p:sp>
      <p:cxnSp>
        <p:nvCxnSpPr>
          <p:cNvPr id="41" name="Straight Connector 40">
            <a:extLst>
              <a:ext uri="{FF2B5EF4-FFF2-40B4-BE49-F238E27FC236}">
                <a16:creationId xmlns:a16="http://schemas.microsoft.com/office/drawing/2014/main" id="{BA677345-F4BD-4578-A5E4-7CF1B10ED47C}"/>
              </a:ext>
            </a:extLst>
          </p:cNvPr>
          <p:cNvCxnSpPr/>
          <p:nvPr/>
        </p:nvCxnSpPr>
        <p:spPr>
          <a:xfrm>
            <a:off x="6096000" y="3074670"/>
            <a:ext cx="0" cy="3783330"/>
          </a:xfrm>
          <a:prstGeom prst="line">
            <a:avLst/>
          </a:prstGeom>
        </p:spPr>
        <p:style>
          <a:lnRef idx="1">
            <a:schemeClr val="accent1"/>
          </a:lnRef>
          <a:fillRef idx="0">
            <a:schemeClr val="accent1"/>
          </a:fillRef>
          <a:effectRef idx="0">
            <a:schemeClr val="accent1"/>
          </a:effectRef>
          <a:fontRef idx="minor">
            <a:schemeClr val="tx1"/>
          </a:fontRef>
        </p:style>
      </p:cxnSp>
      <p:pic>
        <p:nvPicPr>
          <p:cNvPr id="2086" name="Picture 16">
            <a:extLst>
              <a:ext uri="{FF2B5EF4-FFF2-40B4-BE49-F238E27FC236}">
                <a16:creationId xmlns:a16="http://schemas.microsoft.com/office/drawing/2014/main" id="{8D8A1211-FD3F-4DF1-892B-190A5B9E684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052562" y="4186284"/>
            <a:ext cx="2614865" cy="703962"/>
          </a:xfrm>
          <a:prstGeom prst="rect">
            <a:avLst/>
          </a:prstGeom>
          <a:noFill/>
          <a:extLst>
            <a:ext uri="{909E8E84-426E-40DD-AFC4-6F175D3DCCD1}">
              <a14:hiddenFill xmlns:a14="http://schemas.microsoft.com/office/drawing/2010/main">
                <a:solidFill>
                  <a:srgbClr val="FFFFFF"/>
                </a:solidFill>
              </a14:hiddenFill>
            </a:ext>
          </a:extLst>
        </p:spPr>
      </p:pic>
      <p:pic>
        <p:nvPicPr>
          <p:cNvPr id="2085" name="Picture 18">
            <a:extLst>
              <a:ext uri="{FF2B5EF4-FFF2-40B4-BE49-F238E27FC236}">
                <a16:creationId xmlns:a16="http://schemas.microsoft.com/office/drawing/2014/main" id="{5CDB50CA-078F-4021-BD42-83D90C36F86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052562" y="5100782"/>
            <a:ext cx="2614874" cy="1238715"/>
          </a:xfrm>
          <a:prstGeom prst="rect">
            <a:avLst/>
          </a:prstGeom>
          <a:noFill/>
          <a:extLst>
            <a:ext uri="{909E8E84-426E-40DD-AFC4-6F175D3DCCD1}">
              <a14:hiddenFill xmlns:a14="http://schemas.microsoft.com/office/drawing/2010/main">
                <a:solidFill>
                  <a:srgbClr val="FFFFFF"/>
                </a:solidFill>
              </a14:hiddenFill>
            </a:ext>
          </a:extLst>
        </p:spPr>
      </p:pic>
      <p:pic>
        <p:nvPicPr>
          <p:cNvPr id="2084" name="Picture 14">
            <a:extLst>
              <a:ext uri="{FF2B5EF4-FFF2-40B4-BE49-F238E27FC236}">
                <a16:creationId xmlns:a16="http://schemas.microsoft.com/office/drawing/2014/main" id="{3B35DEEA-3209-4479-858B-C62EDBB4A7B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338204" y="4107396"/>
            <a:ext cx="2381250" cy="2186387"/>
          </a:xfrm>
          <a:prstGeom prst="rect">
            <a:avLst/>
          </a:prstGeom>
          <a:noFill/>
          <a:extLst>
            <a:ext uri="{909E8E84-426E-40DD-AFC4-6F175D3DCCD1}">
              <a14:hiddenFill xmlns:a14="http://schemas.microsoft.com/office/drawing/2010/main">
                <a:solidFill>
                  <a:srgbClr val="FFFFFF"/>
                </a:solidFill>
              </a14:hiddenFill>
            </a:ext>
          </a:extLst>
        </p:spPr>
      </p:pic>
      <p:sp>
        <p:nvSpPr>
          <p:cNvPr id="57" name="Text Box 15">
            <a:extLst>
              <a:ext uri="{FF2B5EF4-FFF2-40B4-BE49-F238E27FC236}">
                <a16:creationId xmlns:a16="http://schemas.microsoft.com/office/drawing/2014/main" id="{60EE7904-4D2D-4D48-9C33-7B285B044759}"/>
              </a:ext>
            </a:extLst>
          </p:cNvPr>
          <p:cNvSpPr txBox="1"/>
          <p:nvPr/>
        </p:nvSpPr>
        <p:spPr>
          <a:xfrm>
            <a:off x="3674110" y="1819910"/>
            <a:ext cx="2726055" cy="14255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endParaRPr lang="en-IN" sz="1200">
              <a:effectLst/>
              <a:latin typeface="Calibri" panose="020F0502020204030204" pitchFamily="34" charset="0"/>
              <a:ea typeface="Calibri" panose="020F0502020204030204" pitchFamily="34" charset="0"/>
              <a:cs typeface="Mangal" panose="02040503050203030202" pitchFamily="18" charset="0"/>
            </a:endParaRPr>
          </a:p>
        </p:txBody>
      </p:sp>
      <p:sp>
        <p:nvSpPr>
          <p:cNvPr id="42" name="Rectangle 40">
            <a:extLst>
              <a:ext uri="{FF2B5EF4-FFF2-40B4-BE49-F238E27FC236}">
                <a16:creationId xmlns:a16="http://schemas.microsoft.com/office/drawing/2014/main" id="{649CBDE9-2BE0-4EEE-B18F-9F752B5020A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3" name="Rectangle 41">
            <a:extLst>
              <a:ext uri="{FF2B5EF4-FFF2-40B4-BE49-F238E27FC236}">
                <a16:creationId xmlns:a16="http://schemas.microsoft.com/office/drawing/2014/main" id="{D0C7964E-50CA-4010-A981-27063EB472C2}"/>
              </a:ext>
            </a:extLst>
          </p:cNvPr>
          <p:cNvSpPr>
            <a:spLocks noChangeArrowheads="1"/>
          </p:cNvSpPr>
          <p:nvPr/>
        </p:nvSpPr>
        <p:spPr bwMode="auto">
          <a:xfrm>
            <a:off x="0" y="9715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4" name="Rectangle 42">
            <a:extLst>
              <a:ext uri="{FF2B5EF4-FFF2-40B4-BE49-F238E27FC236}">
                <a16:creationId xmlns:a16="http://schemas.microsoft.com/office/drawing/2014/main" id="{9D789232-B536-4C17-869C-DCF67B459849}"/>
              </a:ext>
            </a:extLst>
          </p:cNvPr>
          <p:cNvSpPr>
            <a:spLocks noChangeArrowheads="1"/>
          </p:cNvSpPr>
          <p:nvPr/>
        </p:nvSpPr>
        <p:spPr bwMode="auto">
          <a:xfrm>
            <a:off x="0" y="15525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6" name="Rectangle 43">
            <a:extLst>
              <a:ext uri="{FF2B5EF4-FFF2-40B4-BE49-F238E27FC236}">
                <a16:creationId xmlns:a16="http://schemas.microsoft.com/office/drawing/2014/main" id="{173B33E4-C3F7-4F20-A322-8D051D0A35BE}"/>
              </a:ext>
            </a:extLst>
          </p:cNvPr>
          <p:cNvSpPr>
            <a:spLocks noChangeArrowheads="1"/>
          </p:cNvSpPr>
          <p:nvPr/>
        </p:nvSpPr>
        <p:spPr bwMode="auto">
          <a:xfrm>
            <a:off x="0" y="15525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7" name="Rectangle 44">
            <a:extLst>
              <a:ext uri="{FF2B5EF4-FFF2-40B4-BE49-F238E27FC236}">
                <a16:creationId xmlns:a16="http://schemas.microsoft.com/office/drawing/2014/main" id="{489134C4-F558-441B-B8C2-2DD3B93E2E67}"/>
              </a:ext>
            </a:extLst>
          </p:cNvPr>
          <p:cNvSpPr>
            <a:spLocks noChangeArrowheads="1"/>
          </p:cNvSpPr>
          <p:nvPr/>
        </p:nvSpPr>
        <p:spPr bwMode="auto">
          <a:xfrm>
            <a:off x="0" y="30289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8" name="TextBox 47">
            <a:extLst>
              <a:ext uri="{FF2B5EF4-FFF2-40B4-BE49-F238E27FC236}">
                <a16:creationId xmlns:a16="http://schemas.microsoft.com/office/drawing/2014/main" id="{44A6C7AD-C301-44B5-90CC-ECB453DE17C2}"/>
              </a:ext>
            </a:extLst>
          </p:cNvPr>
          <p:cNvSpPr txBox="1"/>
          <p:nvPr/>
        </p:nvSpPr>
        <p:spPr>
          <a:xfrm>
            <a:off x="8472173" y="3429000"/>
            <a:ext cx="1483358" cy="369332"/>
          </a:xfrm>
          <a:prstGeom prst="rect">
            <a:avLst/>
          </a:prstGeom>
          <a:noFill/>
        </p:spPr>
        <p:txBody>
          <a:bodyPr wrap="square" rtlCol="0">
            <a:spAutoFit/>
          </a:bodyPr>
          <a:lstStyle/>
          <a:p>
            <a:r>
              <a:rPr lang="en-US" dirty="0"/>
              <a:t>Dependents</a:t>
            </a:r>
          </a:p>
        </p:txBody>
      </p:sp>
      <p:cxnSp>
        <p:nvCxnSpPr>
          <p:cNvPr id="52" name="Straight Connector 51">
            <a:extLst>
              <a:ext uri="{FF2B5EF4-FFF2-40B4-BE49-F238E27FC236}">
                <a16:creationId xmlns:a16="http://schemas.microsoft.com/office/drawing/2014/main" id="{6170D9B4-2F9A-4F18-ADD9-48F8DBD6EB7C}"/>
              </a:ext>
            </a:extLst>
          </p:cNvPr>
          <p:cNvCxnSpPr/>
          <p:nvPr/>
        </p:nvCxnSpPr>
        <p:spPr>
          <a:xfrm flipV="1">
            <a:off x="0" y="3348990"/>
            <a:ext cx="12310110" cy="80010"/>
          </a:xfrm>
          <a:prstGeom prst="line">
            <a:avLst/>
          </a:prstGeom>
        </p:spPr>
        <p:style>
          <a:lnRef idx="1">
            <a:schemeClr val="accent1"/>
          </a:lnRef>
          <a:fillRef idx="0">
            <a:schemeClr val="accent1"/>
          </a:fillRef>
          <a:effectRef idx="0">
            <a:schemeClr val="accent1"/>
          </a:effectRef>
          <a:fontRef idx="minor">
            <a:schemeClr val="tx1"/>
          </a:fontRef>
        </p:style>
      </p:cxnSp>
      <p:sp>
        <p:nvSpPr>
          <p:cNvPr id="40" name="Title 1">
            <a:extLst>
              <a:ext uri="{FF2B5EF4-FFF2-40B4-BE49-F238E27FC236}">
                <a16:creationId xmlns:a16="http://schemas.microsoft.com/office/drawing/2014/main" id="{D21C2C7E-A5BF-8443-A4E9-71F2DA64C143}"/>
              </a:ext>
            </a:extLst>
          </p:cNvPr>
          <p:cNvSpPr txBox="1">
            <a:spLocks/>
          </p:cNvSpPr>
          <p:nvPr/>
        </p:nvSpPr>
        <p:spPr>
          <a:xfrm>
            <a:off x="3542742" y="123966"/>
            <a:ext cx="4893387" cy="65946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300" u="sng" dirty="0">
                <a:solidFill>
                  <a:schemeClr val="accent5"/>
                </a:solidFill>
              </a:rPr>
              <a:t>Exploratory Data Analysis-1</a:t>
            </a:r>
          </a:p>
        </p:txBody>
      </p:sp>
    </p:spTree>
    <p:extLst>
      <p:ext uri="{BB962C8B-B14F-4D97-AF65-F5344CB8AC3E}">
        <p14:creationId xmlns:p14="http://schemas.microsoft.com/office/powerpoint/2010/main" val="998274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4" name="Picture 20">
            <a:extLst>
              <a:ext uri="{FF2B5EF4-FFF2-40B4-BE49-F238E27FC236}">
                <a16:creationId xmlns:a16="http://schemas.microsoft.com/office/drawing/2014/main" id="{A9515BBD-88FD-41D2-9F9E-A11B473A05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0352" y="1619040"/>
            <a:ext cx="2508007" cy="1924259"/>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25">
            <a:extLst>
              <a:ext uri="{FF2B5EF4-FFF2-40B4-BE49-F238E27FC236}">
                <a16:creationId xmlns:a16="http://schemas.microsoft.com/office/drawing/2014/main" id="{FB12C943-C9EF-4888-83C9-857C74310B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7086" y="1641632"/>
            <a:ext cx="2508006" cy="1901667"/>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26">
            <a:extLst>
              <a:ext uri="{FF2B5EF4-FFF2-40B4-BE49-F238E27FC236}">
                <a16:creationId xmlns:a16="http://schemas.microsoft.com/office/drawing/2014/main" id="{5E388A4C-0FD6-4C9A-9DD1-3CD4072B33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03820" y="1656617"/>
            <a:ext cx="2388870" cy="188668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33">
            <a:extLst>
              <a:ext uri="{FF2B5EF4-FFF2-40B4-BE49-F238E27FC236}">
                <a16:creationId xmlns:a16="http://schemas.microsoft.com/office/drawing/2014/main" id="{CFAC5F6F-058E-418D-A8E0-9122AF23699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76191" y="5092636"/>
            <a:ext cx="2503170" cy="108941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34">
            <a:extLst>
              <a:ext uri="{FF2B5EF4-FFF2-40B4-BE49-F238E27FC236}">
                <a16:creationId xmlns:a16="http://schemas.microsoft.com/office/drawing/2014/main" id="{F8D31A9E-1D0D-43AC-8CBC-9E3B724448F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40006" y="5092636"/>
            <a:ext cx="2503169" cy="1191806"/>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35">
            <a:extLst>
              <a:ext uri="{FF2B5EF4-FFF2-40B4-BE49-F238E27FC236}">
                <a16:creationId xmlns:a16="http://schemas.microsoft.com/office/drawing/2014/main" id="{7AC04BA0-F278-4A1A-8CCC-273235DA1F5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03820" y="5092636"/>
            <a:ext cx="2388870" cy="909849"/>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3">
            <a:extLst>
              <a:ext uri="{FF2B5EF4-FFF2-40B4-BE49-F238E27FC236}">
                <a16:creationId xmlns:a16="http://schemas.microsoft.com/office/drawing/2014/main" id="{8ADB3045-EA2E-42A1-926F-C3EA646ACF1C}"/>
              </a:ext>
            </a:extLst>
          </p:cNvPr>
          <p:cNvSpPr>
            <a:spLocks noChangeArrowheads="1"/>
          </p:cNvSpPr>
          <p:nvPr/>
        </p:nvSpPr>
        <p:spPr bwMode="auto">
          <a:xfrm>
            <a:off x="1350352" y="508574"/>
            <a:ext cx="9129639"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Mangal" panose="02040503050203030202" pitchFamily="18" charset="0"/>
              </a:rPr>
              <a:t>Another useful visualization is the box and whisker plot. This gives us a little bit more compact visual of our data, and helps us identify outliers. We also take a look at some box and whisker plots for total charges of the different customer segments.</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9" name="Rectangle 14">
            <a:extLst>
              <a:ext uri="{FF2B5EF4-FFF2-40B4-BE49-F238E27FC236}">
                <a16:creationId xmlns:a16="http://schemas.microsoft.com/office/drawing/2014/main" id="{FD43ECFB-6A7C-437D-A793-74A05C3E89B4}"/>
              </a:ext>
            </a:extLst>
          </p:cNvPr>
          <p:cNvSpPr>
            <a:spLocks noChangeArrowheads="1"/>
          </p:cNvSpPr>
          <p:nvPr/>
        </p:nvSpPr>
        <p:spPr bwMode="auto">
          <a:xfrm>
            <a:off x="0" y="457200"/>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10" name="Rectangle 16">
            <a:extLst>
              <a:ext uri="{FF2B5EF4-FFF2-40B4-BE49-F238E27FC236}">
                <a16:creationId xmlns:a16="http://schemas.microsoft.com/office/drawing/2014/main" id="{F0B7AEFC-10D3-4B99-9CA6-F11053E817D0}"/>
              </a:ext>
            </a:extLst>
          </p:cNvPr>
          <p:cNvSpPr>
            <a:spLocks noChangeArrowheads="1"/>
          </p:cNvSpPr>
          <p:nvPr/>
        </p:nvSpPr>
        <p:spPr bwMode="auto">
          <a:xfrm>
            <a:off x="0" y="1466850"/>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11" name="Rectangle 18">
            <a:extLst>
              <a:ext uri="{FF2B5EF4-FFF2-40B4-BE49-F238E27FC236}">
                <a16:creationId xmlns:a16="http://schemas.microsoft.com/office/drawing/2014/main" id="{EA845DF7-5FCE-4A0E-B3B1-D3CCA78DABDE}"/>
              </a:ext>
            </a:extLst>
          </p:cNvPr>
          <p:cNvSpPr>
            <a:spLocks noChangeArrowheads="1"/>
          </p:cNvSpPr>
          <p:nvPr/>
        </p:nvSpPr>
        <p:spPr bwMode="auto">
          <a:xfrm>
            <a:off x="0" y="2486025"/>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13" name="Rectangle 21">
            <a:extLst>
              <a:ext uri="{FF2B5EF4-FFF2-40B4-BE49-F238E27FC236}">
                <a16:creationId xmlns:a16="http://schemas.microsoft.com/office/drawing/2014/main" id="{8AAFD5F3-DAC3-4F65-92CE-4D5A2A9745B7}"/>
              </a:ext>
            </a:extLst>
          </p:cNvPr>
          <p:cNvSpPr>
            <a:spLocks noChangeArrowheads="1"/>
          </p:cNvSpPr>
          <p:nvPr/>
        </p:nvSpPr>
        <p:spPr bwMode="auto">
          <a:xfrm>
            <a:off x="0" y="3514725"/>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14" name="Rectangle 23">
            <a:extLst>
              <a:ext uri="{FF2B5EF4-FFF2-40B4-BE49-F238E27FC236}">
                <a16:creationId xmlns:a16="http://schemas.microsoft.com/office/drawing/2014/main" id="{AD610430-24AC-48F5-A1AA-BC9CF3FBB34C}"/>
              </a:ext>
            </a:extLst>
          </p:cNvPr>
          <p:cNvSpPr>
            <a:spLocks noChangeArrowheads="1"/>
          </p:cNvSpPr>
          <p:nvPr/>
        </p:nvSpPr>
        <p:spPr bwMode="auto">
          <a:xfrm>
            <a:off x="0" y="4210050"/>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15" name="Rectangle 25">
            <a:extLst>
              <a:ext uri="{FF2B5EF4-FFF2-40B4-BE49-F238E27FC236}">
                <a16:creationId xmlns:a16="http://schemas.microsoft.com/office/drawing/2014/main" id="{2B839625-0D70-4C14-9D2E-D61F167873D0}"/>
              </a:ext>
            </a:extLst>
          </p:cNvPr>
          <p:cNvSpPr>
            <a:spLocks noChangeArrowheads="1"/>
          </p:cNvSpPr>
          <p:nvPr/>
        </p:nvSpPr>
        <p:spPr bwMode="auto">
          <a:xfrm>
            <a:off x="0" y="4857750"/>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16" name="Rectangle 27">
            <a:extLst>
              <a:ext uri="{FF2B5EF4-FFF2-40B4-BE49-F238E27FC236}">
                <a16:creationId xmlns:a16="http://schemas.microsoft.com/office/drawing/2014/main" id="{61FB9C9D-E29F-480D-BA39-69D93F7E5F56}"/>
              </a:ext>
            </a:extLst>
          </p:cNvPr>
          <p:cNvSpPr>
            <a:spLocks noChangeArrowheads="1"/>
          </p:cNvSpPr>
          <p:nvPr/>
        </p:nvSpPr>
        <p:spPr bwMode="auto">
          <a:xfrm>
            <a:off x="0" y="5410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TextBox 16">
            <a:extLst>
              <a:ext uri="{FF2B5EF4-FFF2-40B4-BE49-F238E27FC236}">
                <a16:creationId xmlns:a16="http://schemas.microsoft.com/office/drawing/2014/main" id="{2005B06B-6D67-4516-B1D5-503446193188}"/>
              </a:ext>
            </a:extLst>
          </p:cNvPr>
          <p:cNvSpPr txBox="1"/>
          <p:nvPr/>
        </p:nvSpPr>
        <p:spPr>
          <a:xfrm>
            <a:off x="1163955" y="3829260"/>
            <a:ext cx="9864090" cy="646331"/>
          </a:xfrm>
          <a:prstGeom prst="rect">
            <a:avLst/>
          </a:prstGeom>
          <a:noFill/>
        </p:spPr>
        <p:txBody>
          <a:bodyPr wrap="square" rtlCol="0">
            <a:spAutoFit/>
          </a:bodyPr>
          <a:lstStyle/>
          <a:p>
            <a:r>
              <a:rPr lang="en-IN" dirty="0"/>
              <a:t>After looking at these initial results, we must compare the total charges of senior citizens, people without partners, and people without dependents.</a:t>
            </a:r>
            <a:endParaRPr lang="en-US" dirty="0"/>
          </a:p>
        </p:txBody>
      </p:sp>
      <p:sp>
        <p:nvSpPr>
          <p:cNvPr id="18" name="Title 1">
            <a:extLst>
              <a:ext uri="{FF2B5EF4-FFF2-40B4-BE49-F238E27FC236}">
                <a16:creationId xmlns:a16="http://schemas.microsoft.com/office/drawing/2014/main" id="{192254FF-9825-764D-B9A7-D60C6B9B4191}"/>
              </a:ext>
            </a:extLst>
          </p:cNvPr>
          <p:cNvSpPr txBox="1">
            <a:spLocks/>
          </p:cNvSpPr>
          <p:nvPr/>
        </p:nvSpPr>
        <p:spPr>
          <a:xfrm>
            <a:off x="3542742" y="68211"/>
            <a:ext cx="4893387" cy="65946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300" u="sng" dirty="0">
                <a:solidFill>
                  <a:schemeClr val="accent5"/>
                </a:solidFill>
              </a:rPr>
              <a:t>Exploratory Data Analysis-2</a:t>
            </a:r>
          </a:p>
        </p:txBody>
      </p:sp>
    </p:spTree>
    <p:extLst>
      <p:ext uri="{BB962C8B-B14F-4D97-AF65-F5344CB8AC3E}">
        <p14:creationId xmlns:p14="http://schemas.microsoft.com/office/powerpoint/2010/main" val="1651559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19FBC2-FD55-481A-88DE-23C7A7DD74AA}"/>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n-US" sz="1600" dirty="0">
                <a:solidFill>
                  <a:srgbClr val="FFFFFF"/>
                </a:solidFill>
              </a:rPr>
              <a:t>We go even further and find what services the customer segment with no dependent uses using the following grid points.</a:t>
            </a:r>
          </a:p>
        </p:txBody>
      </p:sp>
      <p:pic>
        <p:nvPicPr>
          <p:cNvPr id="3" name="Picture 2">
            <a:extLst>
              <a:ext uri="{FF2B5EF4-FFF2-40B4-BE49-F238E27FC236}">
                <a16:creationId xmlns:a16="http://schemas.microsoft.com/office/drawing/2014/main" id="{C3279C9F-C8CD-490C-82B5-2A3D39DC2383}"/>
              </a:ext>
            </a:extLst>
          </p:cNvPr>
          <p:cNvPicPr/>
          <p:nvPr/>
        </p:nvPicPr>
        <p:blipFill>
          <a:blip r:embed="rId2">
            <a:extLst>
              <a:ext uri="{28A0092B-C50C-407E-A947-70E740481C1C}">
                <a14:useLocalDpi xmlns:a14="http://schemas.microsoft.com/office/drawing/2010/main" val="0"/>
              </a:ext>
            </a:extLst>
          </a:blip>
          <a:stretch>
            <a:fillRect/>
          </a:stretch>
        </p:blipFill>
        <p:spPr>
          <a:xfrm>
            <a:off x="4667883" y="142875"/>
            <a:ext cx="5719763" cy="3164026"/>
          </a:xfrm>
          <a:prstGeom prst="rect">
            <a:avLst/>
          </a:prstGeom>
        </p:spPr>
      </p:pic>
      <p:pic>
        <p:nvPicPr>
          <p:cNvPr id="6" name="Picture 5">
            <a:extLst>
              <a:ext uri="{FF2B5EF4-FFF2-40B4-BE49-F238E27FC236}">
                <a16:creationId xmlns:a16="http://schemas.microsoft.com/office/drawing/2014/main" id="{C2EB2400-B8F5-41CE-985B-C52452235048}"/>
              </a:ext>
            </a:extLst>
          </p:cNvPr>
          <p:cNvPicPr/>
          <p:nvPr/>
        </p:nvPicPr>
        <p:blipFill>
          <a:blip r:embed="rId3">
            <a:extLst>
              <a:ext uri="{28A0092B-C50C-407E-A947-70E740481C1C}">
                <a14:useLocalDpi xmlns:a14="http://schemas.microsoft.com/office/drawing/2010/main" val="0"/>
              </a:ext>
            </a:extLst>
          </a:blip>
          <a:stretch>
            <a:fillRect/>
          </a:stretch>
        </p:blipFill>
        <p:spPr>
          <a:xfrm>
            <a:off x="4902116" y="3306901"/>
            <a:ext cx="5251295" cy="3286125"/>
          </a:xfrm>
          <a:prstGeom prst="rect">
            <a:avLst/>
          </a:prstGeom>
        </p:spPr>
      </p:pic>
      <p:sp>
        <p:nvSpPr>
          <p:cNvPr id="7" name="Title 1">
            <a:extLst>
              <a:ext uri="{FF2B5EF4-FFF2-40B4-BE49-F238E27FC236}">
                <a16:creationId xmlns:a16="http://schemas.microsoft.com/office/drawing/2014/main" id="{C7072358-14C1-9440-B5B2-7BDD0B44D7FF}"/>
              </a:ext>
            </a:extLst>
          </p:cNvPr>
          <p:cNvSpPr txBox="1">
            <a:spLocks/>
          </p:cNvSpPr>
          <p:nvPr/>
        </p:nvSpPr>
        <p:spPr>
          <a:xfrm>
            <a:off x="8729" y="142875"/>
            <a:ext cx="4893387" cy="65946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300" u="sng" dirty="0">
                <a:solidFill>
                  <a:schemeClr val="accent5"/>
                </a:solidFill>
              </a:rPr>
              <a:t>Exploratory Data Analysis-3</a:t>
            </a:r>
          </a:p>
        </p:txBody>
      </p:sp>
    </p:spTree>
    <p:extLst>
      <p:ext uri="{BB962C8B-B14F-4D97-AF65-F5344CB8AC3E}">
        <p14:creationId xmlns:p14="http://schemas.microsoft.com/office/powerpoint/2010/main" val="1255505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BFB0406D-B16A-45EF-BC24-00FC790F6289}"/>
              </a:ext>
            </a:extLst>
          </p:cNvPr>
          <p:cNvPicPr>
            <a:picLocks noChangeAspect="1"/>
          </p:cNvPicPr>
          <p:nvPr/>
        </p:nvPicPr>
        <p:blipFill>
          <a:blip r:embed="rId2"/>
          <a:stretch>
            <a:fillRect/>
          </a:stretch>
        </p:blipFill>
        <p:spPr>
          <a:xfrm>
            <a:off x="4482511" y="1044765"/>
            <a:ext cx="1910848" cy="1498233"/>
          </a:xfrm>
          <a:prstGeom prst="rect">
            <a:avLst/>
          </a:prstGeom>
        </p:spPr>
      </p:pic>
      <p:sp>
        <p:nvSpPr>
          <p:cNvPr id="4" name="TextBox 3">
            <a:extLst>
              <a:ext uri="{FF2B5EF4-FFF2-40B4-BE49-F238E27FC236}">
                <a16:creationId xmlns:a16="http://schemas.microsoft.com/office/drawing/2014/main" id="{DB29C415-B73B-4C5E-A4F3-C192B155F57A}"/>
              </a:ext>
            </a:extLst>
          </p:cNvPr>
          <p:cNvSpPr txBox="1"/>
          <p:nvPr/>
        </p:nvSpPr>
        <p:spPr>
          <a:xfrm>
            <a:off x="553915" y="202223"/>
            <a:ext cx="10700239" cy="523220"/>
          </a:xfrm>
          <a:prstGeom prst="rect">
            <a:avLst/>
          </a:prstGeom>
          <a:noFill/>
        </p:spPr>
        <p:txBody>
          <a:bodyPr wrap="square" rtlCol="0">
            <a:spAutoFit/>
          </a:bodyPr>
          <a:lstStyle/>
          <a:p>
            <a:r>
              <a:rPr lang="en-US" sz="2800" dirty="0">
                <a:latin typeface="+mj-lt"/>
              </a:rPr>
              <a:t>Parametric Models – Logistic Regression, LDA, QDA </a:t>
            </a:r>
          </a:p>
        </p:txBody>
      </p:sp>
      <p:sp>
        <p:nvSpPr>
          <p:cNvPr id="7" name="TextBox 6">
            <a:extLst>
              <a:ext uri="{FF2B5EF4-FFF2-40B4-BE49-F238E27FC236}">
                <a16:creationId xmlns:a16="http://schemas.microsoft.com/office/drawing/2014/main" id="{965AE166-C793-40E8-973C-3B51EE55F8BE}"/>
              </a:ext>
            </a:extLst>
          </p:cNvPr>
          <p:cNvSpPr txBox="1"/>
          <p:nvPr/>
        </p:nvSpPr>
        <p:spPr>
          <a:xfrm>
            <a:off x="155210" y="962114"/>
            <a:ext cx="6309771" cy="4062651"/>
          </a:xfrm>
          <a:prstGeom prst="rect">
            <a:avLst/>
          </a:prstGeom>
          <a:noFill/>
          <a:ln>
            <a:solidFill>
              <a:schemeClr val="accent1"/>
            </a:solidFill>
          </a:ln>
        </p:spPr>
        <p:txBody>
          <a:bodyPr wrap="square" rtlCol="0">
            <a:spAutoFit/>
          </a:bodyPr>
          <a:lstStyle/>
          <a:p>
            <a:r>
              <a:rPr lang="en-US" u="sng" dirty="0">
                <a:latin typeface="+mj-lt"/>
              </a:rPr>
              <a:t>Logistic  regression  model summary</a:t>
            </a:r>
          </a:p>
          <a:p>
            <a:endParaRPr lang="en-US" sz="2400" dirty="0">
              <a:latin typeface="+mj-lt"/>
            </a:endParaRPr>
          </a:p>
          <a:p>
            <a:endParaRPr lang="en-US" sz="2400" dirty="0">
              <a:latin typeface="+mj-lt"/>
            </a:endParaRPr>
          </a:p>
          <a:p>
            <a:endParaRPr lang="en-US" sz="2400" dirty="0">
              <a:latin typeface="+mj-lt"/>
            </a:endParaRPr>
          </a:p>
          <a:p>
            <a:endParaRPr lang="en-US" sz="2400" dirty="0">
              <a:latin typeface="+mj-lt"/>
            </a:endParaRPr>
          </a:p>
          <a:p>
            <a:endParaRPr lang="en-US" sz="2400" dirty="0">
              <a:latin typeface="+mj-lt"/>
            </a:endParaRPr>
          </a:p>
          <a:p>
            <a:endParaRPr lang="en-US" sz="2400" dirty="0">
              <a:latin typeface="+mj-lt"/>
            </a:endParaRPr>
          </a:p>
          <a:p>
            <a:endParaRPr lang="en-US" sz="2400" dirty="0">
              <a:latin typeface="+mj-lt"/>
            </a:endParaRPr>
          </a:p>
          <a:p>
            <a:endParaRPr lang="en-US" sz="2400" dirty="0">
              <a:latin typeface="+mj-lt"/>
            </a:endParaRPr>
          </a:p>
          <a:p>
            <a:endParaRPr lang="en-US" sz="2400" dirty="0">
              <a:latin typeface="+mj-lt"/>
            </a:endParaRPr>
          </a:p>
          <a:p>
            <a:endParaRPr lang="en-US" sz="2400" dirty="0">
              <a:latin typeface="+mj-lt"/>
            </a:endParaRPr>
          </a:p>
        </p:txBody>
      </p:sp>
      <p:pic>
        <p:nvPicPr>
          <p:cNvPr id="3" name="Picture 2">
            <a:extLst>
              <a:ext uri="{FF2B5EF4-FFF2-40B4-BE49-F238E27FC236}">
                <a16:creationId xmlns:a16="http://schemas.microsoft.com/office/drawing/2014/main" id="{7569AB2D-9C3C-463C-9D1F-82C44588EF73}"/>
              </a:ext>
            </a:extLst>
          </p:cNvPr>
          <p:cNvPicPr>
            <a:picLocks noChangeAspect="1"/>
          </p:cNvPicPr>
          <p:nvPr/>
        </p:nvPicPr>
        <p:blipFill>
          <a:blip r:embed="rId3"/>
          <a:stretch>
            <a:fillRect/>
          </a:stretch>
        </p:blipFill>
        <p:spPr>
          <a:xfrm>
            <a:off x="386656" y="1302933"/>
            <a:ext cx="4186327" cy="2751444"/>
          </a:xfrm>
          <a:prstGeom prst="rect">
            <a:avLst/>
          </a:prstGeom>
        </p:spPr>
      </p:pic>
      <p:sp>
        <p:nvSpPr>
          <p:cNvPr id="9" name="TextBox 8">
            <a:extLst>
              <a:ext uri="{FF2B5EF4-FFF2-40B4-BE49-F238E27FC236}">
                <a16:creationId xmlns:a16="http://schemas.microsoft.com/office/drawing/2014/main" id="{3B91F11F-8369-4D0A-B668-D610927F06CF}"/>
              </a:ext>
            </a:extLst>
          </p:cNvPr>
          <p:cNvSpPr txBox="1"/>
          <p:nvPr/>
        </p:nvSpPr>
        <p:spPr>
          <a:xfrm>
            <a:off x="155211" y="3997321"/>
            <a:ext cx="6309770" cy="830997"/>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mj-lt"/>
              </a:rPr>
              <a:t>Logistic regression model accuracy - 78.95%.</a:t>
            </a:r>
          </a:p>
          <a:p>
            <a:pPr marL="285750" indent="-285750">
              <a:buFont typeface="Arial" panose="020B0604020202020204" pitchFamily="34" charset="0"/>
              <a:buChar char="•"/>
            </a:pPr>
            <a:r>
              <a:rPr lang="en-US" sz="1600" dirty="0">
                <a:latin typeface="+mj-lt"/>
              </a:rPr>
              <a:t>The model has better interpretability and evaluating predictor significance.</a:t>
            </a:r>
          </a:p>
        </p:txBody>
      </p:sp>
      <p:sp>
        <p:nvSpPr>
          <p:cNvPr id="12" name="TextBox 11">
            <a:extLst>
              <a:ext uri="{FF2B5EF4-FFF2-40B4-BE49-F238E27FC236}">
                <a16:creationId xmlns:a16="http://schemas.microsoft.com/office/drawing/2014/main" id="{84D050A7-1EF4-43ED-B972-7AAEB5BA92D7}"/>
              </a:ext>
            </a:extLst>
          </p:cNvPr>
          <p:cNvSpPr txBox="1"/>
          <p:nvPr/>
        </p:nvSpPr>
        <p:spPr>
          <a:xfrm>
            <a:off x="6622027" y="944473"/>
            <a:ext cx="5183317" cy="1985159"/>
          </a:xfrm>
          <a:prstGeom prst="rect">
            <a:avLst/>
          </a:prstGeom>
          <a:noFill/>
          <a:ln>
            <a:solidFill>
              <a:schemeClr val="accent1"/>
            </a:solidFill>
          </a:ln>
        </p:spPr>
        <p:txBody>
          <a:bodyPr wrap="square" rtlCol="0">
            <a:spAutoFit/>
          </a:bodyPr>
          <a:lstStyle/>
          <a:p>
            <a:r>
              <a:rPr lang="en-US" u="sng" dirty="0">
                <a:latin typeface="+mj-lt"/>
              </a:rPr>
              <a:t>LDA</a:t>
            </a:r>
          </a:p>
          <a:p>
            <a:endParaRPr lang="en-US" u="sng" dirty="0">
              <a:latin typeface="+mj-lt"/>
            </a:endParaRPr>
          </a:p>
          <a:p>
            <a:endParaRPr lang="en-US" u="sng" dirty="0">
              <a:latin typeface="+mj-lt"/>
            </a:endParaRPr>
          </a:p>
          <a:p>
            <a:endParaRPr lang="en-US" sz="1100" u="sng" dirty="0">
              <a:latin typeface="+mj-lt"/>
            </a:endParaRPr>
          </a:p>
          <a:p>
            <a:endParaRPr lang="en-US" sz="1100" u="sng" dirty="0">
              <a:latin typeface="+mj-lt"/>
            </a:endParaRPr>
          </a:p>
          <a:p>
            <a:endParaRPr lang="en-US" sz="1100" u="sng" dirty="0">
              <a:latin typeface="+mj-lt"/>
            </a:endParaRPr>
          </a:p>
          <a:p>
            <a:pPr marL="285750" indent="-285750">
              <a:buFont typeface="Arial" panose="020B0604020202020204" pitchFamily="34" charset="0"/>
              <a:buChar char="•"/>
            </a:pPr>
            <a:endParaRPr lang="en-US" dirty="0">
              <a:latin typeface="+mj-lt"/>
            </a:endParaRPr>
          </a:p>
          <a:p>
            <a:pPr marL="285750" indent="-285750">
              <a:buFont typeface="Arial" panose="020B0604020202020204" pitchFamily="34" charset="0"/>
              <a:buChar char="•"/>
            </a:pPr>
            <a:endParaRPr lang="en-US" dirty="0">
              <a:latin typeface="+mj-lt"/>
            </a:endParaRPr>
          </a:p>
        </p:txBody>
      </p:sp>
      <p:sp>
        <p:nvSpPr>
          <p:cNvPr id="14" name="TextBox 13">
            <a:extLst>
              <a:ext uri="{FF2B5EF4-FFF2-40B4-BE49-F238E27FC236}">
                <a16:creationId xmlns:a16="http://schemas.microsoft.com/office/drawing/2014/main" id="{3B051FB6-B31D-47CE-BD73-9609BBE641AE}"/>
              </a:ext>
            </a:extLst>
          </p:cNvPr>
          <p:cNvSpPr txBox="1"/>
          <p:nvPr/>
        </p:nvSpPr>
        <p:spPr>
          <a:xfrm>
            <a:off x="6622027" y="2995494"/>
            <a:ext cx="5183317" cy="2031325"/>
          </a:xfrm>
          <a:prstGeom prst="rect">
            <a:avLst/>
          </a:prstGeom>
          <a:noFill/>
          <a:ln>
            <a:solidFill>
              <a:schemeClr val="accent1"/>
            </a:solidFill>
          </a:ln>
        </p:spPr>
        <p:txBody>
          <a:bodyPr wrap="square" rtlCol="0">
            <a:spAutoFit/>
          </a:bodyPr>
          <a:lstStyle/>
          <a:p>
            <a:r>
              <a:rPr lang="en-US" u="sng" dirty="0">
                <a:latin typeface="+mj-lt"/>
              </a:rPr>
              <a:t>QDA</a:t>
            </a:r>
            <a:r>
              <a:rPr lang="en-US" dirty="0">
                <a:latin typeface="+mj-lt"/>
              </a:rPr>
              <a:t>                                       </a:t>
            </a:r>
            <a:endParaRPr lang="en-US" u="sng" dirty="0">
              <a:latin typeface="+mj-lt"/>
            </a:endParaRPr>
          </a:p>
          <a:p>
            <a:endParaRPr lang="en-US" u="sng" dirty="0">
              <a:latin typeface="+mj-lt"/>
            </a:endParaRPr>
          </a:p>
          <a:p>
            <a:endParaRPr lang="en-US" u="sng" dirty="0">
              <a:latin typeface="+mj-lt"/>
            </a:endParaRPr>
          </a:p>
          <a:p>
            <a:endParaRPr lang="en-US" u="sng" dirty="0">
              <a:latin typeface="+mj-lt"/>
            </a:endParaRPr>
          </a:p>
          <a:p>
            <a:endParaRPr lang="en-US" u="sng" dirty="0">
              <a:latin typeface="+mj-lt"/>
            </a:endParaRPr>
          </a:p>
          <a:p>
            <a:endParaRPr lang="en-US" u="sng" dirty="0">
              <a:latin typeface="+mj-lt"/>
            </a:endParaRPr>
          </a:p>
          <a:p>
            <a:endParaRPr lang="en-US" u="sng" dirty="0">
              <a:latin typeface="+mj-lt"/>
            </a:endParaRPr>
          </a:p>
        </p:txBody>
      </p:sp>
      <p:sp>
        <p:nvSpPr>
          <p:cNvPr id="19" name="TextBox 18">
            <a:extLst>
              <a:ext uri="{FF2B5EF4-FFF2-40B4-BE49-F238E27FC236}">
                <a16:creationId xmlns:a16="http://schemas.microsoft.com/office/drawing/2014/main" id="{09A86BDF-42A0-4BFC-940F-83F0B5112BB6}"/>
              </a:ext>
            </a:extLst>
          </p:cNvPr>
          <p:cNvSpPr txBox="1"/>
          <p:nvPr/>
        </p:nvSpPr>
        <p:spPr>
          <a:xfrm>
            <a:off x="155211" y="5365584"/>
            <a:ext cx="7951298" cy="1200329"/>
          </a:xfrm>
          <a:prstGeom prst="rect">
            <a:avLst/>
          </a:prstGeom>
          <a:noFill/>
        </p:spPr>
        <p:txBody>
          <a:bodyPr wrap="square" rtlCol="0">
            <a:spAutoFit/>
          </a:bodyPr>
          <a:lstStyle/>
          <a:p>
            <a:r>
              <a:rPr lang="en-US" u="sng" dirty="0">
                <a:latin typeface="+mj-lt"/>
              </a:rPr>
              <a:t>Observations</a:t>
            </a:r>
          </a:p>
          <a:p>
            <a:pPr marL="285750" indent="-285750">
              <a:buFont typeface="Wingdings" panose="05000000000000000000" pitchFamily="2" charset="2"/>
              <a:buChar char="Ø"/>
            </a:pPr>
            <a:r>
              <a:rPr lang="en-US" dirty="0">
                <a:latin typeface="+mj-lt"/>
              </a:rPr>
              <a:t>Further improvement possible through feature selection.</a:t>
            </a:r>
          </a:p>
          <a:p>
            <a:pPr marL="285750" indent="-285750">
              <a:buFont typeface="Wingdings" panose="05000000000000000000" pitchFamily="2" charset="2"/>
              <a:buChar char="Ø"/>
            </a:pPr>
            <a:r>
              <a:rPr lang="en-US" dirty="0" err="1">
                <a:latin typeface="+mj-lt"/>
              </a:rPr>
              <a:t>TotalCharges</a:t>
            </a:r>
            <a:r>
              <a:rPr lang="en-US" dirty="0">
                <a:latin typeface="+mj-lt"/>
              </a:rPr>
              <a:t> removed from model due to high collinearity with </a:t>
            </a:r>
            <a:r>
              <a:rPr lang="en-US" dirty="0" err="1">
                <a:latin typeface="+mj-lt"/>
              </a:rPr>
              <a:t>MonthlyCharges</a:t>
            </a:r>
            <a:r>
              <a:rPr lang="en-US" dirty="0">
                <a:latin typeface="+mj-lt"/>
              </a:rPr>
              <a:t> and Tenure variables.</a:t>
            </a:r>
          </a:p>
        </p:txBody>
      </p:sp>
      <p:pic>
        <p:nvPicPr>
          <p:cNvPr id="23" name="Picture 22">
            <a:extLst>
              <a:ext uri="{FF2B5EF4-FFF2-40B4-BE49-F238E27FC236}">
                <a16:creationId xmlns:a16="http://schemas.microsoft.com/office/drawing/2014/main" id="{F99CD1C3-B0DB-484C-B2F9-7B1AFF688A6C}"/>
              </a:ext>
            </a:extLst>
          </p:cNvPr>
          <p:cNvPicPr>
            <a:picLocks noChangeAspect="1"/>
          </p:cNvPicPr>
          <p:nvPr/>
        </p:nvPicPr>
        <p:blipFill>
          <a:blip r:embed="rId4"/>
          <a:stretch>
            <a:fillRect/>
          </a:stretch>
        </p:blipFill>
        <p:spPr>
          <a:xfrm>
            <a:off x="9883479" y="1005554"/>
            <a:ext cx="1817606" cy="1498233"/>
          </a:xfrm>
          <a:prstGeom prst="rect">
            <a:avLst/>
          </a:prstGeom>
        </p:spPr>
      </p:pic>
      <p:pic>
        <p:nvPicPr>
          <p:cNvPr id="24" name="Picture 23">
            <a:extLst>
              <a:ext uri="{FF2B5EF4-FFF2-40B4-BE49-F238E27FC236}">
                <a16:creationId xmlns:a16="http://schemas.microsoft.com/office/drawing/2014/main" id="{4B6E076C-8355-414E-914D-264DA9A96740}"/>
              </a:ext>
            </a:extLst>
          </p:cNvPr>
          <p:cNvPicPr>
            <a:picLocks noChangeAspect="1"/>
          </p:cNvPicPr>
          <p:nvPr/>
        </p:nvPicPr>
        <p:blipFill>
          <a:blip r:embed="rId5"/>
          <a:stretch>
            <a:fillRect/>
          </a:stretch>
        </p:blipFill>
        <p:spPr>
          <a:xfrm>
            <a:off x="9883479" y="3223404"/>
            <a:ext cx="1817606" cy="1441814"/>
          </a:xfrm>
          <a:prstGeom prst="rect">
            <a:avLst/>
          </a:prstGeom>
        </p:spPr>
      </p:pic>
      <p:sp>
        <p:nvSpPr>
          <p:cNvPr id="25" name="TextBox 24">
            <a:extLst>
              <a:ext uri="{FF2B5EF4-FFF2-40B4-BE49-F238E27FC236}">
                <a16:creationId xmlns:a16="http://schemas.microsoft.com/office/drawing/2014/main" id="{E6F87231-3DD6-40F3-A59B-0FA0273442F4}"/>
              </a:ext>
            </a:extLst>
          </p:cNvPr>
          <p:cNvSpPr txBox="1"/>
          <p:nvPr/>
        </p:nvSpPr>
        <p:spPr>
          <a:xfrm>
            <a:off x="6622026" y="3456524"/>
            <a:ext cx="3374827" cy="1107996"/>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mj-lt"/>
              </a:rPr>
              <a:t>QDA model accuracy – 76.39%.</a:t>
            </a:r>
          </a:p>
          <a:p>
            <a:pPr marL="285750" indent="-285750">
              <a:buFont typeface="Arial" panose="020B0604020202020204" pitchFamily="34" charset="0"/>
              <a:buChar char="•"/>
            </a:pPr>
            <a:r>
              <a:rPr lang="en-US" sz="1600" dirty="0">
                <a:latin typeface="+mj-lt"/>
              </a:rPr>
              <a:t>Degraded accuracy but better sensitivity (76.79%).</a:t>
            </a:r>
          </a:p>
          <a:p>
            <a:endParaRPr lang="en-US" dirty="0"/>
          </a:p>
        </p:txBody>
      </p:sp>
      <p:sp>
        <p:nvSpPr>
          <p:cNvPr id="26" name="TextBox 25">
            <a:extLst>
              <a:ext uri="{FF2B5EF4-FFF2-40B4-BE49-F238E27FC236}">
                <a16:creationId xmlns:a16="http://schemas.microsoft.com/office/drawing/2014/main" id="{F6028374-D756-4634-B4CB-02A3579F4772}"/>
              </a:ext>
            </a:extLst>
          </p:cNvPr>
          <p:cNvSpPr txBox="1"/>
          <p:nvPr/>
        </p:nvSpPr>
        <p:spPr>
          <a:xfrm>
            <a:off x="6565340" y="1445060"/>
            <a:ext cx="3374827" cy="830997"/>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mj-lt"/>
              </a:rPr>
              <a:t>LDA model accuracy – 79.45%.</a:t>
            </a:r>
          </a:p>
          <a:p>
            <a:pPr marL="285750" indent="-285750">
              <a:buFont typeface="Arial" panose="020B0604020202020204" pitchFamily="34" charset="0"/>
              <a:buChar char="•"/>
            </a:pPr>
            <a:r>
              <a:rPr lang="en-US" sz="1600" dirty="0">
                <a:latin typeface="+mj-lt"/>
              </a:rPr>
              <a:t>Improved accuracy but less interpretability.</a:t>
            </a:r>
          </a:p>
        </p:txBody>
      </p:sp>
    </p:spTree>
    <p:extLst>
      <p:ext uri="{BB962C8B-B14F-4D97-AF65-F5344CB8AC3E}">
        <p14:creationId xmlns:p14="http://schemas.microsoft.com/office/powerpoint/2010/main" val="16886599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2820</TotalTime>
  <Words>1460</Words>
  <Application>Microsoft Office PowerPoint</Application>
  <PresentationFormat>Widescreen</PresentationFormat>
  <Paragraphs>185</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Mangal</vt:lpstr>
      <vt:lpstr>Wingdings</vt:lpstr>
      <vt:lpstr>Office Theme</vt:lpstr>
      <vt:lpstr>Telco Customer Churn</vt:lpstr>
      <vt:lpstr>What is Churn?</vt:lpstr>
      <vt:lpstr>Business Problem Formulation</vt:lpstr>
      <vt:lpstr>Data Description</vt:lpstr>
      <vt:lpstr>Exploratory Data Analysis</vt:lpstr>
      <vt:lpstr>PowerPoint Presentation</vt:lpstr>
      <vt:lpstr>PowerPoint Presentation</vt:lpstr>
      <vt:lpstr>We go even further and find what services the customer segment with no dependent uses using the following grid points.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 &amp; A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Telco Customer Churn</dc:title>
  <dc:creator>Samarth Khare</dc:creator>
  <cp:lastModifiedBy>Samarth Khare</cp:lastModifiedBy>
  <cp:revision>45</cp:revision>
  <dcterms:created xsi:type="dcterms:W3CDTF">2018-11-23T22:12:41Z</dcterms:created>
  <dcterms:modified xsi:type="dcterms:W3CDTF">2018-11-27T19:44:41Z</dcterms:modified>
</cp:coreProperties>
</file>