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7" d="100"/>
          <a:sy n="97"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10/2/2023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64657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10/2/2023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155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10/2/2023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77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10/2/2023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5638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10/2/2023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6885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10/2/2023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7639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10/2/2023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021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10/2/2023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8162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10/2/2023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596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10/2/2023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0165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10/2/2023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1181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10/2/2023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35647230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D3CFFD4-E315-4053-DB7D-E4C12C44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5D7024A-ECC8-2C5B-4244-67F8B7540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218B1-CDCB-4C94-2BED-2AC13580CCF4}"/>
              </a:ext>
            </a:extLst>
          </p:cNvPr>
          <p:cNvSpPr>
            <a:spLocks noGrp="1"/>
          </p:cNvSpPr>
          <p:nvPr>
            <p:ph type="ctrTitle"/>
          </p:nvPr>
        </p:nvSpPr>
        <p:spPr>
          <a:xfrm>
            <a:off x="963424" y="1133921"/>
            <a:ext cx="4283453" cy="2816756"/>
          </a:xfrm>
        </p:spPr>
        <p:txBody>
          <a:bodyPr anchor="ctr">
            <a:normAutofit/>
          </a:bodyPr>
          <a:lstStyle/>
          <a:p>
            <a:r>
              <a:rPr lang="en-US" dirty="0"/>
              <a:t>Risk-Free Paper Trading </a:t>
            </a:r>
            <a:br>
              <a:rPr lang="en-US" dirty="0"/>
            </a:br>
            <a:r>
              <a:rPr lang="en-US" sz="3200" dirty="0"/>
              <a:t>Application</a:t>
            </a:r>
          </a:p>
        </p:txBody>
      </p:sp>
      <p:sp>
        <p:nvSpPr>
          <p:cNvPr id="3" name="Subtitle 2">
            <a:extLst>
              <a:ext uri="{FF2B5EF4-FFF2-40B4-BE49-F238E27FC236}">
                <a16:creationId xmlns:a16="http://schemas.microsoft.com/office/drawing/2014/main" id="{84EA223F-9865-F44E-D44E-C0116A0BB735}"/>
              </a:ext>
            </a:extLst>
          </p:cNvPr>
          <p:cNvSpPr>
            <a:spLocks noGrp="1"/>
          </p:cNvSpPr>
          <p:nvPr>
            <p:ph type="subTitle" idx="1"/>
          </p:nvPr>
        </p:nvSpPr>
        <p:spPr>
          <a:xfrm>
            <a:off x="981944" y="4094018"/>
            <a:ext cx="4246412" cy="1232910"/>
          </a:xfrm>
        </p:spPr>
        <p:txBody>
          <a:bodyPr anchor="ctr">
            <a:normAutofit/>
          </a:bodyPr>
          <a:lstStyle/>
          <a:p>
            <a:r>
              <a:rPr lang="en-US" sz="1400"/>
              <a:t>Hong Hien Pham</a:t>
            </a:r>
          </a:p>
        </p:txBody>
      </p:sp>
      <p:pic>
        <p:nvPicPr>
          <p:cNvPr id="23" name="Picture 3" descr="Multi-coloured graphs and numbers">
            <a:extLst>
              <a:ext uri="{FF2B5EF4-FFF2-40B4-BE49-F238E27FC236}">
                <a16:creationId xmlns:a16="http://schemas.microsoft.com/office/drawing/2014/main" id="{85A1A182-61DD-CE37-3FF5-A59BC103AA09}"/>
              </a:ext>
            </a:extLst>
          </p:cNvPr>
          <p:cNvPicPr>
            <a:picLocks noChangeAspect="1"/>
          </p:cNvPicPr>
          <p:nvPr/>
        </p:nvPicPr>
        <p:blipFill rotWithShape="1">
          <a:blip r:embed="rId2"/>
          <a:srcRect l="11152" r="30626" b="-1"/>
          <a:stretch/>
        </p:blipFill>
        <p:spPr>
          <a:xfrm>
            <a:off x="6210300" y="10"/>
            <a:ext cx="5981700" cy="6857990"/>
          </a:xfrm>
          <a:prstGeom prst="rect">
            <a:avLst/>
          </a:prstGeom>
        </p:spPr>
      </p:pic>
      <p:sp>
        <p:nvSpPr>
          <p:cNvPr id="24" name="Freeform: Shape 12">
            <a:extLst>
              <a:ext uri="{FF2B5EF4-FFF2-40B4-BE49-F238E27FC236}">
                <a16:creationId xmlns:a16="http://schemas.microsoft.com/office/drawing/2014/main" id="{79FCD78D-6748-3B03-0C82-0A3E59C09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658498" y="471318"/>
            <a:ext cx="1103603" cy="1072170"/>
          </a:xfrm>
          <a:custGeom>
            <a:avLst/>
            <a:gdLst>
              <a:gd name="connsiteX0" fmla="*/ 101597 w 1245476"/>
              <a:gd name="connsiteY0" fmla="*/ 249392 h 1180108"/>
              <a:gd name="connsiteX1" fmla="*/ 620 w 1245476"/>
              <a:gd name="connsiteY1" fmla="*/ 440126 h 1180108"/>
              <a:gd name="connsiteX2" fmla="*/ 146476 w 1245476"/>
              <a:gd name="connsiteY2" fmla="*/ 961839 h 1180108"/>
              <a:gd name="connsiteX3" fmla="*/ 701847 w 1245476"/>
              <a:gd name="connsiteY3" fmla="*/ 1175012 h 1180108"/>
              <a:gd name="connsiteX4" fmla="*/ 1223560 w 1245476"/>
              <a:gd name="connsiteY4" fmla="*/ 771105 h 1180108"/>
              <a:gd name="connsiteX5" fmla="*/ 1060876 w 1245476"/>
              <a:gd name="connsiteY5" fmla="*/ 64268 h 1180108"/>
              <a:gd name="connsiteX6" fmla="*/ 281111 w 1245476"/>
              <a:gd name="connsiteY6" fmla="*/ 53048 h 1180108"/>
              <a:gd name="connsiteX7" fmla="*/ 101597 w 1245476"/>
              <a:gd name="connsiteY7" fmla="*/ 249392 h 1180108"/>
              <a:gd name="connsiteX0" fmla="*/ 101784 w 1245663"/>
              <a:gd name="connsiteY0" fmla="*/ 259341 h 1190057"/>
              <a:gd name="connsiteX1" fmla="*/ 807 w 1245663"/>
              <a:gd name="connsiteY1" fmla="*/ 450075 h 1190057"/>
              <a:gd name="connsiteX2" fmla="*/ 146663 w 1245663"/>
              <a:gd name="connsiteY2" fmla="*/ 971788 h 1190057"/>
              <a:gd name="connsiteX3" fmla="*/ 702034 w 1245663"/>
              <a:gd name="connsiteY3" fmla="*/ 1184961 h 1190057"/>
              <a:gd name="connsiteX4" fmla="*/ 1223747 w 1245663"/>
              <a:gd name="connsiteY4" fmla="*/ 781054 h 1190057"/>
              <a:gd name="connsiteX5" fmla="*/ 1061063 w 1245663"/>
              <a:gd name="connsiteY5" fmla="*/ 74217 h 1190057"/>
              <a:gd name="connsiteX6" fmla="*/ 379771 w 1245663"/>
              <a:gd name="connsiteY6" fmla="*/ 38378 h 1190057"/>
              <a:gd name="connsiteX7" fmla="*/ 101784 w 1245663"/>
              <a:gd name="connsiteY7" fmla="*/ 259341 h 1190057"/>
              <a:gd name="connsiteX0" fmla="*/ 110479 w 1254358"/>
              <a:gd name="connsiteY0" fmla="*/ 259341 h 1189757"/>
              <a:gd name="connsiteX1" fmla="*/ 710 w 1254358"/>
              <a:gd name="connsiteY1" fmla="*/ 509863 h 1189757"/>
              <a:gd name="connsiteX2" fmla="*/ 155358 w 1254358"/>
              <a:gd name="connsiteY2" fmla="*/ 971788 h 1189757"/>
              <a:gd name="connsiteX3" fmla="*/ 710729 w 1254358"/>
              <a:gd name="connsiteY3" fmla="*/ 1184961 h 1189757"/>
              <a:gd name="connsiteX4" fmla="*/ 1232442 w 1254358"/>
              <a:gd name="connsiteY4" fmla="*/ 781054 h 1189757"/>
              <a:gd name="connsiteX5" fmla="*/ 1069758 w 1254358"/>
              <a:gd name="connsiteY5" fmla="*/ 74217 h 1189757"/>
              <a:gd name="connsiteX6" fmla="*/ 388466 w 1254358"/>
              <a:gd name="connsiteY6" fmla="*/ 38378 h 1189757"/>
              <a:gd name="connsiteX7" fmla="*/ 110479 w 1254358"/>
              <a:gd name="connsiteY7" fmla="*/ 259341 h 1189757"/>
              <a:gd name="connsiteX0" fmla="*/ 398066 w 1263958"/>
              <a:gd name="connsiteY0" fmla="*/ 54484 h 1205863"/>
              <a:gd name="connsiteX1" fmla="*/ 10310 w 1263958"/>
              <a:gd name="connsiteY1" fmla="*/ 525969 h 1205863"/>
              <a:gd name="connsiteX2" fmla="*/ 164958 w 1263958"/>
              <a:gd name="connsiteY2" fmla="*/ 987894 h 1205863"/>
              <a:gd name="connsiteX3" fmla="*/ 720329 w 1263958"/>
              <a:gd name="connsiteY3" fmla="*/ 1201067 h 1205863"/>
              <a:gd name="connsiteX4" fmla="*/ 1242042 w 1263958"/>
              <a:gd name="connsiteY4" fmla="*/ 797160 h 1205863"/>
              <a:gd name="connsiteX5" fmla="*/ 1079358 w 1263958"/>
              <a:gd name="connsiteY5" fmla="*/ 90323 h 1205863"/>
              <a:gd name="connsiteX6" fmla="*/ 398066 w 1263958"/>
              <a:gd name="connsiteY6" fmla="*/ 54484 h 1205863"/>
              <a:gd name="connsiteX0" fmla="*/ 394848 w 1260740"/>
              <a:gd name="connsiteY0" fmla="*/ 54484 h 1201067"/>
              <a:gd name="connsiteX1" fmla="*/ 7092 w 1260740"/>
              <a:gd name="connsiteY1" fmla="*/ 525969 h 1201067"/>
              <a:gd name="connsiteX2" fmla="*/ 717111 w 1260740"/>
              <a:gd name="connsiteY2" fmla="*/ 1201067 h 1201067"/>
              <a:gd name="connsiteX3" fmla="*/ 1238824 w 1260740"/>
              <a:gd name="connsiteY3" fmla="*/ 797160 h 1201067"/>
              <a:gd name="connsiteX4" fmla="*/ 1076140 w 1260740"/>
              <a:gd name="connsiteY4" fmla="*/ 90323 h 1201067"/>
              <a:gd name="connsiteX5" fmla="*/ 394848 w 1260740"/>
              <a:gd name="connsiteY5" fmla="*/ 54484 h 1201067"/>
              <a:gd name="connsiteX0" fmla="*/ 394823 w 1260715"/>
              <a:gd name="connsiteY0" fmla="*/ 54484 h 1201067"/>
              <a:gd name="connsiteX1" fmla="*/ 7067 w 1260715"/>
              <a:gd name="connsiteY1" fmla="*/ 525969 h 1201067"/>
              <a:gd name="connsiteX2" fmla="*/ 717086 w 1260715"/>
              <a:gd name="connsiteY2" fmla="*/ 1201067 h 1201067"/>
              <a:gd name="connsiteX3" fmla="*/ 1238799 w 1260715"/>
              <a:gd name="connsiteY3" fmla="*/ 797160 h 1201067"/>
              <a:gd name="connsiteX4" fmla="*/ 1076115 w 1260715"/>
              <a:gd name="connsiteY4" fmla="*/ 90323 h 1201067"/>
              <a:gd name="connsiteX5" fmla="*/ 394823 w 1260715"/>
              <a:gd name="connsiteY5" fmla="*/ 54484 h 1201067"/>
              <a:gd name="connsiteX0" fmla="*/ 399595 w 1265487"/>
              <a:gd name="connsiteY0" fmla="*/ 61651 h 1210339"/>
              <a:gd name="connsiteX1" fmla="*/ 6974 w 1265487"/>
              <a:gd name="connsiteY1" fmla="*/ 639725 h 1210339"/>
              <a:gd name="connsiteX2" fmla="*/ 721858 w 1265487"/>
              <a:gd name="connsiteY2" fmla="*/ 1208234 h 1210339"/>
              <a:gd name="connsiteX3" fmla="*/ 1243571 w 1265487"/>
              <a:gd name="connsiteY3" fmla="*/ 804327 h 1210339"/>
              <a:gd name="connsiteX4" fmla="*/ 1080887 w 1265487"/>
              <a:gd name="connsiteY4" fmla="*/ 97490 h 1210339"/>
              <a:gd name="connsiteX5" fmla="*/ 399595 w 1265487"/>
              <a:gd name="connsiteY5" fmla="*/ 61651 h 1210339"/>
              <a:gd name="connsiteX0" fmla="*/ 454793 w 1320685"/>
              <a:gd name="connsiteY0" fmla="*/ 62728 h 1211063"/>
              <a:gd name="connsiteX1" fmla="*/ 6067 w 1320685"/>
              <a:gd name="connsiteY1" fmla="*/ 656582 h 1211063"/>
              <a:gd name="connsiteX2" fmla="*/ 777056 w 1320685"/>
              <a:gd name="connsiteY2" fmla="*/ 1209311 h 1211063"/>
              <a:gd name="connsiteX3" fmla="*/ 1298769 w 1320685"/>
              <a:gd name="connsiteY3" fmla="*/ 805404 h 1211063"/>
              <a:gd name="connsiteX4" fmla="*/ 1136085 w 1320685"/>
              <a:gd name="connsiteY4" fmla="*/ 98567 h 1211063"/>
              <a:gd name="connsiteX5" fmla="*/ 454793 w 1320685"/>
              <a:gd name="connsiteY5" fmla="*/ 62728 h 1211063"/>
              <a:gd name="connsiteX0" fmla="*/ 454774 w 1319050"/>
              <a:gd name="connsiteY0" fmla="*/ 37591 h 1185861"/>
              <a:gd name="connsiteX1" fmla="*/ 6048 w 1319050"/>
              <a:gd name="connsiteY1" fmla="*/ 631445 h 1185861"/>
              <a:gd name="connsiteX2" fmla="*/ 777037 w 1319050"/>
              <a:gd name="connsiteY2" fmla="*/ 1184174 h 1185861"/>
              <a:gd name="connsiteX3" fmla="*/ 1298750 w 1319050"/>
              <a:gd name="connsiteY3" fmla="*/ 780267 h 1185861"/>
              <a:gd name="connsiteX4" fmla="*/ 1128554 w 1319050"/>
              <a:gd name="connsiteY4" fmla="*/ 136921 h 1185861"/>
              <a:gd name="connsiteX5" fmla="*/ 454774 w 1319050"/>
              <a:gd name="connsiteY5" fmla="*/ 37591 h 1185861"/>
              <a:gd name="connsiteX0" fmla="*/ 450578 w 1314854"/>
              <a:gd name="connsiteY0" fmla="*/ 37591 h 1203826"/>
              <a:gd name="connsiteX1" fmla="*/ 1852 w 1314854"/>
              <a:gd name="connsiteY1" fmla="*/ 631445 h 1203826"/>
              <a:gd name="connsiteX2" fmla="*/ 310317 w 1314854"/>
              <a:gd name="connsiteY2" fmla="*/ 1088173 h 1203826"/>
              <a:gd name="connsiteX3" fmla="*/ 772841 w 1314854"/>
              <a:gd name="connsiteY3" fmla="*/ 1184174 h 1203826"/>
              <a:gd name="connsiteX4" fmla="*/ 1294554 w 1314854"/>
              <a:gd name="connsiteY4" fmla="*/ 780267 h 1203826"/>
              <a:gd name="connsiteX5" fmla="*/ 1124358 w 1314854"/>
              <a:gd name="connsiteY5" fmla="*/ 136921 h 1203826"/>
              <a:gd name="connsiteX6" fmla="*/ 450578 w 1314854"/>
              <a:gd name="connsiteY6" fmla="*/ 37591 h 1203826"/>
              <a:gd name="connsiteX0" fmla="*/ 448731 w 1313007"/>
              <a:gd name="connsiteY0" fmla="*/ 37591 h 1203827"/>
              <a:gd name="connsiteX1" fmla="*/ 5 w 1313007"/>
              <a:gd name="connsiteY1" fmla="*/ 631445 h 1203827"/>
              <a:gd name="connsiteX2" fmla="*/ 308470 w 1313007"/>
              <a:gd name="connsiteY2" fmla="*/ 1088173 h 1203827"/>
              <a:gd name="connsiteX3" fmla="*/ 770994 w 1313007"/>
              <a:gd name="connsiteY3" fmla="*/ 1184174 h 1203827"/>
              <a:gd name="connsiteX4" fmla="*/ 1292707 w 1313007"/>
              <a:gd name="connsiteY4" fmla="*/ 780267 h 1203827"/>
              <a:gd name="connsiteX5" fmla="*/ 1122511 w 1313007"/>
              <a:gd name="connsiteY5" fmla="*/ 136921 h 1203827"/>
              <a:gd name="connsiteX6" fmla="*/ 448731 w 1313007"/>
              <a:gd name="connsiteY6" fmla="*/ 37591 h 1203827"/>
              <a:gd name="connsiteX0" fmla="*/ 463553 w 1327829"/>
              <a:gd name="connsiteY0" fmla="*/ 32353 h 1198589"/>
              <a:gd name="connsiteX1" fmla="*/ 5 w 1327829"/>
              <a:gd name="connsiteY1" fmla="*/ 555316 h 1198589"/>
              <a:gd name="connsiteX2" fmla="*/ 323292 w 1327829"/>
              <a:gd name="connsiteY2" fmla="*/ 1082935 h 1198589"/>
              <a:gd name="connsiteX3" fmla="*/ 785816 w 1327829"/>
              <a:gd name="connsiteY3" fmla="*/ 1178936 h 1198589"/>
              <a:gd name="connsiteX4" fmla="*/ 1307529 w 1327829"/>
              <a:gd name="connsiteY4" fmla="*/ 775029 h 1198589"/>
              <a:gd name="connsiteX5" fmla="*/ 1137333 w 1327829"/>
              <a:gd name="connsiteY5" fmla="*/ 131683 h 1198589"/>
              <a:gd name="connsiteX6" fmla="*/ 463553 w 1327829"/>
              <a:gd name="connsiteY6" fmla="*/ 32353 h 1198589"/>
              <a:gd name="connsiteX0" fmla="*/ 463553 w 1327829"/>
              <a:gd name="connsiteY0" fmla="*/ 32353 h 1180418"/>
              <a:gd name="connsiteX1" fmla="*/ 5 w 1327829"/>
              <a:gd name="connsiteY1" fmla="*/ 555316 h 1180418"/>
              <a:gd name="connsiteX2" fmla="*/ 323292 w 1327829"/>
              <a:gd name="connsiteY2" fmla="*/ 1082935 h 1180418"/>
              <a:gd name="connsiteX3" fmla="*/ 904389 w 1327829"/>
              <a:gd name="connsiteY3" fmla="*/ 1156068 h 1180418"/>
              <a:gd name="connsiteX4" fmla="*/ 1307529 w 1327829"/>
              <a:gd name="connsiteY4" fmla="*/ 775029 h 1180418"/>
              <a:gd name="connsiteX5" fmla="*/ 1137333 w 1327829"/>
              <a:gd name="connsiteY5" fmla="*/ 131683 h 1180418"/>
              <a:gd name="connsiteX6" fmla="*/ 463553 w 1327829"/>
              <a:gd name="connsiteY6" fmla="*/ 32353 h 1180418"/>
              <a:gd name="connsiteX0" fmla="*/ 463553 w 1327829"/>
              <a:gd name="connsiteY0" fmla="*/ 32353 h 1180418"/>
              <a:gd name="connsiteX1" fmla="*/ 5 w 1327829"/>
              <a:gd name="connsiteY1" fmla="*/ 555316 h 1180418"/>
              <a:gd name="connsiteX2" fmla="*/ 323292 w 1327829"/>
              <a:gd name="connsiteY2" fmla="*/ 1082935 h 1180418"/>
              <a:gd name="connsiteX3" fmla="*/ 887097 w 1327829"/>
              <a:gd name="connsiteY3" fmla="*/ 1156068 h 1180418"/>
              <a:gd name="connsiteX4" fmla="*/ 1307529 w 1327829"/>
              <a:gd name="connsiteY4" fmla="*/ 775029 h 1180418"/>
              <a:gd name="connsiteX5" fmla="*/ 1137333 w 1327829"/>
              <a:gd name="connsiteY5" fmla="*/ 131683 h 1180418"/>
              <a:gd name="connsiteX6" fmla="*/ 463553 w 1327829"/>
              <a:gd name="connsiteY6" fmla="*/ 32353 h 1180418"/>
              <a:gd name="connsiteX0" fmla="*/ 437541 w 1327572"/>
              <a:gd name="connsiteY0" fmla="*/ 30143 h 1194216"/>
              <a:gd name="connsiteX1" fmla="*/ 1167 w 1327572"/>
              <a:gd name="connsiteY1" fmla="*/ 569114 h 1194216"/>
              <a:gd name="connsiteX2" fmla="*/ 324454 w 1327572"/>
              <a:gd name="connsiteY2" fmla="*/ 1096733 h 1194216"/>
              <a:gd name="connsiteX3" fmla="*/ 888259 w 1327572"/>
              <a:gd name="connsiteY3" fmla="*/ 1169866 h 1194216"/>
              <a:gd name="connsiteX4" fmla="*/ 1308691 w 1327572"/>
              <a:gd name="connsiteY4" fmla="*/ 788827 h 1194216"/>
              <a:gd name="connsiteX5" fmla="*/ 1138495 w 1327572"/>
              <a:gd name="connsiteY5" fmla="*/ 145481 h 1194216"/>
              <a:gd name="connsiteX6" fmla="*/ 437541 w 1327572"/>
              <a:gd name="connsiteY6" fmla="*/ 30143 h 1194216"/>
              <a:gd name="connsiteX0" fmla="*/ 437542 w 1327572"/>
              <a:gd name="connsiteY0" fmla="*/ 29140 h 1193213"/>
              <a:gd name="connsiteX1" fmla="*/ 1168 w 1327572"/>
              <a:gd name="connsiteY1" fmla="*/ 568111 h 1193213"/>
              <a:gd name="connsiteX2" fmla="*/ 324455 w 1327572"/>
              <a:gd name="connsiteY2" fmla="*/ 1095730 h 1193213"/>
              <a:gd name="connsiteX3" fmla="*/ 888260 w 1327572"/>
              <a:gd name="connsiteY3" fmla="*/ 1168863 h 1193213"/>
              <a:gd name="connsiteX4" fmla="*/ 1308692 w 1327572"/>
              <a:gd name="connsiteY4" fmla="*/ 787824 h 1193213"/>
              <a:gd name="connsiteX5" fmla="*/ 1138496 w 1327572"/>
              <a:gd name="connsiteY5" fmla="*/ 144478 h 1193213"/>
              <a:gd name="connsiteX6" fmla="*/ 437542 w 1327572"/>
              <a:gd name="connsiteY6" fmla="*/ 29140 h 1193213"/>
              <a:gd name="connsiteX0" fmla="*/ 436661 w 1326691"/>
              <a:gd name="connsiteY0" fmla="*/ 29140 h 1193213"/>
              <a:gd name="connsiteX1" fmla="*/ 287 w 1326691"/>
              <a:gd name="connsiteY1" fmla="*/ 568111 h 1193213"/>
              <a:gd name="connsiteX2" fmla="*/ 323574 w 1326691"/>
              <a:gd name="connsiteY2" fmla="*/ 1095730 h 1193213"/>
              <a:gd name="connsiteX3" fmla="*/ 887379 w 1326691"/>
              <a:gd name="connsiteY3" fmla="*/ 1168863 h 1193213"/>
              <a:gd name="connsiteX4" fmla="*/ 1307811 w 1326691"/>
              <a:gd name="connsiteY4" fmla="*/ 787824 h 1193213"/>
              <a:gd name="connsiteX5" fmla="*/ 1137615 w 1326691"/>
              <a:gd name="connsiteY5" fmla="*/ 144478 h 1193213"/>
              <a:gd name="connsiteX6" fmla="*/ 436661 w 1326691"/>
              <a:gd name="connsiteY6" fmla="*/ 29140 h 1193213"/>
              <a:gd name="connsiteX0" fmla="*/ 436689 w 1326719"/>
              <a:gd name="connsiteY0" fmla="*/ 29140 h 1193213"/>
              <a:gd name="connsiteX1" fmla="*/ 315 w 1326719"/>
              <a:gd name="connsiteY1" fmla="*/ 568111 h 1193213"/>
              <a:gd name="connsiteX2" fmla="*/ 323602 w 1326719"/>
              <a:gd name="connsiteY2" fmla="*/ 1095730 h 1193213"/>
              <a:gd name="connsiteX3" fmla="*/ 887407 w 1326719"/>
              <a:gd name="connsiteY3" fmla="*/ 1168863 h 1193213"/>
              <a:gd name="connsiteX4" fmla="*/ 1307839 w 1326719"/>
              <a:gd name="connsiteY4" fmla="*/ 787824 h 1193213"/>
              <a:gd name="connsiteX5" fmla="*/ 1137643 w 1326719"/>
              <a:gd name="connsiteY5" fmla="*/ 144478 h 1193213"/>
              <a:gd name="connsiteX6" fmla="*/ 436689 w 1326719"/>
              <a:gd name="connsiteY6" fmla="*/ 29140 h 119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719" h="1193213">
                <a:moveTo>
                  <a:pt x="436689" y="29140"/>
                </a:moveTo>
                <a:cubicBezTo>
                  <a:pt x="212550" y="97458"/>
                  <a:pt x="9283" y="301161"/>
                  <a:pt x="315" y="568111"/>
                </a:cubicBezTo>
                <a:cubicBezTo>
                  <a:pt x="-8653" y="835061"/>
                  <a:pt x="175343" y="1001322"/>
                  <a:pt x="323602" y="1095730"/>
                </a:cubicBezTo>
                <a:cubicBezTo>
                  <a:pt x="452100" y="1187851"/>
                  <a:pt x="723368" y="1220181"/>
                  <a:pt x="887407" y="1168863"/>
                </a:cubicBezTo>
                <a:cubicBezTo>
                  <a:pt x="1051446" y="1117545"/>
                  <a:pt x="1249253" y="962366"/>
                  <a:pt x="1307839" y="787824"/>
                </a:cubicBezTo>
                <a:cubicBezTo>
                  <a:pt x="1366425" y="613282"/>
                  <a:pt x="1282835" y="270925"/>
                  <a:pt x="1137643" y="144478"/>
                </a:cubicBezTo>
                <a:cubicBezTo>
                  <a:pt x="992451" y="18031"/>
                  <a:pt x="660828" y="-39178"/>
                  <a:pt x="436689" y="29140"/>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4">
            <a:extLst>
              <a:ext uri="{FF2B5EF4-FFF2-40B4-BE49-F238E27FC236}">
                <a16:creationId xmlns:a16="http://schemas.microsoft.com/office/drawing/2014/main" id="{825CABA2-3C54-B52D-80A6-83348602B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49594">
            <a:off x="-35063" y="5554431"/>
            <a:ext cx="1291096" cy="713903"/>
          </a:xfrm>
          <a:custGeom>
            <a:avLst/>
            <a:gdLst>
              <a:gd name="connsiteX0" fmla="*/ 502772 w 1437461"/>
              <a:gd name="connsiteY0" fmla="*/ 5771 h 791649"/>
              <a:gd name="connsiteX1" fmla="*/ 683485 w 1437461"/>
              <a:gd name="connsiteY1" fmla="*/ 39839 h 791649"/>
              <a:gd name="connsiteX2" fmla="*/ 1272612 w 1437461"/>
              <a:gd name="connsiteY2" fmla="*/ 473005 h 791649"/>
              <a:gd name="connsiteX3" fmla="*/ 1437435 w 1437461"/>
              <a:gd name="connsiteY3" fmla="*/ 787477 h 791649"/>
              <a:gd name="connsiteX4" fmla="*/ 163816 w 1437461"/>
              <a:gd name="connsiteY4" fmla="*/ 664604 h 791649"/>
              <a:gd name="connsiteX5" fmla="*/ 0 w 1437461"/>
              <a:gd name="connsiteY5" fmla="*/ 647742 h 791649"/>
              <a:gd name="connsiteX6" fmla="*/ 81238 w 1437461"/>
              <a:gd name="connsiteY6" fmla="*/ 31240 h 791649"/>
              <a:gd name="connsiteX7" fmla="*/ 207629 w 1437461"/>
              <a:gd name="connsiteY7" fmla="*/ 10124 h 791649"/>
              <a:gd name="connsiteX8" fmla="*/ 502772 w 1437461"/>
              <a:gd name="connsiteY8" fmla="*/ 5771 h 791649"/>
              <a:gd name="connsiteX0" fmla="*/ 496053 w 1430742"/>
              <a:gd name="connsiteY0" fmla="*/ 5771 h 791649"/>
              <a:gd name="connsiteX1" fmla="*/ 676766 w 1430742"/>
              <a:gd name="connsiteY1" fmla="*/ 39839 h 791649"/>
              <a:gd name="connsiteX2" fmla="*/ 1265893 w 1430742"/>
              <a:gd name="connsiteY2" fmla="*/ 473005 h 791649"/>
              <a:gd name="connsiteX3" fmla="*/ 1430716 w 1430742"/>
              <a:gd name="connsiteY3" fmla="*/ 787477 h 791649"/>
              <a:gd name="connsiteX4" fmla="*/ 157097 w 1430742"/>
              <a:gd name="connsiteY4" fmla="*/ 664604 h 791649"/>
              <a:gd name="connsiteX5" fmla="*/ 0 w 1430742"/>
              <a:gd name="connsiteY5" fmla="*/ 614177 h 791649"/>
              <a:gd name="connsiteX6" fmla="*/ 74519 w 1430742"/>
              <a:gd name="connsiteY6" fmla="*/ 31240 h 791649"/>
              <a:gd name="connsiteX7" fmla="*/ 200910 w 1430742"/>
              <a:gd name="connsiteY7" fmla="*/ 10124 h 791649"/>
              <a:gd name="connsiteX8" fmla="*/ 496053 w 1430742"/>
              <a:gd name="connsiteY8" fmla="*/ 5771 h 791649"/>
              <a:gd name="connsiteX0" fmla="*/ 496053 w 1430744"/>
              <a:gd name="connsiteY0" fmla="*/ 5771 h 791120"/>
              <a:gd name="connsiteX1" fmla="*/ 676766 w 1430744"/>
              <a:gd name="connsiteY1" fmla="*/ 39839 h 791120"/>
              <a:gd name="connsiteX2" fmla="*/ 1265893 w 1430744"/>
              <a:gd name="connsiteY2" fmla="*/ 473005 h 791120"/>
              <a:gd name="connsiteX3" fmla="*/ 1430716 w 1430744"/>
              <a:gd name="connsiteY3" fmla="*/ 787477 h 791120"/>
              <a:gd name="connsiteX4" fmla="*/ 223581 w 1430744"/>
              <a:gd name="connsiteY4" fmla="*/ 648101 h 791120"/>
              <a:gd name="connsiteX5" fmla="*/ 0 w 1430744"/>
              <a:gd name="connsiteY5" fmla="*/ 614177 h 791120"/>
              <a:gd name="connsiteX6" fmla="*/ 74519 w 1430744"/>
              <a:gd name="connsiteY6" fmla="*/ 31240 h 791120"/>
              <a:gd name="connsiteX7" fmla="*/ 200910 w 1430744"/>
              <a:gd name="connsiteY7" fmla="*/ 10124 h 791120"/>
              <a:gd name="connsiteX8" fmla="*/ 496053 w 1430744"/>
              <a:gd name="connsiteY8" fmla="*/ 5771 h 79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0744" h="791120">
                <a:moveTo>
                  <a:pt x="496053" y="5771"/>
                </a:moveTo>
                <a:cubicBezTo>
                  <a:pt x="559764" y="11914"/>
                  <a:pt x="620891" y="23081"/>
                  <a:pt x="676766" y="39839"/>
                </a:cubicBezTo>
                <a:cubicBezTo>
                  <a:pt x="900264" y="106872"/>
                  <a:pt x="1141712" y="343956"/>
                  <a:pt x="1265893" y="473005"/>
                </a:cubicBezTo>
                <a:cubicBezTo>
                  <a:pt x="1370901" y="605918"/>
                  <a:pt x="1411352" y="705935"/>
                  <a:pt x="1430716" y="787477"/>
                </a:cubicBezTo>
                <a:cubicBezTo>
                  <a:pt x="1435886" y="812353"/>
                  <a:pt x="743611" y="703689"/>
                  <a:pt x="223581" y="648101"/>
                </a:cubicBezTo>
                <a:lnTo>
                  <a:pt x="0" y="614177"/>
                </a:lnTo>
                <a:lnTo>
                  <a:pt x="74519" y="31240"/>
                </a:lnTo>
                <a:lnTo>
                  <a:pt x="200910" y="10124"/>
                </a:lnTo>
                <a:cubicBezTo>
                  <a:pt x="299103" y="-1355"/>
                  <a:pt x="400485" y="-3444"/>
                  <a:pt x="496053" y="5771"/>
                </a:cubicBezTo>
                <a:close/>
              </a:path>
            </a:pathLst>
          </a:custGeom>
          <a:solidFill>
            <a:schemeClr val="accent2">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6">
            <a:extLst>
              <a:ext uri="{FF2B5EF4-FFF2-40B4-BE49-F238E27FC236}">
                <a16:creationId xmlns:a16="http://schemas.microsoft.com/office/drawing/2014/main" id="{1C8E3EAE-776E-2B5B-E7BA-43B90F068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760" y="5263501"/>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00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3D68-B7FB-D6DE-B58E-ED40C92DB29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9D690BCB-0FA9-D575-5462-278526B3432C}"/>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survey of Benefits Canada, 78% of participants have faced financial difficulties because of the high inflation (Staff). Among them, 67 % of participants aged 18 to 24 have no saving/retirement plans at all. Even though the banks have offered about 4% GIC rates, in August 2022, the Canadian inflation rate is even higher with a rate of 7% (Government of Canada). This means each year the funds in our accounts are losing their values by 3% with saving plans and 7% with non-saving plans. To prevent this loss, the stock market is a great way to solve this problem; however, the risk may be higher than savings. This has discouraged many people to enter to the stock market. Therefore, our paper trading application, named “Risk-Free Paper Trading”, will be an application which helps users to approach the stock market safely by allowing people to monitor stock prices, create and save accounts with different portfolios, buy and sell stocks virtually, show gains and losses, calculate passive incomes (from dividends) from stocks, and save memo for transactions with purchased reasons.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0C28460-12D4-F688-D6CA-676E72F4B57D}"/>
              </a:ext>
            </a:extLst>
          </p:cNvPr>
          <p:cNvSpPr>
            <a:spLocks noGrp="1"/>
          </p:cNvSpPr>
          <p:nvPr>
            <p:ph type="dt" sz="half" idx="10"/>
          </p:nvPr>
        </p:nvSpPr>
        <p:spPr/>
        <p:txBody>
          <a:bodyPr/>
          <a:lstStyle/>
          <a:p>
            <a:fld id="{579F6069-8263-4296-913A-BC2234E8D32B}" type="datetime1">
              <a:rPr lang="en-US" smtClean="0"/>
              <a:t>10/2/2023</a:t>
            </a:fld>
            <a:endParaRPr lang="en-US"/>
          </a:p>
        </p:txBody>
      </p:sp>
      <p:sp>
        <p:nvSpPr>
          <p:cNvPr id="5" name="Footer Placeholder 4">
            <a:extLst>
              <a:ext uri="{FF2B5EF4-FFF2-40B4-BE49-F238E27FC236}">
                <a16:creationId xmlns:a16="http://schemas.microsoft.com/office/drawing/2014/main" id="{61F593FE-9AD2-9528-D0E8-3025BD7FD20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2F897C2-3B0B-AE79-D75F-B1F1070C79B3}"/>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95612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EAF2-4DEC-33CF-8408-D12B17FD63DC}"/>
              </a:ext>
            </a:extLst>
          </p:cNvPr>
          <p:cNvSpPr>
            <a:spLocks noGrp="1"/>
          </p:cNvSpPr>
          <p:nvPr>
            <p:ph type="title"/>
          </p:nvPr>
        </p:nvSpPr>
        <p:spPr>
          <a:xfrm>
            <a:off x="801771" y="136525"/>
            <a:ext cx="10449784" cy="790575"/>
          </a:xfrm>
        </p:spPr>
        <p:txBody>
          <a:bodyPr/>
          <a:lstStyle/>
          <a:p>
            <a:r>
              <a:rPr lang="en-US" dirty="0"/>
              <a:t>Mock Up Pages</a:t>
            </a:r>
          </a:p>
        </p:txBody>
      </p:sp>
      <p:sp>
        <p:nvSpPr>
          <p:cNvPr id="4" name="Date Placeholder 3">
            <a:extLst>
              <a:ext uri="{FF2B5EF4-FFF2-40B4-BE49-F238E27FC236}">
                <a16:creationId xmlns:a16="http://schemas.microsoft.com/office/drawing/2014/main" id="{E79B9962-E847-35FD-F0DC-2FCF91EEC271}"/>
              </a:ext>
            </a:extLst>
          </p:cNvPr>
          <p:cNvSpPr>
            <a:spLocks noGrp="1"/>
          </p:cNvSpPr>
          <p:nvPr>
            <p:ph type="dt" sz="half" idx="10"/>
          </p:nvPr>
        </p:nvSpPr>
        <p:spPr/>
        <p:txBody>
          <a:bodyPr/>
          <a:lstStyle/>
          <a:p>
            <a:fld id="{579F6069-8263-4296-913A-BC2234E8D32B}" type="datetime1">
              <a:rPr lang="en-US" smtClean="0"/>
              <a:t>10/2/2023</a:t>
            </a:fld>
            <a:endParaRPr lang="en-US"/>
          </a:p>
        </p:txBody>
      </p:sp>
      <p:sp>
        <p:nvSpPr>
          <p:cNvPr id="5" name="Footer Placeholder 4">
            <a:extLst>
              <a:ext uri="{FF2B5EF4-FFF2-40B4-BE49-F238E27FC236}">
                <a16:creationId xmlns:a16="http://schemas.microsoft.com/office/drawing/2014/main" id="{3065A9F7-236D-548A-21F6-647BAE9A6056}"/>
              </a:ext>
            </a:extLst>
          </p:cNvPr>
          <p:cNvSpPr>
            <a:spLocks noGrp="1"/>
          </p:cNvSpPr>
          <p:nvPr>
            <p:ph type="ftr" sz="quarter" idx="11"/>
          </p:nvPr>
        </p:nvSpPr>
        <p:spPr/>
        <p:txBody>
          <a:bodyPr/>
          <a:lstStyle/>
          <a:p>
            <a:r>
              <a:rPr lang="en-US" dirty="0"/>
              <a:t>Risk Free Paper Trade Application</a:t>
            </a:r>
          </a:p>
        </p:txBody>
      </p:sp>
      <p:sp>
        <p:nvSpPr>
          <p:cNvPr id="6" name="Slide Number Placeholder 5">
            <a:extLst>
              <a:ext uri="{FF2B5EF4-FFF2-40B4-BE49-F238E27FC236}">
                <a16:creationId xmlns:a16="http://schemas.microsoft.com/office/drawing/2014/main" id="{939C6712-2D2E-2FE0-40A8-F97C099714B4}"/>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10" name="Picture 9">
            <a:extLst>
              <a:ext uri="{FF2B5EF4-FFF2-40B4-BE49-F238E27FC236}">
                <a16:creationId xmlns:a16="http://schemas.microsoft.com/office/drawing/2014/main" id="{D423C17B-2C0E-8634-ECA8-9DD953E54713}"/>
              </a:ext>
            </a:extLst>
          </p:cNvPr>
          <p:cNvPicPr>
            <a:picLocks noChangeAspect="1"/>
          </p:cNvPicPr>
          <p:nvPr/>
        </p:nvPicPr>
        <p:blipFill>
          <a:blip r:embed="rId2"/>
          <a:stretch>
            <a:fillRect/>
          </a:stretch>
        </p:blipFill>
        <p:spPr>
          <a:xfrm>
            <a:off x="1324726" y="949258"/>
            <a:ext cx="1305119" cy="2763223"/>
          </a:xfrm>
          <a:prstGeom prst="rect">
            <a:avLst/>
          </a:prstGeom>
        </p:spPr>
      </p:pic>
      <p:pic>
        <p:nvPicPr>
          <p:cNvPr id="12" name="Picture 11">
            <a:extLst>
              <a:ext uri="{FF2B5EF4-FFF2-40B4-BE49-F238E27FC236}">
                <a16:creationId xmlns:a16="http://schemas.microsoft.com/office/drawing/2014/main" id="{A53B4ADD-9D63-0663-9EA8-5739F05DD919}"/>
              </a:ext>
            </a:extLst>
          </p:cNvPr>
          <p:cNvPicPr>
            <a:picLocks noChangeAspect="1"/>
          </p:cNvPicPr>
          <p:nvPr/>
        </p:nvPicPr>
        <p:blipFill>
          <a:blip r:embed="rId3"/>
          <a:stretch>
            <a:fillRect/>
          </a:stretch>
        </p:blipFill>
        <p:spPr>
          <a:xfrm>
            <a:off x="2724015" y="949258"/>
            <a:ext cx="1231711" cy="2763223"/>
          </a:xfrm>
          <a:prstGeom prst="rect">
            <a:avLst/>
          </a:prstGeom>
        </p:spPr>
      </p:pic>
      <p:pic>
        <p:nvPicPr>
          <p:cNvPr id="16" name="Picture 15">
            <a:extLst>
              <a:ext uri="{FF2B5EF4-FFF2-40B4-BE49-F238E27FC236}">
                <a16:creationId xmlns:a16="http://schemas.microsoft.com/office/drawing/2014/main" id="{EC7F8ADD-3995-59A4-9B7D-77801D356B95}"/>
              </a:ext>
            </a:extLst>
          </p:cNvPr>
          <p:cNvPicPr>
            <a:picLocks noChangeAspect="1"/>
          </p:cNvPicPr>
          <p:nvPr/>
        </p:nvPicPr>
        <p:blipFill>
          <a:blip r:embed="rId4"/>
          <a:stretch>
            <a:fillRect/>
          </a:stretch>
        </p:blipFill>
        <p:spPr>
          <a:xfrm>
            <a:off x="71596" y="934280"/>
            <a:ext cx="1253130" cy="2778201"/>
          </a:xfrm>
          <a:prstGeom prst="rect">
            <a:avLst/>
          </a:prstGeom>
        </p:spPr>
      </p:pic>
      <p:pic>
        <p:nvPicPr>
          <p:cNvPr id="18" name="Picture 17">
            <a:extLst>
              <a:ext uri="{FF2B5EF4-FFF2-40B4-BE49-F238E27FC236}">
                <a16:creationId xmlns:a16="http://schemas.microsoft.com/office/drawing/2014/main" id="{D975481D-B982-22EA-B8D0-797B014D0FA9}"/>
              </a:ext>
            </a:extLst>
          </p:cNvPr>
          <p:cNvPicPr>
            <a:picLocks noChangeAspect="1"/>
          </p:cNvPicPr>
          <p:nvPr/>
        </p:nvPicPr>
        <p:blipFill>
          <a:blip r:embed="rId5"/>
          <a:stretch>
            <a:fillRect/>
          </a:stretch>
        </p:blipFill>
        <p:spPr>
          <a:xfrm>
            <a:off x="3997908" y="869475"/>
            <a:ext cx="1257340" cy="2843006"/>
          </a:xfrm>
          <a:prstGeom prst="rect">
            <a:avLst/>
          </a:prstGeom>
        </p:spPr>
      </p:pic>
      <p:pic>
        <p:nvPicPr>
          <p:cNvPr id="20" name="Picture 19">
            <a:extLst>
              <a:ext uri="{FF2B5EF4-FFF2-40B4-BE49-F238E27FC236}">
                <a16:creationId xmlns:a16="http://schemas.microsoft.com/office/drawing/2014/main" id="{58A93B48-BF0B-4CDC-01F4-FBAA9388A274}"/>
              </a:ext>
            </a:extLst>
          </p:cNvPr>
          <p:cNvPicPr>
            <a:picLocks noChangeAspect="1"/>
          </p:cNvPicPr>
          <p:nvPr/>
        </p:nvPicPr>
        <p:blipFill>
          <a:blip r:embed="rId6"/>
          <a:stretch>
            <a:fillRect/>
          </a:stretch>
        </p:blipFill>
        <p:spPr>
          <a:xfrm>
            <a:off x="5285402" y="880254"/>
            <a:ext cx="1241448" cy="2840662"/>
          </a:xfrm>
          <a:prstGeom prst="rect">
            <a:avLst/>
          </a:prstGeom>
        </p:spPr>
      </p:pic>
      <p:pic>
        <p:nvPicPr>
          <p:cNvPr id="29" name="Picture 28">
            <a:extLst>
              <a:ext uri="{FF2B5EF4-FFF2-40B4-BE49-F238E27FC236}">
                <a16:creationId xmlns:a16="http://schemas.microsoft.com/office/drawing/2014/main" id="{8880B39C-14A2-3119-361C-8FEF714DC52B}"/>
              </a:ext>
            </a:extLst>
          </p:cNvPr>
          <p:cNvPicPr>
            <a:picLocks noChangeAspect="1"/>
          </p:cNvPicPr>
          <p:nvPr/>
        </p:nvPicPr>
        <p:blipFill>
          <a:blip r:embed="rId7"/>
          <a:stretch>
            <a:fillRect/>
          </a:stretch>
        </p:blipFill>
        <p:spPr>
          <a:xfrm>
            <a:off x="6611283" y="880254"/>
            <a:ext cx="1272497" cy="2840662"/>
          </a:xfrm>
          <a:prstGeom prst="rect">
            <a:avLst/>
          </a:prstGeom>
        </p:spPr>
      </p:pic>
      <p:pic>
        <p:nvPicPr>
          <p:cNvPr id="30" name="Picture 29">
            <a:extLst>
              <a:ext uri="{FF2B5EF4-FFF2-40B4-BE49-F238E27FC236}">
                <a16:creationId xmlns:a16="http://schemas.microsoft.com/office/drawing/2014/main" id="{1A47E04A-A22F-A484-8EBA-F498F4EE6CDB}"/>
              </a:ext>
            </a:extLst>
          </p:cNvPr>
          <p:cNvPicPr>
            <a:picLocks noChangeAspect="1"/>
          </p:cNvPicPr>
          <p:nvPr/>
        </p:nvPicPr>
        <p:blipFill>
          <a:blip r:embed="rId8"/>
          <a:stretch>
            <a:fillRect/>
          </a:stretch>
        </p:blipFill>
        <p:spPr>
          <a:xfrm>
            <a:off x="7892745" y="871819"/>
            <a:ext cx="1349577" cy="2840662"/>
          </a:xfrm>
          <a:prstGeom prst="rect">
            <a:avLst/>
          </a:prstGeom>
        </p:spPr>
      </p:pic>
      <p:pic>
        <p:nvPicPr>
          <p:cNvPr id="31" name="Picture 30">
            <a:extLst>
              <a:ext uri="{FF2B5EF4-FFF2-40B4-BE49-F238E27FC236}">
                <a16:creationId xmlns:a16="http://schemas.microsoft.com/office/drawing/2014/main" id="{5B2718A3-7E14-675A-E77A-45D88B73264F}"/>
              </a:ext>
            </a:extLst>
          </p:cNvPr>
          <p:cNvPicPr>
            <a:picLocks noChangeAspect="1"/>
          </p:cNvPicPr>
          <p:nvPr/>
        </p:nvPicPr>
        <p:blipFill>
          <a:blip r:embed="rId9"/>
          <a:stretch>
            <a:fillRect/>
          </a:stretch>
        </p:blipFill>
        <p:spPr>
          <a:xfrm>
            <a:off x="10592904" y="879903"/>
            <a:ext cx="1388138" cy="2871893"/>
          </a:xfrm>
          <a:prstGeom prst="rect">
            <a:avLst/>
          </a:prstGeom>
        </p:spPr>
      </p:pic>
      <p:pic>
        <p:nvPicPr>
          <p:cNvPr id="32" name="Picture 31">
            <a:extLst>
              <a:ext uri="{FF2B5EF4-FFF2-40B4-BE49-F238E27FC236}">
                <a16:creationId xmlns:a16="http://schemas.microsoft.com/office/drawing/2014/main" id="{69D71A43-C2E7-60E6-09A1-FB88570DFA77}"/>
              </a:ext>
            </a:extLst>
          </p:cNvPr>
          <p:cNvPicPr>
            <a:picLocks noChangeAspect="1"/>
          </p:cNvPicPr>
          <p:nvPr/>
        </p:nvPicPr>
        <p:blipFill>
          <a:blip r:embed="rId10"/>
          <a:stretch>
            <a:fillRect/>
          </a:stretch>
        </p:blipFill>
        <p:spPr>
          <a:xfrm>
            <a:off x="9313158" y="871819"/>
            <a:ext cx="1283799" cy="2832779"/>
          </a:xfrm>
          <a:prstGeom prst="rect">
            <a:avLst/>
          </a:prstGeom>
        </p:spPr>
      </p:pic>
      <p:pic>
        <p:nvPicPr>
          <p:cNvPr id="36" name="Picture 35">
            <a:extLst>
              <a:ext uri="{FF2B5EF4-FFF2-40B4-BE49-F238E27FC236}">
                <a16:creationId xmlns:a16="http://schemas.microsoft.com/office/drawing/2014/main" id="{8C7372EB-8961-0C37-A8FB-24C3E95D0729}"/>
              </a:ext>
            </a:extLst>
          </p:cNvPr>
          <p:cNvPicPr>
            <a:picLocks noChangeAspect="1"/>
          </p:cNvPicPr>
          <p:nvPr/>
        </p:nvPicPr>
        <p:blipFill>
          <a:blip r:embed="rId11"/>
          <a:stretch>
            <a:fillRect/>
          </a:stretch>
        </p:blipFill>
        <p:spPr>
          <a:xfrm>
            <a:off x="94665" y="3699746"/>
            <a:ext cx="1253130" cy="2747253"/>
          </a:xfrm>
          <a:prstGeom prst="rect">
            <a:avLst/>
          </a:prstGeom>
        </p:spPr>
      </p:pic>
      <p:pic>
        <p:nvPicPr>
          <p:cNvPr id="38" name="Picture 37">
            <a:extLst>
              <a:ext uri="{FF2B5EF4-FFF2-40B4-BE49-F238E27FC236}">
                <a16:creationId xmlns:a16="http://schemas.microsoft.com/office/drawing/2014/main" id="{584D2EE2-23D0-E716-1450-3DF943E98465}"/>
              </a:ext>
            </a:extLst>
          </p:cNvPr>
          <p:cNvPicPr>
            <a:picLocks noChangeAspect="1"/>
          </p:cNvPicPr>
          <p:nvPr/>
        </p:nvPicPr>
        <p:blipFill>
          <a:blip r:embed="rId12"/>
          <a:stretch>
            <a:fillRect/>
          </a:stretch>
        </p:blipFill>
        <p:spPr>
          <a:xfrm>
            <a:off x="1359465" y="3720916"/>
            <a:ext cx="1161474" cy="2757032"/>
          </a:xfrm>
          <a:prstGeom prst="rect">
            <a:avLst/>
          </a:prstGeom>
        </p:spPr>
      </p:pic>
      <p:pic>
        <p:nvPicPr>
          <p:cNvPr id="40" name="Picture 39">
            <a:extLst>
              <a:ext uri="{FF2B5EF4-FFF2-40B4-BE49-F238E27FC236}">
                <a16:creationId xmlns:a16="http://schemas.microsoft.com/office/drawing/2014/main" id="{4BE8F5B5-A7C1-C8EA-B289-A7D4A22A3EFE}"/>
              </a:ext>
            </a:extLst>
          </p:cNvPr>
          <p:cNvPicPr>
            <a:picLocks noChangeAspect="1"/>
          </p:cNvPicPr>
          <p:nvPr/>
        </p:nvPicPr>
        <p:blipFill>
          <a:blip r:embed="rId13"/>
          <a:stretch>
            <a:fillRect/>
          </a:stretch>
        </p:blipFill>
        <p:spPr>
          <a:xfrm>
            <a:off x="2603982" y="3712481"/>
            <a:ext cx="1241448" cy="2788333"/>
          </a:xfrm>
          <a:prstGeom prst="rect">
            <a:avLst/>
          </a:prstGeom>
        </p:spPr>
      </p:pic>
      <p:pic>
        <p:nvPicPr>
          <p:cNvPr id="42" name="Picture 41">
            <a:extLst>
              <a:ext uri="{FF2B5EF4-FFF2-40B4-BE49-F238E27FC236}">
                <a16:creationId xmlns:a16="http://schemas.microsoft.com/office/drawing/2014/main" id="{72137D89-4142-C413-815D-C0406BA088C0}"/>
              </a:ext>
            </a:extLst>
          </p:cNvPr>
          <p:cNvPicPr>
            <a:picLocks noChangeAspect="1"/>
          </p:cNvPicPr>
          <p:nvPr/>
        </p:nvPicPr>
        <p:blipFill>
          <a:blip r:embed="rId14"/>
          <a:stretch>
            <a:fillRect/>
          </a:stretch>
        </p:blipFill>
        <p:spPr>
          <a:xfrm>
            <a:off x="3991857" y="3689615"/>
            <a:ext cx="1329764" cy="2788333"/>
          </a:xfrm>
          <a:prstGeom prst="rect">
            <a:avLst/>
          </a:prstGeom>
        </p:spPr>
      </p:pic>
      <p:pic>
        <p:nvPicPr>
          <p:cNvPr id="44" name="Picture 43">
            <a:extLst>
              <a:ext uri="{FF2B5EF4-FFF2-40B4-BE49-F238E27FC236}">
                <a16:creationId xmlns:a16="http://schemas.microsoft.com/office/drawing/2014/main" id="{E822C279-88CA-3136-59ED-DDC41722DE89}"/>
              </a:ext>
            </a:extLst>
          </p:cNvPr>
          <p:cNvPicPr>
            <a:picLocks noChangeAspect="1"/>
          </p:cNvPicPr>
          <p:nvPr/>
        </p:nvPicPr>
        <p:blipFill>
          <a:blip r:embed="rId15"/>
          <a:stretch>
            <a:fillRect/>
          </a:stretch>
        </p:blipFill>
        <p:spPr>
          <a:xfrm>
            <a:off x="5298396" y="3732081"/>
            <a:ext cx="1228454" cy="2714918"/>
          </a:xfrm>
          <a:prstGeom prst="rect">
            <a:avLst/>
          </a:prstGeom>
        </p:spPr>
      </p:pic>
      <p:pic>
        <p:nvPicPr>
          <p:cNvPr id="46" name="Picture 45">
            <a:extLst>
              <a:ext uri="{FF2B5EF4-FFF2-40B4-BE49-F238E27FC236}">
                <a16:creationId xmlns:a16="http://schemas.microsoft.com/office/drawing/2014/main" id="{33CC1DAF-5FDF-A135-BA93-CB96DED358A7}"/>
              </a:ext>
            </a:extLst>
          </p:cNvPr>
          <p:cNvPicPr>
            <a:picLocks noChangeAspect="1"/>
          </p:cNvPicPr>
          <p:nvPr/>
        </p:nvPicPr>
        <p:blipFill>
          <a:blip r:embed="rId16"/>
          <a:stretch>
            <a:fillRect/>
          </a:stretch>
        </p:blipFill>
        <p:spPr>
          <a:xfrm>
            <a:off x="6573988" y="3689615"/>
            <a:ext cx="1228454" cy="2757384"/>
          </a:xfrm>
          <a:prstGeom prst="rect">
            <a:avLst/>
          </a:prstGeom>
        </p:spPr>
      </p:pic>
      <p:pic>
        <p:nvPicPr>
          <p:cNvPr id="48" name="Picture 47">
            <a:extLst>
              <a:ext uri="{FF2B5EF4-FFF2-40B4-BE49-F238E27FC236}">
                <a16:creationId xmlns:a16="http://schemas.microsoft.com/office/drawing/2014/main" id="{4A826B8F-D01F-01A2-3447-D6B8F36C7E19}"/>
              </a:ext>
            </a:extLst>
          </p:cNvPr>
          <p:cNvPicPr>
            <a:picLocks noChangeAspect="1"/>
          </p:cNvPicPr>
          <p:nvPr/>
        </p:nvPicPr>
        <p:blipFill>
          <a:blip r:embed="rId17"/>
          <a:stretch>
            <a:fillRect/>
          </a:stretch>
        </p:blipFill>
        <p:spPr>
          <a:xfrm>
            <a:off x="7926557" y="3720565"/>
            <a:ext cx="2905978" cy="2757383"/>
          </a:xfrm>
          <a:prstGeom prst="rect">
            <a:avLst/>
          </a:prstGeom>
        </p:spPr>
      </p:pic>
    </p:spTree>
    <p:extLst>
      <p:ext uri="{BB962C8B-B14F-4D97-AF65-F5344CB8AC3E}">
        <p14:creationId xmlns:p14="http://schemas.microsoft.com/office/powerpoint/2010/main" val="293390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A545-79AE-488E-FBCF-18E2CD3D3308}"/>
              </a:ext>
            </a:extLst>
          </p:cNvPr>
          <p:cNvSpPr>
            <a:spLocks noGrp="1"/>
          </p:cNvSpPr>
          <p:nvPr>
            <p:ph type="title"/>
          </p:nvPr>
        </p:nvSpPr>
        <p:spPr>
          <a:xfrm>
            <a:off x="871108" y="588245"/>
            <a:ext cx="2430892" cy="1265928"/>
          </a:xfrm>
        </p:spPr>
        <p:txBody>
          <a:bodyPr/>
          <a:lstStyle/>
          <a:p>
            <a:r>
              <a:rPr lang="en-US" dirty="0"/>
              <a:t>Log In Flow</a:t>
            </a:r>
          </a:p>
        </p:txBody>
      </p:sp>
      <p:pic>
        <p:nvPicPr>
          <p:cNvPr id="8" name="Content Placeholder 7">
            <a:extLst>
              <a:ext uri="{FF2B5EF4-FFF2-40B4-BE49-F238E27FC236}">
                <a16:creationId xmlns:a16="http://schemas.microsoft.com/office/drawing/2014/main" id="{95B5CD55-61E1-C6E7-4DD4-3F900492BD3F}"/>
              </a:ext>
            </a:extLst>
          </p:cNvPr>
          <p:cNvPicPr>
            <a:picLocks noGrp="1" noChangeAspect="1"/>
          </p:cNvPicPr>
          <p:nvPr>
            <p:ph idx="1"/>
          </p:nvPr>
        </p:nvPicPr>
        <p:blipFill>
          <a:blip r:embed="rId2"/>
          <a:stretch>
            <a:fillRect/>
          </a:stretch>
        </p:blipFill>
        <p:spPr>
          <a:xfrm>
            <a:off x="3784337" y="1819724"/>
            <a:ext cx="6278880" cy="4536626"/>
          </a:xfrm>
        </p:spPr>
      </p:pic>
      <p:sp>
        <p:nvSpPr>
          <p:cNvPr id="6" name="Slide Number Placeholder 5">
            <a:extLst>
              <a:ext uri="{FF2B5EF4-FFF2-40B4-BE49-F238E27FC236}">
                <a16:creationId xmlns:a16="http://schemas.microsoft.com/office/drawing/2014/main" id="{3221E8AE-7896-8F50-405F-E81ED716A897}"/>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375774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FD96-75DD-733B-C8BA-55E2CA0CDF42}"/>
              </a:ext>
            </a:extLst>
          </p:cNvPr>
          <p:cNvSpPr>
            <a:spLocks noGrp="1"/>
          </p:cNvSpPr>
          <p:nvPr>
            <p:ph type="ctrTitle"/>
          </p:nvPr>
        </p:nvSpPr>
        <p:spPr>
          <a:xfrm>
            <a:off x="6750424" y="1554480"/>
            <a:ext cx="4565277" cy="2524139"/>
          </a:xfrm>
        </p:spPr>
        <p:txBody>
          <a:bodyPr anchor="ctr">
            <a:normAutofit/>
          </a:bodyPr>
          <a:lstStyle/>
          <a:p>
            <a:r>
              <a:rPr lang="en-US" sz="3200"/>
              <a:t>List of portfolio accounts flow </a:t>
            </a:r>
          </a:p>
        </p:txBody>
      </p:sp>
      <p:sp>
        <p:nvSpPr>
          <p:cNvPr id="17" name="Subtitle 2">
            <a:extLst>
              <a:ext uri="{FF2B5EF4-FFF2-40B4-BE49-F238E27FC236}">
                <a16:creationId xmlns:a16="http://schemas.microsoft.com/office/drawing/2014/main" id="{A575950C-FDE3-2B07-84AC-392C5D10EFAB}"/>
              </a:ext>
            </a:extLst>
          </p:cNvPr>
          <p:cNvSpPr>
            <a:spLocks noGrp="1"/>
          </p:cNvSpPr>
          <p:nvPr>
            <p:ph type="subTitle" idx="1"/>
          </p:nvPr>
        </p:nvSpPr>
        <p:spPr>
          <a:xfrm>
            <a:off x="6750424" y="4149505"/>
            <a:ext cx="4565277" cy="1639825"/>
          </a:xfrm>
        </p:spPr>
        <p:txBody>
          <a:bodyPr anchor="ctr">
            <a:normAutofit fontScale="85000" lnSpcReduction="20000"/>
          </a:bodyPr>
          <a:lstStyle/>
          <a:p>
            <a:pPr>
              <a:lnSpc>
                <a:spcPct val="110000"/>
              </a:lnSpc>
            </a:pPr>
            <a:r>
              <a:rPr lang="en-US" sz="1300" dirty="0"/>
              <a:t>IF the users can log in successful, they will see the list of their portfolio accounts. They also click add to create new portfolio account where they can enter a nickname for that account and the initial desired amount. They can also change the user profile </a:t>
            </a:r>
            <a:r>
              <a:rPr lang="en-US" sz="1200" dirty="0"/>
              <a:t>and the initial desired amount. They can also change the user profile info by clicking the human symbol butt</a:t>
            </a:r>
            <a:endParaRPr lang="en-US" sz="1300" cap="all" dirty="0"/>
          </a:p>
        </p:txBody>
      </p:sp>
      <p:sp>
        <p:nvSpPr>
          <p:cNvPr id="6" name="Slide Number Placeholder 5">
            <a:extLst>
              <a:ext uri="{FF2B5EF4-FFF2-40B4-BE49-F238E27FC236}">
                <a16:creationId xmlns:a16="http://schemas.microsoft.com/office/drawing/2014/main" id="{352A1ED2-333A-EB22-52D2-A3ACB563A0C0}"/>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5</a:t>
            </a:fld>
            <a:endParaRPr lang="en-US"/>
          </a:p>
        </p:txBody>
      </p:sp>
      <p:pic>
        <p:nvPicPr>
          <p:cNvPr id="14" name="Picture 13">
            <a:extLst>
              <a:ext uri="{FF2B5EF4-FFF2-40B4-BE49-F238E27FC236}">
                <a16:creationId xmlns:a16="http://schemas.microsoft.com/office/drawing/2014/main" id="{98BA921E-2D46-CA6B-F4C8-6F65EE46B2AC}"/>
              </a:ext>
            </a:extLst>
          </p:cNvPr>
          <p:cNvPicPr>
            <a:picLocks noChangeAspect="1"/>
          </p:cNvPicPr>
          <p:nvPr/>
        </p:nvPicPr>
        <p:blipFill>
          <a:blip r:embed="rId2"/>
          <a:stretch>
            <a:fillRect/>
          </a:stretch>
        </p:blipFill>
        <p:spPr>
          <a:xfrm>
            <a:off x="725842" y="457200"/>
            <a:ext cx="5255509" cy="5638800"/>
          </a:xfrm>
          <a:prstGeom prst="rect">
            <a:avLst/>
          </a:prstGeom>
        </p:spPr>
      </p:pic>
    </p:spTree>
    <p:extLst>
      <p:ext uri="{BB962C8B-B14F-4D97-AF65-F5344CB8AC3E}">
        <p14:creationId xmlns:p14="http://schemas.microsoft.com/office/powerpoint/2010/main" val="13694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328B-004F-1B97-4F39-C90311FC32CF}"/>
              </a:ext>
            </a:extLst>
          </p:cNvPr>
          <p:cNvSpPr>
            <a:spLocks noGrp="1"/>
          </p:cNvSpPr>
          <p:nvPr>
            <p:ph type="ctrTitle"/>
          </p:nvPr>
        </p:nvSpPr>
        <p:spPr>
          <a:xfrm>
            <a:off x="963425" y="1139745"/>
            <a:ext cx="3831914" cy="2813872"/>
          </a:xfrm>
        </p:spPr>
        <p:txBody>
          <a:bodyPr anchor="ctr">
            <a:normAutofit/>
          </a:bodyPr>
          <a:lstStyle/>
          <a:p>
            <a:r>
              <a:rPr lang="en-US" sz="3200" dirty="0"/>
              <a:t>Selected Portfolio Account</a:t>
            </a:r>
          </a:p>
        </p:txBody>
      </p:sp>
      <p:sp>
        <p:nvSpPr>
          <p:cNvPr id="13" name="Subtitle 2">
            <a:extLst>
              <a:ext uri="{FF2B5EF4-FFF2-40B4-BE49-F238E27FC236}">
                <a16:creationId xmlns:a16="http://schemas.microsoft.com/office/drawing/2014/main" id="{C9812466-3160-54BB-C3AA-22AA87A16434}"/>
              </a:ext>
            </a:extLst>
          </p:cNvPr>
          <p:cNvSpPr>
            <a:spLocks noGrp="1"/>
          </p:cNvSpPr>
          <p:nvPr>
            <p:ph type="subTitle" idx="1"/>
          </p:nvPr>
        </p:nvSpPr>
        <p:spPr>
          <a:xfrm>
            <a:off x="981945" y="4094018"/>
            <a:ext cx="3798778" cy="1232910"/>
          </a:xfrm>
        </p:spPr>
        <p:txBody>
          <a:bodyPr anchor="ctr">
            <a:normAutofit fontScale="85000" lnSpcReduction="20000"/>
          </a:bodyPr>
          <a:lstStyle/>
          <a:p>
            <a:r>
              <a:rPr lang="en-US" sz="1400" dirty="0"/>
              <a:t>After Selected the existed portfolio account, users will be guided to main portfolio page where users can see their purchased stocks, buy or sell them. </a:t>
            </a:r>
          </a:p>
        </p:txBody>
      </p:sp>
      <p:pic>
        <p:nvPicPr>
          <p:cNvPr id="8" name="Picture 7">
            <a:extLst>
              <a:ext uri="{FF2B5EF4-FFF2-40B4-BE49-F238E27FC236}">
                <a16:creationId xmlns:a16="http://schemas.microsoft.com/office/drawing/2014/main" id="{716332BA-0690-132D-B55E-78FBB996F703}"/>
              </a:ext>
            </a:extLst>
          </p:cNvPr>
          <p:cNvPicPr>
            <a:picLocks noChangeAspect="1"/>
          </p:cNvPicPr>
          <p:nvPr/>
        </p:nvPicPr>
        <p:blipFill>
          <a:blip r:embed="rId2"/>
          <a:stretch>
            <a:fillRect/>
          </a:stretch>
        </p:blipFill>
        <p:spPr>
          <a:xfrm>
            <a:off x="5534334" y="1218851"/>
            <a:ext cx="5933286" cy="4420297"/>
          </a:xfrm>
          <a:prstGeom prst="rect">
            <a:avLst/>
          </a:prstGeom>
          <a:noFill/>
        </p:spPr>
      </p:pic>
      <p:sp>
        <p:nvSpPr>
          <p:cNvPr id="6" name="Slide Number Placeholder 5">
            <a:extLst>
              <a:ext uri="{FF2B5EF4-FFF2-40B4-BE49-F238E27FC236}">
                <a16:creationId xmlns:a16="http://schemas.microsoft.com/office/drawing/2014/main" id="{90DF06B4-114E-1DC4-8092-CC091DFF4A7D}"/>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186720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0D0-A516-7EDC-ABA1-750232645AA5}"/>
              </a:ext>
            </a:extLst>
          </p:cNvPr>
          <p:cNvSpPr>
            <a:spLocks noGrp="1"/>
          </p:cNvSpPr>
          <p:nvPr>
            <p:ph type="title"/>
          </p:nvPr>
        </p:nvSpPr>
        <p:spPr>
          <a:xfrm>
            <a:off x="871108" y="588245"/>
            <a:ext cx="3007209" cy="649348"/>
          </a:xfrm>
        </p:spPr>
        <p:txBody>
          <a:bodyPr/>
          <a:lstStyle/>
          <a:p>
            <a:r>
              <a:rPr lang="en-US" dirty="0"/>
              <a:t>Search Flow</a:t>
            </a:r>
          </a:p>
        </p:txBody>
      </p:sp>
      <p:sp>
        <p:nvSpPr>
          <p:cNvPr id="6" name="Slide Number Placeholder 5">
            <a:extLst>
              <a:ext uri="{FF2B5EF4-FFF2-40B4-BE49-F238E27FC236}">
                <a16:creationId xmlns:a16="http://schemas.microsoft.com/office/drawing/2014/main" id="{54B61D6A-DDE5-29EE-14F5-84E6184E2BDA}"/>
              </a:ext>
            </a:extLst>
          </p:cNvPr>
          <p:cNvSpPr>
            <a:spLocks noGrp="1"/>
          </p:cNvSpPr>
          <p:nvPr>
            <p:ph type="sldNum" sz="quarter" idx="12"/>
          </p:nvPr>
        </p:nvSpPr>
        <p:spPr/>
        <p:txBody>
          <a:bodyPr/>
          <a:lstStyle/>
          <a:p>
            <a:fld id="{C68AC1EC-23E2-4F0E-A5A4-674EC8DB954E}" type="slidenum">
              <a:rPr lang="en-US" smtClean="0"/>
              <a:t>7</a:t>
            </a:fld>
            <a:endParaRPr lang="en-US"/>
          </a:p>
        </p:txBody>
      </p:sp>
      <p:pic>
        <p:nvPicPr>
          <p:cNvPr id="8" name="Picture 7">
            <a:extLst>
              <a:ext uri="{FF2B5EF4-FFF2-40B4-BE49-F238E27FC236}">
                <a16:creationId xmlns:a16="http://schemas.microsoft.com/office/drawing/2014/main" id="{4BC9937B-EE93-6C4C-98AE-A75F02DCC3A5}"/>
              </a:ext>
            </a:extLst>
          </p:cNvPr>
          <p:cNvPicPr>
            <a:picLocks noChangeAspect="1"/>
          </p:cNvPicPr>
          <p:nvPr/>
        </p:nvPicPr>
        <p:blipFill>
          <a:blip r:embed="rId2"/>
          <a:stretch>
            <a:fillRect/>
          </a:stretch>
        </p:blipFill>
        <p:spPr>
          <a:xfrm>
            <a:off x="4444873" y="449980"/>
            <a:ext cx="6985126" cy="5819775"/>
          </a:xfrm>
          <a:prstGeom prst="rect">
            <a:avLst/>
          </a:prstGeom>
        </p:spPr>
      </p:pic>
      <p:sp>
        <p:nvSpPr>
          <p:cNvPr id="9" name="TextBox 8">
            <a:extLst>
              <a:ext uri="{FF2B5EF4-FFF2-40B4-BE49-F238E27FC236}">
                <a16:creationId xmlns:a16="http://schemas.microsoft.com/office/drawing/2014/main" id="{FA4BD6E2-F109-2D95-56D1-262721DC6FB7}"/>
              </a:ext>
            </a:extLst>
          </p:cNvPr>
          <p:cNvSpPr txBox="1"/>
          <p:nvPr/>
        </p:nvSpPr>
        <p:spPr>
          <a:xfrm>
            <a:off x="871108" y="1555036"/>
            <a:ext cx="2853558" cy="4801314"/>
          </a:xfrm>
          <a:prstGeom prst="rect">
            <a:avLst/>
          </a:prstGeom>
          <a:noFill/>
        </p:spPr>
        <p:txBody>
          <a:bodyPr wrap="square" rtlCol="0">
            <a:spAutoFit/>
          </a:bodyPr>
          <a:lstStyle/>
          <a:p>
            <a:r>
              <a:rPr lang="en-US" dirty="0"/>
              <a:t>Users can search for stock by clicking the magnifier glass button located at the bottom navigation bar, enter the symbol of the desired stock.  After that, users can click on found stock to see its info such as its current price and dividend yield. The users can also click on buy button to buy that stock or click on dividend button to estimate the dividend income if they enter a certain amount $ and number of holding  years. </a:t>
            </a:r>
          </a:p>
        </p:txBody>
      </p:sp>
    </p:spTree>
    <p:extLst>
      <p:ext uri="{BB962C8B-B14F-4D97-AF65-F5344CB8AC3E}">
        <p14:creationId xmlns:p14="http://schemas.microsoft.com/office/powerpoint/2010/main" val="165101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6E82-25A9-B533-5655-C88B0C2B53BA}"/>
              </a:ext>
            </a:extLst>
          </p:cNvPr>
          <p:cNvSpPr>
            <a:spLocks noGrp="1"/>
          </p:cNvSpPr>
          <p:nvPr>
            <p:ph type="ctrTitle"/>
          </p:nvPr>
        </p:nvSpPr>
        <p:spPr>
          <a:xfrm>
            <a:off x="793188" y="1173949"/>
            <a:ext cx="4139508" cy="496245"/>
          </a:xfrm>
        </p:spPr>
        <p:txBody>
          <a:bodyPr anchor="b">
            <a:normAutofit fontScale="90000"/>
          </a:bodyPr>
          <a:lstStyle/>
          <a:p>
            <a:pPr algn="l"/>
            <a:r>
              <a:rPr lang="en-US" sz="3200" dirty="0"/>
              <a:t>Transaction Flow</a:t>
            </a:r>
          </a:p>
        </p:txBody>
      </p:sp>
      <p:sp>
        <p:nvSpPr>
          <p:cNvPr id="13" name="Subtitle 2">
            <a:extLst>
              <a:ext uri="{FF2B5EF4-FFF2-40B4-BE49-F238E27FC236}">
                <a16:creationId xmlns:a16="http://schemas.microsoft.com/office/drawing/2014/main" id="{C9812466-3160-54BB-C3AA-22AA87A16434}"/>
              </a:ext>
            </a:extLst>
          </p:cNvPr>
          <p:cNvSpPr>
            <a:spLocks noGrp="1"/>
          </p:cNvSpPr>
          <p:nvPr>
            <p:ph type="subTitle" idx="1"/>
          </p:nvPr>
        </p:nvSpPr>
        <p:spPr>
          <a:xfrm>
            <a:off x="876300" y="2521531"/>
            <a:ext cx="4139507" cy="1389647"/>
          </a:xfrm>
        </p:spPr>
        <p:txBody>
          <a:bodyPr anchor="ctr">
            <a:normAutofit/>
          </a:bodyPr>
          <a:lstStyle/>
          <a:p>
            <a:pPr algn="l">
              <a:lnSpc>
                <a:spcPct val="110000"/>
              </a:lnSpc>
            </a:pPr>
            <a:r>
              <a:rPr lang="en-US" sz="1500" dirty="0"/>
              <a:t>Users can click on $list Symbol to see all past transactions to understand the reason of buying or selling. </a:t>
            </a:r>
          </a:p>
        </p:txBody>
      </p:sp>
      <p:pic>
        <p:nvPicPr>
          <p:cNvPr id="10" name="Picture 9">
            <a:extLst>
              <a:ext uri="{FF2B5EF4-FFF2-40B4-BE49-F238E27FC236}">
                <a16:creationId xmlns:a16="http://schemas.microsoft.com/office/drawing/2014/main" id="{89CF0A64-6F30-1A79-3AD2-3E743C21047F}"/>
              </a:ext>
            </a:extLst>
          </p:cNvPr>
          <p:cNvPicPr>
            <a:picLocks noChangeAspect="1"/>
          </p:cNvPicPr>
          <p:nvPr/>
        </p:nvPicPr>
        <p:blipFill>
          <a:blip r:embed="rId2"/>
          <a:stretch>
            <a:fillRect/>
          </a:stretch>
        </p:blipFill>
        <p:spPr>
          <a:xfrm>
            <a:off x="6096000" y="1745647"/>
            <a:ext cx="5219700" cy="3366706"/>
          </a:xfrm>
          <a:prstGeom prst="rect">
            <a:avLst/>
          </a:prstGeom>
          <a:noFill/>
        </p:spPr>
      </p:pic>
      <p:sp>
        <p:nvSpPr>
          <p:cNvPr id="6" name="Slide Number Placeholder 5">
            <a:extLst>
              <a:ext uri="{FF2B5EF4-FFF2-40B4-BE49-F238E27FC236}">
                <a16:creationId xmlns:a16="http://schemas.microsoft.com/office/drawing/2014/main" id="{2C918E64-6ACB-2C3D-403D-A86F1D719E41}"/>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a:pPr>
                <a:spcAft>
                  <a:spcPts val="600"/>
                </a:spcAft>
              </a:pPr>
              <a:t>8</a:t>
            </a:fld>
            <a:endParaRPr lang="en-US"/>
          </a:p>
        </p:txBody>
      </p:sp>
    </p:spTree>
    <p:extLst>
      <p:ext uri="{BB962C8B-B14F-4D97-AF65-F5344CB8AC3E}">
        <p14:creationId xmlns:p14="http://schemas.microsoft.com/office/powerpoint/2010/main" val="100714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D88-8E82-7499-CB70-DC392C05FBFA}"/>
              </a:ext>
            </a:extLst>
          </p:cNvPr>
          <p:cNvSpPr>
            <a:spLocks noGrp="1"/>
          </p:cNvSpPr>
          <p:nvPr>
            <p:ph type="title"/>
          </p:nvPr>
        </p:nvSpPr>
        <p:spPr/>
        <p:txBody>
          <a:bodyPr/>
          <a:lstStyle/>
          <a:p>
            <a:r>
              <a:rPr lang="en-US" dirty="0"/>
              <a:t>Implementation Plan</a:t>
            </a:r>
          </a:p>
        </p:txBody>
      </p:sp>
      <p:sp>
        <p:nvSpPr>
          <p:cNvPr id="3" name="Content Placeholder 2">
            <a:extLst>
              <a:ext uri="{FF2B5EF4-FFF2-40B4-BE49-F238E27FC236}">
                <a16:creationId xmlns:a16="http://schemas.microsoft.com/office/drawing/2014/main" id="{139CD52D-AD0E-7444-8D59-54BB97F8066A}"/>
              </a:ext>
            </a:extLst>
          </p:cNvPr>
          <p:cNvSpPr>
            <a:spLocks noGrp="1"/>
          </p:cNvSpPr>
          <p:nvPr>
            <p:ph idx="1"/>
          </p:nvPr>
        </p:nvSpPr>
        <p:spPr/>
        <p:txBody>
          <a:bodyPr/>
          <a:lstStyle/>
          <a:p>
            <a:r>
              <a:rPr lang="en-US" dirty="0"/>
              <a:t>Due to personal issues, this project will be done by only 1 person(Hong Hien Pham) who will implement all roles such app GUI, Logic, and database interaction. </a:t>
            </a:r>
          </a:p>
          <a:p>
            <a:r>
              <a:rPr lang="en-US" dirty="0"/>
              <a:t>Database used for portfolio accounts, purchased stocks, and transactions is for SQL Lite</a:t>
            </a:r>
          </a:p>
          <a:p>
            <a:r>
              <a:rPr lang="en-US" dirty="0"/>
              <a:t>Though can be changed, for study, database for login/credentials info might be Firebase. </a:t>
            </a:r>
          </a:p>
          <a:p>
            <a:r>
              <a:rPr lang="en-US" dirty="0"/>
              <a:t>Stock search info will be fetched from Yahoo Finance API or </a:t>
            </a:r>
            <a:r>
              <a:rPr lang="en-US" dirty="0" err="1"/>
              <a:t>Aletheia</a:t>
            </a:r>
            <a:r>
              <a:rPr lang="en-US" dirty="0"/>
              <a:t> API if available since it is faster. </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38D23ABB-029A-D994-5A20-5F900C202A31}"/>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976604892"/>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242941"/>
      </a:dk2>
      <a:lt2>
        <a:srgbClr val="E8E4E2"/>
      </a:lt2>
      <a:accent1>
        <a:srgbClr val="22ADE4"/>
      </a:accent1>
      <a:accent2>
        <a:srgbClr val="14B59F"/>
      </a:accent2>
      <a:accent3>
        <a:srgbClr val="21BA66"/>
      </a:accent3>
      <a:accent4>
        <a:srgbClr val="14BB1A"/>
      </a:accent4>
      <a:accent5>
        <a:srgbClr val="5AB721"/>
      </a:accent5>
      <a:accent6>
        <a:srgbClr val="8EAD13"/>
      </a:accent6>
      <a:hlink>
        <a:srgbClr val="459130"/>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90</TotalTime>
  <Words>551</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 Light</vt:lpstr>
      <vt:lpstr>Arial</vt:lpstr>
      <vt:lpstr>Calibri</vt:lpstr>
      <vt:lpstr>Times New Roman</vt:lpstr>
      <vt:lpstr>Walbaum Display</vt:lpstr>
      <vt:lpstr>BohoVogueVTI</vt:lpstr>
      <vt:lpstr>Risk-Free Paper Trading  Application</vt:lpstr>
      <vt:lpstr>Description</vt:lpstr>
      <vt:lpstr>Mock Up Pages</vt:lpstr>
      <vt:lpstr>Log In Flow</vt:lpstr>
      <vt:lpstr>List of portfolio accounts flow </vt:lpstr>
      <vt:lpstr>Selected Portfolio Account</vt:lpstr>
      <vt:lpstr>Search Flow</vt:lpstr>
      <vt:lpstr>Transaction Flow</vt:lpstr>
      <vt:lpstr>Implementation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Risk-Free Paper Trading  Application</dc:title>
  <dc:creator>Hong Hien Pham</dc:creator>
  <cp:lastModifiedBy>Hong Hien Pham</cp:lastModifiedBy>
  <cp:revision>9</cp:revision>
  <dcterms:created xsi:type="dcterms:W3CDTF">2023-10-03T03:36:03Z</dcterms:created>
  <dcterms:modified xsi:type="dcterms:W3CDTF">2023-10-03T05:06:33Z</dcterms:modified>
</cp:coreProperties>
</file>