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</a:t>
            </a:r>
            <a:r>
              <a:rPr lang="en-US" baseline="0" dirty="0"/>
              <a:t> Variation of Sentiments as a Function of Different Courses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Adding everything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  (10221 students)</c:v>
                </c:pt>
                <c:pt idx="1">
                  <c:v>Course2 (8396 students)</c:v>
                </c:pt>
                <c:pt idx="2">
                  <c:v>Course3 (3805 students)</c:v>
                </c:pt>
                <c:pt idx="3">
                  <c:v>Course4 (2078 students)</c:v>
                </c:pt>
                <c:pt idx="4">
                  <c:v>Course5 (1123 students)</c:v>
                </c:pt>
                <c:pt idx="5">
                  <c:v>Course6 (401 students)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-0.19</c:v>
                </c:pt>
                <c:pt idx="1">
                  <c:v>-0.25</c:v>
                </c:pt>
                <c:pt idx="2">
                  <c:v>-0.35</c:v>
                </c:pt>
                <c:pt idx="3">
                  <c:v>-0.34</c:v>
                </c:pt>
                <c:pt idx="4">
                  <c:v>-0.28999999999999998</c:v>
                </c:pt>
                <c:pt idx="5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9A-41A0-983A-E700A4A95F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  (10221 students)</c:v>
                </c:pt>
                <c:pt idx="1">
                  <c:v>Course2 (8396 students)</c:v>
                </c:pt>
                <c:pt idx="2">
                  <c:v>Course3 (3805 students)</c:v>
                </c:pt>
                <c:pt idx="3">
                  <c:v>Course4 (2078 students)</c:v>
                </c:pt>
                <c:pt idx="4">
                  <c:v>Course5 (1123 students)</c:v>
                </c:pt>
                <c:pt idx="5">
                  <c:v>Course6 (401 students)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-0.06</c:v>
                </c:pt>
                <c:pt idx="1">
                  <c:v>-0.11</c:v>
                </c:pt>
                <c:pt idx="2">
                  <c:v>-0.18</c:v>
                </c:pt>
                <c:pt idx="3">
                  <c:v>-0.15</c:v>
                </c:pt>
                <c:pt idx="4">
                  <c:v>-0.14000000000000001</c:v>
                </c:pt>
                <c:pt idx="5">
                  <c:v>-0.06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9A-41A0-983A-E700A4A95F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 Tone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  (10221 students)</c:v>
                </c:pt>
                <c:pt idx="1">
                  <c:v>Course2 (8396 students)</c:v>
                </c:pt>
                <c:pt idx="2">
                  <c:v>Course3 (3805 students)</c:v>
                </c:pt>
                <c:pt idx="3">
                  <c:v>Course4 (2078 students)</c:v>
                </c:pt>
                <c:pt idx="4">
                  <c:v>Course5 (1123 students)</c:v>
                </c:pt>
                <c:pt idx="5">
                  <c:v>Course6 (401 students)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-0.06</c:v>
                </c:pt>
                <c:pt idx="1">
                  <c:v>-8.4500000000000006E-2</c:v>
                </c:pt>
                <c:pt idx="2">
                  <c:v>-0.12</c:v>
                </c:pt>
                <c:pt idx="3">
                  <c:v>-0.09</c:v>
                </c:pt>
                <c:pt idx="4">
                  <c:v>-8.09E-2</c:v>
                </c:pt>
                <c:pt idx="5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9A-41A0-983A-E700A4A95F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Tone (Big 5)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  (10221 students)</c:v>
                </c:pt>
                <c:pt idx="1">
                  <c:v>Course2 (8396 students)</c:v>
                </c:pt>
                <c:pt idx="2">
                  <c:v>Course3 (3805 students)</c:v>
                </c:pt>
                <c:pt idx="3">
                  <c:v>Course4 (2078 students)</c:v>
                </c:pt>
                <c:pt idx="4">
                  <c:v>Course5 (1123 students)</c:v>
                </c:pt>
                <c:pt idx="5">
                  <c:v>Course6 (401 students)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-5.8799999999999998E-2</c:v>
                </c:pt>
                <c:pt idx="1">
                  <c:v>-5.7099999999999998E-2</c:v>
                </c:pt>
                <c:pt idx="2">
                  <c:v>-5.2600000000000001E-2</c:v>
                </c:pt>
                <c:pt idx="3">
                  <c:v>-9.3799999999999994E-2</c:v>
                </c:pt>
                <c:pt idx="4">
                  <c:v>-7.8100000000000003E-2</c:v>
                </c:pt>
                <c:pt idx="5">
                  <c:v>-2.1399999999999999E-2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CD9A-41A0-983A-E700A4A95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638272"/>
        <c:axId val="323634664"/>
      </c:lineChart>
      <c:catAx>
        <c:axId val="3236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634664"/>
        <c:crosses val="autoZero"/>
        <c:auto val="1"/>
        <c:lblAlgn val="ctr"/>
        <c:lblOffset val="100"/>
        <c:noMultiLvlLbl val="0"/>
      </c:catAx>
      <c:valAx>
        <c:axId val="32363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6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The Variation of Sentiment as a Function of Post Ratings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-0.20428486828550399</c:v>
                </c:pt>
                <c:pt idx="1">
                  <c:v>-0.23903388235294101</c:v>
                </c:pt>
                <c:pt idx="2">
                  <c:v>-0.27883750000000002</c:v>
                </c:pt>
                <c:pt idx="3">
                  <c:v>-0.24248719999999899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7-4935-8F7A-65BF44AD38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-7.7758042678439998E-2</c:v>
                </c:pt>
                <c:pt idx="1">
                  <c:v>-0.121260437908496</c:v>
                </c:pt>
                <c:pt idx="2">
                  <c:v>-0.14540824074073999</c:v>
                </c:pt>
                <c:pt idx="3">
                  <c:v>-0.152976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7-4935-8F7A-65BF44AD38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-0.101946644591611</c:v>
                </c:pt>
                <c:pt idx="1">
                  <c:v>-6.84046601307189E-2</c:v>
                </c:pt>
                <c:pt idx="2">
                  <c:v>-0.10105118518518499</c:v>
                </c:pt>
                <c:pt idx="3">
                  <c:v>-0.150608666666666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37-4935-8F7A-65BF44AD38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-2.45801810154525E-2</c:v>
                </c:pt>
                <c:pt idx="1">
                  <c:v>-4.9368784313725399E-2</c:v>
                </c:pt>
                <c:pt idx="2">
                  <c:v>-3.2378074074073997E-2</c:v>
                </c:pt>
                <c:pt idx="3">
                  <c:v>6.10974666666666E-2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37-4935-8F7A-65BF44AD3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096424"/>
        <c:axId val="519097080"/>
      </c:lineChart>
      <c:catAx>
        <c:axId val="51909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7080"/>
        <c:crosses val="autoZero"/>
        <c:auto val="1"/>
        <c:lblAlgn val="ctr"/>
        <c:lblOffset val="100"/>
        <c:noMultiLvlLbl val="0"/>
      </c:catAx>
      <c:valAx>
        <c:axId val="51909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Variation</a:t>
            </a:r>
            <a:r>
              <a:rPr lang="en-US" baseline="0" dirty="0"/>
              <a:t> of Sentiment as a Function of Average Grades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Adding everything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Course2(62.32)</c:v>
                </c:pt>
                <c:pt idx="1">
                  <c:v>Course3(63.5)</c:v>
                </c:pt>
                <c:pt idx="2">
                  <c:v>Course4(66.31)</c:v>
                </c:pt>
                <c:pt idx="3">
                  <c:v>Course1 (69.67)</c:v>
                </c:pt>
                <c:pt idx="4">
                  <c:v>Course6(85.94)</c:v>
                </c:pt>
                <c:pt idx="5">
                  <c:v>Course5(86.51)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-0.25</c:v>
                </c:pt>
                <c:pt idx="1">
                  <c:v>-0.35</c:v>
                </c:pt>
                <c:pt idx="2">
                  <c:v>-0.34</c:v>
                </c:pt>
                <c:pt idx="3">
                  <c:v>-0.19</c:v>
                </c:pt>
                <c:pt idx="4">
                  <c:v>-0.1</c:v>
                </c:pt>
                <c:pt idx="5">
                  <c:v>-0.28999999999999998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5-435F-8F92-4602C5375F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Course2(62.32)</c:v>
                </c:pt>
                <c:pt idx="1">
                  <c:v>Course3(63.5)</c:v>
                </c:pt>
                <c:pt idx="2">
                  <c:v>Course4(66.31)</c:v>
                </c:pt>
                <c:pt idx="3">
                  <c:v>Course1 (69.67)</c:v>
                </c:pt>
                <c:pt idx="4">
                  <c:v>Course6(85.94)</c:v>
                </c:pt>
                <c:pt idx="5">
                  <c:v>Course5(86.51)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-0.11</c:v>
                </c:pt>
                <c:pt idx="1">
                  <c:v>-0.18</c:v>
                </c:pt>
                <c:pt idx="2">
                  <c:v>-0.15</c:v>
                </c:pt>
                <c:pt idx="3">
                  <c:v>-0.06</c:v>
                </c:pt>
                <c:pt idx="4">
                  <c:v>-0.06</c:v>
                </c:pt>
                <c:pt idx="5">
                  <c:v>-0.14000000000000001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5-435F-8F92-4602C5375F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 Tone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Course2(62.32)</c:v>
                </c:pt>
                <c:pt idx="1">
                  <c:v>Course3(63.5)</c:v>
                </c:pt>
                <c:pt idx="2">
                  <c:v>Course4(66.31)</c:v>
                </c:pt>
                <c:pt idx="3">
                  <c:v>Course1 (69.67)</c:v>
                </c:pt>
                <c:pt idx="4">
                  <c:v>Course6(85.94)</c:v>
                </c:pt>
                <c:pt idx="5">
                  <c:v>Course5(86.51)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-8.4500000000000006E-2</c:v>
                </c:pt>
                <c:pt idx="1">
                  <c:v>-0.12</c:v>
                </c:pt>
                <c:pt idx="2">
                  <c:v>-0.09</c:v>
                </c:pt>
                <c:pt idx="3">
                  <c:v>-0.06</c:v>
                </c:pt>
                <c:pt idx="4">
                  <c:v>-0.1</c:v>
                </c:pt>
                <c:pt idx="5">
                  <c:v>-8.09E-2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5-435F-8F92-4602C5375F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Tone (Big 5)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Course2(62.32)</c:v>
                </c:pt>
                <c:pt idx="1">
                  <c:v>Course3(63.5)</c:v>
                </c:pt>
                <c:pt idx="2">
                  <c:v>Course4(66.31)</c:v>
                </c:pt>
                <c:pt idx="3">
                  <c:v>Course1 (69.67)</c:v>
                </c:pt>
                <c:pt idx="4">
                  <c:v>Course6(85.94)</c:v>
                </c:pt>
                <c:pt idx="5">
                  <c:v>Course5(86.51)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-5.7099999999999998E-2</c:v>
                </c:pt>
                <c:pt idx="1">
                  <c:v>-5.2600000000000001E-2</c:v>
                </c:pt>
                <c:pt idx="2">
                  <c:v>-9.3799999999999994E-2</c:v>
                </c:pt>
                <c:pt idx="3">
                  <c:v>-5.8799999999999998E-2</c:v>
                </c:pt>
                <c:pt idx="4">
                  <c:v>-2.1399999999999999E-2</c:v>
                </c:pt>
                <c:pt idx="5">
                  <c:v>-7.8100000000000003E-2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5-435F-8F92-4602C5375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890936"/>
        <c:axId val="472893888"/>
      </c:lineChart>
      <c:catAx>
        <c:axId val="47289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93888"/>
        <c:crosses val="autoZero"/>
        <c:auto val="1"/>
        <c:lblAlgn val="ctr"/>
        <c:lblOffset val="100"/>
        <c:noMultiLvlLbl val="0"/>
      </c:catAx>
      <c:valAx>
        <c:axId val="47289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9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Variation of Average Sentiment as a Function of the Average</a:t>
            </a:r>
            <a:r>
              <a:rPr lang="en-US" baseline="0" dirty="0"/>
              <a:t> </a:t>
            </a:r>
            <a:r>
              <a:rPr lang="en-US" dirty="0"/>
              <a:t>Course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Course1(0.88)</c:v>
                </c:pt>
                <c:pt idx="1">
                  <c:v>Course5(0.90)</c:v>
                </c:pt>
                <c:pt idx="2">
                  <c:v>Course2(0.92)</c:v>
                </c:pt>
                <c:pt idx="3">
                  <c:v>Course4(0.9359)</c:v>
                </c:pt>
                <c:pt idx="4">
                  <c:v>Course3(0.9385)</c:v>
                </c:pt>
                <c:pt idx="5">
                  <c:v>Course6(0.98)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-0.19</c:v>
                </c:pt>
                <c:pt idx="1">
                  <c:v>-0.25</c:v>
                </c:pt>
                <c:pt idx="2">
                  <c:v>-0.35</c:v>
                </c:pt>
                <c:pt idx="3">
                  <c:v>-0.34</c:v>
                </c:pt>
                <c:pt idx="4">
                  <c:v>-0.28999999999999998</c:v>
                </c:pt>
                <c:pt idx="5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9A-4513-9E06-2591EB8E12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Course1(0.88)</c:v>
                </c:pt>
                <c:pt idx="1">
                  <c:v>Course5(0.90)</c:v>
                </c:pt>
                <c:pt idx="2">
                  <c:v>Course2(0.92)</c:v>
                </c:pt>
                <c:pt idx="3">
                  <c:v>Course4(0.9359)</c:v>
                </c:pt>
                <c:pt idx="4">
                  <c:v>Course3(0.9385)</c:v>
                </c:pt>
                <c:pt idx="5">
                  <c:v>Course6(0.98)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-0.06</c:v>
                </c:pt>
                <c:pt idx="1">
                  <c:v>-0.11</c:v>
                </c:pt>
                <c:pt idx="2">
                  <c:v>-0.18</c:v>
                </c:pt>
                <c:pt idx="3">
                  <c:v>-0.15</c:v>
                </c:pt>
                <c:pt idx="4">
                  <c:v>-0.14000000000000001</c:v>
                </c:pt>
                <c:pt idx="5">
                  <c:v>-0.06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9A-4513-9E06-2591EB8E12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Course1(0.88)</c:v>
                </c:pt>
                <c:pt idx="1">
                  <c:v>Course5(0.90)</c:v>
                </c:pt>
                <c:pt idx="2">
                  <c:v>Course2(0.92)</c:v>
                </c:pt>
                <c:pt idx="3">
                  <c:v>Course4(0.9359)</c:v>
                </c:pt>
                <c:pt idx="4">
                  <c:v>Course3(0.9385)</c:v>
                </c:pt>
                <c:pt idx="5">
                  <c:v>Course6(0.98)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-0.06</c:v>
                </c:pt>
                <c:pt idx="1">
                  <c:v>-8.4500000000000006E-2</c:v>
                </c:pt>
                <c:pt idx="2">
                  <c:v>-0.12</c:v>
                </c:pt>
                <c:pt idx="3">
                  <c:v>-0.09</c:v>
                </c:pt>
                <c:pt idx="4">
                  <c:v>-0.80900000000000005</c:v>
                </c:pt>
                <c:pt idx="5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9A-4513-9E06-2591EB8E12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Course1(0.88)</c:v>
                </c:pt>
                <c:pt idx="1">
                  <c:v>Course5(0.90)</c:v>
                </c:pt>
                <c:pt idx="2">
                  <c:v>Course2(0.92)</c:v>
                </c:pt>
                <c:pt idx="3">
                  <c:v>Course4(0.9359)</c:v>
                </c:pt>
                <c:pt idx="4">
                  <c:v>Course3(0.9385)</c:v>
                </c:pt>
                <c:pt idx="5">
                  <c:v>Course6(0.98)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-5.8799999999999998E-2</c:v>
                </c:pt>
                <c:pt idx="1">
                  <c:v>-5.7099999999999998E-2</c:v>
                </c:pt>
                <c:pt idx="2">
                  <c:v>-5.2600000000000001E-2</c:v>
                </c:pt>
                <c:pt idx="3">
                  <c:v>-9.3799999999999994E-2</c:v>
                </c:pt>
                <c:pt idx="4">
                  <c:v>-7.8100000000000003E-2</c:v>
                </c:pt>
                <c:pt idx="5">
                  <c:v>-2.1399999999999999E-2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9A-4513-9E06-2591EB8E1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322840"/>
        <c:axId val="469323168"/>
      </c:lineChart>
      <c:catAx>
        <c:axId val="46932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3168"/>
        <c:crosses val="autoZero"/>
        <c:auto val="1"/>
        <c:lblAlgn val="ctr"/>
        <c:lblOffset val="100"/>
        <c:noMultiLvlLbl val="0"/>
      </c:catAx>
      <c:valAx>
        <c:axId val="46932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2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Variation of</a:t>
            </a:r>
            <a:r>
              <a:rPr lang="en-US" baseline="0" dirty="0"/>
              <a:t> Sentiment as a Function of Course Length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Course1(3 weeks)</c:v>
                </c:pt>
                <c:pt idx="1">
                  <c:v>Courses 2-3-4-5 (6 weeks)</c:v>
                </c:pt>
                <c:pt idx="2">
                  <c:v>Course6(7 weeks)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-0.19</c:v>
                </c:pt>
                <c:pt idx="1">
                  <c:v>-0.3075</c:v>
                </c:pt>
                <c:pt idx="2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5-406B-8BE3-88AF3108FE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Course1(3 weeks)</c:v>
                </c:pt>
                <c:pt idx="1">
                  <c:v>Courses 2-3-4-5 (6 weeks)</c:v>
                </c:pt>
                <c:pt idx="2">
                  <c:v>Course6(7 weeks)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-0.06</c:v>
                </c:pt>
                <c:pt idx="1">
                  <c:v>-0.14499999999999999</c:v>
                </c:pt>
                <c:pt idx="2">
                  <c:v>-0.06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5-406B-8BE3-88AF3108FE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Course1(3 weeks)</c:v>
                </c:pt>
                <c:pt idx="1">
                  <c:v>Courses 2-3-4-5 (6 weeks)</c:v>
                </c:pt>
                <c:pt idx="2">
                  <c:v>Course6(7 weeks)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-0.06</c:v>
                </c:pt>
                <c:pt idx="1">
                  <c:v>-0.27587500000000004</c:v>
                </c:pt>
                <c:pt idx="2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35-406B-8BE3-88AF3108FE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Course1(3 weeks)</c:v>
                </c:pt>
                <c:pt idx="1">
                  <c:v>Courses 2-3-4-5 (6 weeks)</c:v>
                </c:pt>
                <c:pt idx="2">
                  <c:v>Course6(7 weeks)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-5.8799999999999998E-2</c:v>
                </c:pt>
                <c:pt idx="1">
                  <c:v>-7.0400000000000004E-2</c:v>
                </c:pt>
                <c:pt idx="2">
                  <c:v>-2.1399999999999999E-2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35-406B-8BE3-88AF3108F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095440"/>
        <c:axId val="519096752"/>
      </c:lineChart>
      <c:catAx>
        <c:axId val="5190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6752"/>
        <c:crosses val="autoZero"/>
        <c:auto val="1"/>
        <c:lblAlgn val="ctr"/>
        <c:lblOffset val="100"/>
        <c:noMultiLvlLbl val="0"/>
      </c:catAx>
      <c:valAx>
        <c:axId val="51909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Course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13</c:v>
                </c:pt>
                <c:pt idx="11">
                  <c:v>20</c:v>
                </c:pt>
                <c:pt idx="12">
                  <c:v>30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-0.17602797307996801</c:v>
                </c:pt>
                <c:pt idx="1">
                  <c:v>-0.21385371880819301</c:v>
                </c:pt>
                <c:pt idx="2">
                  <c:v>-0.25586603546099201</c:v>
                </c:pt>
                <c:pt idx="3">
                  <c:v>-0.27686419540229801</c:v>
                </c:pt>
                <c:pt idx="4">
                  <c:v>-0.54632088888888897</c:v>
                </c:pt>
                <c:pt idx="5">
                  <c:v>-0.24054142857142799</c:v>
                </c:pt>
                <c:pt idx="6">
                  <c:v>-0.10928055555555501</c:v>
                </c:pt>
                <c:pt idx="7">
                  <c:v>-0.75891299999999995</c:v>
                </c:pt>
                <c:pt idx="8">
                  <c:v>8.9093666666666599E-2</c:v>
                </c:pt>
                <c:pt idx="9">
                  <c:v>-0.32764755555555503</c:v>
                </c:pt>
                <c:pt idx="10">
                  <c:v>-0.72337133333333303</c:v>
                </c:pt>
                <c:pt idx="11">
                  <c:v>-0.70742333333333296</c:v>
                </c:pt>
                <c:pt idx="12">
                  <c:v>-0.25796766666666598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AE-487C-A9DB-0C9DA33D87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13</c:v>
                </c:pt>
                <c:pt idx="11">
                  <c:v>20</c:v>
                </c:pt>
                <c:pt idx="12">
                  <c:v>30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-5.3276945896014699E-2</c:v>
                </c:pt>
                <c:pt idx="1">
                  <c:v>-8.2973094972066994E-2</c:v>
                </c:pt>
                <c:pt idx="2">
                  <c:v>-0.17369267375886499</c:v>
                </c:pt>
                <c:pt idx="3">
                  <c:v>-0.124891275862069</c:v>
                </c:pt>
                <c:pt idx="4">
                  <c:v>-0.323328</c:v>
                </c:pt>
                <c:pt idx="5">
                  <c:v>-0.13808985714285699</c:v>
                </c:pt>
                <c:pt idx="6">
                  <c:v>-0.148564166666666</c:v>
                </c:pt>
                <c:pt idx="7">
                  <c:v>-0.23658299999999999</c:v>
                </c:pt>
                <c:pt idx="8">
                  <c:v>-0.21012966666666599</c:v>
                </c:pt>
                <c:pt idx="9">
                  <c:v>-0.21778744444444401</c:v>
                </c:pt>
                <c:pt idx="10">
                  <c:v>-0.298885333333333</c:v>
                </c:pt>
                <c:pt idx="11">
                  <c:v>-0.16851933333333299</c:v>
                </c:pt>
                <c:pt idx="12">
                  <c:v>-0.27496533333333301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AE-487C-A9DB-0C9DA33D87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Lanugage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13</c:v>
                </c:pt>
                <c:pt idx="11">
                  <c:v>20</c:v>
                </c:pt>
                <c:pt idx="12">
                  <c:v>30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-8.3936249406176E-2</c:v>
                </c:pt>
                <c:pt idx="1">
                  <c:v>-5.8751594040968198E-2</c:v>
                </c:pt>
                <c:pt idx="2">
                  <c:v>-1.35758936170212E-2</c:v>
                </c:pt>
                <c:pt idx="3">
                  <c:v>-5.5636195402298798E-2</c:v>
                </c:pt>
                <c:pt idx="4">
                  <c:v>-3.7829888888888899E-2</c:v>
                </c:pt>
                <c:pt idx="5">
                  <c:v>6.5448761904761898E-2</c:v>
                </c:pt>
                <c:pt idx="6">
                  <c:v>0.106746666666666</c:v>
                </c:pt>
                <c:pt idx="7">
                  <c:v>-0.26790566666666599</c:v>
                </c:pt>
                <c:pt idx="8">
                  <c:v>0.14028499999999999</c:v>
                </c:pt>
                <c:pt idx="9">
                  <c:v>-3.5976222222222201E-2</c:v>
                </c:pt>
                <c:pt idx="10">
                  <c:v>-0.44454900000000003</c:v>
                </c:pt>
                <c:pt idx="11">
                  <c:v>-0.41676399999999902</c:v>
                </c:pt>
                <c:pt idx="12">
                  <c:v>9.0071333333333295E-2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AE-487C-A9DB-0C9DA33D87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13</c:v>
                </c:pt>
                <c:pt idx="11">
                  <c:v>20</c:v>
                </c:pt>
                <c:pt idx="12">
                  <c:v>30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-3.8814777777777802E-2</c:v>
                </c:pt>
                <c:pt idx="1">
                  <c:v>-7.2129029795158298E-2</c:v>
                </c:pt>
                <c:pt idx="2">
                  <c:v>-6.8597468085106306E-2</c:v>
                </c:pt>
                <c:pt idx="3">
                  <c:v>-9.6336724137930999E-2</c:v>
                </c:pt>
                <c:pt idx="4">
                  <c:v>-0.18516299999999999</c:v>
                </c:pt>
                <c:pt idx="5">
                  <c:v>-0.16790033333333301</c:v>
                </c:pt>
                <c:pt idx="6">
                  <c:v>-6.7463055555555498E-2</c:v>
                </c:pt>
                <c:pt idx="7">
                  <c:v>-0.25442433333333297</c:v>
                </c:pt>
                <c:pt idx="8">
                  <c:v>0.15893833333333299</c:v>
                </c:pt>
                <c:pt idx="9">
                  <c:v>-7.3883888888888805E-2</c:v>
                </c:pt>
                <c:pt idx="10">
                  <c:v>2.0063000000000001E-2</c:v>
                </c:pt>
                <c:pt idx="11">
                  <c:v>-0.122139999999999</c:v>
                </c:pt>
                <c:pt idx="12">
                  <c:v>-7.3073666666666606E-2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AE-487C-A9DB-0C9DA33D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5582408"/>
        <c:axId val="465580768"/>
      </c:lineChart>
      <c:catAx>
        <c:axId val="46558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80768"/>
        <c:crosses val="autoZero"/>
        <c:auto val="1"/>
        <c:lblAlgn val="ctr"/>
        <c:lblOffset val="100"/>
        <c:noMultiLvlLbl val="0"/>
      </c:catAx>
      <c:valAx>
        <c:axId val="4655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8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Course 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11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-0.26219395058997003</c:v>
                </c:pt>
                <c:pt idx="1">
                  <c:v>-0.28046497569444401</c:v>
                </c:pt>
                <c:pt idx="2">
                  <c:v>-0.28452864444444398</c:v>
                </c:pt>
                <c:pt idx="3">
                  <c:v>-0.44306733333333298</c:v>
                </c:pt>
                <c:pt idx="4">
                  <c:v>-0.30440266666666599</c:v>
                </c:pt>
                <c:pt idx="5">
                  <c:v>-0.36300339999999998</c:v>
                </c:pt>
                <c:pt idx="6">
                  <c:v>-0.41808275</c:v>
                </c:pt>
                <c:pt idx="7">
                  <c:v>-0.249930333333333</c:v>
                </c:pt>
                <c:pt idx="8">
                  <c:v>-9.0565000000000007E-2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4FF8-B6B2-4802EA568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11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-0.105710417404129</c:v>
                </c:pt>
                <c:pt idx="1">
                  <c:v>-0.13408692361111099</c:v>
                </c:pt>
                <c:pt idx="2">
                  <c:v>-0.18926755555555499</c:v>
                </c:pt>
                <c:pt idx="3">
                  <c:v>-0.22726133333333301</c:v>
                </c:pt>
                <c:pt idx="4">
                  <c:v>-0.225281777777777</c:v>
                </c:pt>
                <c:pt idx="5">
                  <c:v>-0.17989520000000001</c:v>
                </c:pt>
                <c:pt idx="6">
                  <c:v>-0.156876666666666</c:v>
                </c:pt>
                <c:pt idx="7">
                  <c:v>-0.333181</c:v>
                </c:pt>
                <c:pt idx="8">
                  <c:v>-8.93514444444444E-2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4FF8-B6B2-4802EA568B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11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-9.6774561209439405E-2</c:v>
                </c:pt>
                <c:pt idx="1">
                  <c:v>-6.6734909722222097E-2</c:v>
                </c:pt>
                <c:pt idx="2">
                  <c:v>4.8497666666666604E-3</c:v>
                </c:pt>
                <c:pt idx="3">
                  <c:v>-8.3123508771929797E-2</c:v>
                </c:pt>
                <c:pt idx="4">
                  <c:v>2.0102222222222401E-3</c:v>
                </c:pt>
                <c:pt idx="5">
                  <c:v>-1.9955066666666601E-2</c:v>
                </c:pt>
                <c:pt idx="6">
                  <c:v>-0.2107735</c:v>
                </c:pt>
                <c:pt idx="7">
                  <c:v>-0.13508266666666599</c:v>
                </c:pt>
                <c:pt idx="8">
                  <c:v>-3.95552222222222E-2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8A-4FF8-B6B2-4802EA568B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11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-5.9708971976401098E-2</c:v>
                </c:pt>
                <c:pt idx="1">
                  <c:v>-7.9643142361111099E-2</c:v>
                </c:pt>
                <c:pt idx="2">
                  <c:v>-0.100110855555555</c:v>
                </c:pt>
                <c:pt idx="3">
                  <c:v>-0.13268249122806999</c:v>
                </c:pt>
                <c:pt idx="4">
                  <c:v>-8.1131111111111098E-2</c:v>
                </c:pt>
                <c:pt idx="5">
                  <c:v>-0.16315313333333301</c:v>
                </c:pt>
                <c:pt idx="6">
                  <c:v>-5.0432583333333302E-2</c:v>
                </c:pt>
                <c:pt idx="7">
                  <c:v>0.21833333333333299</c:v>
                </c:pt>
                <c:pt idx="8">
                  <c:v>3.83416666666666E-2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8A-4FF8-B6B2-4802EA568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512920"/>
        <c:axId val="469512264"/>
      </c:lineChart>
      <c:catAx>
        <c:axId val="469512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12264"/>
        <c:crosses val="autoZero"/>
        <c:auto val="1"/>
        <c:lblAlgn val="ctr"/>
        <c:lblOffset val="100"/>
        <c:noMultiLvlLbl val="0"/>
      </c:catAx>
      <c:valAx>
        <c:axId val="46951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12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Course 4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-0.322997810154525</c:v>
                </c:pt>
                <c:pt idx="1">
                  <c:v>-0.40764776288659699</c:v>
                </c:pt>
                <c:pt idx="2">
                  <c:v>-0.352030705128205</c:v>
                </c:pt>
                <c:pt idx="3">
                  <c:v>-0.35680470370370299</c:v>
                </c:pt>
                <c:pt idx="4">
                  <c:v>-0.68955175000000002</c:v>
                </c:pt>
                <c:pt idx="5">
                  <c:v>-0.38567899999999999</c:v>
                </c:pt>
                <c:pt idx="6">
                  <c:v>-0.56264266666666596</c:v>
                </c:pt>
                <c:pt idx="7">
                  <c:v>-0.33045033333333301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3E-4B28-AB17-064ADE8EE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-0.144633055187637</c:v>
                </c:pt>
                <c:pt idx="1">
                  <c:v>-0.18578948109965601</c:v>
                </c:pt>
                <c:pt idx="2">
                  <c:v>-0.166020679487179</c:v>
                </c:pt>
                <c:pt idx="3">
                  <c:v>-0.16013996296296301</c:v>
                </c:pt>
                <c:pt idx="4">
                  <c:v>-0.30618066666666599</c:v>
                </c:pt>
                <c:pt idx="5">
                  <c:v>-0.232644666666666</c:v>
                </c:pt>
                <c:pt idx="6">
                  <c:v>-0.29453400000000002</c:v>
                </c:pt>
                <c:pt idx="7">
                  <c:v>-0.27373233333333302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3E-4B28-AB17-064ADE8EE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-0.106070099889624</c:v>
                </c:pt>
                <c:pt idx="1">
                  <c:v>-0.112445316151202</c:v>
                </c:pt>
                <c:pt idx="2">
                  <c:v>-7.0203307692307607E-2</c:v>
                </c:pt>
                <c:pt idx="3">
                  <c:v>-5.0203962962962902E-2</c:v>
                </c:pt>
                <c:pt idx="4">
                  <c:v>-0.29140700000000003</c:v>
                </c:pt>
                <c:pt idx="5">
                  <c:v>1.7972249999999999E-2</c:v>
                </c:pt>
                <c:pt idx="6">
                  <c:v>-6.00646666666666E-2</c:v>
                </c:pt>
                <c:pt idx="7">
                  <c:v>-0.13028149999999999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3E-4B28-AB17-064ADE8EE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-7.2294655077262696E-2</c:v>
                </c:pt>
                <c:pt idx="1">
                  <c:v>-0.109412965635738</c:v>
                </c:pt>
                <c:pt idx="2">
                  <c:v>-0.115806717948717</c:v>
                </c:pt>
                <c:pt idx="3">
                  <c:v>-0.146460777777777</c:v>
                </c:pt>
                <c:pt idx="4">
                  <c:v>-9.1964083333333294E-2</c:v>
                </c:pt>
                <c:pt idx="5">
                  <c:v>-0.17100658333333299</c:v>
                </c:pt>
                <c:pt idx="6">
                  <c:v>-0.20804400000000001</c:v>
                </c:pt>
                <c:pt idx="7">
                  <c:v>7.3563500000000004E-2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3E-4B28-AB17-064ADE8EE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86400"/>
        <c:axId val="206388040"/>
      </c:lineChart>
      <c:catAx>
        <c:axId val="20638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88040"/>
        <c:crosses val="autoZero"/>
        <c:auto val="1"/>
        <c:lblAlgn val="ctr"/>
        <c:lblOffset val="100"/>
        <c:noMultiLvlLbl val="0"/>
      </c:catAx>
      <c:valAx>
        <c:axId val="20638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8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Course 3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-0.29345145283605201</c:v>
                </c:pt>
                <c:pt idx="1">
                  <c:v>-0.37171899346405202</c:v>
                </c:pt>
                <c:pt idx="2">
                  <c:v>-0.29773218115942002</c:v>
                </c:pt>
                <c:pt idx="3">
                  <c:v>-0.43220319444444399</c:v>
                </c:pt>
                <c:pt idx="4">
                  <c:v>-0.126715703703703</c:v>
                </c:pt>
                <c:pt idx="5">
                  <c:v>-0.27722408333333298</c:v>
                </c:pt>
                <c:pt idx="6">
                  <c:v>-0.31458550000000002</c:v>
                </c:pt>
                <c:pt idx="7">
                  <c:v>-0.815052</c:v>
                </c:pt>
                <c:pt idx="8">
                  <c:v>-0.74607900000000005</c:v>
                </c:pt>
                <c:pt idx="9">
                  <c:v>-0.51805066666666599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7-4856-9E10-F10CE576B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-0.14164091064491</c:v>
                </c:pt>
                <c:pt idx="1">
                  <c:v>-0.18095701633986899</c:v>
                </c:pt>
                <c:pt idx="2">
                  <c:v>-0.186431478260869</c:v>
                </c:pt>
                <c:pt idx="3">
                  <c:v>-0.17697286111111099</c:v>
                </c:pt>
                <c:pt idx="4">
                  <c:v>-0.184121925925925</c:v>
                </c:pt>
                <c:pt idx="5">
                  <c:v>-0.21247733333333299</c:v>
                </c:pt>
                <c:pt idx="6">
                  <c:v>-0.214457166666666</c:v>
                </c:pt>
                <c:pt idx="7">
                  <c:v>-0.42512800000000001</c:v>
                </c:pt>
                <c:pt idx="8">
                  <c:v>-0.33540233333333302</c:v>
                </c:pt>
                <c:pt idx="9">
                  <c:v>-0.306172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C7-4856-9E10-F10CE576B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-0.119258763170162</c:v>
                </c:pt>
                <c:pt idx="1">
                  <c:v>-0.13922807026143799</c:v>
                </c:pt>
                <c:pt idx="2">
                  <c:v>-6.5972731884057903E-2</c:v>
                </c:pt>
                <c:pt idx="3">
                  <c:v>-6.81136666666666E-2</c:v>
                </c:pt>
                <c:pt idx="4">
                  <c:v>4.1083037037037001E-2</c:v>
                </c:pt>
                <c:pt idx="5">
                  <c:v>6.1557916666666697E-3</c:v>
                </c:pt>
                <c:pt idx="6">
                  <c:v>-0.14517666666666601</c:v>
                </c:pt>
                <c:pt idx="7">
                  <c:v>-0.49356033333333299</c:v>
                </c:pt>
                <c:pt idx="8">
                  <c:v>-0.14228299999999999</c:v>
                </c:pt>
                <c:pt idx="9">
                  <c:v>-0.16666666666666599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C7-4856-9E10-F10CE576B2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-3.2551779020978999E-2</c:v>
                </c:pt>
                <c:pt idx="1">
                  <c:v>-5.1533906862745102E-2</c:v>
                </c:pt>
                <c:pt idx="2">
                  <c:v>-4.53279710144927E-2</c:v>
                </c:pt>
                <c:pt idx="3">
                  <c:v>-0.18711666666666599</c:v>
                </c:pt>
                <c:pt idx="4">
                  <c:v>1.63231851851851E-2</c:v>
                </c:pt>
                <c:pt idx="5">
                  <c:v>-7.0902541666666596E-2</c:v>
                </c:pt>
                <c:pt idx="6">
                  <c:v>4.5048333333333301E-2</c:v>
                </c:pt>
                <c:pt idx="7">
                  <c:v>0.103636333333333</c:v>
                </c:pt>
                <c:pt idx="8">
                  <c:v>-0.26839366666666598</c:v>
                </c:pt>
                <c:pt idx="9">
                  <c:v>-4.5211999999999898E-2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C7-4856-9E10-F10CE576B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785096"/>
        <c:axId val="223784440"/>
      </c:lineChart>
      <c:catAx>
        <c:axId val="22378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84440"/>
        <c:crosses val="autoZero"/>
        <c:auto val="1"/>
        <c:lblAlgn val="ctr"/>
        <c:lblOffset val="100"/>
        <c:noMultiLvlLbl val="0"/>
      </c:catAx>
      <c:valAx>
        <c:axId val="22378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8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The Variation of Sentiment as a Function of Post Ratings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Sentiment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11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-0.30426505413105398</c:v>
                </c:pt>
                <c:pt idx="1">
                  <c:v>-0.27211466666666601</c:v>
                </c:pt>
                <c:pt idx="2">
                  <c:v>-0.26661937499999999</c:v>
                </c:pt>
                <c:pt idx="3">
                  <c:v>-0.145885916666666</c:v>
                </c:pt>
                <c:pt idx="4">
                  <c:v>-0.79042699999999999</c:v>
                </c:pt>
                <c:pt idx="5">
                  <c:v>-0.101677</c:v>
                </c:pt>
                <c:pt idx="6">
                  <c:v>-0.58145866666666601</c:v>
                </c:pt>
                <c:pt idx="7">
                  <c:v>-1.0113003333333299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72-4015-AFBB-60AFCA11D6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Emotion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11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-0.13657037037037001</c:v>
                </c:pt>
                <c:pt idx="1">
                  <c:v>-0.14769944444444399</c:v>
                </c:pt>
                <c:pt idx="2">
                  <c:v>-0.24127958333333299</c:v>
                </c:pt>
                <c:pt idx="3">
                  <c:v>-4.4366916666666603E-2</c:v>
                </c:pt>
                <c:pt idx="4">
                  <c:v>-0.32305533333333297</c:v>
                </c:pt>
                <c:pt idx="5">
                  <c:v>-0.21658733333333299</c:v>
                </c:pt>
                <c:pt idx="6">
                  <c:v>-0.18951333333333301</c:v>
                </c:pt>
                <c:pt idx="7">
                  <c:v>-0.35587033333333301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72-4015-AFBB-60AFCA11D6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Language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11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-8.9213566951566903E-2</c:v>
                </c:pt>
                <c:pt idx="1">
                  <c:v>-3.10001111111111E-2</c:v>
                </c:pt>
                <c:pt idx="2">
                  <c:v>-6.1585791666666598E-2</c:v>
                </c:pt>
                <c:pt idx="3">
                  <c:v>3.9039166666666701E-3</c:v>
                </c:pt>
                <c:pt idx="4">
                  <c:v>-0.23339966666666601</c:v>
                </c:pt>
                <c:pt idx="5">
                  <c:v>0.10080966666666601</c:v>
                </c:pt>
                <c:pt idx="6">
                  <c:v>-0.14213566666666599</c:v>
                </c:pt>
                <c:pt idx="7">
                  <c:v>-0.22525300000000001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72-4015-AFBB-60AFCA11D6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11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-7.8481116809116805E-2</c:v>
                </c:pt>
                <c:pt idx="1">
                  <c:v>-9.3415111111111102E-2</c:v>
                </c:pt>
                <c:pt idx="2">
                  <c:v>3.6245999999999903E-2</c:v>
                </c:pt>
                <c:pt idx="3">
                  <c:v>-0.10542291666666601</c:v>
                </c:pt>
                <c:pt idx="4">
                  <c:v>-0.23397200000000001</c:v>
                </c:pt>
                <c:pt idx="5">
                  <c:v>1.41006666666666E-2</c:v>
                </c:pt>
                <c:pt idx="6">
                  <c:v>-0.24980966666666601</c:v>
                </c:pt>
                <c:pt idx="7">
                  <c:v>-0.43017699999999998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72-4015-AFBB-60AFCA11D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780480"/>
        <c:axId val="475785400"/>
      </c:lineChart>
      <c:catAx>
        <c:axId val="4757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85400"/>
        <c:crosses val="autoZero"/>
        <c:auto val="1"/>
        <c:lblAlgn val="ctr"/>
        <c:lblOffset val="100"/>
        <c:noMultiLvlLbl val="0"/>
      </c:catAx>
      <c:valAx>
        <c:axId val="47578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8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97F1-2A11-47C4-9AC0-35EC440E9C9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90B1A-E874-4DA3-B756-9B9B1FFC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90B1A-E874-4DA3-B756-9B9B1FFC6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90B1A-E874-4DA3-B756-9B9B1FFC6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AF8BF0-1C4A-4775-924D-5240B410FE3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D2AFC1-6148-473F-981E-F8F4325761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watson/developercloud/doc/tone-analyzer/understand-ton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Effects of Course Variabilities on Students’ Sentiments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Samer AL Masri</a:t>
            </a:r>
          </a:p>
        </p:txBody>
      </p:sp>
    </p:spTree>
    <p:extLst>
      <p:ext uri="{BB962C8B-B14F-4D97-AF65-F5344CB8AC3E}">
        <p14:creationId xmlns:p14="http://schemas.microsoft.com/office/powerpoint/2010/main" val="354881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799"/>
            <a:ext cx="11353800" cy="937201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Sentiment and Rating of Course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740254"/>
              </p:ext>
            </p:extLst>
          </p:nvPr>
        </p:nvGraphicFramePr>
        <p:xfrm>
          <a:off x="838200" y="11681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509009" y="5506719"/>
            <a:ext cx="10515600" cy="1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Students’ course rating isn’t directly impacted by their feeling about the course.</a:t>
            </a:r>
          </a:p>
        </p:txBody>
      </p:sp>
    </p:spTree>
    <p:extLst>
      <p:ext uri="{BB962C8B-B14F-4D97-AF65-F5344CB8AC3E}">
        <p14:creationId xmlns:p14="http://schemas.microsoft.com/office/powerpoint/2010/main" val="195907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257"/>
          </a:xfrm>
        </p:spPr>
        <p:txBody>
          <a:bodyPr/>
          <a:lstStyle/>
          <a:p>
            <a:r>
              <a:rPr lang="en-US" dirty="0"/>
              <a:t>The Effect of Course Length on Sentiment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03490"/>
              </p:ext>
            </p:extLst>
          </p:nvPr>
        </p:nvGraphicFramePr>
        <p:xfrm>
          <a:off x="838200" y="11876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27482" y="5538938"/>
            <a:ext cx="10515600" cy="6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sentiment decreases when the course duration increases.</a:t>
            </a:r>
          </a:p>
        </p:txBody>
      </p:sp>
    </p:spTree>
    <p:extLst>
      <p:ext uri="{BB962C8B-B14F-4D97-AF65-F5344CB8AC3E}">
        <p14:creationId xmlns:p14="http://schemas.microsoft.com/office/powerpoint/2010/main" val="80153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7" y="0"/>
            <a:ext cx="11767126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Variation of Sentiment as a Function of Post Ratings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73635"/>
              </p:ext>
            </p:extLst>
          </p:nvPr>
        </p:nvGraphicFramePr>
        <p:xfrm>
          <a:off x="212437" y="1169843"/>
          <a:ext cx="5865090" cy="495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847350"/>
              </p:ext>
            </p:extLst>
          </p:nvPr>
        </p:nvGraphicFramePr>
        <p:xfrm>
          <a:off x="6077527" y="1169843"/>
          <a:ext cx="6114473" cy="495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869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477"/>
            <a:ext cx="12192001" cy="11007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Variation of Sentiment as a Function of Post Ratings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909985"/>
              </p:ext>
            </p:extLst>
          </p:nvPr>
        </p:nvGraphicFramePr>
        <p:xfrm>
          <a:off x="6096000" y="1200728"/>
          <a:ext cx="6096000" cy="514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411141"/>
              </p:ext>
            </p:extLst>
          </p:nvPr>
        </p:nvGraphicFramePr>
        <p:xfrm>
          <a:off x="-1" y="1166958"/>
          <a:ext cx="6096000" cy="514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197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8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Variation of Sentiment as a Function of Post Ratings</a:t>
            </a:r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00186"/>
              </p:ext>
            </p:extLst>
          </p:nvPr>
        </p:nvGraphicFramePr>
        <p:xfrm>
          <a:off x="-1" y="1076181"/>
          <a:ext cx="6243782" cy="394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713453"/>
              </p:ext>
            </p:extLst>
          </p:nvPr>
        </p:nvGraphicFramePr>
        <p:xfrm>
          <a:off x="6243782" y="1076181"/>
          <a:ext cx="5948218" cy="394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27482" y="5538938"/>
            <a:ext cx="10515600" cy="6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peer work is negatively affecting the language sentiment.</a:t>
            </a:r>
          </a:p>
        </p:txBody>
      </p:sp>
    </p:spTree>
    <p:extLst>
      <p:ext uri="{BB962C8B-B14F-4D97-AF65-F5344CB8AC3E}">
        <p14:creationId xmlns:p14="http://schemas.microsoft.com/office/powerpoint/2010/main" val="188910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64303"/>
          </a:xfrm>
        </p:spPr>
        <p:txBody>
          <a:bodyPr>
            <a:normAutofit/>
          </a:bodyPr>
          <a:lstStyle/>
          <a:p>
            <a:r>
              <a:rPr lang="en-US" dirty="0"/>
              <a:t>Deciding how to calculate the average Tone.</a:t>
            </a:r>
          </a:p>
          <a:p>
            <a:endParaRPr lang="en-US" dirty="0"/>
          </a:p>
          <a:p>
            <a:r>
              <a:rPr lang="en-US" dirty="0"/>
              <a:t>Student IDs are not connectable throughout different tables.</a:t>
            </a:r>
          </a:p>
          <a:p>
            <a:endParaRPr lang="en-US" dirty="0"/>
          </a:p>
          <a:p>
            <a:r>
              <a:rPr lang="en-US" dirty="0"/>
              <a:t>Technical advice: It is easier to use python for processing CSV and JSON files.</a:t>
            </a:r>
          </a:p>
          <a:p>
            <a:endParaRPr lang="en-US" dirty="0"/>
          </a:p>
          <a:p>
            <a:r>
              <a:rPr lang="en-US" dirty="0"/>
              <a:t>The Guide document included didn’t explain about peer work (graded peer, phased peer…).</a:t>
            </a:r>
          </a:p>
          <a:p>
            <a:endParaRPr lang="en-US" dirty="0"/>
          </a:p>
          <a:p>
            <a:r>
              <a:rPr lang="en-US" dirty="0"/>
              <a:t>Some discussion answer IDs are found in the discussion_answer_votes.csv but not in discussion_answers.csv.</a:t>
            </a:r>
          </a:p>
        </p:txBody>
      </p:sp>
    </p:spTree>
    <p:extLst>
      <p:ext uri="{BB962C8B-B14F-4D97-AF65-F5344CB8AC3E}">
        <p14:creationId xmlns:p14="http://schemas.microsoft.com/office/powerpoint/2010/main" val="14384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checking posts to have an idea how accurate the IBM sentimental analysis is.</a:t>
            </a:r>
          </a:p>
          <a:p>
            <a:endParaRPr lang="en-US" dirty="0"/>
          </a:p>
          <a:p>
            <a:r>
              <a:rPr lang="en-US" dirty="0"/>
              <a:t>Outsourcing the post checking to get more accurate results.</a:t>
            </a:r>
          </a:p>
          <a:p>
            <a:endParaRPr lang="en-US" dirty="0"/>
          </a:p>
          <a:p>
            <a:r>
              <a:rPr lang="en-US" dirty="0"/>
              <a:t>The code is tailored to analyze any course data from Coursera, hence more courses can be analyzed to get more accurate hypothesis.</a:t>
            </a:r>
          </a:p>
        </p:txBody>
      </p:sp>
    </p:spTree>
    <p:extLst>
      <p:ext uri="{BB962C8B-B14F-4D97-AF65-F5344CB8AC3E}">
        <p14:creationId xmlns:p14="http://schemas.microsoft.com/office/powerpoint/2010/main" val="355353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effects of variabilities on the overall sentiment.</a:t>
            </a:r>
          </a:p>
          <a:p>
            <a:pPr lvl="1"/>
            <a:r>
              <a:rPr lang="en-US" dirty="0"/>
              <a:t>Proving and disproving hypothesis about the data and checking their generality among other courses.</a:t>
            </a:r>
          </a:p>
          <a:p>
            <a:endParaRPr lang="en-US" dirty="0"/>
          </a:p>
          <a:p>
            <a:r>
              <a:rPr lang="en-US" dirty="0"/>
              <a:t>Testing the IBM </a:t>
            </a:r>
            <a:r>
              <a:rPr lang="en-US" dirty="0" err="1"/>
              <a:t>AlchemyLanguage</a:t>
            </a:r>
            <a:r>
              <a:rPr lang="en-US" dirty="0"/>
              <a:t> Tone Analyzer’s accuracy.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Publishing the code used to analyze this data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1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IBM Watson Tone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1227" y="1979468"/>
            <a:ext cx="3675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Social Tone (big 5 personality traits)</a:t>
            </a:r>
          </a:p>
          <a:p>
            <a:r>
              <a:rPr lang="en-US" dirty="0"/>
              <a:t>Openness</a:t>
            </a:r>
          </a:p>
          <a:p>
            <a:r>
              <a:rPr lang="en-US" dirty="0"/>
              <a:t>Conscientiousness</a:t>
            </a:r>
          </a:p>
          <a:p>
            <a:pPr lvl="1"/>
            <a:r>
              <a:rPr lang="en-US" dirty="0"/>
              <a:t>acting in an organized way</a:t>
            </a:r>
          </a:p>
          <a:p>
            <a:r>
              <a:rPr lang="en-US" dirty="0"/>
              <a:t>Extraversion</a:t>
            </a:r>
          </a:p>
          <a:p>
            <a:pPr lvl="1"/>
            <a:r>
              <a:rPr lang="en-US" dirty="0"/>
              <a:t>being an extrovert</a:t>
            </a:r>
          </a:p>
          <a:p>
            <a:r>
              <a:rPr lang="en-US" dirty="0"/>
              <a:t>Agreeableness</a:t>
            </a:r>
          </a:p>
          <a:p>
            <a:pPr lvl="1"/>
            <a:r>
              <a:rPr lang="en-US" dirty="0"/>
              <a:t>cooperativeness</a:t>
            </a:r>
          </a:p>
          <a:p>
            <a:r>
              <a:rPr lang="en-US" dirty="0"/>
              <a:t>Emotional Range or Neuroticism </a:t>
            </a:r>
          </a:p>
          <a:p>
            <a:pPr lvl="1"/>
            <a:r>
              <a:rPr lang="en-US" dirty="0"/>
              <a:t>emotional sensitivity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4364" y="1979468"/>
            <a:ext cx="327216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Language Tone</a:t>
            </a:r>
          </a:p>
          <a:p>
            <a:r>
              <a:rPr lang="en-US" dirty="0"/>
              <a:t>Analytical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Tentative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979468"/>
            <a:ext cx="327216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Emotion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Fear</a:t>
            </a:r>
          </a:p>
          <a:p>
            <a:r>
              <a:rPr lang="en-US" dirty="0"/>
              <a:t>Sadness</a:t>
            </a:r>
          </a:p>
          <a:p>
            <a:r>
              <a:rPr lang="en-US" dirty="0"/>
              <a:t>Disgust</a:t>
            </a:r>
          </a:p>
          <a:p>
            <a:r>
              <a:rPr lang="en-US" dirty="0"/>
              <a:t>Anger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7482" y="5992426"/>
            <a:ext cx="10515600" cy="242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Source: https://www.ibm.com/watson/developercloud/doc/tone-analyzer/understand-tone.html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953841"/>
          </a:xfrm>
        </p:spPr>
        <p:txBody>
          <a:bodyPr/>
          <a:lstStyle/>
          <a:p>
            <a:pPr algn="ctr"/>
            <a:r>
              <a:rPr lang="en-US" dirty="0"/>
              <a:t>Information About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Introduction to Software Product Management (3 weeks)</a:t>
            </a:r>
          </a:p>
          <a:p>
            <a:pPr marL="457200" lvl="1" indent="0">
              <a:buNone/>
            </a:pPr>
            <a:r>
              <a:rPr lang="en-US" dirty="0"/>
              <a:t>Consists of: exams, supplements, lectures</a:t>
            </a:r>
          </a:p>
          <a:p>
            <a:pPr marL="514350" indent="-514350">
              <a:buAutoNum type="arabicPeriod"/>
            </a:pPr>
            <a:r>
              <a:rPr lang="en-US" dirty="0"/>
              <a:t>Software Processes and Agile Practices (5 weeks)</a:t>
            </a:r>
          </a:p>
          <a:p>
            <a:pPr marL="457200" lvl="1" indent="0">
              <a:buNone/>
            </a:pPr>
            <a:r>
              <a:rPr lang="en-US" dirty="0"/>
              <a:t>Consists of: exams, supplements, lectures</a:t>
            </a:r>
          </a:p>
          <a:p>
            <a:pPr marL="514350" indent="-514350">
              <a:buAutoNum type="arabicPeriod"/>
            </a:pPr>
            <a:r>
              <a:rPr lang="en-US" dirty="0"/>
              <a:t>Client Needs and Software Requirements (5 weeks)</a:t>
            </a:r>
          </a:p>
          <a:p>
            <a:pPr marL="457200" lvl="1" indent="0">
              <a:buNone/>
            </a:pPr>
            <a:r>
              <a:rPr lang="en-US" dirty="0"/>
              <a:t>Consists of: quiz, exam, </a:t>
            </a:r>
            <a:r>
              <a:rPr lang="en-US" dirty="0">
                <a:solidFill>
                  <a:srgbClr val="FF0000"/>
                </a:solidFill>
              </a:rPr>
              <a:t>peer work</a:t>
            </a:r>
            <a:r>
              <a:rPr lang="en-US" dirty="0"/>
              <a:t>, supplement, lecture, others</a:t>
            </a:r>
          </a:p>
          <a:p>
            <a:pPr marL="514350" indent="-514350">
              <a:buAutoNum type="arabicPeriod"/>
            </a:pPr>
            <a:r>
              <a:rPr lang="en-US" dirty="0"/>
              <a:t>Agile Planning for Software Products (5 weeks)</a:t>
            </a:r>
          </a:p>
          <a:p>
            <a:pPr marL="457200" lvl="1" indent="0">
              <a:buNone/>
            </a:pPr>
            <a:r>
              <a:rPr lang="en-US" dirty="0"/>
              <a:t>Consists of: exam, supplement, </a:t>
            </a:r>
            <a:r>
              <a:rPr lang="en-US" dirty="0">
                <a:solidFill>
                  <a:srgbClr val="FF0000"/>
                </a:solidFill>
              </a:rPr>
              <a:t>peer work</a:t>
            </a:r>
            <a:r>
              <a:rPr lang="en-US" dirty="0"/>
              <a:t>, lecture</a:t>
            </a:r>
          </a:p>
          <a:p>
            <a:pPr marL="514350" indent="-514350">
              <a:buAutoNum type="arabicPeriod"/>
            </a:pPr>
            <a:r>
              <a:rPr lang="en-US" dirty="0"/>
              <a:t>Reviews and Metrics for Software Improvements (5 weeks)</a:t>
            </a:r>
          </a:p>
          <a:p>
            <a:pPr marL="457200" lvl="1" indent="0">
              <a:buNone/>
            </a:pPr>
            <a:r>
              <a:rPr lang="en-US" dirty="0"/>
              <a:t>Consists of: exams, supplements, lectures</a:t>
            </a:r>
          </a:p>
          <a:p>
            <a:pPr marL="514350" indent="-514350">
              <a:buAutoNum type="arabicPeriod"/>
            </a:pPr>
            <a:r>
              <a:rPr lang="en-US" dirty="0"/>
              <a:t>Software Product Management Capstone (7 weeks)</a:t>
            </a:r>
          </a:p>
          <a:p>
            <a:pPr marL="457200" lvl="1" indent="0">
              <a:buNone/>
            </a:pPr>
            <a:r>
              <a:rPr lang="en-US" dirty="0"/>
              <a:t>Consists of: exam, </a:t>
            </a:r>
            <a:r>
              <a:rPr lang="en-US" dirty="0">
                <a:solidFill>
                  <a:srgbClr val="FF0000"/>
                </a:solidFill>
              </a:rPr>
              <a:t>peer work</a:t>
            </a:r>
            <a:r>
              <a:rPr lang="en-US" dirty="0"/>
              <a:t>, supplement, lecture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Top Countries Where Students are Living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783944"/>
              </p:ext>
            </p:extLst>
          </p:nvPr>
        </p:nvGraphicFramePr>
        <p:xfrm>
          <a:off x="1096963" y="1846263"/>
          <a:ext cx="1005840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">
                  <a:extLst>
                    <a:ext uri="{9D8B030D-6E8A-4147-A177-3AD203B41FA5}">
                      <a16:colId xmlns:a16="http://schemas.microsoft.com/office/drawing/2014/main" val="3434994017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3614432027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325829188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18482071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36721019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4082348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00161198"/>
                    </a:ext>
                  </a:extLst>
                </a:gridCol>
              </a:tblGrid>
              <a:tr h="143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Software Product Management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Processes and Agile Practices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Needs and Software Requirements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Agile Planning for Software Products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Reviews and Metrics for Software Improvements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Product Management Capstone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059308441"/>
                  </a:ext>
                </a:extLst>
              </a:tr>
              <a:tr h="363495">
                <a:tc>
                  <a:txBody>
                    <a:bodyPr/>
                    <a:lstStyle/>
                    <a:p>
                      <a:r>
                        <a:rPr lang="en-US" dirty="0"/>
                        <a:t>Country #1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072278727"/>
                  </a:ext>
                </a:extLst>
              </a:tr>
              <a:tr h="627402">
                <a:tc>
                  <a:txBody>
                    <a:bodyPr/>
                    <a:lstStyle/>
                    <a:p>
                      <a:r>
                        <a:rPr lang="en-US" dirty="0"/>
                        <a:t>Country #2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Kingdom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047770444"/>
                  </a:ext>
                </a:extLst>
              </a:tr>
              <a:tr h="363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Country #3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628421062"/>
                  </a:ext>
                </a:extLst>
              </a:tr>
              <a:tr h="627402">
                <a:tc>
                  <a:txBody>
                    <a:bodyPr/>
                    <a:lstStyle/>
                    <a:p>
                      <a:r>
                        <a:rPr lang="en-US" dirty="0"/>
                        <a:t>Country #4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03632552"/>
                  </a:ext>
                </a:extLst>
              </a:tr>
              <a:tr h="363495">
                <a:tc>
                  <a:txBody>
                    <a:bodyPr/>
                    <a:lstStyle/>
                    <a:p>
                      <a:r>
                        <a:rPr lang="en-US" dirty="0"/>
                        <a:t>Country #5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Netherlands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99223049"/>
                  </a:ext>
                </a:extLst>
              </a:tr>
              <a:tr h="627402">
                <a:tc>
                  <a:txBody>
                    <a:bodyPr/>
                    <a:lstStyle/>
                    <a:p>
                      <a:r>
                        <a:rPr lang="en-US" dirty="0"/>
                        <a:t>Country #6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nited Kingdom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Bulgaria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01100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7202"/>
          </a:xfrm>
        </p:spPr>
        <p:txBody>
          <a:bodyPr/>
          <a:lstStyle/>
          <a:p>
            <a:pPr algn="ctr"/>
            <a:r>
              <a:rPr lang="en-US" dirty="0"/>
              <a:t>Course Population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548529"/>
              </p:ext>
            </p:extLst>
          </p:nvPr>
        </p:nvGraphicFramePr>
        <p:xfrm>
          <a:off x="838200" y="1289916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088751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3064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178430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43425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132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Hispanic Origin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75.09%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4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75.25%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72.99%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2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73.11%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72.78%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5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MSc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75.92%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6576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27482" y="4405745"/>
            <a:ext cx="10515600" cy="222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is increasing as the courses advance.</a:t>
            </a:r>
          </a:p>
          <a:p>
            <a:r>
              <a:rPr lang="en-US" dirty="0"/>
              <a:t>Course 6 has more males and more Hispanic Origin people than Course 1.</a:t>
            </a:r>
          </a:p>
        </p:txBody>
      </p:sp>
    </p:spTree>
    <p:extLst>
      <p:ext uri="{BB962C8B-B14F-4D97-AF65-F5344CB8AC3E}">
        <p14:creationId xmlns:p14="http://schemas.microsoft.com/office/powerpoint/2010/main" val="3473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Criteria for Sentiment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113798"/>
              </p:ext>
            </p:extLst>
          </p:nvPr>
        </p:nvGraphicFramePr>
        <p:xfrm>
          <a:off x="1096963" y="1846263"/>
          <a:ext cx="10058400" cy="358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41803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140092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22073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467854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4855316"/>
                    </a:ext>
                  </a:extLst>
                </a:gridCol>
              </a:tblGrid>
              <a:tr h="799983">
                <a:tc>
                  <a:txBody>
                    <a:bodyPr/>
                    <a:lstStyle/>
                    <a:p>
                      <a:r>
                        <a:rPr lang="en-US" dirty="0"/>
                        <a:t>Course Number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Adding Everything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Emotions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Tone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Tone (Big 5 Personality Traits)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32143880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-0.19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-0.0588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915646443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-0.0845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-0.0571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429167473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-0.0526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234666553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-0.0938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826504775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-0.29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-0.809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-0.0781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991762475"/>
                  </a:ext>
                </a:extLst>
              </a:tr>
              <a:tr h="463482">
                <a:tc>
                  <a:txBody>
                    <a:bodyPr/>
                    <a:lstStyle/>
                    <a:p>
                      <a:r>
                        <a:rPr lang="en-US" dirty="0"/>
                        <a:t>Course 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-0.0214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573424969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825681"/>
            <a:ext cx="10515600" cy="1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83" y="107674"/>
            <a:ext cx="11301274" cy="71436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Representation of the Sentimental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79953"/>
              </p:ext>
            </p:extLst>
          </p:nvPr>
        </p:nvGraphicFramePr>
        <p:xfrm>
          <a:off x="640448" y="794327"/>
          <a:ext cx="109081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27482" y="5280319"/>
            <a:ext cx="10515600" cy="1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student number decreases, social tone is increasing.</a:t>
            </a:r>
          </a:p>
          <a:p>
            <a:r>
              <a:rPr lang="en-US" dirty="0"/>
              <a:t>Having peer work decreases the language tone (Courses 3, 4, and 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8" y="-1231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Effect of grades on Sentiment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76039"/>
              </p:ext>
            </p:extLst>
          </p:nvPr>
        </p:nvGraphicFramePr>
        <p:xfrm>
          <a:off x="767178" y="1657435"/>
          <a:ext cx="10515600" cy="445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445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932</TotalTime>
  <Words>832</Words>
  <Application>Microsoft Office PowerPoint</Application>
  <PresentationFormat>Widescreen</PresentationFormat>
  <Paragraphs>208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The Effects of Course Variabilities on Students’ Sentiments</vt:lpstr>
      <vt:lpstr>Contributions</vt:lpstr>
      <vt:lpstr>IBM Watson Tone Analyzer</vt:lpstr>
      <vt:lpstr>Information About Courses</vt:lpstr>
      <vt:lpstr>Top Countries Where Students are Living</vt:lpstr>
      <vt:lpstr>Course Population</vt:lpstr>
      <vt:lpstr>Different Criteria for Sentiment Analysis</vt:lpstr>
      <vt:lpstr>Visual Representation of the Sentimental Analysis</vt:lpstr>
      <vt:lpstr>Effect of grades on Sentiment</vt:lpstr>
      <vt:lpstr>Correlation Between Sentiment and Rating of Course</vt:lpstr>
      <vt:lpstr>The Effect of Course Length on Sentiment</vt:lpstr>
      <vt:lpstr>Variation of Sentiment as a Function of Post Ratings</vt:lpstr>
      <vt:lpstr>Variation of Sentiment as a Function of Post Ratings</vt:lpstr>
      <vt:lpstr>Variation of Sentiment as a Function of Post Ratings</vt:lpstr>
      <vt:lpstr>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Course Variabilities on students’ Sentiments</dc:title>
  <dc:creator>Samer AL Masri</dc:creator>
  <cp:lastModifiedBy>Samer AL Masri</cp:lastModifiedBy>
  <cp:revision>35</cp:revision>
  <dcterms:created xsi:type="dcterms:W3CDTF">2017-04-03T05:32:41Z</dcterms:created>
  <dcterms:modified xsi:type="dcterms:W3CDTF">2017-04-03T21:05:37Z</dcterms:modified>
</cp:coreProperties>
</file>