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5" r:id="rId6"/>
    <p:sldId id="266" r:id="rId7"/>
    <p:sldId id="260" r:id="rId8"/>
    <p:sldId id="261" r:id="rId9"/>
    <p:sldId id="262" r:id="rId10"/>
    <p:sldId id="263" r:id="rId11"/>
    <p:sldId id="264"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Roboto" panose="020B0604020202020204" charset="0"/>
      <p:regular r:id="rId18"/>
      <p:bold r:id="rId19"/>
      <p:italic r:id="rId20"/>
      <p:boldItalic r:id="rId21"/>
    </p:embeddedFont>
    <p:embeddedFont>
      <p:font typeface="Roboto Slab"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U+KaZhm6bU8Z2IY2YtCRy6a6R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339ef4720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339ef4720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41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9422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3372e3e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83372e3e9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83372e3e9c_1_3196"/>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g83372e3e9c_1_3196"/>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g83372e3e9c_1_3196"/>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g83372e3e9c_1_3196"/>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g83372e3e9c_1_3196"/>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g83372e3e9c_1_31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g83372e3e9c_1_3239"/>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g83372e3e9c_1_3239"/>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g83372e3e9c_1_3239"/>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g83372e3e9c_1_32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g83372e3e9c_1_32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g83372e3e9c_1_320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g83372e3e9c_1_320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83372e3e9c_1_320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g83372e3e9c_1_320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g83372e3e9c_1_320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g83372e3e9c_1_320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g83372e3e9c_1_320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g83372e3e9c_1_3212"/>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g83372e3e9c_1_321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g83372e3e9c_1_3212"/>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g83372e3e9c_1_3212"/>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g83372e3e9c_1_32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g83372e3e9c_1_32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g83372e3e9c_1_32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g83372e3e9c_1_3221"/>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g83372e3e9c_1_3221"/>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g83372e3e9c_1_3221"/>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g83372e3e9c_1_32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83372e3e9c_1_3226"/>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g83372e3e9c_1_32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83372e3e9c_1_322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g83372e3e9c_1_322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g83372e3e9c_1_322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g83372e3e9c_1_322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g83372e3e9c_1_322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g83372e3e9c_1_32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g83372e3e9c_1_3236"/>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g83372e3e9c_1_32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g83372e3e9c_1_319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g83372e3e9c_1_319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g83372e3e9c_1_319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hyperlink" Target="https://www.hackerearth.com/challenges/hackathon/code19-india/"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youtu.be/yjGPHb5mocA"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2.png"/><Relationship Id="rId4" Type="http://schemas.openxmlformats.org/officeDocument/2006/relationships/hyperlink" Target="https://icovids.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amateja/covid-hack"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
          <p:cNvSpPr txBox="1">
            <a:spLocks noGrp="1"/>
          </p:cNvSpPr>
          <p:nvPr>
            <p:ph type="title"/>
          </p:nvPr>
        </p:nvSpPr>
        <p:spPr>
          <a:xfrm>
            <a:off x="460950" y="239900"/>
            <a:ext cx="8222100" cy="1005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en" sz="6000" b="1">
                <a:latin typeface="Roboto"/>
                <a:ea typeface="Roboto"/>
                <a:cs typeface="Roboto"/>
                <a:sym typeface="Roboto"/>
              </a:rPr>
              <a:t>#C</a:t>
            </a:r>
            <a:r>
              <a:rPr lang="en" sz="6000" b="1">
                <a:solidFill>
                  <a:srgbClr val="FF9900"/>
                </a:solidFill>
                <a:latin typeface="Roboto"/>
                <a:ea typeface="Roboto"/>
                <a:cs typeface="Roboto"/>
                <a:sym typeface="Roboto"/>
              </a:rPr>
              <a:t>O</a:t>
            </a:r>
            <a:r>
              <a:rPr lang="en" sz="6000" b="1">
                <a:latin typeface="Roboto"/>
                <a:ea typeface="Roboto"/>
                <a:cs typeface="Roboto"/>
                <a:sym typeface="Roboto"/>
              </a:rPr>
              <a:t>DE</a:t>
            </a:r>
            <a:r>
              <a:rPr lang="en" sz="6000" b="1">
                <a:solidFill>
                  <a:schemeClr val="accent5"/>
                </a:solidFill>
                <a:latin typeface="Roboto"/>
                <a:ea typeface="Roboto"/>
                <a:cs typeface="Roboto"/>
                <a:sym typeface="Roboto"/>
              </a:rPr>
              <a:t>1</a:t>
            </a:r>
            <a:r>
              <a:rPr lang="en" sz="6000" b="1">
                <a:latin typeface="Roboto"/>
                <a:ea typeface="Roboto"/>
                <a:cs typeface="Roboto"/>
                <a:sym typeface="Roboto"/>
              </a:rPr>
              <a:t>9INDIA</a:t>
            </a:r>
            <a:endParaRPr sz="6000" b="1">
              <a:latin typeface="Roboto"/>
              <a:ea typeface="Roboto"/>
              <a:cs typeface="Roboto"/>
              <a:sym typeface="Roboto"/>
            </a:endParaRPr>
          </a:p>
        </p:txBody>
      </p:sp>
      <p:sp>
        <p:nvSpPr>
          <p:cNvPr id="64" name="Google Shape;64;p1"/>
          <p:cNvSpPr txBox="1">
            <a:spLocks noGrp="1"/>
          </p:cNvSpPr>
          <p:nvPr>
            <p:ph type="body" idx="4294967295"/>
          </p:nvPr>
        </p:nvSpPr>
        <p:spPr>
          <a:xfrm>
            <a:off x="1572600" y="1072400"/>
            <a:ext cx="5998800" cy="598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3000"/>
              <a:t>Prototype Submission Phase</a:t>
            </a:r>
            <a:endParaRPr sz="3000"/>
          </a:p>
        </p:txBody>
      </p:sp>
      <p:pic>
        <p:nvPicPr>
          <p:cNvPr id="65" name="Google Shape;65;p1"/>
          <p:cNvPicPr preferRelativeResize="0"/>
          <p:nvPr/>
        </p:nvPicPr>
        <p:blipFill>
          <a:blip r:embed="rId4">
            <a:alphaModFix/>
          </a:blip>
          <a:stretch>
            <a:fillRect/>
          </a:stretch>
        </p:blipFill>
        <p:spPr>
          <a:xfrm>
            <a:off x="8489825" y="178900"/>
            <a:ext cx="471675" cy="471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115"/>
        <p:cNvGrpSpPr/>
        <p:nvPr/>
      </p:nvGrpSpPr>
      <p:grpSpPr>
        <a:xfrm>
          <a:off x="0" y="0"/>
          <a:ext cx="0" cy="0"/>
          <a:chOff x="0" y="0"/>
          <a:chExt cx="0" cy="0"/>
        </a:xfrm>
      </p:grpSpPr>
      <p:sp>
        <p:nvSpPr>
          <p:cNvPr id="116" name="Google Shape;116;g7339ef4720_6_0"/>
          <p:cNvSpPr txBox="1">
            <a:spLocks noGrp="1"/>
          </p:cNvSpPr>
          <p:nvPr>
            <p:ph type="body" idx="4294967295"/>
          </p:nvPr>
        </p:nvSpPr>
        <p:spPr>
          <a:xfrm>
            <a:off x="387900" y="1489825"/>
            <a:ext cx="39999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3000" b="1">
                <a:solidFill>
                  <a:srgbClr val="FF9900"/>
                </a:solidFill>
              </a:rPr>
              <a:t>SOCIETAL IMPACT/ NOVELTY</a:t>
            </a:r>
            <a:endParaRPr sz="3000" b="1">
              <a:solidFill>
                <a:srgbClr val="FF9900"/>
              </a:solidFill>
            </a:endParaRPr>
          </a:p>
          <a:p>
            <a:pPr marL="0" lvl="0" indent="0" algn="ctr" rtl="0">
              <a:spcBef>
                <a:spcPts val="0"/>
              </a:spcBef>
              <a:spcAft>
                <a:spcPts val="1600"/>
              </a:spcAft>
              <a:buNone/>
            </a:pPr>
            <a:endParaRPr sz="3000" b="1">
              <a:solidFill>
                <a:srgbClr val="1C4587"/>
              </a:solidFill>
              <a:latin typeface="Roboto Slab"/>
              <a:ea typeface="Roboto Slab"/>
              <a:cs typeface="Roboto Slab"/>
              <a:sym typeface="Roboto Slab"/>
            </a:endParaRPr>
          </a:p>
        </p:txBody>
      </p:sp>
      <p:sp>
        <p:nvSpPr>
          <p:cNvPr id="117" name="Google Shape;117;g7339ef4720_6_0"/>
          <p:cNvSpPr txBox="1"/>
          <p:nvPr/>
        </p:nvSpPr>
        <p:spPr>
          <a:xfrm>
            <a:off x="282550" y="3487125"/>
            <a:ext cx="8256900" cy="133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b="1">
              <a:latin typeface="Calibri"/>
              <a:ea typeface="Calibri"/>
              <a:cs typeface="Calibri"/>
              <a:sym typeface="Calibri"/>
            </a:endParaRPr>
          </a:p>
        </p:txBody>
      </p:sp>
      <p:sp>
        <p:nvSpPr>
          <p:cNvPr id="118" name="Google Shape;118;g7339ef4720_6_0"/>
          <p:cNvSpPr txBox="1">
            <a:spLocks noGrp="1"/>
          </p:cNvSpPr>
          <p:nvPr>
            <p:ph type="subTitle" idx="4294967295"/>
          </p:nvPr>
        </p:nvSpPr>
        <p:spPr>
          <a:xfrm>
            <a:off x="265500" y="2769001"/>
            <a:ext cx="4306500" cy="1799724"/>
          </a:xfrm>
          <a:prstGeom prst="rect">
            <a:avLst/>
          </a:prstGeom>
        </p:spPr>
        <p:txBody>
          <a:bodyPr spcFirstLastPara="1" wrap="square" lIns="91425" tIns="91425" rIns="91425" bIns="91425" anchor="t" anchorCtr="0">
            <a:noAutofit/>
          </a:bodyPr>
          <a:lstStyle/>
          <a:p>
            <a:pPr lvl="0" indent="0">
              <a:spcAft>
                <a:spcPts val="1600"/>
              </a:spcAft>
              <a:buNone/>
            </a:pPr>
            <a:r>
              <a:rPr lang="en-US" i="1" dirty="0">
                <a:solidFill>
                  <a:schemeClr val="accent5"/>
                </a:solidFill>
              </a:rPr>
              <a:t>Doctors and Helpline Centers would be benefited by knowing about the symptomatic patients before hand and can take decisions effectively. </a:t>
            </a:r>
            <a:endParaRPr i="1" dirty="0">
              <a:solidFill>
                <a:schemeClr val="accent5"/>
              </a:solidFill>
            </a:endParaRPr>
          </a:p>
        </p:txBody>
      </p:sp>
      <p:sp>
        <p:nvSpPr>
          <p:cNvPr id="119" name="Google Shape;119;g7339ef4720_6_0"/>
          <p:cNvSpPr txBox="1"/>
          <p:nvPr/>
        </p:nvSpPr>
        <p:spPr>
          <a:xfrm>
            <a:off x="5263875" y="2648250"/>
            <a:ext cx="3000000" cy="1587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FFFF"/>
              </a:buClr>
              <a:buSzPts val="1800"/>
              <a:buFont typeface="Roboto"/>
              <a:buChar char="●"/>
            </a:pPr>
            <a:r>
              <a:rPr lang="en" sz="1800" i="1" dirty="0">
                <a:solidFill>
                  <a:srgbClr val="FFFFFF"/>
                </a:solidFill>
                <a:latin typeface="Roboto"/>
                <a:ea typeface="Roboto"/>
                <a:cs typeface="Roboto"/>
                <a:sym typeface="Roboto"/>
              </a:rPr>
              <a:t>Business relevance</a:t>
            </a:r>
            <a:endParaRPr sz="1800" i="1" dirty="0">
              <a:solidFill>
                <a:srgbClr val="FFFFFF"/>
              </a:solidFill>
              <a:latin typeface="Roboto"/>
              <a:ea typeface="Roboto"/>
              <a:cs typeface="Roboto"/>
              <a:sym typeface="Roboto"/>
            </a:endParaRPr>
          </a:p>
          <a:p>
            <a:pPr marL="457200" lvl="0" indent="-342900" algn="l" rtl="0">
              <a:lnSpc>
                <a:spcPct val="115000"/>
              </a:lnSpc>
              <a:spcBef>
                <a:spcPts val="0"/>
              </a:spcBef>
              <a:spcAft>
                <a:spcPts val="0"/>
              </a:spcAft>
              <a:buClr>
                <a:srgbClr val="FFFFFF"/>
              </a:buClr>
              <a:buSzPts val="1800"/>
              <a:buFont typeface="Roboto"/>
              <a:buChar char="●"/>
            </a:pPr>
            <a:r>
              <a:rPr lang="en" sz="1800" i="1" dirty="0">
                <a:solidFill>
                  <a:srgbClr val="FFFFFF"/>
                </a:solidFill>
                <a:latin typeface="Roboto"/>
                <a:ea typeface="Roboto"/>
                <a:cs typeface="Roboto"/>
                <a:sym typeface="Roboto"/>
              </a:rPr>
              <a:t>Optimisation</a:t>
            </a:r>
            <a:endParaRPr sz="1800" i="1" dirty="0">
              <a:solidFill>
                <a:srgbClr val="FFFFFF"/>
              </a:solidFill>
              <a:latin typeface="Roboto"/>
              <a:ea typeface="Roboto"/>
              <a:cs typeface="Roboto"/>
              <a:sym typeface="Roboto"/>
            </a:endParaRPr>
          </a:p>
          <a:p>
            <a:pPr marL="457200" lvl="0" indent="-342900" algn="l" rtl="0">
              <a:lnSpc>
                <a:spcPct val="115000"/>
              </a:lnSpc>
              <a:spcBef>
                <a:spcPts val="0"/>
              </a:spcBef>
              <a:spcAft>
                <a:spcPts val="0"/>
              </a:spcAft>
              <a:buClr>
                <a:srgbClr val="FFFFFF"/>
              </a:buClr>
              <a:buSzPts val="1800"/>
              <a:buFont typeface="Roboto"/>
              <a:buChar char="●"/>
            </a:pPr>
            <a:r>
              <a:rPr lang="en" sz="1800" i="1" dirty="0">
                <a:solidFill>
                  <a:srgbClr val="FFFFFF"/>
                </a:solidFill>
                <a:latin typeface="Roboto"/>
                <a:ea typeface="Roboto"/>
                <a:cs typeface="Roboto"/>
                <a:sym typeface="Roboto"/>
              </a:rPr>
              <a:t>Scope for modification</a:t>
            </a:r>
            <a:endParaRPr sz="1800" i="1" dirty="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800" i="1" dirty="0">
              <a:solidFill>
                <a:srgbClr val="FFFFFF"/>
              </a:solidFill>
              <a:latin typeface="Roboto"/>
              <a:ea typeface="Roboto"/>
              <a:cs typeface="Roboto"/>
              <a:sym typeface="Roboto"/>
            </a:endParaRPr>
          </a:p>
        </p:txBody>
      </p:sp>
      <p:pic>
        <p:nvPicPr>
          <p:cNvPr id="120" name="Google Shape;120;g7339ef4720_6_0"/>
          <p:cNvPicPr preferRelativeResize="0"/>
          <p:nvPr/>
        </p:nvPicPr>
        <p:blipFill>
          <a:blip r:embed="rId3">
            <a:alphaModFix/>
          </a:blip>
          <a:stretch>
            <a:fillRect/>
          </a:stretch>
        </p:blipFill>
        <p:spPr>
          <a:xfrm>
            <a:off x="8489825" y="178900"/>
            <a:ext cx="471675" cy="471675"/>
          </a:xfrm>
          <a:prstGeom prst="rect">
            <a:avLst/>
          </a:prstGeom>
          <a:noFill/>
          <a:ln>
            <a:noFill/>
          </a:ln>
        </p:spPr>
      </p:pic>
      <p:sp>
        <p:nvSpPr>
          <p:cNvPr id="121" name="Google Shape;121;g7339ef4720_6_0"/>
          <p:cNvSpPr txBox="1">
            <a:spLocks noGrp="1"/>
          </p:cNvSpPr>
          <p:nvPr>
            <p:ph type="body" idx="4294967295"/>
          </p:nvPr>
        </p:nvSpPr>
        <p:spPr>
          <a:xfrm>
            <a:off x="4756200" y="1489825"/>
            <a:ext cx="3999900" cy="600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000" b="1">
                <a:solidFill>
                  <a:srgbClr val="FF9900"/>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5"/>
        <p:cNvGrpSpPr/>
        <p:nvPr/>
      </p:nvGrpSpPr>
      <p:grpSpPr>
        <a:xfrm>
          <a:off x="0" y="0"/>
          <a:ext cx="0" cy="0"/>
          <a:chOff x="0" y="0"/>
          <a:chExt cx="0" cy="0"/>
        </a:xfrm>
      </p:grpSpPr>
      <p:pic>
        <p:nvPicPr>
          <p:cNvPr id="126" name="Google Shape;126;p7"/>
          <p:cNvPicPr preferRelativeResize="0"/>
          <p:nvPr/>
        </p:nvPicPr>
        <p:blipFill>
          <a:blip r:embed="rId4">
            <a:alphaModFix/>
          </a:blip>
          <a:stretch>
            <a:fillRect/>
          </a:stretch>
        </p:blipFill>
        <p:spPr>
          <a:xfrm>
            <a:off x="8489825" y="178900"/>
            <a:ext cx="471675" cy="471675"/>
          </a:xfrm>
          <a:prstGeom prst="rect">
            <a:avLst/>
          </a:prstGeom>
          <a:noFill/>
          <a:ln>
            <a:noFill/>
          </a:ln>
        </p:spPr>
      </p:pic>
      <p:sp>
        <p:nvSpPr>
          <p:cNvPr id="127" name="Google Shape;127;p7"/>
          <p:cNvSpPr txBox="1">
            <a:spLocks noGrp="1"/>
          </p:cNvSpPr>
          <p:nvPr>
            <p:ph type="title" idx="4294967295"/>
          </p:nvPr>
        </p:nvSpPr>
        <p:spPr>
          <a:xfrm>
            <a:off x="387900" y="474050"/>
            <a:ext cx="8368200" cy="915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en" sz="6000" b="1">
                <a:solidFill>
                  <a:srgbClr val="FF9900"/>
                </a:solidFill>
                <a:latin typeface="Roboto"/>
                <a:ea typeface="Roboto"/>
                <a:cs typeface="Roboto"/>
                <a:sym typeface="Roboto"/>
              </a:rPr>
              <a:t>THANK YOU</a:t>
            </a:r>
            <a:endParaRPr sz="6000" b="1">
              <a:solidFill>
                <a:srgbClr val="FF9900"/>
              </a:solidFill>
              <a:latin typeface="Roboto"/>
              <a:ea typeface="Roboto"/>
              <a:cs typeface="Roboto"/>
              <a:sym typeface="Roboto"/>
            </a:endParaRPr>
          </a:p>
        </p:txBody>
      </p:sp>
      <p:sp>
        <p:nvSpPr>
          <p:cNvPr id="128" name="Google Shape;128;p7"/>
          <p:cNvSpPr txBox="1"/>
          <p:nvPr/>
        </p:nvSpPr>
        <p:spPr>
          <a:xfrm>
            <a:off x="0" y="4543750"/>
            <a:ext cx="9144000" cy="520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u="sng">
                <a:solidFill>
                  <a:schemeClr val="dk1"/>
                </a:solidFill>
                <a:hlinkClick r:id="rId5"/>
              </a:rPr>
              <a:t>#CODE19INDIA</a:t>
            </a:r>
            <a:endParaRPr sz="1400" b="1" i="0" u="none" strike="noStrike" cap="none">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69"/>
        <p:cNvGrpSpPr/>
        <p:nvPr/>
      </p:nvGrpSpPr>
      <p:grpSpPr>
        <a:xfrm>
          <a:off x="0" y="0"/>
          <a:ext cx="0" cy="0"/>
          <a:chOff x="0" y="0"/>
          <a:chExt cx="0" cy="0"/>
        </a:xfrm>
      </p:grpSpPr>
      <p:sp>
        <p:nvSpPr>
          <p:cNvPr id="70" name="Google Shape;70;p2"/>
          <p:cNvSpPr txBox="1">
            <a:spLocks noGrp="1"/>
          </p:cNvSpPr>
          <p:nvPr>
            <p:ph type="title" idx="4294967295"/>
          </p:nvPr>
        </p:nvSpPr>
        <p:spPr>
          <a:xfrm>
            <a:off x="0" y="710400"/>
            <a:ext cx="7364700" cy="620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b="1">
                <a:solidFill>
                  <a:srgbClr val="FF9900"/>
                </a:solidFill>
                <a:latin typeface="Roboto"/>
                <a:ea typeface="Roboto"/>
                <a:cs typeface="Roboto"/>
                <a:sym typeface="Roboto"/>
              </a:rPr>
              <a:t>  TEAM NAME and MEMBER DETAILS</a:t>
            </a:r>
            <a:endParaRPr sz="3000" b="1">
              <a:solidFill>
                <a:srgbClr val="FF9900"/>
              </a:solidFill>
              <a:latin typeface="Roboto"/>
              <a:ea typeface="Roboto"/>
              <a:cs typeface="Roboto"/>
              <a:sym typeface="Roboto"/>
            </a:endParaRPr>
          </a:p>
        </p:txBody>
      </p:sp>
      <p:sp>
        <p:nvSpPr>
          <p:cNvPr id="71" name="Google Shape;71;p2"/>
          <p:cNvSpPr txBox="1">
            <a:spLocks noGrp="1"/>
          </p:cNvSpPr>
          <p:nvPr>
            <p:ph type="body" idx="4294967295"/>
          </p:nvPr>
        </p:nvSpPr>
        <p:spPr>
          <a:xfrm>
            <a:off x="612650" y="1525100"/>
            <a:ext cx="3738124"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i="1" dirty="0"/>
              <a:t>Venkata.Sama</a:t>
            </a:r>
            <a:br>
              <a:rPr lang="en" i="1" dirty="0"/>
            </a:br>
            <a:r>
              <a:rPr lang="en-US" i="1" dirty="0" err="1"/>
              <a:t>Shreeram</a:t>
            </a:r>
            <a:r>
              <a:rPr lang="en-US" i="1" dirty="0"/>
              <a:t>. mc</a:t>
            </a:r>
            <a:endParaRPr i="1" dirty="0"/>
          </a:p>
        </p:txBody>
      </p:sp>
      <p:sp>
        <p:nvSpPr>
          <p:cNvPr id="72" name="Google Shape;72;p2"/>
          <p:cNvSpPr txBox="1">
            <a:spLocks noGrp="1"/>
          </p:cNvSpPr>
          <p:nvPr>
            <p:ph type="body" idx="4294967295"/>
          </p:nvPr>
        </p:nvSpPr>
        <p:spPr>
          <a:xfrm>
            <a:off x="387900" y="3377150"/>
            <a:ext cx="8368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3000" b="1">
                <a:solidFill>
                  <a:srgbClr val="FF9900"/>
                </a:solidFill>
              </a:rPr>
              <a:t>THEME:</a:t>
            </a:r>
            <a:endParaRPr sz="3000" b="1">
              <a:solidFill>
                <a:srgbClr val="FF9900"/>
              </a:solidFill>
            </a:endParaRPr>
          </a:p>
        </p:txBody>
      </p:sp>
      <p:sp>
        <p:nvSpPr>
          <p:cNvPr id="73" name="Google Shape;73;p2"/>
          <p:cNvSpPr txBox="1">
            <a:spLocks noGrp="1"/>
          </p:cNvSpPr>
          <p:nvPr>
            <p:ph type="body" idx="4294967295"/>
          </p:nvPr>
        </p:nvSpPr>
        <p:spPr>
          <a:xfrm>
            <a:off x="2002800" y="3449200"/>
            <a:ext cx="6796200" cy="1071600"/>
          </a:xfrm>
          <a:prstGeom prst="rect">
            <a:avLst/>
          </a:prstGeom>
          <a:noFill/>
          <a:ln>
            <a:noFill/>
          </a:ln>
        </p:spPr>
        <p:txBody>
          <a:bodyPr spcFirstLastPara="1" wrap="square" lIns="91425" tIns="91425" rIns="91425" bIns="91425" anchor="t" anchorCtr="0">
            <a:noAutofit/>
          </a:bodyPr>
          <a:lstStyle/>
          <a:p>
            <a:pPr marL="0" lvl="0" indent="0">
              <a:spcAft>
                <a:spcPts val="1600"/>
              </a:spcAft>
              <a:buNone/>
            </a:pPr>
            <a:r>
              <a:rPr lang="en-US" dirty="0"/>
              <a:t>Social life, welfare, and awareness</a:t>
            </a:r>
            <a:endParaRPr sz="2400" i="1" dirty="0"/>
          </a:p>
        </p:txBody>
      </p:sp>
      <p:pic>
        <p:nvPicPr>
          <p:cNvPr id="74" name="Google Shape;74;p2"/>
          <p:cNvPicPr preferRelativeResize="0"/>
          <p:nvPr/>
        </p:nvPicPr>
        <p:blipFill>
          <a:blip r:embed="rId3">
            <a:alphaModFix/>
          </a:blip>
          <a:stretch>
            <a:fillRect/>
          </a:stretch>
        </p:blipFill>
        <p:spPr>
          <a:xfrm>
            <a:off x="8489825" y="178900"/>
            <a:ext cx="471675" cy="471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78"/>
        <p:cNvGrpSpPr/>
        <p:nvPr/>
      </p:nvGrpSpPr>
      <p:grpSpPr>
        <a:xfrm>
          <a:off x="0" y="0"/>
          <a:ext cx="0" cy="0"/>
          <a:chOff x="0" y="0"/>
          <a:chExt cx="0" cy="0"/>
        </a:xfrm>
      </p:grpSpPr>
      <p:sp>
        <p:nvSpPr>
          <p:cNvPr id="79" name="Google Shape;79;p3"/>
          <p:cNvSpPr txBox="1">
            <a:spLocks noGrp="1"/>
          </p:cNvSpPr>
          <p:nvPr>
            <p:ph type="title" idx="4294967295"/>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b="1">
                <a:solidFill>
                  <a:srgbClr val="FF9900"/>
                </a:solidFill>
                <a:latin typeface="Roboto"/>
                <a:ea typeface="Roboto"/>
                <a:cs typeface="Roboto"/>
                <a:sym typeface="Roboto"/>
              </a:rPr>
              <a:t>PROBLEM STATEMENT</a:t>
            </a:r>
            <a:endParaRPr sz="3000" b="1">
              <a:solidFill>
                <a:srgbClr val="FF9900"/>
              </a:solidFill>
              <a:latin typeface="Roboto"/>
              <a:ea typeface="Roboto"/>
              <a:cs typeface="Roboto"/>
              <a:sym typeface="Roboto"/>
            </a:endParaRPr>
          </a:p>
        </p:txBody>
      </p:sp>
      <p:sp>
        <p:nvSpPr>
          <p:cNvPr id="80" name="Google Shape;80;p3"/>
          <p:cNvSpPr txBox="1">
            <a:spLocks noGrp="1"/>
          </p:cNvSpPr>
          <p:nvPr>
            <p:ph type="body" idx="4294967295"/>
          </p:nvPr>
        </p:nvSpPr>
        <p:spPr>
          <a:xfrm>
            <a:off x="600500" y="1791975"/>
            <a:ext cx="8368200" cy="1071600"/>
          </a:xfrm>
          <a:prstGeom prst="rect">
            <a:avLst/>
          </a:prstGeom>
          <a:noFill/>
          <a:ln>
            <a:noFill/>
          </a:ln>
        </p:spPr>
        <p:txBody>
          <a:bodyPr spcFirstLastPara="1" wrap="square" lIns="91425" tIns="91425" rIns="91425" bIns="91425" anchor="t" anchorCtr="0">
            <a:noAutofit/>
          </a:bodyPr>
          <a:lstStyle/>
          <a:p>
            <a:pPr marL="0" lvl="0" indent="0">
              <a:buNone/>
            </a:pPr>
            <a:r>
              <a:rPr lang="en-US" sz="2000" i="1" dirty="0"/>
              <a:t>Icovids.com is a website to provide Self assessment check for Covid-19 (Novel </a:t>
            </a:r>
            <a:r>
              <a:rPr lang="en-US" sz="2000" i="1" dirty="0" err="1"/>
              <a:t>Coronovirus</a:t>
            </a:r>
            <a:r>
              <a:rPr lang="en-US" sz="2000" i="1" dirty="0"/>
              <a:t>). You can use it to get recommendations for action incase of any symptoms and to know  various health care centers nearby based on your location.</a:t>
            </a:r>
            <a:endParaRPr i="1" dirty="0"/>
          </a:p>
        </p:txBody>
      </p:sp>
      <p:pic>
        <p:nvPicPr>
          <p:cNvPr id="81" name="Google Shape;81;p3"/>
          <p:cNvPicPr preferRelativeResize="0"/>
          <p:nvPr/>
        </p:nvPicPr>
        <p:blipFill>
          <a:blip r:embed="rId3">
            <a:alphaModFix/>
          </a:blip>
          <a:stretch>
            <a:fillRect/>
          </a:stretch>
        </p:blipFill>
        <p:spPr>
          <a:xfrm>
            <a:off x="8489825" y="178900"/>
            <a:ext cx="471675" cy="471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85"/>
        <p:cNvGrpSpPr/>
        <p:nvPr/>
      </p:nvGrpSpPr>
      <p:grpSpPr>
        <a:xfrm>
          <a:off x="0" y="0"/>
          <a:ext cx="0" cy="0"/>
          <a:chOff x="0" y="0"/>
          <a:chExt cx="0" cy="0"/>
        </a:xfrm>
      </p:grpSpPr>
      <p:sp>
        <p:nvSpPr>
          <p:cNvPr id="86" name="Google Shape;86;p4"/>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b="1" dirty="0">
                <a:solidFill>
                  <a:srgbClr val="FF9900"/>
                </a:solidFill>
                <a:latin typeface="Roboto"/>
                <a:ea typeface="Roboto"/>
                <a:cs typeface="Roboto"/>
                <a:sym typeface="Roboto"/>
              </a:rPr>
              <a:t>SOLUTION</a:t>
            </a:r>
            <a:endParaRPr b="1" dirty="0">
              <a:solidFill>
                <a:srgbClr val="FF9900"/>
              </a:solidFill>
              <a:latin typeface="Roboto"/>
              <a:ea typeface="Roboto"/>
              <a:cs typeface="Roboto"/>
              <a:sym typeface="Roboto"/>
            </a:endParaRPr>
          </a:p>
        </p:txBody>
      </p:sp>
      <p:sp>
        <p:nvSpPr>
          <p:cNvPr id="87" name="Google Shape;87;p4"/>
          <p:cNvSpPr txBox="1">
            <a:spLocks noGrp="1"/>
          </p:cNvSpPr>
          <p:nvPr>
            <p:ph type="body" idx="1"/>
          </p:nvPr>
        </p:nvSpPr>
        <p:spPr>
          <a:xfrm>
            <a:off x="513125" y="1417425"/>
            <a:ext cx="8368200" cy="3319500"/>
          </a:xfrm>
          <a:prstGeom prst="rect">
            <a:avLst/>
          </a:prstGeom>
          <a:noFill/>
          <a:ln>
            <a:noFill/>
          </a:ln>
        </p:spPr>
        <p:txBody>
          <a:bodyPr spcFirstLastPara="1" wrap="square" lIns="91425" tIns="91425" rIns="91425" bIns="91425" anchor="t" anchorCtr="0">
            <a:noAutofit/>
          </a:bodyPr>
          <a:lstStyle/>
          <a:p>
            <a:pPr lvl="0" algn="l"/>
            <a:r>
              <a:rPr lang="en-US" sz="1600" i="1" dirty="0">
                <a:latin typeface="Arial"/>
                <a:ea typeface="Arial"/>
                <a:cs typeface="Arial"/>
                <a:sym typeface="Arial"/>
              </a:rPr>
              <a:t>Explain, in brief, how you intend to SOLVE the problem at hand.</a:t>
            </a:r>
          </a:p>
          <a:p>
            <a:pPr lvl="1" algn="l"/>
            <a:r>
              <a:rPr lang="en-US" sz="1200" i="1" dirty="0">
                <a:latin typeface="Arial"/>
                <a:ea typeface="Arial"/>
                <a:cs typeface="Arial"/>
                <a:sym typeface="Arial"/>
              </a:rPr>
              <a:t>The website asks you several Yes/no questions including symptoms and potential contacts. Besides recommendations for action, relevant contacts, and structured results, the purpose of this website is to guide you safely through the various health care centers nearby. </a:t>
            </a:r>
            <a:endParaRPr lang="en-US" i="1" dirty="0">
              <a:latin typeface="Arial"/>
              <a:ea typeface="Arial"/>
              <a:cs typeface="Arial"/>
              <a:sym typeface="Arial"/>
            </a:endParaRPr>
          </a:p>
          <a:p>
            <a:pPr lvl="0" algn="l"/>
            <a:r>
              <a:rPr lang="en-US" sz="1600" i="1" dirty="0">
                <a:latin typeface="Arial"/>
                <a:ea typeface="Arial"/>
                <a:cs typeface="Arial"/>
                <a:sym typeface="Arial"/>
              </a:rPr>
              <a:t>How it helps to solve the problem?</a:t>
            </a:r>
          </a:p>
          <a:p>
            <a:pPr lvl="1" algn="l"/>
            <a:r>
              <a:rPr lang="en-US" sz="1200" i="1" dirty="0">
                <a:latin typeface="Arial"/>
                <a:ea typeface="Arial"/>
                <a:cs typeface="Arial"/>
                <a:sym typeface="Arial"/>
              </a:rPr>
              <a:t>User can take the self assessment test and generate a report which can be submitted to the nearby helpline centers with the help of user location.</a:t>
            </a:r>
            <a:endParaRPr lang="en-US" i="1" dirty="0">
              <a:latin typeface="Arial"/>
              <a:ea typeface="Arial"/>
              <a:cs typeface="Arial"/>
              <a:sym typeface="Arial"/>
            </a:endParaRPr>
          </a:p>
          <a:p>
            <a:pPr lvl="0" algn="l"/>
            <a:r>
              <a:rPr lang="en-US" sz="1600" i="1" dirty="0">
                <a:latin typeface="Arial"/>
                <a:ea typeface="Arial"/>
                <a:cs typeface="Arial"/>
                <a:sym typeface="Arial"/>
              </a:rPr>
              <a:t>Frameworks/Tools/Technologies stacks to be used</a:t>
            </a:r>
          </a:p>
          <a:p>
            <a:pPr lvl="1" algn="l"/>
            <a:r>
              <a:rPr lang="en-US" sz="1200" i="1" dirty="0">
                <a:latin typeface="Arial"/>
                <a:ea typeface="Arial"/>
                <a:cs typeface="Arial"/>
                <a:sym typeface="Arial"/>
              </a:rPr>
              <a:t>Nodejs, AWS, MongoDB, ANgualr9, Dotnet technology.</a:t>
            </a:r>
            <a:endParaRPr lang="en-US" i="1" dirty="0">
              <a:latin typeface="Arial"/>
              <a:ea typeface="Arial"/>
              <a:cs typeface="Arial"/>
              <a:sym typeface="Arial"/>
            </a:endParaRPr>
          </a:p>
        </p:txBody>
      </p:sp>
      <p:pic>
        <p:nvPicPr>
          <p:cNvPr id="88" name="Google Shape;88;p4"/>
          <p:cNvPicPr preferRelativeResize="0"/>
          <p:nvPr/>
        </p:nvPicPr>
        <p:blipFill>
          <a:blip r:embed="rId3">
            <a:alphaModFix/>
          </a:blip>
          <a:stretch>
            <a:fillRect/>
          </a:stretch>
        </p:blipFill>
        <p:spPr>
          <a:xfrm>
            <a:off x="8489825" y="178900"/>
            <a:ext cx="471675" cy="471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85"/>
        <p:cNvGrpSpPr/>
        <p:nvPr/>
      </p:nvGrpSpPr>
      <p:grpSpPr>
        <a:xfrm>
          <a:off x="0" y="0"/>
          <a:ext cx="0" cy="0"/>
          <a:chOff x="0" y="0"/>
          <a:chExt cx="0" cy="0"/>
        </a:xfrm>
      </p:grpSpPr>
      <p:sp>
        <p:nvSpPr>
          <p:cNvPr id="86" name="Google Shape;86;p4"/>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b="1" dirty="0">
                <a:solidFill>
                  <a:srgbClr val="FF9900"/>
                </a:solidFill>
                <a:latin typeface="Roboto"/>
                <a:ea typeface="Roboto"/>
                <a:cs typeface="Roboto"/>
                <a:sym typeface="Roboto"/>
              </a:rPr>
              <a:t>SOLUTION</a:t>
            </a:r>
            <a:endParaRPr b="1" dirty="0">
              <a:solidFill>
                <a:srgbClr val="FF9900"/>
              </a:solidFill>
              <a:latin typeface="Roboto"/>
              <a:ea typeface="Roboto"/>
              <a:cs typeface="Roboto"/>
              <a:sym typeface="Roboto"/>
            </a:endParaRPr>
          </a:p>
        </p:txBody>
      </p:sp>
      <p:sp>
        <p:nvSpPr>
          <p:cNvPr id="87" name="Google Shape;87;p4"/>
          <p:cNvSpPr txBox="1">
            <a:spLocks noGrp="1"/>
          </p:cNvSpPr>
          <p:nvPr>
            <p:ph type="body" idx="1"/>
          </p:nvPr>
        </p:nvSpPr>
        <p:spPr>
          <a:xfrm>
            <a:off x="548900" y="1218322"/>
            <a:ext cx="8368200" cy="3319500"/>
          </a:xfrm>
          <a:prstGeom prst="rect">
            <a:avLst/>
          </a:prstGeom>
          <a:noFill/>
          <a:ln>
            <a:noFill/>
          </a:ln>
        </p:spPr>
        <p:txBody>
          <a:bodyPr spcFirstLastPara="1" wrap="square" lIns="91425" tIns="91425" rIns="91425" bIns="91425" anchor="t" anchorCtr="0">
            <a:noAutofit/>
          </a:bodyPr>
          <a:lstStyle/>
          <a:p>
            <a:pPr lvl="0" algn="l"/>
            <a:r>
              <a:rPr lang="en-US" sz="1600" i="1" dirty="0">
                <a:latin typeface="Arial"/>
                <a:ea typeface="Arial"/>
                <a:cs typeface="Arial"/>
                <a:sym typeface="Arial"/>
              </a:rPr>
              <a:t>Assumptions, constraints, and solution decision points (Reason behind choosing a technology)</a:t>
            </a:r>
          </a:p>
          <a:p>
            <a:pPr lvl="1" algn="l"/>
            <a:r>
              <a:rPr lang="en-US" sz="1200" i="1" dirty="0">
                <a:latin typeface="Arial"/>
                <a:ea typeface="Arial"/>
                <a:cs typeface="Arial"/>
                <a:sym typeface="Arial"/>
              </a:rPr>
              <a:t>We have assumed that the integration with nearest health care center is possible. </a:t>
            </a:r>
            <a:endParaRPr lang="en-US" i="1" dirty="0">
              <a:latin typeface="Arial"/>
              <a:ea typeface="Arial"/>
              <a:cs typeface="Arial"/>
              <a:sym typeface="Arial"/>
            </a:endParaRPr>
          </a:p>
          <a:p>
            <a:pPr lvl="1" algn="l"/>
            <a:r>
              <a:rPr lang="en-US" sz="1200" i="1" dirty="0">
                <a:latin typeface="Arial"/>
                <a:ea typeface="Arial"/>
                <a:cs typeface="Arial"/>
                <a:sym typeface="Arial"/>
              </a:rPr>
              <a:t>Easy to build with the help of open source technologies and easy to scale with </a:t>
            </a:r>
            <a:r>
              <a:rPr lang="en-US" sz="1200" i="1" dirty="0" err="1">
                <a:latin typeface="Arial"/>
                <a:ea typeface="Arial"/>
                <a:cs typeface="Arial"/>
                <a:sym typeface="Arial"/>
              </a:rPr>
              <a:t>monoDB</a:t>
            </a:r>
            <a:r>
              <a:rPr lang="en-US" sz="1200" i="1" dirty="0">
                <a:latin typeface="Arial"/>
                <a:ea typeface="Arial"/>
                <a:cs typeface="Arial"/>
                <a:sym typeface="Arial"/>
              </a:rPr>
              <a:t>.</a:t>
            </a:r>
            <a:endParaRPr lang="en-US" i="1" dirty="0">
              <a:latin typeface="Arial"/>
              <a:ea typeface="Arial"/>
              <a:cs typeface="Arial"/>
              <a:sym typeface="Arial"/>
            </a:endParaRPr>
          </a:p>
          <a:p>
            <a:pPr lvl="0" algn="l"/>
            <a:r>
              <a:rPr lang="en-US" i="1" dirty="0">
                <a:latin typeface="Arial"/>
                <a:ea typeface="Arial"/>
                <a:cs typeface="Arial"/>
                <a:sym typeface="Arial"/>
              </a:rPr>
              <a:t>How easily can your solution be implemented and how effective will it be?</a:t>
            </a:r>
          </a:p>
          <a:p>
            <a:pPr lvl="1" algn="l"/>
            <a:r>
              <a:rPr lang="en-US" sz="1200" i="1" dirty="0">
                <a:latin typeface="Arial"/>
                <a:ea typeface="Arial"/>
                <a:cs typeface="Arial"/>
                <a:sym typeface="Arial"/>
              </a:rPr>
              <a:t>Helpline Centers would be benefited by knowing about the symptomatic patients before hand and can take decisions effectively. </a:t>
            </a:r>
          </a:p>
          <a:p>
            <a:pPr lvl="1" algn="l"/>
            <a:r>
              <a:rPr lang="en-US" sz="1200" i="1" dirty="0">
                <a:latin typeface="Arial"/>
                <a:ea typeface="Arial"/>
                <a:cs typeface="Arial"/>
                <a:sym typeface="Arial"/>
              </a:rPr>
              <a:t>Based on the self assessment and the user location the Government can put-up the health camps or helpline centers in respective areas.</a:t>
            </a:r>
          </a:p>
          <a:p>
            <a:pPr lvl="1" algn="l"/>
            <a:r>
              <a:rPr lang="en-US" sz="1200" i="1" dirty="0">
                <a:latin typeface="Arial"/>
                <a:ea typeface="Arial"/>
                <a:cs typeface="Arial"/>
                <a:sym typeface="Arial"/>
              </a:rPr>
              <a:t>Further more this app would be able to produce reports based on the users location and there assessment results.</a:t>
            </a:r>
          </a:p>
          <a:p>
            <a:pPr lvl="0" algn="l"/>
            <a:endParaRPr lang="en-US" i="1" dirty="0">
              <a:latin typeface="Arial"/>
              <a:ea typeface="Arial"/>
              <a:cs typeface="Arial"/>
              <a:sym typeface="Arial"/>
            </a:endParaRPr>
          </a:p>
          <a:p>
            <a:pPr lvl="0" algn="l"/>
            <a:r>
              <a:rPr lang="en-US" i="1" dirty="0">
                <a:latin typeface="Arial"/>
                <a:ea typeface="Arial"/>
                <a:cs typeface="Arial"/>
                <a:sym typeface="Arial"/>
              </a:rPr>
              <a:t>Extent of Scalability/Usability </a:t>
            </a:r>
          </a:p>
          <a:p>
            <a:pPr lvl="0" algn="l"/>
            <a:r>
              <a:rPr lang="en-US" i="1" dirty="0">
                <a:latin typeface="Arial"/>
                <a:ea typeface="Arial"/>
                <a:cs typeface="Arial"/>
                <a:sym typeface="Arial"/>
              </a:rPr>
              <a:t>Since it is developed as a </a:t>
            </a:r>
            <a:r>
              <a:rPr lang="en-US" i="1" dirty="0" err="1">
                <a:latin typeface="Arial"/>
                <a:ea typeface="Arial"/>
                <a:cs typeface="Arial"/>
                <a:sym typeface="Arial"/>
              </a:rPr>
              <a:t>pwa</a:t>
            </a:r>
            <a:r>
              <a:rPr lang="en-US" i="1" dirty="0">
                <a:latin typeface="Arial"/>
                <a:ea typeface="Arial"/>
                <a:cs typeface="Arial"/>
                <a:sym typeface="Arial"/>
              </a:rPr>
              <a:t>(progressive web app), users can browse the website directly or can install the app on there mobile.</a:t>
            </a:r>
          </a:p>
          <a:p>
            <a:pPr lvl="0" algn="l"/>
            <a:r>
              <a:rPr lang="en-US" i="1" dirty="0">
                <a:latin typeface="Arial"/>
                <a:ea typeface="Arial"/>
                <a:cs typeface="Arial"/>
                <a:sym typeface="Arial"/>
              </a:rPr>
              <a:t>Since it is being hosted on AWS with </a:t>
            </a:r>
            <a:r>
              <a:rPr lang="en-US" i="1" dirty="0" err="1">
                <a:latin typeface="Arial"/>
                <a:ea typeface="Arial"/>
                <a:cs typeface="Arial"/>
                <a:sym typeface="Arial"/>
              </a:rPr>
              <a:t>loadbalancer</a:t>
            </a:r>
            <a:r>
              <a:rPr lang="en-US" i="1" dirty="0">
                <a:latin typeface="Arial"/>
                <a:ea typeface="Arial"/>
                <a:cs typeface="Arial"/>
                <a:sym typeface="Arial"/>
              </a:rPr>
              <a:t> it is scalable and can handle heavy load.</a:t>
            </a:r>
          </a:p>
        </p:txBody>
      </p:sp>
      <p:pic>
        <p:nvPicPr>
          <p:cNvPr id="88" name="Google Shape;88;p4"/>
          <p:cNvPicPr preferRelativeResize="0"/>
          <p:nvPr/>
        </p:nvPicPr>
        <p:blipFill>
          <a:blip r:embed="rId3">
            <a:alphaModFix/>
          </a:blip>
          <a:stretch>
            <a:fill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3444807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85"/>
        <p:cNvGrpSpPr/>
        <p:nvPr/>
      </p:nvGrpSpPr>
      <p:grpSpPr>
        <a:xfrm>
          <a:off x="0" y="0"/>
          <a:ext cx="0" cy="0"/>
          <a:chOff x="0" y="0"/>
          <a:chExt cx="0" cy="0"/>
        </a:xfrm>
      </p:grpSpPr>
      <p:sp>
        <p:nvSpPr>
          <p:cNvPr id="86" name="Google Shape;86;p4"/>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b="1" dirty="0">
                <a:solidFill>
                  <a:srgbClr val="FF9900"/>
                </a:solidFill>
                <a:latin typeface="Roboto"/>
                <a:ea typeface="Roboto"/>
                <a:cs typeface="Roboto"/>
                <a:sym typeface="Roboto"/>
              </a:rPr>
              <a:t>SOLUTION</a:t>
            </a:r>
            <a:endParaRPr b="1" dirty="0">
              <a:solidFill>
                <a:srgbClr val="FF9900"/>
              </a:solidFill>
              <a:latin typeface="Roboto"/>
              <a:ea typeface="Roboto"/>
              <a:cs typeface="Roboto"/>
              <a:sym typeface="Roboto"/>
            </a:endParaRPr>
          </a:p>
        </p:txBody>
      </p:sp>
      <p:sp>
        <p:nvSpPr>
          <p:cNvPr id="87" name="Google Shape;87;p4"/>
          <p:cNvSpPr txBox="1">
            <a:spLocks noGrp="1"/>
          </p:cNvSpPr>
          <p:nvPr>
            <p:ph type="body" idx="1"/>
          </p:nvPr>
        </p:nvSpPr>
        <p:spPr>
          <a:xfrm>
            <a:off x="548900" y="1218322"/>
            <a:ext cx="8368200" cy="3319500"/>
          </a:xfrm>
          <a:prstGeom prst="rect">
            <a:avLst/>
          </a:prstGeom>
          <a:noFill/>
          <a:ln>
            <a:noFill/>
          </a:ln>
        </p:spPr>
        <p:txBody>
          <a:bodyPr spcFirstLastPara="1" wrap="square" lIns="91425" tIns="91425" rIns="91425" bIns="91425" anchor="t" anchorCtr="0">
            <a:noAutofit/>
          </a:bodyPr>
          <a:lstStyle/>
          <a:p>
            <a:pPr lvl="0" algn="l"/>
            <a:endParaRPr lang="en-US" sz="1200" i="1" dirty="0">
              <a:latin typeface="Arial"/>
              <a:ea typeface="Arial"/>
              <a:cs typeface="Arial"/>
              <a:sym typeface="Arial"/>
            </a:endParaRPr>
          </a:p>
          <a:p>
            <a:pPr lvl="0" algn="l"/>
            <a:r>
              <a:rPr lang="en-US" sz="1600" i="1" dirty="0">
                <a:latin typeface="Arial"/>
                <a:ea typeface="Arial"/>
                <a:cs typeface="Arial"/>
                <a:sym typeface="Arial"/>
              </a:rPr>
              <a:t>Extent of Scalability/Usability </a:t>
            </a:r>
          </a:p>
          <a:p>
            <a:pPr lvl="1" algn="l"/>
            <a:r>
              <a:rPr lang="en-US" sz="1200" i="1" dirty="0">
                <a:latin typeface="Arial"/>
                <a:ea typeface="Arial"/>
                <a:cs typeface="Arial"/>
                <a:sym typeface="Arial"/>
              </a:rPr>
              <a:t>Since it is developed as a </a:t>
            </a:r>
            <a:r>
              <a:rPr lang="en-US" sz="1200" i="1" dirty="0" err="1">
                <a:latin typeface="Arial"/>
                <a:ea typeface="Arial"/>
                <a:cs typeface="Arial"/>
                <a:sym typeface="Arial"/>
              </a:rPr>
              <a:t>pwa</a:t>
            </a:r>
            <a:r>
              <a:rPr lang="en-US" sz="1200" i="1" dirty="0">
                <a:latin typeface="Arial"/>
                <a:ea typeface="Arial"/>
                <a:cs typeface="Arial"/>
                <a:sym typeface="Arial"/>
              </a:rPr>
              <a:t>(progressive web app), users can browse the website directly or can install the app on there mobile.</a:t>
            </a:r>
          </a:p>
          <a:p>
            <a:pPr lvl="1" algn="l"/>
            <a:r>
              <a:rPr lang="en-US" sz="1200" i="1" dirty="0">
                <a:latin typeface="Arial"/>
                <a:ea typeface="Arial"/>
                <a:cs typeface="Arial"/>
                <a:sym typeface="Arial"/>
              </a:rPr>
              <a:t>Since it is being hosted on AWS with load balancer it is scalable and can handle heavy load.</a:t>
            </a:r>
          </a:p>
          <a:p>
            <a:pPr lvl="0" algn="l"/>
            <a:endParaRPr lang="en-US" sz="1200" i="1" dirty="0">
              <a:latin typeface="Arial"/>
              <a:ea typeface="Arial"/>
              <a:cs typeface="Arial"/>
              <a:sym typeface="Arial"/>
            </a:endParaRPr>
          </a:p>
        </p:txBody>
      </p:sp>
      <p:pic>
        <p:nvPicPr>
          <p:cNvPr id="88" name="Google Shape;88;p4"/>
          <p:cNvPicPr preferRelativeResize="0"/>
          <p:nvPr/>
        </p:nvPicPr>
        <p:blipFill>
          <a:blip r:embed="rId3">
            <a:alphaModFix/>
          </a:blip>
          <a:stretch>
            <a:fill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3920792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92"/>
        <p:cNvGrpSpPr/>
        <p:nvPr/>
      </p:nvGrpSpPr>
      <p:grpSpPr>
        <a:xfrm>
          <a:off x="0" y="0"/>
          <a:ext cx="0" cy="0"/>
          <a:chOff x="0" y="0"/>
          <a:chExt cx="0" cy="0"/>
        </a:xfrm>
      </p:grpSpPr>
      <p:sp>
        <p:nvSpPr>
          <p:cNvPr id="93" name="Google Shape;93;p5"/>
          <p:cNvSpPr txBox="1">
            <a:spLocks noGrp="1"/>
          </p:cNvSpPr>
          <p:nvPr>
            <p:ph type="title" idx="4294967295"/>
          </p:nvPr>
        </p:nvSpPr>
        <p:spPr>
          <a:xfrm>
            <a:off x="265500" y="261300"/>
            <a:ext cx="4306500" cy="98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b="1">
                <a:solidFill>
                  <a:srgbClr val="FF9900"/>
                </a:solidFill>
                <a:latin typeface="Roboto"/>
                <a:ea typeface="Roboto"/>
                <a:cs typeface="Roboto"/>
                <a:sym typeface="Roboto"/>
              </a:rPr>
              <a:t>METHODOLOGY</a:t>
            </a:r>
            <a:endParaRPr sz="3000" b="1">
              <a:solidFill>
                <a:srgbClr val="FF9900"/>
              </a:solidFill>
              <a:latin typeface="Roboto"/>
              <a:ea typeface="Roboto"/>
              <a:cs typeface="Roboto"/>
              <a:sym typeface="Roboto"/>
            </a:endParaRPr>
          </a:p>
        </p:txBody>
      </p:sp>
      <p:pic>
        <p:nvPicPr>
          <p:cNvPr id="97" name="Google Shape;97;p5"/>
          <p:cNvPicPr preferRelativeResize="0"/>
          <p:nvPr/>
        </p:nvPicPr>
        <p:blipFill>
          <a:blip r:embed="rId3">
            <a:alphaModFix/>
          </a:blip>
          <a:stretch>
            <a:fillRect/>
          </a:stretch>
        </p:blipFill>
        <p:spPr>
          <a:xfrm>
            <a:off x="8489825" y="178900"/>
            <a:ext cx="471675" cy="471675"/>
          </a:xfrm>
          <a:prstGeom prst="rect">
            <a:avLst/>
          </a:prstGeom>
          <a:noFill/>
          <a:ln>
            <a:noFill/>
          </a:ln>
        </p:spPr>
      </p:pic>
      <p:pic>
        <p:nvPicPr>
          <p:cNvPr id="3" name="Picture 2">
            <a:extLst>
              <a:ext uri="{FF2B5EF4-FFF2-40B4-BE49-F238E27FC236}">
                <a16:creationId xmlns:a16="http://schemas.microsoft.com/office/drawing/2014/main" id="{21E4FCC4-DC4F-487D-B8D3-254438FC60EB}"/>
              </a:ext>
            </a:extLst>
          </p:cNvPr>
          <p:cNvPicPr>
            <a:picLocks noChangeAspect="1"/>
          </p:cNvPicPr>
          <p:nvPr/>
        </p:nvPicPr>
        <p:blipFill>
          <a:blip r:embed="rId4"/>
          <a:stretch>
            <a:fillRect/>
          </a:stretch>
        </p:blipFill>
        <p:spPr>
          <a:xfrm>
            <a:off x="497604" y="1443675"/>
            <a:ext cx="8296275" cy="34385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101"/>
        <p:cNvGrpSpPr/>
        <p:nvPr/>
      </p:nvGrpSpPr>
      <p:grpSpPr>
        <a:xfrm>
          <a:off x="0" y="0"/>
          <a:ext cx="0" cy="0"/>
          <a:chOff x="0" y="0"/>
          <a:chExt cx="0" cy="0"/>
        </a:xfrm>
      </p:grpSpPr>
      <p:sp>
        <p:nvSpPr>
          <p:cNvPr id="102" name="Google Shape;102;g83372e3e9c_0_0"/>
          <p:cNvSpPr txBox="1">
            <a:spLocks noGrp="1"/>
          </p:cNvSpPr>
          <p:nvPr>
            <p:ph type="title" idx="4294967295"/>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b="1">
                <a:solidFill>
                  <a:srgbClr val="FF9900"/>
                </a:solidFill>
                <a:latin typeface="Roboto"/>
                <a:ea typeface="Roboto"/>
                <a:cs typeface="Roboto"/>
                <a:sym typeface="Roboto"/>
              </a:rPr>
              <a:t> WORKING PROTOTYPE</a:t>
            </a:r>
            <a:endParaRPr b="1">
              <a:solidFill>
                <a:srgbClr val="FF9900"/>
              </a:solidFill>
              <a:latin typeface="Roboto"/>
              <a:ea typeface="Roboto"/>
              <a:cs typeface="Roboto"/>
              <a:sym typeface="Roboto"/>
            </a:endParaRPr>
          </a:p>
        </p:txBody>
      </p:sp>
      <p:sp>
        <p:nvSpPr>
          <p:cNvPr id="103" name="Google Shape;103;g83372e3e9c_0_0"/>
          <p:cNvSpPr txBox="1">
            <a:spLocks noGrp="1"/>
          </p:cNvSpPr>
          <p:nvPr>
            <p:ph type="body" idx="4294967295"/>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1828800" lvl="0" indent="457200" algn="l" rtl="0">
              <a:lnSpc>
                <a:spcPct val="115000"/>
              </a:lnSpc>
              <a:spcBef>
                <a:spcPts val="0"/>
              </a:spcBef>
              <a:spcAft>
                <a:spcPts val="0"/>
              </a:spcAft>
              <a:buNone/>
            </a:pPr>
            <a:r>
              <a:rPr lang="en-US" i="1" dirty="0">
                <a:solidFill>
                  <a:srgbClr val="3D85C6"/>
                </a:solidFill>
              </a:rPr>
              <a:t>YouTube Link:</a:t>
            </a:r>
          </a:p>
          <a:p>
            <a:pPr marL="1828800" lvl="0" indent="457200">
              <a:buNone/>
            </a:pPr>
            <a:r>
              <a:rPr lang="en-US" i="1" dirty="0">
                <a:solidFill>
                  <a:srgbClr val="3D85C6"/>
                </a:solidFill>
                <a:hlinkClick r:id="rId3"/>
              </a:rPr>
              <a:t>https://youtu.be/yjGPHb5mocA</a:t>
            </a:r>
            <a:endParaRPr lang="en-US" i="1" dirty="0">
              <a:solidFill>
                <a:srgbClr val="3D85C6"/>
              </a:solidFill>
            </a:endParaRPr>
          </a:p>
          <a:p>
            <a:pPr marL="1828800" lvl="0" indent="457200">
              <a:buNone/>
            </a:pPr>
            <a:r>
              <a:rPr lang="en-US" i="1" dirty="0">
                <a:solidFill>
                  <a:srgbClr val="3D85C6"/>
                </a:solidFill>
              </a:rPr>
              <a:t>Demo:</a:t>
            </a:r>
          </a:p>
          <a:p>
            <a:pPr marL="1828800" lvl="0" indent="457200">
              <a:buNone/>
            </a:pPr>
            <a:r>
              <a:rPr lang="en-US" i="1" dirty="0">
                <a:solidFill>
                  <a:srgbClr val="3D85C6"/>
                </a:solidFill>
                <a:hlinkClick r:id="rId4"/>
              </a:rPr>
              <a:t>https://icovids.com</a:t>
            </a:r>
            <a:r>
              <a:rPr lang="en-US" i="1" dirty="0">
                <a:solidFill>
                  <a:srgbClr val="3D85C6"/>
                </a:solidFill>
              </a:rPr>
              <a:t> </a:t>
            </a:r>
          </a:p>
        </p:txBody>
      </p:sp>
      <p:pic>
        <p:nvPicPr>
          <p:cNvPr id="104" name="Google Shape;104;g83372e3e9c_0_0"/>
          <p:cNvPicPr preferRelativeResize="0"/>
          <p:nvPr/>
        </p:nvPicPr>
        <p:blipFill>
          <a:blip r:embed="rId5">
            <a:alphaModFix/>
          </a:blip>
          <a:stretch>
            <a:fillRect/>
          </a:stretch>
        </p:blipFill>
        <p:spPr>
          <a:xfrm>
            <a:off x="8489825" y="178900"/>
            <a:ext cx="471675" cy="471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108"/>
        <p:cNvGrpSpPr/>
        <p:nvPr/>
      </p:nvGrpSpPr>
      <p:grpSpPr>
        <a:xfrm>
          <a:off x="0" y="0"/>
          <a:ext cx="0" cy="0"/>
          <a:chOff x="0" y="0"/>
          <a:chExt cx="0" cy="0"/>
        </a:xfrm>
      </p:grpSpPr>
      <p:sp>
        <p:nvSpPr>
          <p:cNvPr id="109" name="Google Shape;109;g83372e3e9c_2_0"/>
          <p:cNvSpPr txBox="1">
            <a:spLocks noGrp="1"/>
          </p:cNvSpPr>
          <p:nvPr>
            <p:ph type="title" idx="4294967295"/>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b="1">
                <a:solidFill>
                  <a:srgbClr val="FF9900"/>
                </a:solidFill>
                <a:latin typeface="Roboto"/>
                <a:ea typeface="Roboto"/>
                <a:cs typeface="Roboto"/>
                <a:sym typeface="Roboto"/>
              </a:rPr>
              <a:t> ATTACHMENTS</a:t>
            </a:r>
            <a:endParaRPr b="1">
              <a:solidFill>
                <a:srgbClr val="FF9900"/>
              </a:solidFill>
              <a:latin typeface="Roboto"/>
              <a:ea typeface="Roboto"/>
              <a:cs typeface="Roboto"/>
              <a:sym typeface="Roboto"/>
            </a:endParaRPr>
          </a:p>
        </p:txBody>
      </p:sp>
      <p:sp>
        <p:nvSpPr>
          <p:cNvPr id="110" name="Google Shape;110;g83372e3e9c_2_0"/>
          <p:cNvSpPr txBox="1">
            <a:spLocks noGrp="1"/>
          </p:cNvSpPr>
          <p:nvPr>
            <p:ph type="body" idx="4294967295"/>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914400" lvl="0" indent="0" algn="l" rtl="0">
              <a:lnSpc>
                <a:spcPct val="115000"/>
              </a:lnSpc>
              <a:spcBef>
                <a:spcPts val="0"/>
              </a:spcBef>
              <a:spcAft>
                <a:spcPts val="0"/>
              </a:spcAft>
              <a:buNone/>
            </a:pPr>
            <a:r>
              <a:rPr lang="en-US" i="1" dirty="0">
                <a:solidFill>
                  <a:srgbClr val="3D85C6"/>
                </a:solidFill>
                <a:latin typeface="Arial"/>
                <a:ea typeface="Arial"/>
                <a:cs typeface="Arial"/>
                <a:sym typeface="Arial"/>
              </a:rPr>
              <a:t>GitHub link:</a:t>
            </a:r>
          </a:p>
          <a:p>
            <a:pPr marL="914400" lvl="0" indent="0">
              <a:buNone/>
            </a:pPr>
            <a:r>
              <a:rPr lang="en-US" dirty="0">
                <a:hlinkClick r:id="rId3"/>
              </a:rPr>
              <a:t>https://github.com/samateja/covid-hack</a:t>
            </a:r>
            <a:endParaRPr i="1" dirty="0">
              <a:solidFill>
                <a:srgbClr val="3D85C6"/>
              </a:solidFill>
              <a:latin typeface="Arial"/>
              <a:ea typeface="Arial"/>
              <a:cs typeface="Arial"/>
              <a:sym typeface="Arial"/>
            </a:endParaRPr>
          </a:p>
        </p:txBody>
      </p:sp>
      <p:pic>
        <p:nvPicPr>
          <p:cNvPr id="111" name="Google Shape;111;g83372e3e9c_2_0"/>
          <p:cNvPicPr preferRelativeResize="0"/>
          <p:nvPr/>
        </p:nvPicPr>
        <p:blipFill>
          <a:blip r:embed="rId4">
            <a:alphaModFix/>
          </a:blip>
          <a:stretch>
            <a:fillRect/>
          </a:stretch>
        </p:blipFill>
        <p:spPr>
          <a:xfrm>
            <a:off x="8489825" y="178900"/>
            <a:ext cx="471675" cy="471675"/>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485</Words>
  <Application>Microsoft Office PowerPoint</Application>
  <PresentationFormat>On-screen Show (16:9)</PresentationFormat>
  <Paragraphs>49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Roboto</vt:lpstr>
      <vt:lpstr>Roboto Slab</vt:lpstr>
      <vt:lpstr>Arial</vt:lpstr>
      <vt:lpstr>Calibri</vt:lpstr>
      <vt:lpstr>Marina</vt:lpstr>
      <vt:lpstr>#CODE19INDIA</vt:lpstr>
      <vt:lpstr>  TEAM NAME and MEMBER DETAILS</vt:lpstr>
      <vt:lpstr>PROBLEM STATEMENT</vt:lpstr>
      <vt:lpstr>SOLUTION</vt:lpstr>
      <vt:lpstr>SOLUTION</vt:lpstr>
      <vt:lpstr>SOLUTION</vt:lpstr>
      <vt:lpstr>METHODOLOGY</vt:lpstr>
      <vt:lpstr> WORKING PROTOTYPE</vt:lpstr>
      <vt:lpstr> ATTACHMENTS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#CODE19INDIA</dc:title>
  <dc:creator>Venkata Sama</dc:creator>
  <cp:lastModifiedBy>Venkata Sama</cp:lastModifiedBy>
  <cp:revision>6</cp:revision>
  <dcterms:modified xsi:type="dcterms:W3CDTF">2020-04-13T10:41:56Z</dcterms:modified>
</cp:coreProperties>
</file>