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3" r:id="rId3"/>
    <p:sldId id="265" r:id="rId4"/>
    <p:sldId id="264" r:id="rId5"/>
    <p:sldId id="257" r:id="rId6"/>
    <p:sldId id="259"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68" d="100"/>
          <a:sy n="68" d="100"/>
        </p:scale>
        <p:origin x="616" y="7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8/3/2020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8/3/2020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8/3/2020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8/3/2020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8/3/2020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8/3/2020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8/3/2020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8/3/2020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8/3/2020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8/3/2020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Bhool</a:t>
            </a:r>
            <a:r>
              <a:rPr lang="en-US" dirty="0"/>
              <a:t> Traffic-Improvements</a:t>
            </a:r>
          </a:p>
        </p:txBody>
      </p:sp>
      <p:sp>
        <p:nvSpPr>
          <p:cNvPr id="3" name="Subtitle 2"/>
          <p:cNvSpPr>
            <a:spLocks noGrp="1"/>
          </p:cNvSpPr>
          <p:nvPr>
            <p:ph type="subTitle" idx="1"/>
          </p:nvPr>
        </p:nvSpPr>
        <p:spPr/>
        <p:txBody>
          <a:bodyPr/>
          <a:lstStyle/>
          <a:p>
            <a:r>
              <a:rPr lang="en-US" dirty="0"/>
              <a:t>A smart and intelligent traffic monitoring </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2990-57CB-43ED-8AE2-BFC3EE48ECBB}"/>
              </a:ext>
            </a:extLst>
          </p:cNvPr>
          <p:cNvSpPr>
            <a:spLocks noGrp="1"/>
          </p:cNvSpPr>
          <p:nvPr>
            <p:ph type="title"/>
          </p:nvPr>
        </p:nvSpPr>
        <p:spPr>
          <a:xfrm>
            <a:off x="3192544" y="-90012"/>
            <a:ext cx="3810000" cy="1145224"/>
          </a:xfrm>
        </p:spPr>
        <p:txBody>
          <a:bodyPr/>
          <a:lstStyle/>
          <a:p>
            <a:r>
              <a:rPr lang="en-US" dirty="0"/>
              <a:t>CNN</a:t>
            </a:r>
          </a:p>
        </p:txBody>
      </p:sp>
      <p:sp>
        <p:nvSpPr>
          <p:cNvPr id="3" name="Content Placeholder 2">
            <a:extLst>
              <a:ext uri="{FF2B5EF4-FFF2-40B4-BE49-F238E27FC236}">
                <a16:creationId xmlns:a16="http://schemas.microsoft.com/office/drawing/2014/main" id="{99F688F9-2847-49EB-AD91-F9B0CFD4049D}"/>
              </a:ext>
            </a:extLst>
          </p:cNvPr>
          <p:cNvSpPr>
            <a:spLocks noGrp="1"/>
          </p:cNvSpPr>
          <p:nvPr>
            <p:ph idx="1"/>
          </p:nvPr>
        </p:nvSpPr>
        <p:spPr>
          <a:xfrm>
            <a:off x="827202" y="3886200"/>
            <a:ext cx="5192598" cy="2489200"/>
          </a:xfrm>
        </p:spPr>
        <p:txBody>
          <a:bodyPr>
            <a:normAutofit/>
          </a:bodyPr>
          <a:lstStyle/>
          <a:p>
            <a:pPr marL="0" indent="0">
              <a:buNone/>
            </a:pPr>
            <a:r>
              <a:rPr lang="en-US" dirty="0"/>
              <a:t>We use a two layered CNN model to predict the traffic using footages obtained from the </a:t>
            </a:r>
            <a:r>
              <a:rPr lang="en-US" dirty="0" err="1"/>
              <a:t>cctv</a:t>
            </a:r>
            <a:r>
              <a:rPr lang="en-US" dirty="0"/>
              <a:t> cameras. Both the layers have activation function  ‘</a:t>
            </a:r>
            <a:r>
              <a:rPr lang="en-US" dirty="0" err="1"/>
              <a:t>Relu</a:t>
            </a:r>
            <a:r>
              <a:rPr lang="en-US" dirty="0"/>
              <a:t>’ and output has activation function ‘Sigmoid’. The footage is preprocessed and then classified into low and high traffic. </a:t>
            </a:r>
          </a:p>
          <a:p>
            <a:pPr marL="0" indent="0">
              <a:buNone/>
            </a:pPr>
            <a:endParaRPr lang="en-US" dirty="0"/>
          </a:p>
        </p:txBody>
      </p:sp>
      <p:pic>
        <p:nvPicPr>
          <p:cNvPr id="5" name="WhatsApp Video 2020-08-03 at 3.19.07 PM_Trim">
            <a:hlinkClick r:id="" action="ppaction://media"/>
            <a:extLst>
              <a:ext uri="{FF2B5EF4-FFF2-40B4-BE49-F238E27FC236}">
                <a16:creationId xmlns:a16="http://schemas.microsoft.com/office/drawing/2014/main" id="{8D8CD6B9-A7A5-4897-ADBA-83A37AC0DF47}"/>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990600" y="304800"/>
            <a:ext cx="1556385" cy="2971800"/>
          </a:xfrm>
          <a:prstGeom prst="rect">
            <a:avLst/>
          </a:prstGeom>
        </p:spPr>
      </p:pic>
      <p:pic>
        <p:nvPicPr>
          <p:cNvPr id="6" name="bandicam 2020-08-03 14-52-48-658_Trim">
            <a:hlinkClick r:id="" action="ppaction://media"/>
            <a:extLst>
              <a:ext uri="{FF2B5EF4-FFF2-40B4-BE49-F238E27FC236}">
                <a16:creationId xmlns:a16="http://schemas.microsoft.com/office/drawing/2014/main" id="{8EA8B309-591C-4916-8E91-6D03BE8B5A4E}"/>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526241" y="3657600"/>
            <a:ext cx="4838557" cy="2489200"/>
          </a:xfrm>
          <a:prstGeom prst="rect">
            <a:avLst/>
          </a:prstGeom>
        </p:spPr>
      </p:pic>
      <p:sp>
        <p:nvSpPr>
          <p:cNvPr id="7" name="TextBox 6">
            <a:extLst>
              <a:ext uri="{FF2B5EF4-FFF2-40B4-BE49-F238E27FC236}">
                <a16:creationId xmlns:a16="http://schemas.microsoft.com/office/drawing/2014/main" id="{CE7865EB-E14E-4B05-B5A2-B515DE4D22B3}"/>
              </a:ext>
            </a:extLst>
          </p:cNvPr>
          <p:cNvSpPr txBox="1"/>
          <p:nvPr/>
        </p:nvSpPr>
        <p:spPr>
          <a:xfrm>
            <a:off x="3200400" y="1790700"/>
            <a:ext cx="5410200" cy="923330"/>
          </a:xfrm>
          <a:prstGeom prst="rect">
            <a:avLst/>
          </a:prstGeom>
          <a:noFill/>
        </p:spPr>
        <p:txBody>
          <a:bodyPr wrap="square" rtlCol="0">
            <a:spAutoFit/>
          </a:bodyPr>
          <a:lstStyle/>
          <a:p>
            <a:r>
              <a:rPr lang="en-US" dirty="0"/>
              <a:t>This is used to update traffic information every 5 minutes in the app graphically</a:t>
            </a:r>
          </a:p>
          <a:p>
            <a:endParaRPr lang="en-US" dirty="0"/>
          </a:p>
        </p:txBody>
      </p:sp>
    </p:spTree>
    <p:extLst>
      <p:ext uri="{BB962C8B-B14F-4D97-AF65-F5344CB8AC3E}">
        <p14:creationId xmlns:p14="http://schemas.microsoft.com/office/powerpoint/2010/main" val="55624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1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3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4307-C08C-480D-974D-DFDEC32EDF8A}"/>
              </a:ext>
            </a:extLst>
          </p:cNvPr>
          <p:cNvSpPr>
            <a:spLocks noGrp="1"/>
          </p:cNvSpPr>
          <p:nvPr>
            <p:ph type="title"/>
          </p:nvPr>
        </p:nvSpPr>
        <p:spPr>
          <a:xfrm>
            <a:off x="838200" y="365126"/>
            <a:ext cx="10515600" cy="1145224"/>
          </a:xfrm>
        </p:spPr>
        <p:txBody>
          <a:bodyPr anchor="b">
            <a:normAutofit/>
          </a:bodyPr>
          <a:lstStyle/>
          <a:p>
            <a:r>
              <a:rPr lang="en-US" dirty="0"/>
              <a:t>Flask</a:t>
            </a:r>
          </a:p>
        </p:txBody>
      </p:sp>
      <p:pic>
        <p:nvPicPr>
          <p:cNvPr id="5" name="Content Placeholder 4" descr="A screenshot of a computer&#10;&#10;Description automatically generated">
            <a:extLst>
              <a:ext uri="{FF2B5EF4-FFF2-40B4-BE49-F238E27FC236}">
                <a16:creationId xmlns:a16="http://schemas.microsoft.com/office/drawing/2014/main" id="{5D8DAF30-E26E-41CF-82B1-75AA3049F6F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362200"/>
            <a:ext cx="5029200" cy="2971799"/>
          </a:xfrm>
          <a:noFill/>
        </p:spPr>
      </p:pic>
      <p:sp>
        <p:nvSpPr>
          <p:cNvPr id="10" name="Content Placeholder 3">
            <a:extLst>
              <a:ext uri="{FF2B5EF4-FFF2-40B4-BE49-F238E27FC236}">
                <a16:creationId xmlns:a16="http://schemas.microsoft.com/office/drawing/2014/main" id="{681EC318-BBF0-4F12-BDC9-FF8599788D0C}"/>
              </a:ext>
            </a:extLst>
          </p:cNvPr>
          <p:cNvSpPr>
            <a:spLocks noGrp="1"/>
          </p:cNvSpPr>
          <p:nvPr>
            <p:ph sz="half" idx="2"/>
          </p:nvPr>
        </p:nvSpPr>
        <p:spPr>
          <a:xfrm>
            <a:off x="6553200" y="2743200"/>
            <a:ext cx="5029200" cy="2289175"/>
          </a:xfrm>
        </p:spPr>
        <p:txBody>
          <a:bodyPr/>
          <a:lstStyle/>
          <a:p>
            <a:pPr marL="0" indent="0">
              <a:buNone/>
            </a:pPr>
            <a:r>
              <a:rPr lang="en-US" dirty="0"/>
              <a:t>We needed a backend framework to connect the app with the backend. We chose flask to do the job. The high/low data is dumped into the app in json format. A similar mechanism is followed for traffic forecast also, where prediction is transferred.</a:t>
            </a:r>
          </a:p>
        </p:txBody>
      </p:sp>
    </p:spTree>
    <p:extLst>
      <p:ext uri="{BB962C8B-B14F-4D97-AF65-F5344CB8AC3E}">
        <p14:creationId xmlns:p14="http://schemas.microsoft.com/office/powerpoint/2010/main" val="105437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E60D-9871-43E9-9236-414EE65D81FD}"/>
              </a:ext>
            </a:extLst>
          </p:cNvPr>
          <p:cNvSpPr>
            <a:spLocks noGrp="1"/>
          </p:cNvSpPr>
          <p:nvPr>
            <p:ph type="title"/>
          </p:nvPr>
        </p:nvSpPr>
        <p:spPr>
          <a:xfrm>
            <a:off x="4254044" y="-166035"/>
            <a:ext cx="6400800" cy="1145224"/>
          </a:xfrm>
        </p:spPr>
        <p:txBody>
          <a:bodyPr anchor="b">
            <a:normAutofit/>
          </a:bodyPr>
          <a:lstStyle/>
          <a:p>
            <a:r>
              <a:rPr lang="en-US" dirty="0"/>
              <a:t>Geofence-Verification</a:t>
            </a:r>
          </a:p>
        </p:txBody>
      </p:sp>
      <p:pic>
        <p:nvPicPr>
          <p:cNvPr id="16" name="Picture 15" descr="A screenshot of a cell phone&#10;&#10;Description automatically generated">
            <a:extLst>
              <a:ext uri="{FF2B5EF4-FFF2-40B4-BE49-F238E27FC236}">
                <a16:creationId xmlns:a16="http://schemas.microsoft.com/office/drawing/2014/main" id="{1ECA504B-DC47-4A08-908F-9E7845FDCF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066800"/>
            <a:ext cx="2131636" cy="2700337"/>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679E3554-8C2D-4590-835C-8E1B2EBA7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657600"/>
            <a:ext cx="2231209" cy="2662238"/>
          </a:xfrm>
          <a:prstGeom prst="rect">
            <a:avLst/>
          </a:prstGeom>
        </p:spPr>
      </p:pic>
      <p:sp>
        <p:nvSpPr>
          <p:cNvPr id="22" name="TextBox 21">
            <a:extLst>
              <a:ext uri="{FF2B5EF4-FFF2-40B4-BE49-F238E27FC236}">
                <a16:creationId xmlns:a16="http://schemas.microsoft.com/office/drawing/2014/main" id="{9032F900-6143-4D76-8486-CD6110CD965D}"/>
              </a:ext>
            </a:extLst>
          </p:cNvPr>
          <p:cNvSpPr txBox="1"/>
          <p:nvPr/>
        </p:nvSpPr>
        <p:spPr>
          <a:xfrm>
            <a:off x="4254044" y="1371600"/>
            <a:ext cx="4953000" cy="1600438"/>
          </a:xfrm>
          <a:prstGeom prst="rect">
            <a:avLst/>
          </a:prstGeom>
          <a:noFill/>
        </p:spPr>
        <p:txBody>
          <a:bodyPr wrap="square" rtlCol="0">
            <a:spAutoFit/>
          </a:bodyPr>
          <a:lstStyle/>
          <a:p>
            <a:r>
              <a:rPr lang="en-US" sz="2000" dirty="0"/>
              <a:t>Geofence areas are created, when the user enters a geofence area a notification is sent enquiring about traffic in their location</a:t>
            </a:r>
            <a:r>
              <a:rPr lang="en-US" dirty="0"/>
              <a:t>. </a:t>
            </a:r>
          </a:p>
          <a:p>
            <a:endParaRPr lang="en-US" dirty="0"/>
          </a:p>
        </p:txBody>
      </p:sp>
      <p:sp>
        <p:nvSpPr>
          <p:cNvPr id="23" name="TextBox 22">
            <a:extLst>
              <a:ext uri="{FF2B5EF4-FFF2-40B4-BE49-F238E27FC236}">
                <a16:creationId xmlns:a16="http://schemas.microsoft.com/office/drawing/2014/main" id="{8F918956-3ED2-48FF-8072-059BBCAE4174}"/>
              </a:ext>
            </a:extLst>
          </p:cNvPr>
          <p:cNvSpPr txBox="1"/>
          <p:nvPr/>
        </p:nvSpPr>
        <p:spPr>
          <a:xfrm>
            <a:off x="1905000" y="4495800"/>
            <a:ext cx="4343400" cy="1600438"/>
          </a:xfrm>
          <a:prstGeom prst="rect">
            <a:avLst/>
          </a:prstGeom>
          <a:noFill/>
        </p:spPr>
        <p:txBody>
          <a:bodyPr wrap="square" rtlCol="0">
            <a:spAutoFit/>
          </a:bodyPr>
          <a:lstStyle/>
          <a:p>
            <a:r>
              <a:rPr lang="en-US" sz="2000" dirty="0"/>
              <a:t>The user response is recorded in a database, which is later used to display a graph enabling users to know if our solution actually-works</a:t>
            </a:r>
          </a:p>
          <a:p>
            <a:endParaRPr lang="en-US" dirty="0"/>
          </a:p>
        </p:txBody>
      </p:sp>
    </p:spTree>
    <p:extLst>
      <p:ext uri="{BB962C8B-B14F-4D97-AF65-F5344CB8AC3E}">
        <p14:creationId xmlns:p14="http://schemas.microsoft.com/office/powerpoint/2010/main" val="107182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0" y="1524000"/>
            <a:ext cx="5334000" cy="1905000"/>
          </a:xfrm>
        </p:spPr>
        <p:txBody>
          <a:bodyPr anchor="b">
            <a:normAutofit/>
          </a:bodyPr>
          <a:lstStyle/>
          <a:p>
            <a:r>
              <a:rPr lang="en-US" dirty="0"/>
              <a:t>Traffic Forecast</a:t>
            </a:r>
          </a:p>
        </p:txBody>
      </p:sp>
      <p:pic>
        <p:nvPicPr>
          <p:cNvPr id="8" name="Picture 7" descr="A screenshot of a cell phone&#10;&#10;Description automatically generated">
            <a:extLst>
              <a:ext uri="{FF2B5EF4-FFF2-40B4-BE49-F238E27FC236}">
                <a16:creationId xmlns:a16="http://schemas.microsoft.com/office/drawing/2014/main" id="{3FAF7745-D217-4779-A4BD-87BB68B9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685800"/>
            <a:ext cx="2892266" cy="5257800"/>
          </a:xfrm>
          <a:prstGeom prst="rect">
            <a:avLst/>
          </a:prstGeom>
          <a:noFill/>
        </p:spPr>
      </p:pic>
      <p:sp>
        <p:nvSpPr>
          <p:cNvPr id="3" name="Content Placeholder 2"/>
          <p:cNvSpPr>
            <a:spLocks noGrp="1"/>
          </p:cNvSpPr>
          <p:nvPr>
            <p:ph type="body" sz="half" idx="2"/>
          </p:nvPr>
        </p:nvSpPr>
        <p:spPr>
          <a:xfrm>
            <a:off x="6019800" y="3581400"/>
            <a:ext cx="5334000" cy="1828800"/>
          </a:xfrm>
        </p:spPr>
        <p:txBody>
          <a:bodyPr>
            <a:normAutofit/>
          </a:bodyPr>
          <a:lstStyle/>
          <a:p>
            <a:pPr marL="0" indent="0">
              <a:buNone/>
            </a:pPr>
            <a:r>
              <a:rPr lang="en-US" sz="2000" dirty="0"/>
              <a:t> Traffic Forecast shows a general trend so-as-to how the traffic varies in a location for the next day. A Multiple Linear Regression model does this. The high/low data gets stored in a database which is used here.</a:t>
            </a:r>
          </a:p>
          <a:p>
            <a:pPr marL="0" indent="0">
              <a:buNone/>
            </a:pP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056" y="125306"/>
            <a:ext cx="10507743" cy="789094"/>
          </a:xfrm>
        </p:spPr>
        <p:txBody>
          <a:bodyPr/>
          <a:lstStyle/>
          <a:p>
            <a:r>
              <a:rPr lang="en-US" dirty="0"/>
              <a:t>Speed Limit</a:t>
            </a:r>
          </a:p>
        </p:txBody>
      </p:sp>
      <p:sp>
        <p:nvSpPr>
          <p:cNvPr id="3" name="Content Placeholder 2"/>
          <p:cNvSpPr>
            <a:spLocks noGrp="1"/>
          </p:cNvSpPr>
          <p:nvPr>
            <p:ph sz="half" idx="1"/>
          </p:nvPr>
        </p:nvSpPr>
        <p:spPr>
          <a:xfrm>
            <a:off x="838200" y="1219200"/>
            <a:ext cx="5029200" cy="1792288"/>
          </a:xfrm>
        </p:spPr>
        <p:txBody>
          <a:bodyPr>
            <a:normAutofit/>
          </a:bodyPr>
          <a:lstStyle/>
          <a:p>
            <a:pPr marL="0" indent="0">
              <a:buNone/>
            </a:pPr>
            <a:r>
              <a:rPr lang="en-US" dirty="0"/>
              <a:t>We obtain the location data of users. The change in location and time taken to do so is used to calculate the speed of the vehicle. The speed limit of each road is set by the government. </a:t>
            </a:r>
          </a:p>
          <a:p>
            <a:pPr marL="0" indent="0">
              <a:buNone/>
            </a:pPr>
            <a:endParaRPr lang="en-US" dirty="0"/>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292542905"/>
              </p:ext>
            </p:extLst>
          </p:nvPr>
        </p:nvGraphicFramePr>
        <p:xfrm>
          <a:off x="6316744" y="654526"/>
          <a:ext cx="5029200" cy="235696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endParaRPr lang="en-US" dirty="0"/>
                    </a:p>
                  </a:txBody>
                  <a:tcPr anchor="ctr"/>
                </a:tc>
                <a:tc>
                  <a:txBody>
                    <a:bodyPr/>
                    <a:lstStyle/>
                    <a:p>
                      <a:pPr algn="ctr"/>
                      <a:r>
                        <a:rPr lang="en-US" dirty="0"/>
                        <a:t>Highway</a:t>
                      </a:r>
                    </a:p>
                  </a:txBody>
                  <a:tcPr anchor="ctr"/>
                </a:tc>
                <a:tc>
                  <a:txBody>
                    <a:bodyPr/>
                    <a:lstStyle/>
                    <a:p>
                      <a:pPr algn="ctr"/>
                      <a:r>
                        <a:rPr lang="en-US" dirty="0"/>
                        <a:t>Intersection</a:t>
                      </a:r>
                    </a:p>
                  </a:txBody>
                  <a:tcPr anchor="ctr"/>
                </a:tc>
                <a:extLst>
                  <a:ext uri="{0D108BD9-81ED-4DB2-BD59-A6C34878D82A}">
                    <a16:rowId xmlns:a16="http://schemas.microsoft.com/office/drawing/2014/main" val="10000"/>
                  </a:ext>
                </a:extLst>
              </a:tr>
              <a:tr h="572294">
                <a:tc>
                  <a:txBody>
                    <a:bodyPr/>
                    <a:lstStyle/>
                    <a:p>
                      <a:pPr algn="ctr"/>
                      <a:r>
                        <a:rPr lang="en-US" dirty="0"/>
                        <a:t>2 wheeler</a:t>
                      </a:r>
                    </a:p>
                  </a:txBody>
                  <a:tcPr anchor="ctr"/>
                </a:tc>
                <a:tc>
                  <a:txBody>
                    <a:bodyPr/>
                    <a:lstStyle/>
                    <a:p>
                      <a:pPr algn="ctr"/>
                      <a:r>
                        <a:rPr lang="en-US" sz="1800" b="0" i="0" kern="1200" dirty="0">
                          <a:solidFill>
                            <a:schemeClr val="tx1"/>
                          </a:solidFill>
                          <a:effectLst/>
                          <a:latin typeface="+mn-lt"/>
                          <a:ea typeface="+mn-ea"/>
                          <a:cs typeface="+mn-cs"/>
                        </a:rPr>
                        <a:t>50mph</a:t>
                      </a:r>
                      <a:endParaRPr lang="en-US" dirty="0"/>
                    </a:p>
                  </a:txBody>
                  <a:tcPr anchor="ctr"/>
                </a:tc>
                <a:tc>
                  <a:txBody>
                    <a:bodyPr/>
                    <a:lstStyle/>
                    <a:p>
                      <a:pPr algn="ctr"/>
                      <a:r>
                        <a:rPr lang="en-US" dirty="0"/>
                        <a:t>30mph</a:t>
                      </a:r>
                    </a:p>
                  </a:txBody>
                  <a:tcPr anchor="ctr"/>
                </a:tc>
                <a:extLst>
                  <a:ext uri="{0D108BD9-81ED-4DB2-BD59-A6C34878D82A}">
                    <a16:rowId xmlns:a16="http://schemas.microsoft.com/office/drawing/2014/main" val="10001"/>
                  </a:ext>
                </a:extLst>
              </a:tr>
              <a:tr h="572294">
                <a:tc>
                  <a:txBody>
                    <a:bodyPr/>
                    <a:lstStyle/>
                    <a:p>
                      <a:pPr algn="ctr"/>
                      <a:r>
                        <a:rPr lang="en-US" dirty="0"/>
                        <a:t>4 wheeler</a:t>
                      </a:r>
                    </a:p>
                  </a:txBody>
                  <a:tcPr anchor="ctr"/>
                </a:tc>
                <a:tc>
                  <a:txBody>
                    <a:bodyPr/>
                    <a:lstStyle/>
                    <a:p>
                      <a:pPr algn="ctr"/>
                      <a:r>
                        <a:rPr lang="en-US" sz="1800" b="0" i="0" kern="1200" dirty="0">
                          <a:solidFill>
                            <a:schemeClr val="tx1"/>
                          </a:solidFill>
                          <a:effectLst/>
                          <a:latin typeface="+mn-lt"/>
                          <a:ea typeface="+mn-ea"/>
                          <a:cs typeface="+mn-cs"/>
                        </a:rPr>
                        <a:t>70mph</a:t>
                      </a:r>
                      <a:endParaRPr lang="en-US" dirty="0"/>
                    </a:p>
                  </a:txBody>
                  <a:tcPr anchor="ctr"/>
                </a:tc>
                <a:tc>
                  <a:txBody>
                    <a:bodyPr/>
                    <a:lstStyle/>
                    <a:p>
                      <a:pPr algn="ctr"/>
                      <a:r>
                        <a:rPr lang="en-US" dirty="0"/>
                        <a:t>40mph</a:t>
                      </a:r>
                    </a:p>
                  </a:txBody>
                  <a:tcPr anchor="ctr"/>
                </a:tc>
                <a:extLst>
                  <a:ext uri="{0D108BD9-81ED-4DB2-BD59-A6C34878D82A}">
                    <a16:rowId xmlns:a16="http://schemas.microsoft.com/office/drawing/2014/main" val="10002"/>
                  </a:ext>
                </a:extLst>
              </a:tr>
              <a:tr h="572294">
                <a:tc>
                  <a:txBody>
                    <a:bodyPr/>
                    <a:lstStyle/>
                    <a:p>
                      <a:pPr algn="ctr"/>
                      <a:r>
                        <a:rPr lang="en-US" dirty="0"/>
                        <a:t>Heavy Vehicles</a:t>
                      </a:r>
                    </a:p>
                  </a:txBody>
                  <a:tcPr anchor="ctr"/>
                </a:tc>
                <a:tc>
                  <a:txBody>
                    <a:bodyPr/>
                    <a:lstStyle/>
                    <a:p>
                      <a:pPr algn="ctr"/>
                      <a:r>
                        <a:rPr lang="en-US" sz="1800" b="0" i="0" kern="1200" dirty="0">
                          <a:solidFill>
                            <a:schemeClr val="tx1"/>
                          </a:solidFill>
                          <a:effectLst/>
                          <a:latin typeface="+mn-lt"/>
                          <a:ea typeface="+mn-ea"/>
                          <a:cs typeface="+mn-cs"/>
                        </a:rPr>
                        <a:t>70mph</a:t>
                      </a:r>
                      <a:endParaRPr lang="en-US" dirty="0"/>
                    </a:p>
                  </a:txBody>
                  <a:tcPr anchor="ctr"/>
                </a:tc>
                <a:tc>
                  <a:txBody>
                    <a:bodyPr/>
                    <a:lstStyle/>
                    <a:p>
                      <a:pPr algn="ctr"/>
                      <a:r>
                        <a:rPr lang="en-US" dirty="0"/>
                        <a:t>30mph</a:t>
                      </a:r>
                    </a:p>
                  </a:txBody>
                  <a:tcPr anchor="ctr"/>
                </a:tc>
                <a:extLst>
                  <a:ext uri="{0D108BD9-81ED-4DB2-BD59-A6C34878D82A}">
                    <a16:rowId xmlns:a16="http://schemas.microsoft.com/office/drawing/2014/main" val="10003"/>
                  </a:ext>
                </a:extLst>
              </a:tr>
            </a:tbl>
          </a:graphicData>
        </a:graphic>
      </p:graphicFrame>
      <p:pic>
        <p:nvPicPr>
          <p:cNvPr id="6" name="Picture 5" descr="A screenshot of a cell phone&#10;&#10;Description automatically generated">
            <a:extLst>
              <a:ext uri="{FF2B5EF4-FFF2-40B4-BE49-F238E27FC236}">
                <a16:creationId xmlns:a16="http://schemas.microsoft.com/office/drawing/2014/main" id="{AC1804A3-915F-41C5-8F4B-9FD107C55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316288"/>
            <a:ext cx="3200400" cy="2998894"/>
          </a:xfrm>
          <a:prstGeom prst="rect">
            <a:avLst/>
          </a:prstGeom>
        </p:spPr>
      </p:pic>
      <p:sp>
        <p:nvSpPr>
          <p:cNvPr id="7" name="TextBox 6">
            <a:extLst>
              <a:ext uri="{FF2B5EF4-FFF2-40B4-BE49-F238E27FC236}">
                <a16:creationId xmlns:a16="http://schemas.microsoft.com/office/drawing/2014/main" id="{4C35064D-CCA2-49B3-A82A-700C3C4D6F76}"/>
              </a:ext>
            </a:extLst>
          </p:cNvPr>
          <p:cNvSpPr txBox="1"/>
          <p:nvPr/>
        </p:nvSpPr>
        <p:spPr>
          <a:xfrm>
            <a:off x="6096000" y="4038600"/>
            <a:ext cx="4572000" cy="1600438"/>
          </a:xfrm>
          <a:prstGeom prst="rect">
            <a:avLst/>
          </a:prstGeom>
          <a:noFill/>
        </p:spPr>
        <p:txBody>
          <a:bodyPr wrap="square" rtlCol="0">
            <a:spAutoFit/>
          </a:bodyPr>
          <a:lstStyle/>
          <a:p>
            <a:r>
              <a:rPr lang="en-US" sz="2000" dirty="0"/>
              <a:t>Comparing these two we conclude if the user over speeded or not. And notifications are sent to bring awareness</a:t>
            </a:r>
          </a:p>
          <a:p>
            <a:endParaRPr lang="en-US"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1524000"/>
            <a:ext cx="4953000" cy="1905000"/>
          </a:xfrm>
        </p:spPr>
        <p:txBody>
          <a:bodyPr anchor="b">
            <a:normAutofit/>
          </a:bodyPr>
          <a:lstStyle/>
          <a:p>
            <a:r>
              <a:rPr lang="en-US" dirty="0"/>
              <a:t>Extending to other cities</a:t>
            </a:r>
          </a:p>
        </p:txBody>
      </p:sp>
      <p:pic>
        <p:nvPicPr>
          <p:cNvPr id="1026" name="Picture 2" descr="Buy Kinder Creative India Map, Brown Online at Low Prices in India ...">
            <a:extLst>
              <a:ext uri="{FF2B5EF4-FFF2-40B4-BE49-F238E27FC236}">
                <a16:creationId xmlns:a16="http://schemas.microsoft.com/office/drawing/2014/main" id="{2A03B2D4-AAC7-49EC-B1BC-A9E38C1DCA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685800"/>
            <a:ext cx="4574286" cy="5257800"/>
          </a:xfrm>
          <a:prstGeom prst="rect">
            <a:avLst/>
          </a:prstGeom>
          <a:solidFill>
            <a:srgbClr val="FFFFFF"/>
          </a:solidFill>
        </p:spPr>
      </p:pic>
      <p:sp>
        <p:nvSpPr>
          <p:cNvPr id="4" name="Content Placeholder 3"/>
          <p:cNvSpPr>
            <a:spLocks noGrp="1"/>
          </p:cNvSpPr>
          <p:nvPr>
            <p:ph type="body" sz="half" idx="2"/>
          </p:nvPr>
        </p:nvSpPr>
        <p:spPr>
          <a:xfrm>
            <a:off x="6477000" y="3581400"/>
            <a:ext cx="4876800" cy="1828800"/>
          </a:xfrm>
        </p:spPr>
        <p:txBody>
          <a:bodyPr>
            <a:normAutofit/>
          </a:bodyPr>
          <a:lstStyle/>
          <a:p>
            <a:pPr marL="0" indent="0">
              <a:buNone/>
            </a:pPr>
            <a:r>
              <a:rPr lang="en-US" sz="2000" dirty="0"/>
              <a:t>Our model can be extended to other cities with two options, one being extending the map alone with high/low data displayed on the map and other is extending the whole app including all pages and features</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339</Words>
  <Application>Microsoft Office PowerPoint</Application>
  <PresentationFormat>Widescreen</PresentationFormat>
  <Paragraphs>30</Paragraphs>
  <Slides>8</Slides>
  <Notes>1</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Schoolbook</vt:lpstr>
      <vt:lpstr>CITY SKETCH 16X9</vt:lpstr>
      <vt:lpstr>Bhool Traffic-Improvements</vt:lpstr>
      <vt:lpstr>CNN</vt:lpstr>
      <vt:lpstr>Flask</vt:lpstr>
      <vt:lpstr>Geofence-Verification</vt:lpstr>
      <vt:lpstr>Traffic Forecast</vt:lpstr>
      <vt:lpstr>Speed Limit</vt:lpstr>
      <vt:lpstr>Extending to other cities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Bhool Traffic-Improvements</dc:title>
  <dc:creator>Shanmuga lakshmi Viswanathan</dc:creator>
  <cp:lastModifiedBy>Shanmuga lakshmi Viswanathan</cp:lastModifiedBy>
  <cp:revision>5</cp:revision>
  <dcterms:created xsi:type="dcterms:W3CDTF">2020-08-03T10:12:50Z</dcterms:created>
  <dcterms:modified xsi:type="dcterms:W3CDTF">2020-08-03T10:50:15Z</dcterms:modified>
</cp:coreProperties>
</file>