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83" r:id="rId4"/>
    <p:sldId id="268" r:id="rId5"/>
    <p:sldId id="277" r:id="rId6"/>
    <p:sldId id="278" r:id="rId7"/>
    <p:sldId id="265" r:id="rId8"/>
    <p:sldId id="263" r:id="rId9"/>
    <p:sldId id="282"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1DDF3E-A897-4BB4-A255-0050F9034267}">
          <p14:sldIdLst>
            <p14:sldId id="256"/>
            <p14:sldId id="262"/>
            <p14:sldId id="283"/>
            <p14:sldId id="268"/>
            <p14:sldId id="277"/>
            <p14:sldId id="278"/>
            <p14:sldId id="265"/>
            <p14:sldId id="263"/>
            <p14:sldId id="282"/>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85397C-86CF-49DB-85AC-FE4BA13BDF76}" v="151" dt="2023-12-13T03:42:03.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33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09ED-4F30-3091-D6E4-945497F9E5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09AEBF-7FAB-4E32-1FEA-9566B3FBC0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E69328-C3A4-5456-E3C1-EE0E2FBCEB75}"/>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5" name="Footer Placeholder 4">
            <a:extLst>
              <a:ext uri="{FF2B5EF4-FFF2-40B4-BE49-F238E27FC236}">
                <a16:creationId xmlns:a16="http://schemas.microsoft.com/office/drawing/2014/main" id="{1150FCEE-17B1-C0D0-247E-F65FBA0F2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87EFD-4EDE-DD96-99DE-C214C2DC31F9}"/>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309001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F643-149D-20FA-4AD6-A9376D9AB2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2E4823-0736-DE33-9E17-77BF72B4E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A35EE-D783-250D-E1FF-C23CD763659A}"/>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5" name="Footer Placeholder 4">
            <a:extLst>
              <a:ext uri="{FF2B5EF4-FFF2-40B4-BE49-F238E27FC236}">
                <a16:creationId xmlns:a16="http://schemas.microsoft.com/office/drawing/2014/main" id="{2D4469CA-8D2C-7701-D43E-487D5445A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B0DA-D2A0-B599-556A-0B5271EC1122}"/>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155906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3879A-2E2A-C0D0-0007-A5F009560B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A9E8B2-670F-5011-D0B6-4399133E31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CBBD7-E2D5-6BFD-D13F-DECFD1D808BE}"/>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5" name="Footer Placeholder 4">
            <a:extLst>
              <a:ext uri="{FF2B5EF4-FFF2-40B4-BE49-F238E27FC236}">
                <a16:creationId xmlns:a16="http://schemas.microsoft.com/office/drawing/2014/main" id="{136428D6-C92F-9777-1E5C-263F00EDE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04F8F-A984-4A1D-6286-E2A3BFB9A535}"/>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294130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9E41-ACE7-C73B-0CC7-18C290026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497D-D9EF-B2C0-9B63-FDC5F228D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2673E-67AA-597E-71A6-278E290F4746}"/>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5" name="Footer Placeholder 4">
            <a:extLst>
              <a:ext uri="{FF2B5EF4-FFF2-40B4-BE49-F238E27FC236}">
                <a16:creationId xmlns:a16="http://schemas.microsoft.com/office/drawing/2014/main" id="{14BF382E-03D0-E8A1-92DF-E0F50C912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31F5F-EADD-F66C-5ED3-6C941636158D}"/>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66379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7373-3456-B06C-51CE-0E4F1AE41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D3E6D6-5D4F-6024-C34E-08D3A68111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9B5346-E96F-C07C-3EF4-9069D5FAD513}"/>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5" name="Footer Placeholder 4">
            <a:extLst>
              <a:ext uri="{FF2B5EF4-FFF2-40B4-BE49-F238E27FC236}">
                <a16:creationId xmlns:a16="http://schemas.microsoft.com/office/drawing/2014/main" id="{681E1938-FB4D-8BB7-3A54-0860770B7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BB18B-5790-1ECF-5FA0-06690BACD8A8}"/>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215762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DF0F-3713-2CDD-BF6E-1EFFD1BD9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DE2D0-2B9C-AB40-603A-9C17DDE401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244115-4CCB-9FA4-EAE3-40CA555BA6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C7912C-AB90-1359-B3AA-F4B321CFB638}"/>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6" name="Footer Placeholder 5">
            <a:extLst>
              <a:ext uri="{FF2B5EF4-FFF2-40B4-BE49-F238E27FC236}">
                <a16:creationId xmlns:a16="http://schemas.microsoft.com/office/drawing/2014/main" id="{F1632F10-3A1B-483B-70EA-1D34E67DB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BE2A1-6BC6-496B-C5A5-A91BC7B2B5A0}"/>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297851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3E98-4D25-A362-C2DD-C77423607D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C2FBB9-0F0C-4B4B-F283-EAE0A4546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9A5F7F-80BB-7FAA-C0FB-4B269A39CE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529797-9953-01F6-4B7C-90AA6ABE3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67A33-50C8-295F-8443-A1813197F8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0228D-5D77-F665-30B7-980080360B50}"/>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8" name="Footer Placeholder 7">
            <a:extLst>
              <a:ext uri="{FF2B5EF4-FFF2-40B4-BE49-F238E27FC236}">
                <a16:creationId xmlns:a16="http://schemas.microsoft.com/office/drawing/2014/main" id="{0406FF85-2A21-D200-4D21-F3D7415860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D55830-BAC1-0F84-9256-DEF3305FC187}"/>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61215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FD14-6B7E-54C4-AA4B-BA408C6178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1B8694-9224-4B2F-0E01-1624FD17AEAB}"/>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4" name="Footer Placeholder 3">
            <a:extLst>
              <a:ext uri="{FF2B5EF4-FFF2-40B4-BE49-F238E27FC236}">
                <a16:creationId xmlns:a16="http://schemas.microsoft.com/office/drawing/2014/main" id="{D9C63493-5C6D-6E5C-860F-5E2740CCEE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AFCAEA-2896-C4C0-E12C-EADEED871C60}"/>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231089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B7B44-836C-95AB-2D72-DFBFBD5CBE4B}"/>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3" name="Footer Placeholder 2">
            <a:extLst>
              <a:ext uri="{FF2B5EF4-FFF2-40B4-BE49-F238E27FC236}">
                <a16:creationId xmlns:a16="http://schemas.microsoft.com/office/drawing/2014/main" id="{8713CDAA-6B71-2385-FD15-B2FEC803DD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0E1E8D-C190-3534-DA61-48DFBB0E8833}"/>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226190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C2F4-43D3-BD57-9D84-3FD919AC7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8CC8FD-EDB1-5973-0781-FA3F3A9D9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2373A3-F1EE-93ED-1595-C6D05EC70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9C7FE-A7FC-A33F-36C7-F55598506191}"/>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6" name="Footer Placeholder 5">
            <a:extLst>
              <a:ext uri="{FF2B5EF4-FFF2-40B4-BE49-F238E27FC236}">
                <a16:creationId xmlns:a16="http://schemas.microsoft.com/office/drawing/2014/main" id="{61C08A87-152B-674C-10AC-B0ED84414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F7494-106A-8261-BE53-82743860068D}"/>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17729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CDF6-9322-CFE1-58EE-2D851740B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80091-B3D7-738A-D9ED-BDCB79D5A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CCF0A-71B9-9385-0864-EADB77B5C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7BBC9-85AC-5B4B-804C-9691DBB6E28F}"/>
              </a:ext>
            </a:extLst>
          </p:cNvPr>
          <p:cNvSpPr>
            <a:spLocks noGrp="1"/>
          </p:cNvSpPr>
          <p:nvPr>
            <p:ph type="dt" sz="half" idx="10"/>
          </p:nvPr>
        </p:nvSpPr>
        <p:spPr/>
        <p:txBody>
          <a:bodyPr/>
          <a:lstStyle/>
          <a:p>
            <a:fld id="{132B3A52-AF63-4CAB-8775-C45EE4168113}" type="datetimeFigureOut">
              <a:rPr lang="en-US" smtClean="0"/>
              <a:t>12/11/2023</a:t>
            </a:fld>
            <a:endParaRPr lang="en-US"/>
          </a:p>
        </p:txBody>
      </p:sp>
      <p:sp>
        <p:nvSpPr>
          <p:cNvPr id="6" name="Footer Placeholder 5">
            <a:extLst>
              <a:ext uri="{FF2B5EF4-FFF2-40B4-BE49-F238E27FC236}">
                <a16:creationId xmlns:a16="http://schemas.microsoft.com/office/drawing/2014/main" id="{F02ED9C2-21BB-3BEF-5C2E-565D00D15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02ED3-ED5E-CC70-31F6-6A704C573C3B}"/>
              </a:ext>
            </a:extLst>
          </p:cNvPr>
          <p:cNvSpPr>
            <a:spLocks noGrp="1"/>
          </p:cNvSpPr>
          <p:nvPr>
            <p:ph type="sldNum" sz="quarter" idx="12"/>
          </p:nvPr>
        </p:nvSpPr>
        <p:spPr/>
        <p:txBody>
          <a:bodyPr/>
          <a:lstStyle/>
          <a:p>
            <a:fld id="{C3E0D1B8-641B-4CC4-943D-C0A4CD927F2B}" type="slidenum">
              <a:rPr lang="en-US" smtClean="0"/>
              <a:t>‹#›</a:t>
            </a:fld>
            <a:endParaRPr lang="en-US"/>
          </a:p>
        </p:txBody>
      </p:sp>
    </p:spTree>
    <p:extLst>
      <p:ext uri="{BB962C8B-B14F-4D97-AF65-F5344CB8AC3E}">
        <p14:creationId xmlns:p14="http://schemas.microsoft.com/office/powerpoint/2010/main" val="88884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23F70-813A-52BD-6181-5559453F58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2BE884-939A-DCDF-3CB3-85F5B412F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F62F9-4D97-1489-26B6-BBEA83604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B3A52-AF63-4CAB-8775-C45EE4168113}" type="datetimeFigureOut">
              <a:rPr lang="en-US" smtClean="0"/>
              <a:t>12/11/2023</a:t>
            </a:fld>
            <a:endParaRPr lang="en-US"/>
          </a:p>
        </p:txBody>
      </p:sp>
      <p:sp>
        <p:nvSpPr>
          <p:cNvPr id="5" name="Footer Placeholder 4">
            <a:extLst>
              <a:ext uri="{FF2B5EF4-FFF2-40B4-BE49-F238E27FC236}">
                <a16:creationId xmlns:a16="http://schemas.microsoft.com/office/drawing/2014/main" id="{639510EE-0027-4BB0-4EC7-139C9A755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B9AC8E-30F6-ED1A-0487-E546D0C49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0D1B8-641B-4CC4-943D-C0A4CD927F2B}" type="slidenum">
              <a:rPr lang="en-US" smtClean="0"/>
              <a:t>‹#›</a:t>
            </a:fld>
            <a:endParaRPr lang="en-US"/>
          </a:p>
        </p:txBody>
      </p:sp>
    </p:spTree>
    <p:extLst>
      <p:ext uri="{BB962C8B-B14F-4D97-AF65-F5344CB8AC3E}">
        <p14:creationId xmlns:p14="http://schemas.microsoft.com/office/powerpoint/2010/main" val="3296102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 Best Video Games of All Time - Ranking the Most Influential Gaming Titles">
            <a:extLst>
              <a:ext uri="{FF2B5EF4-FFF2-40B4-BE49-F238E27FC236}">
                <a16:creationId xmlns:a16="http://schemas.microsoft.com/office/drawing/2014/main" id="{D5BDBDAE-E2CA-4B22-64D6-6D923DD1A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A8020C9-7794-32C2-BCFC-489FDA58F7A4}"/>
              </a:ext>
            </a:extLst>
          </p:cNvPr>
          <p:cNvSpPr/>
          <p:nvPr/>
        </p:nvSpPr>
        <p:spPr>
          <a:xfrm>
            <a:off x="-1" y="405442"/>
            <a:ext cx="12192000" cy="6047116"/>
          </a:xfrm>
          <a:prstGeom prst="rect">
            <a:avLst/>
          </a:prstGeom>
          <a:solidFill>
            <a:srgbClr val="000000">
              <a:alpha val="8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0111B51-5730-8D8B-44D7-13FF79FE41BB}"/>
              </a:ext>
            </a:extLst>
          </p:cNvPr>
          <p:cNvSpPr txBox="1">
            <a:spLocks/>
          </p:cNvSpPr>
          <p:nvPr/>
        </p:nvSpPr>
        <p:spPr>
          <a:xfrm>
            <a:off x="6834908" y="2132134"/>
            <a:ext cx="5364965" cy="25937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b="1" dirty="0">
                <a:solidFill>
                  <a:schemeClr val="bg1"/>
                </a:solidFill>
                <a:latin typeface="+mn-lt"/>
              </a:rPr>
              <a:t>Steam Game Ratings and Logistic Regression</a:t>
            </a:r>
            <a:br>
              <a:rPr lang="en-US" sz="3200" b="1" dirty="0">
                <a:solidFill>
                  <a:schemeClr val="bg1"/>
                </a:solidFill>
                <a:latin typeface="+mn-lt"/>
              </a:rPr>
            </a:br>
            <a:br>
              <a:rPr lang="en-US" sz="3200" b="1" dirty="0">
                <a:solidFill>
                  <a:schemeClr val="bg1"/>
                </a:solidFill>
                <a:latin typeface="+mn-lt"/>
              </a:rPr>
            </a:br>
            <a:r>
              <a:rPr lang="en-US" sz="2400" b="1" dirty="0">
                <a:solidFill>
                  <a:schemeClr val="bg1"/>
                </a:solidFill>
                <a:latin typeface="+mn-lt"/>
              </a:rPr>
              <a:t>Presented by Sean Amato </a:t>
            </a:r>
            <a:br>
              <a:rPr lang="en-US" sz="2400" b="1" dirty="0">
                <a:solidFill>
                  <a:schemeClr val="bg1"/>
                </a:solidFill>
                <a:latin typeface="+mn-lt"/>
              </a:rPr>
            </a:br>
            <a:endParaRPr lang="en-US" sz="3200" b="1" dirty="0">
              <a:solidFill>
                <a:schemeClr val="bg1"/>
              </a:solidFill>
              <a:latin typeface="+mn-lt"/>
            </a:endParaRPr>
          </a:p>
        </p:txBody>
      </p:sp>
    </p:spTree>
    <p:extLst>
      <p:ext uri="{BB962C8B-B14F-4D97-AF65-F5344CB8AC3E}">
        <p14:creationId xmlns:p14="http://schemas.microsoft.com/office/powerpoint/2010/main" val="2359683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0515600" cy="566528"/>
          </a:xfrm>
        </p:spPr>
        <p:txBody>
          <a:bodyPr>
            <a:normAutofit/>
          </a:bodyPr>
          <a:lstStyle/>
          <a:p>
            <a:r>
              <a:rPr lang="en-US" sz="2800" b="1" dirty="0">
                <a:solidFill>
                  <a:srgbClr val="0070C0"/>
                </a:solidFill>
                <a:latin typeface="+mn-lt"/>
              </a:rPr>
              <a:t>PREDICTIONS VS GROUND TRUTH</a:t>
            </a:r>
          </a:p>
        </p:txBody>
      </p:sp>
      <p:graphicFrame>
        <p:nvGraphicFramePr>
          <p:cNvPr id="4" name="Table 3">
            <a:extLst>
              <a:ext uri="{FF2B5EF4-FFF2-40B4-BE49-F238E27FC236}">
                <a16:creationId xmlns:a16="http://schemas.microsoft.com/office/drawing/2014/main" id="{B0A91EA8-73B1-BEB4-3C57-EC8DBE7BB9B9}"/>
              </a:ext>
            </a:extLst>
          </p:cNvPr>
          <p:cNvGraphicFramePr>
            <a:graphicFrameLocks noGrp="1"/>
          </p:cNvGraphicFramePr>
          <p:nvPr>
            <p:extLst>
              <p:ext uri="{D42A27DB-BD31-4B8C-83A1-F6EECF244321}">
                <p14:modId xmlns:p14="http://schemas.microsoft.com/office/powerpoint/2010/main" val="1769896769"/>
              </p:ext>
            </p:extLst>
          </p:nvPr>
        </p:nvGraphicFramePr>
        <p:xfrm>
          <a:off x="554360" y="1399972"/>
          <a:ext cx="8496507" cy="4975988"/>
        </p:xfrm>
        <a:graphic>
          <a:graphicData uri="http://schemas.openxmlformats.org/drawingml/2006/table">
            <a:tbl>
              <a:tblPr firstRow="1" bandRow="1">
                <a:tableStyleId>{6E25E649-3F16-4E02-A733-19D2CDBF48F0}</a:tableStyleId>
              </a:tblPr>
              <a:tblGrid>
                <a:gridCol w="2832169">
                  <a:extLst>
                    <a:ext uri="{9D8B030D-6E8A-4147-A177-3AD203B41FA5}">
                      <a16:colId xmlns:a16="http://schemas.microsoft.com/office/drawing/2014/main" val="3911530757"/>
                    </a:ext>
                  </a:extLst>
                </a:gridCol>
                <a:gridCol w="2832169">
                  <a:extLst>
                    <a:ext uri="{9D8B030D-6E8A-4147-A177-3AD203B41FA5}">
                      <a16:colId xmlns:a16="http://schemas.microsoft.com/office/drawing/2014/main" val="714379526"/>
                    </a:ext>
                  </a:extLst>
                </a:gridCol>
                <a:gridCol w="2832169">
                  <a:extLst>
                    <a:ext uri="{9D8B030D-6E8A-4147-A177-3AD203B41FA5}">
                      <a16:colId xmlns:a16="http://schemas.microsoft.com/office/drawing/2014/main" val="472277792"/>
                    </a:ext>
                  </a:extLst>
                </a:gridCol>
              </a:tblGrid>
              <a:tr h="1642896">
                <a:tc>
                  <a:txBody>
                    <a:bodyPr/>
                    <a:lstStyle/>
                    <a:p>
                      <a:pPr algn="l"/>
                      <a:r>
                        <a:rPr lang="en-US" sz="2000" b="1" dirty="0">
                          <a:solidFill>
                            <a:schemeClr val="tx1"/>
                          </a:solidFill>
                        </a:rPr>
                        <a:t>NOTE: </a:t>
                      </a:r>
                      <a:r>
                        <a:rPr lang="en-US" sz="2000" b="0" dirty="0">
                          <a:solidFill>
                            <a:schemeClr val="tx1"/>
                          </a:solidFill>
                        </a:rPr>
                        <a:t>Positively reviewed games had a rating of 80% or greater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t>Positively Reviewed Games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Negatively Reviewed Games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904995"/>
                  </a:ext>
                </a:extLst>
              </a:tr>
              <a:tr h="16665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t>Games Recommended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2800" b="1" dirty="0">
                          <a:solidFill>
                            <a:srgbClr val="00B050"/>
                          </a:solidFill>
                        </a:rPr>
                        <a:t>68.2%</a:t>
                      </a:r>
                      <a:br>
                        <a:rPr lang="en-US" sz="2800" b="1" dirty="0">
                          <a:solidFill>
                            <a:srgbClr val="00B050"/>
                          </a:solidFill>
                        </a:rPr>
                      </a:br>
                      <a:r>
                        <a:rPr lang="en-US" sz="2800" b="1" dirty="0">
                          <a:solidFill>
                            <a:srgbClr val="00B050"/>
                          </a:solidFill>
                        </a:rPr>
                        <a:t>(True 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800" b="1" dirty="0">
                          <a:solidFill>
                            <a:srgbClr val="FF0000"/>
                          </a:solidFill>
                        </a:rPr>
                        <a:t>6.4%</a:t>
                      </a:r>
                      <a:br>
                        <a:rPr lang="en-US" sz="2800" b="1" dirty="0">
                          <a:solidFill>
                            <a:srgbClr val="FF0000"/>
                          </a:solidFill>
                        </a:rPr>
                      </a:br>
                      <a:r>
                        <a:rPr lang="en-US" sz="2800" b="1" dirty="0">
                          <a:solidFill>
                            <a:srgbClr val="FF0000"/>
                          </a:solidFill>
                        </a:rPr>
                        <a:t>(False 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5689969"/>
                  </a:ext>
                </a:extLst>
              </a:tr>
              <a:tr h="16665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t>Games Not Recommended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2800" b="1" dirty="0">
                          <a:solidFill>
                            <a:srgbClr val="FF0000"/>
                          </a:solidFill>
                        </a:rPr>
                        <a:t>17.2%</a:t>
                      </a:r>
                    </a:p>
                    <a:p>
                      <a:pPr algn="ctr"/>
                      <a:r>
                        <a:rPr lang="en-US" sz="2800" b="1" dirty="0">
                          <a:solidFill>
                            <a:srgbClr val="FF0000"/>
                          </a:solidFill>
                        </a:rPr>
                        <a:t>(False 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800" b="1" dirty="0">
                          <a:solidFill>
                            <a:srgbClr val="00B050"/>
                          </a:solidFill>
                        </a:rPr>
                        <a:t>8.2%</a:t>
                      </a:r>
                    </a:p>
                    <a:p>
                      <a:pPr algn="ctr"/>
                      <a:r>
                        <a:rPr lang="en-US" sz="2800" b="1" dirty="0">
                          <a:solidFill>
                            <a:srgbClr val="00B050"/>
                          </a:solidFill>
                        </a:rPr>
                        <a:t>(True 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6046622"/>
                  </a:ext>
                </a:extLst>
              </a:tr>
            </a:tbl>
          </a:graphicData>
        </a:graphic>
      </p:graphicFrame>
      <p:pic>
        <p:nvPicPr>
          <p:cNvPr id="3" name="Picture 2">
            <a:extLst>
              <a:ext uri="{FF2B5EF4-FFF2-40B4-BE49-F238E27FC236}">
                <a16:creationId xmlns:a16="http://schemas.microsoft.com/office/drawing/2014/main" id="{FEE1CEA3-AC03-D161-3D5C-CC53742AD98F}"/>
              </a:ext>
            </a:extLst>
          </p:cNvPr>
          <p:cNvPicPr>
            <a:picLocks noChangeAspect="1"/>
          </p:cNvPicPr>
          <p:nvPr/>
        </p:nvPicPr>
        <p:blipFill rotWithShape="1">
          <a:blip r:embed="rId2"/>
          <a:srcRect b="1002"/>
          <a:stretch/>
        </p:blipFill>
        <p:spPr>
          <a:xfrm>
            <a:off x="6979439" y="126426"/>
            <a:ext cx="1344150" cy="1263845"/>
          </a:xfrm>
          <a:prstGeom prst="rect">
            <a:avLst/>
          </a:prstGeom>
        </p:spPr>
      </p:pic>
      <p:sp>
        <p:nvSpPr>
          <p:cNvPr id="5" name="Rectangle 4">
            <a:extLst>
              <a:ext uri="{FF2B5EF4-FFF2-40B4-BE49-F238E27FC236}">
                <a16:creationId xmlns:a16="http://schemas.microsoft.com/office/drawing/2014/main" id="{DBC474B3-79B0-1C73-2AAC-BBCA0BD69789}"/>
              </a:ext>
            </a:extLst>
          </p:cNvPr>
          <p:cNvSpPr/>
          <p:nvPr/>
        </p:nvSpPr>
        <p:spPr>
          <a:xfrm>
            <a:off x="9271001" y="0"/>
            <a:ext cx="2921000" cy="6857999"/>
          </a:xfrm>
          <a:prstGeom prst="rect">
            <a:avLst/>
          </a:prstGeom>
          <a:solidFill>
            <a:srgbClr val="CC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chemeClr val="bg1"/>
                </a:solidFill>
                <a:effectLst/>
                <a:uLnTx/>
                <a:uFillTx/>
                <a:latin typeface="Calibri" panose="020F0502020204030204"/>
                <a:ea typeface="+mn-ea"/>
                <a:cs typeface="+mn-cs"/>
              </a:rPr>
              <a:t>Summary:</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b="1" dirty="0">
                <a:solidFill>
                  <a:schemeClr val="bg1"/>
                </a:solidFill>
                <a:latin typeface="Calibri" panose="020F0502020204030204"/>
              </a:rPr>
              <a:t>91.4% of all the recommended games had positive ratings</a:t>
            </a:r>
            <a:br>
              <a:rPr lang="en-US" sz="2200" b="1" dirty="0">
                <a:solidFill>
                  <a:schemeClr val="bg1"/>
                </a:solidFill>
                <a:latin typeface="Calibri" panose="020F0502020204030204"/>
              </a:rPr>
            </a:br>
            <a:endParaRPr lang="en-US" sz="2200" b="1" dirty="0">
              <a:solidFill>
                <a:schemeClr val="bg1"/>
              </a:solidFill>
              <a:latin typeface="Calibri" panose="020F0502020204030204"/>
            </a:endParaRP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chemeClr val="bg1"/>
                </a:solidFill>
                <a:effectLst/>
                <a:uLnTx/>
                <a:uFillTx/>
                <a:latin typeface="Calibri" panose="020F0502020204030204"/>
                <a:ea typeface="+mn-ea"/>
                <a:cs typeface="+mn-cs"/>
              </a:rPr>
              <a:t>79.9% of all the positively rated games were correctly categorized</a:t>
            </a:r>
            <a:br>
              <a:rPr kumimoji="0" lang="en-US" sz="2200" b="1" i="0" u="none" strike="noStrike" kern="1200" cap="none" spc="0" normalizeH="0" baseline="0" noProof="0" dirty="0">
                <a:ln>
                  <a:noFill/>
                </a:ln>
                <a:solidFill>
                  <a:schemeClr val="bg1"/>
                </a:solidFill>
                <a:effectLst/>
                <a:uLnTx/>
                <a:uFillTx/>
                <a:latin typeface="Calibri" panose="020F0502020204030204"/>
                <a:ea typeface="+mn-ea"/>
                <a:cs typeface="+mn-cs"/>
              </a:rPr>
            </a:br>
            <a:endParaRPr lang="en-US" sz="2200" b="1" dirty="0">
              <a:solidFill>
                <a:schemeClr val="bg1"/>
              </a:solidFill>
              <a:latin typeface="Calibri" panose="020F0502020204030204"/>
            </a:endParaRP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chemeClr val="bg1"/>
                </a:solidFill>
                <a:effectLst/>
                <a:uLnTx/>
                <a:uFillTx/>
                <a:latin typeface="Calibri" panose="020F0502020204030204"/>
                <a:ea typeface="+mn-ea"/>
                <a:cs typeface="+mn-cs"/>
              </a:rPr>
              <a:t>All the recommended games have an average rating of 90% which is 3.6% greater than Steam’s overall average</a:t>
            </a:r>
          </a:p>
        </p:txBody>
      </p:sp>
    </p:spTree>
    <p:extLst>
      <p:ext uri="{BB962C8B-B14F-4D97-AF65-F5344CB8AC3E}">
        <p14:creationId xmlns:p14="http://schemas.microsoft.com/office/powerpoint/2010/main" val="300282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0515600" cy="566528"/>
          </a:xfrm>
        </p:spPr>
        <p:txBody>
          <a:bodyPr>
            <a:normAutofit/>
          </a:bodyPr>
          <a:lstStyle/>
          <a:p>
            <a:r>
              <a:rPr lang="en-US" sz="2800" b="1" dirty="0">
                <a:solidFill>
                  <a:srgbClr val="0070C0"/>
                </a:solidFill>
                <a:latin typeface="+mn-lt"/>
              </a:rPr>
              <a:t>FINAL THOUGHTS AND CONCLUSIONS</a:t>
            </a:r>
          </a:p>
        </p:txBody>
      </p:sp>
      <p:sp>
        <p:nvSpPr>
          <p:cNvPr id="3" name="TextBox 2">
            <a:extLst>
              <a:ext uri="{FF2B5EF4-FFF2-40B4-BE49-F238E27FC236}">
                <a16:creationId xmlns:a16="http://schemas.microsoft.com/office/drawing/2014/main" id="{BA60FF5D-8475-B6F3-46FE-F23BF512970F}"/>
              </a:ext>
            </a:extLst>
          </p:cNvPr>
          <p:cNvSpPr txBox="1"/>
          <p:nvPr/>
        </p:nvSpPr>
        <p:spPr>
          <a:xfrm>
            <a:off x="759343" y="1213008"/>
            <a:ext cx="7762134"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Considerations For Steam:</a:t>
            </a:r>
            <a:br>
              <a:rPr lang="en-US" sz="2000" dirty="0">
                <a:solidFill>
                  <a:prstClr val="black"/>
                </a:solidFill>
                <a:latin typeface="Calibri" panose="020F0502020204030204"/>
              </a:rPr>
            </a:br>
            <a:r>
              <a:rPr lang="en-US" sz="2000" dirty="0">
                <a:solidFill>
                  <a:prstClr val="black"/>
                </a:solidFill>
                <a:latin typeface="Calibri" panose="020F0502020204030204"/>
              </a:rPr>
              <a:t>The implementation of this type of model can optimize the review process to find more promising titles to put on the platform and using it to make recommendations to players can increase customer satisfaction</a:t>
            </a: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09749E03-723F-9EBD-6D08-B45074CCEB1E}"/>
              </a:ext>
            </a:extLst>
          </p:cNvPr>
          <p:cNvGrpSpPr/>
          <p:nvPr/>
        </p:nvGrpSpPr>
        <p:grpSpPr>
          <a:xfrm>
            <a:off x="8489128" y="1874727"/>
            <a:ext cx="3511987" cy="4026568"/>
            <a:chOff x="8521477" y="2168817"/>
            <a:chExt cx="3511987" cy="4026568"/>
          </a:xfrm>
        </p:grpSpPr>
        <p:pic>
          <p:nvPicPr>
            <p:cNvPr id="4" name="Picture 3">
              <a:extLst>
                <a:ext uri="{FF2B5EF4-FFF2-40B4-BE49-F238E27FC236}">
                  <a16:creationId xmlns:a16="http://schemas.microsoft.com/office/drawing/2014/main" id="{B4863D62-3C50-5E2D-3D8A-C8E3C9237B45}"/>
                </a:ext>
              </a:extLst>
            </p:cNvPr>
            <p:cNvPicPr>
              <a:picLocks noChangeAspect="1"/>
            </p:cNvPicPr>
            <p:nvPr/>
          </p:nvPicPr>
          <p:blipFill rotWithShape="1">
            <a:blip r:embed="rId2"/>
            <a:srcRect l="15930" t="10208" r="11109" b="21619"/>
            <a:stretch/>
          </p:blipFill>
          <p:spPr>
            <a:xfrm>
              <a:off x="9394538" y="2168817"/>
              <a:ext cx="2638926" cy="2662989"/>
            </a:xfrm>
            <a:prstGeom prst="rect">
              <a:avLst/>
            </a:prstGeom>
          </p:spPr>
        </p:pic>
        <p:pic>
          <p:nvPicPr>
            <p:cNvPr id="5" name="Picture 4">
              <a:extLst>
                <a:ext uri="{FF2B5EF4-FFF2-40B4-BE49-F238E27FC236}">
                  <a16:creationId xmlns:a16="http://schemas.microsoft.com/office/drawing/2014/main" id="{389B56CC-7CC8-171F-94EF-3091B9268751}"/>
                </a:ext>
              </a:extLst>
            </p:cNvPr>
            <p:cNvPicPr>
              <a:picLocks noChangeAspect="1"/>
            </p:cNvPicPr>
            <p:nvPr/>
          </p:nvPicPr>
          <p:blipFill rotWithShape="1">
            <a:blip r:embed="rId3"/>
            <a:srcRect b="8535"/>
            <a:stretch/>
          </p:blipFill>
          <p:spPr>
            <a:xfrm flipH="1">
              <a:off x="8521477" y="4060474"/>
              <a:ext cx="1512859" cy="2134911"/>
            </a:xfrm>
            <a:prstGeom prst="rect">
              <a:avLst/>
            </a:prstGeom>
          </p:spPr>
        </p:pic>
      </p:grpSp>
      <p:sp>
        <p:nvSpPr>
          <p:cNvPr id="6" name="TextBox 5">
            <a:extLst>
              <a:ext uri="{FF2B5EF4-FFF2-40B4-BE49-F238E27FC236}">
                <a16:creationId xmlns:a16="http://schemas.microsoft.com/office/drawing/2014/main" id="{2E9BD028-BDBE-C979-41A9-AD484CC75725}"/>
              </a:ext>
            </a:extLst>
          </p:cNvPr>
          <p:cNvSpPr txBox="1"/>
          <p:nvPr/>
        </p:nvSpPr>
        <p:spPr>
          <a:xfrm>
            <a:off x="759343" y="3162951"/>
            <a:ext cx="776213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Considerations For Players:</a:t>
            </a:r>
            <a:br>
              <a:rPr lang="en-US" sz="2000" dirty="0">
                <a:solidFill>
                  <a:prstClr val="black"/>
                </a:solidFill>
                <a:latin typeface="Calibri" panose="020F0502020204030204"/>
              </a:rPr>
            </a:br>
            <a:r>
              <a:rPr lang="en-US" sz="2000" dirty="0">
                <a:solidFill>
                  <a:prstClr val="black"/>
                </a:solidFill>
                <a:latin typeface="Calibri" panose="020F0502020204030204"/>
              </a:rPr>
              <a:t>This model could help players make more informed decisions on which games to purchase through tailored recommendations</a:t>
            </a: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30D8DEE-00AC-4361-5BCF-28AF2BA634B2}"/>
              </a:ext>
            </a:extLst>
          </p:cNvPr>
          <p:cNvSpPr txBox="1"/>
          <p:nvPr/>
        </p:nvSpPr>
        <p:spPr>
          <a:xfrm>
            <a:off x="759343" y="4805117"/>
            <a:ext cx="7762134"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Considerations For This Model:</a:t>
            </a:r>
            <a:br>
              <a:rPr lang="en-US" sz="2000" dirty="0">
                <a:solidFill>
                  <a:prstClr val="black"/>
                </a:solidFill>
                <a:latin typeface="Calibri" panose="020F0502020204030204"/>
              </a:rPr>
            </a:br>
            <a:r>
              <a:rPr lang="en-US" sz="2000" dirty="0">
                <a:solidFill>
                  <a:prstClr val="black"/>
                </a:solidFill>
                <a:latin typeface="Calibri" panose="020F0502020204030204"/>
              </a:rPr>
              <a:t>This model goes beyond the binary classification of positive and negative reviews, 91.4% accuracy for positive predictions at or above an 80% rating is pretty good compared to the sample which only had 74.6% of it’s games above 80%</a:t>
            </a:r>
            <a:endParaRPr kumimoji="0" lang="en-US" sz="20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14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0515600" cy="566528"/>
          </a:xfrm>
        </p:spPr>
        <p:txBody>
          <a:bodyPr>
            <a:normAutofit/>
          </a:bodyPr>
          <a:lstStyle/>
          <a:p>
            <a:r>
              <a:rPr lang="en-US" sz="2800" b="1" dirty="0">
                <a:solidFill>
                  <a:srgbClr val="0070C0"/>
                </a:solidFill>
                <a:latin typeface="+mn-lt"/>
              </a:rPr>
              <a:t>OVERVIEW – DATA COLLECTION</a:t>
            </a:r>
          </a:p>
        </p:txBody>
      </p:sp>
      <p:sp>
        <p:nvSpPr>
          <p:cNvPr id="12" name="Rectangle 11">
            <a:extLst>
              <a:ext uri="{FF2B5EF4-FFF2-40B4-BE49-F238E27FC236}">
                <a16:creationId xmlns:a16="http://schemas.microsoft.com/office/drawing/2014/main" id="{D4E0AD08-127F-22A6-4F98-9F0CE30310D3}"/>
              </a:ext>
            </a:extLst>
          </p:cNvPr>
          <p:cNvSpPr/>
          <p:nvPr/>
        </p:nvSpPr>
        <p:spPr>
          <a:xfrm>
            <a:off x="8486274" y="2462463"/>
            <a:ext cx="3507325" cy="4257867"/>
          </a:xfrm>
          <a:prstGeom prst="rect">
            <a:avLst/>
          </a:prstGeom>
          <a:solidFill>
            <a:srgbClr val="CC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b="1" dirty="0">
                <a:solidFill>
                  <a:schemeClr val="bg1"/>
                </a:solidFill>
                <a:latin typeface="Calibri" panose="020F0502020204030204"/>
              </a:rPr>
              <a:t>Steam is a video game digital distribution service and storefront developed by Valve Corporation.</a:t>
            </a:r>
            <a:endParaRPr kumimoji="0" lang="en-US" sz="28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A60FF5D-8475-B6F3-46FE-F23BF512970F}"/>
              </a:ext>
            </a:extLst>
          </p:cNvPr>
          <p:cNvSpPr txBox="1"/>
          <p:nvPr/>
        </p:nvSpPr>
        <p:spPr>
          <a:xfrm>
            <a:off x="699977" y="940059"/>
            <a:ext cx="10792046"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Calibri" panose="020F0502020204030204"/>
              </a:rPr>
              <a:t>Using a dataset found on Kaggle combined with culling data from my friends’ Steam libraries, 553 out of 71,699 games with reviews were curated for the purpose of creating a logistic regression model</a:t>
            </a:r>
            <a:r>
              <a:rPr lang="de-DE" sz="2800" dirty="0">
                <a:solidFill>
                  <a:prstClr val="black"/>
                </a:solidFill>
                <a:latin typeface="Calibri" panose="020F0502020204030204"/>
              </a:rPr>
              <a:t>.</a:t>
            </a:r>
            <a:endParaRPr lang="en-US" sz="2800" b="1" dirty="0">
              <a:solidFill>
                <a:prstClr val="black"/>
              </a:solidFill>
              <a:latin typeface="Calibri" panose="020F0502020204030204"/>
            </a:endParaRPr>
          </a:p>
        </p:txBody>
      </p:sp>
      <p:pic>
        <p:nvPicPr>
          <p:cNvPr id="1028" name="Picture 4" descr="Steam, The Ultimate Online Game Platform">
            <a:extLst>
              <a:ext uri="{FF2B5EF4-FFF2-40B4-BE49-F238E27FC236}">
                <a16:creationId xmlns:a16="http://schemas.microsoft.com/office/drawing/2014/main" id="{42C4D33A-F585-442E-6BCD-9FDE2F3AE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1" y="2462463"/>
            <a:ext cx="8113640" cy="425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65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0515600" cy="566528"/>
          </a:xfrm>
        </p:spPr>
        <p:txBody>
          <a:bodyPr>
            <a:normAutofit/>
          </a:bodyPr>
          <a:lstStyle/>
          <a:p>
            <a:r>
              <a:rPr lang="en-US" sz="2800" b="1" dirty="0">
                <a:solidFill>
                  <a:srgbClr val="0070C0"/>
                </a:solidFill>
                <a:latin typeface="+mn-lt"/>
              </a:rPr>
              <a:t>OVERVIEW – DATA GLIMPSE</a:t>
            </a:r>
          </a:p>
        </p:txBody>
      </p:sp>
      <p:sp>
        <p:nvSpPr>
          <p:cNvPr id="3" name="Rectangle 1">
            <a:extLst>
              <a:ext uri="{FF2B5EF4-FFF2-40B4-BE49-F238E27FC236}">
                <a16:creationId xmlns:a16="http://schemas.microsoft.com/office/drawing/2014/main" id="{57270961-6C95-A083-B70C-79F9B5429F21}"/>
              </a:ext>
            </a:extLst>
          </p:cNvPr>
          <p:cNvSpPr>
            <a:spLocks noChangeArrowheads="1"/>
          </p:cNvSpPr>
          <p:nvPr/>
        </p:nvSpPr>
        <p:spPr bwMode="auto">
          <a:xfrm>
            <a:off x="198401" y="1067123"/>
            <a:ext cx="11630107" cy="35317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Lucida Console" panose="020B0609040504020204" pitchFamily="49" charset="0"/>
              </a:rPr>
              <a:t>GAME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Lucida Console" panose="020B0609040504020204" pitchFamily="49" charset="0"/>
              </a:rPr>
              <a:t>Rows: 71,700 Columns: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Title </a:t>
            </a:r>
            <a:r>
              <a:rPr kumimoji="0" lang="en-US" altLang="en-US" sz="1050" b="0" i="1" u="none" strike="noStrike" cap="none" normalizeH="0" baseline="0" dirty="0">
                <a:ln>
                  <a:noFill/>
                </a:ln>
                <a:solidFill>
                  <a:srgbClr val="949494"/>
                </a:solidFill>
                <a:effectLst/>
                <a:highlight>
                  <a:srgbClr val="FFFF00"/>
                </a:highligh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"Baldur's Gate 3", "Counter-Strike: Global Offensive", "Apex Legends™", "Forza Horizon 5", "Call of Duty®", "PUBG:…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Original.Price</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latin typeface="Lucida Console" panose="020B0609040504020204" pitchFamily="49" charset="0"/>
              </a:rPr>
              <a:t> "$29.99 ", "$14.99 ", "Free", "$34.78 ", "Free", "Free", "$34.99 ", "$29.99 ", "$19.99 ", "Free", "$33.98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Discounted.Price</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latin typeface="Lucida Console" panose="020B0609040504020204" pitchFamily="49" charset="0"/>
              </a:rPr>
              <a:t> "$29.99 ", "$14.99 ", "Free", "$17.39 ", "Free", "Free", "$34.99 ", "$14.99 ", "$19.99 ", "Free", "$25.48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Release.Date</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latin typeface="Lucida Console" panose="020B0609040504020204" pitchFamily="49" charset="0"/>
              </a:rPr>
              <a:t> "3 Aug, 2023", "21 Aug, 2012", "4 Nov, 2020", "8 Nov, 2021", "27 Oct, 2022", "21 Dec, 2017", "25 Jul, 2023", "9…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Game.Description</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latin typeface="Lucida Console" panose="020B0609040504020204" pitchFamily="49" charset="0"/>
              </a:rPr>
              <a:t> "Baldur’s Gate 3 is a story-rich, party-based RPG set in the universe of Dungeons &amp; Dragons, where your choices…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Recent.Reviews.Summary</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latin typeface="Lucida Console" panose="020B0609040504020204" pitchFamily="49" charset="0"/>
              </a:rPr>
              <a:t> "Overwhelmingly Positive", "Very Positive", "Mixed", "Very Positive", "Mixed", "Mixed", "Very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All.Reviews.Summary</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latin typeface="Lucida Console" panose="020B0609040504020204" pitchFamily="49" charset="0"/>
              </a:rPr>
              <a:t> "Very Positive", "Very Positive", "Very Positive", "Very Positive", "Mixed", "Mixed", "", "Very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Recent.Reviews.Number</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latin typeface="Lucida Console" panose="020B0609040504020204" pitchFamily="49" charset="0"/>
              </a:rPr>
              <a:t> "- 96% of the 128,900 user reviews in the last 30 days are positive.", "- 89% of the 75,284 user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highlight>
                  <a:srgbClr val="FFFF00"/>
                </a:highlight>
                <a:latin typeface="Lucida Console" panose="020B0609040504020204" pitchFamily="49" charset="0"/>
              </a:rPr>
              <a:t>All.Reviews.Number</a:t>
            </a: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a:t>
            </a:r>
            <a:r>
              <a:rPr kumimoji="0" lang="en-US" altLang="en-US" sz="1050" b="0" i="1" u="none" strike="noStrike" cap="none" normalizeH="0" baseline="0" dirty="0">
                <a:ln>
                  <a:noFill/>
                </a:ln>
                <a:solidFill>
                  <a:srgbClr val="949494"/>
                </a:solidFill>
                <a:effectLst/>
                <a:highlight>
                  <a:srgbClr val="FFFF00"/>
                </a:highligh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"- 94% of the 188,617 user reviews for this game are positive.", "- 88% of the 7,428,921 user reviews for this…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highlight>
                  <a:srgbClr val="FFFF00"/>
                </a:highlight>
                <a:latin typeface="Lucida Console" panose="020B0609040504020204" pitchFamily="49" charset="0"/>
              </a:rPr>
              <a:t>Popular.Tags</a:t>
            </a: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a:t>
            </a:r>
            <a:r>
              <a:rPr kumimoji="0" lang="en-US" altLang="en-US" sz="1050" b="0" i="1" u="none" strike="noStrike" cap="none" normalizeH="0" baseline="0" dirty="0">
                <a:ln>
                  <a:noFill/>
                </a:ln>
                <a:solidFill>
                  <a:srgbClr val="949494"/>
                </a:solidFill>
                <a:effectLst/>
                <a:highlight>
                  <a:srgbClr val="FFFF00"/>
                </a:highligh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"['RPG', 'Choices Matter', 'Character Customization', 'Story Rich', 'Adventure', 'Online Co-Op', 'CRPG', 'Multiplayer…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Game.Features</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latin typeface="Lucida Console" panose="020B0609040504020204" pitchFamily="49" charset="0"/>
              </a:rPr>
              <a:t> "['Single-player', 'Online Co-op', 'LAN Co-op', 'Steam Achievements', 'Full controller support', 'Steam Cloud']",…</a:t>
            </a:r>
            <a:endParaRPr lang="en-US" altLang="en-US" sz="105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Lucida Console" panose="020B0609040504020204" pitchFamily="49" charset="0"/>
              </a:rPr>
              <a:t>PLAYER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Lucida Console" panose="020B0609040504020204" pitchFamily="49" charset="0"/>
              </a:rPr>
              <a:t>Rows: 1,580 Columns: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appid</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a:t>
            </a:r>
            <a:r>
              <a:rPr kumimoji="0" lang="en-US" altLang="en-US" sz="1050" b="0" i="1" u="none" strike="noStrike" cap="none" normalizeH="0" baseline="0" dirty="0" err="1">
                <a:ln>
                  <a:noFill/>
                </a:ln>
                <a:solidFill>
                  <a:srgbClr val="949494"/>
                </a:solidFill>
                <a:effectLst/>
                <a:latin typeface="Lucida Console" panose="020B0609040504020204" pitchFamily="49" charset="0"/>
              </a:rPr>
              <a:t>dbl</a:t>
            </a:r>
            <a:r>
              <a:rPr kumimoji="0" lang="en-US" altLang="en-US" sz="1050" b="0" i="1" u="none" strike="noStrike" cap="none" normalizeH="0" baseline="0" dirty="0">
                <a:ln>
                  <a:noFill/>
                </a:ln>
                <a:solidFill>
                  <a:srgbClr val="949494"/>
                </a:solidFill>
                <a:effectLst/>
                <a:latin typeface="Lucida Console" panose="020B0609040504020204" pitchFamily="49" charset="0"/>
              </a:rPr>
              <a:t>&gt;</a:t>
            </a:r>
            <a:r>
              <a:rPr kumimoji="0" lang="en-US" altLang="en-US" sz="1050" b="0" i="0" u="none" strike="noStrike" cap="none" normalizeH="0" baseline="0" dirty="0">
                <a:ln>
                  <a:noFill/>
                </a:ln>
                <a:solidFill>
                  <a:srgbClr val="000000"/>
                </a:solidFill>
                <a:effectLst/>
                <a:latin typeface="Lucida Console" panose="020B0609040504020204" pitchFamily="49" charset="0"/>
              </a:rPr>
              <a:t> 34270, 105600, 72850, 204060, 212680, 224760, 242920, 262060, 285330, 221380, 346110, 407530, 367520, 413150, 427520,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Title </a:t>
            </a:r>
            <a:r>
              <a:rPr kumimoji="0" lang="en-US" altLang="en-US" sz="1050" b="0" i="1" u="none" strike="noStrike" cap="none" normalizeH="0" baseline="0" dirty="0">
                <a:ln>
                  <a:noFill/>
                </a:ln>
                <a:solidFill>
                  <a:srgbClr val="949494"/>
                </a:solidFill>
                <a:effectLst/>
                <a:highlight>
                  <a:srgbClr val="FFFF00"/>
                </a:highligh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"SEGA Mega Drive &amp; Genesis Classics", "Terraria", "The Elder Scrolls V: Skyrim", "</a:t>
            </a:r>
            <a:r>
              <a:rPr kumimoji="0" lang="en-US" altLang="en-US" sz="1050" b="0" i="0" u="none" strike="noStrike" cap="none" normalizeH="0" baseline="0" dirty="0" err="1">
                <a:ln>
                  <a:noFill/>
                </a:ln>
                <a:solidFill>
                  <a:srgbClr val="000000"/>
                </a:solidFill>
                <a:effectLst/>
                <a:highlight>
                  <a:srgbClr val="FFFF00"/>
                </a:highlight>
                <a:latin typeface="Lucida Console" panose="020B0609040504020204" pitchFamily="49" charset="0"/>
              </a:rPr>
              <a:t>Superbrothers</a:t>
            </a: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Sword &amp; </a:t>
            </a:r>
            <a:r>
              <a:rPr kumimoji="0" lang="en-US" altLang="en-US" sz="1050" b="0" i="0" u="none" strike="noStrike" cap="none" normalizeH="0" baseline="0" dirty="0" err="1">
                <a:ln>
                  <a:noFill/>
                </a:ln>
                <a:solidFill>
                  <a:srgbClr val="000000"/>
                </a:solidFill>
                <a:effectLst/>
                <a:highlight>
                  <a:srgbClr val="FFFF00"/>
                </a:highlight>
                <a:latin typeface="Lucida Console" panose="020B0609040504020204" pitchFamily="49" charset="0"/>
              </a:rPr>
              <a:t>Sworcery</a:t>
            </a:r>
            <a:r>
              <a:rPr kumimoji="0" lang="en-US" altLang="en-US" sz="1050" b="0" i="0" u="none" strike="noStrike" cap="none" normalizeH="0" baseline="0" dirty="0">
                <a:ln>
                  <a:noFill/>
                </a:ln>
                <a:solidFill>
                  <a:srgbClr val="000000"/>
                </a:solidFill>
                <a:effectLst/>
                <a:highlight>
                  <a:srgbClr val="FFFF00"/>
                </a:highlight>
                <a:latin typeface="Lucida Console" panose="020B0609040504020204" pitchFamily="49" charset="0"/>
              </a:rPr>
              <a:t> EP", "FTL:…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playtime_forever</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a:t>
            </a:r>
            <a:r>
              <a:rPr kumimoji="0" lang="en-US" altLang="en-US" sz="1050" b="0" i="1" u="none" strike="noStrike" cap="none" normalizeH="0" baseline="0" dirty="0" err="1">
                <a:ln>
                  <a:noFill/>
                </a:ln>
                <a:solidFill>
                  <a:srgbClr val="949494"/>
                </a:solidFill>
                <a:effectLst/>
                <a:latin typeface="Lucida Console" panose="020B0609040504020204" pitchFamily="49" charset="0"/>
              </a:rPr>
              <a:t>dbl</a:t>
            </a:r>
            <a:r>
              <a:rPr kumimoji="0" lang="en-US" altLang="en-US" sz="1050" b="0" i="1" u="none" strike="noStrike" cap="none" normalizeH="0" baseline="0" dirty="0">
                <a:ln>
                  <a:noFill/>
                </a:ln>
                <a:solidFill>
                  <a:srgbClr val="949494"/>
                </a:solidFill>
                <a:effectLst/>
                <a:latin typeface="Lucida Console" panose="020B0609040504020204" pitchFamily="49" charset="0"/>
              </a:rPr>
              <a:t>&gt;</a:t>
            </a:r>
            <a:r>
              <a:rPr kumimoji="0" lang="en-US" altLang="en-US" sz="1050" b="0" i="0" u="none" strike="noStrike" cap="none" normalizeH="0" baseline="0" dirty="0">
                <a:ln>
                  <a:noFill/>
                </a:ln>
                <a:solidFill>
                  <a:srgbClr val="000000"/>
                </a:solidFill>
                <a:effectLst/>
                <a:latin typeface="Lucida Console" panose="020B0609040504020204" pitchFamily="49" charset="0"/>
              </a:rPr>
              <a:t> 32, 273, 4616, 403, 4772, 62, 2575, 2256, 30, 1306, 204, 0, 2596, 1018, 3113, 0, 227, 604, 32, 3179, 1904, 602,…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0" u="none" strike="noStrike" cap="none" normalizeH="0" baseline="0" dirty="0" err="1">
                <a:ln>
                  <a:noFill/>
                </a:ln>
                <a:solidFill>
                  <a:srgbClr val="000000"/>
                </a:solidFill>
                <a:effectLst/>
                <a:latin typeface="Lucida Console" panose="020B0609040504020204" pitchFamily="49" charset="0"/>
              </a:rPr>
              <a:t>player_id</a:t>
            </a:r>
            <a:r>
              <a:rPr kumimoji="0" lang="en-US" altLang="en-US" sz="1050" b="0" i="0" u="none" strike="noStrike" cap="none" normalizeH="0" baseline="0" dirty="0">
                <a:ln>
                  <a:noFill/>
                </a:ln>
                <a:solidFill>
                  <a:srgbClr val="000000"/>
                </a:solidFill>
                <a:effectLst/>
                <a:latin typeface="Lucida Console" panose="020B0609040504020204" pitchFamily="49" charset="0"/>
              </a:rPr>
              <a:t> </a:t>
            </a:r>
            <a:r>
              <a:rPr kumimoji="0" lang="en-US" altLang="en-US" sz="1050" b="0" i="1" u="none" strike="noStrike" cap="none" normalizeH="0" baseline="0" dirty="0">
                <a:ln>
                  <a:noFill/>
                </a:ln>
                <a:solidFill>
                  <a:srgbClr val="949494"/>
                </a:solidFill>
                <a:effectLst/>
                <a:latin typeface="Lucida Console" panose="020B0609040504020204" pitchFamily="49" charset="0"/>
              </a:rPr>
              <a:t>&lt;chr&gt;</a:t>
            </a:r>
            <a:r>
              <a:rPr kumimoji="0" lang="en-US" altLang="en-US" sz="1050" b="0" i="0" u="none" strike="noStrike" cap="none" normalizeH="0" baseline="0" dirty="0">
                <a:ln>
                  <a:noFill/>
                </a:ln>
                <a:solidFill>
                  <a:srgbClr val="000000"/>
                </a:solidFill>
                <a:effectLst/>
                <a:latin typeface="Lucida Console" panose="020B0609040504020204" pitchFamily="49" charset="0"/>
              </a:rPr>
              <a:t> "76561198056383273", "76561198056383273", "76561198056383273", "76561198056383273", "76561198056383273", "765611980…</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055BDF4E-A92C-BAF5-8461-A2BD03064452}"/>
              </a:ext>
            </a:extLst>
          </p:cNvPr>
          <p:cNvSpPr/>
          <p:nvPr/>
        </p:nvSpPr>
        <p:spPr>
          <a:xfrm>
            <a:off x="0" y="5579533"/>
            <a:ext cx="12192000" cy="1140797"/>
          </a:xfrm>
          <a:prstGeom prst="rect">
            <a:avLst/>
          </a:prstGeom>
          <a:solidFill>
            <a:srgbClr val="CC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Calibri" panose="020F0502020204030204"/>
              </a:rPr>
              <a:t>For logistic regression </a:t>
            </a:r>
            <a:r>
              <a:rPr lang="en-US" sz="2400" b="1" dirty="0">
                <a:solidFill>
                  <a:schemeClr val="bg1"/>
                </a:solidFill>
                <a:latin typeface="Calibri" panose="020F0502020204030204"/>
              </a:rPr>
              <a:t>“Popular Tags” (input) </a:t>
            </a:r>
            <a:r>
              <a:rPr lang="en-US" sz="2400" dirty="0">
                <a:solidFill>
                  <a:schemeClr val="bg1"/>
                </a:solidFill>
                <a:latin typeface="Calibri" panose="020F0502020204030204"/>
              </a:rPr>
              <a:t>and the </a:t>
            </a:r>
            <a:r>
              <a:rPr lang="en-US" sz="2400" b="1" dirty="0">
                <a:solidFill>
                  <a:schemeClr val="bg1"/>
                </a:solidFill>
                <a:latin typeface="Calibri" panose="020F0502020204030204"/>
              </a:rPr>
              <a:t>Positive Review Percentage (output) </a:t>
            </a:r>
            <a:r>
              <a:rPr lang="en-US" sz="2400" dirty="0">
                <a:solidFill>
                  <a:schemeClr val="bg1"/>
                </a:solidFill>
                <a:latin typeface="Calibri" panose="020F0502020204030204"/>
              </a:rPr>
              <a:t>extracted from “All Reviews Number” in the Game Data will be left joined to Player Data to get a more manageable subset of games to analyze.</a:t>
            </a:r>
            <a:endParaRPr kumimoji="0" lang="en-US" sz="240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261DEB3-AD1E-6DFD-2655-D220B52CD9F8}"/>
              </a:ext>
            </a:extLst>
          </p:cNvPr>
          <p:cNvPicPr>
            <a:picLocks noChangeAspect="1"/>
          </p:cNvPicPr>
          <p:nvPr/>
        </p:nvPicPr>
        <p:blipFill>
          <a:blip r:embed="rId2"/>
          <a:stretch>
            <a:fillRect/>
          </a:stretch>
        </p:blipFill>
        <p:spPr>
          <a:xfrm>
            <a:off x="5627961" y="4575960"/>
            <a:ext cx="770985" cy="1003573"/>
          </a:xfrm>
          <a:prstGeom prst="rect">
            <a:avLst/>
          </a:prstGeom>
        </p:spPr>
      </p:pic>
    </p:spTree>
    <p:extLst>
      <p:ext uri="{BB962C8B-B14F-4D97-AF65-F5344CB8AC3E}">
        <p14:creationId xmlns:p14="http://schemas.microsoft.com/office/powerpoint/2010/main" val="58794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0515600" cy="566528"/>
          </a:xfrm>
        </p:spPr>
        <p:txBody>
          <a:bodyPr>
            <a:normAutofit/>
          </a:bodyPr>
          <a:lstStyle/>
          <a:p>
            <a:r>
              <a:rPr lang="en-US" sz="2800" b="1" dirty="0">
                <a:solidFill>
                  <a:srgbClr val="0070C0"/>
                </a:solidFill>
                <a:latin typeface="+mn-lt"/>
              </a:rPr>
              <a:t>OVERVIEW – REASEARCH QUESTION</a:t>
            </a:r>
          </a:p>
        </p:txBody>
      </p:sp>
      <p:sp>
        <p:nvSpPr>
          <p:cNvPr id="3" name="TextBox 2">
            <a:extLst>
              <a:ext uri="{FF2B5EF4-FFF2-40B4-BE49-F238E27FC236}">
                <a16:creationId xmlns:a16="http://schemas.microsoft.com/office/drawing/2014/main" id="{BA60FF5D-8475-B6F3-46FE-F23BF512970F}"/>
              </a:ext>
            </a:extLst>
          </p:cNvPr>
          <p:cNvSpPr txBox="1"/>
          <p:nvPr/>
        </p:nvSpPr>
        <p:spPr>
          <a:xfrm>
            <a:off x="696025" y="1211495"/>
            <a:ext cx="1079204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rPr>
              <a:t>Can a logistic model accurately predict the likelihood that a person would like a game based on its tags in Steam?</a:t>
            </a:r>
          </a:p>
        </p:txBody>
      </p:sp>
      <p:pic>
        <p:nvPicPr>
          <p:cNvPr id="3074" name="Picture 2" descr="Pixilart - Question Mark Block by SuperGamingBros">
            <a:extLst>
              <a:ext uri="{FF2B5EF4-FFF2-40B4-BE49-F238E27FC236}">
                <a16:creationId xmlns:a16="http://schemas.microsoft.com/office/drawing/2014/main" id="{52354792-0A1F-50AB-49D3-4536E5374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602272"/>
            <a:ext cx="1410510" cy="14105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69DEC33-DCFC-C445-8DAF-16698A79C218}"/>
              </a:ext>
            </a:extLst>
          </p:cNvPr>
          <p:cNvSpPr/>
          <p:nvPr/>
        </p:nvSpPr>
        <p:spPr>
          <a:xfrm>
            <a:off x="0" y="5921123"/>
            <a:ext cx="12192000" cy="799207"/>
          </a:xfrm>
          <a:prstGeom prst="rect">
            <a:avLst/>
          </a:prstGeom>
          <a:solidFill>
            <a:srgbClr val="CC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Calibri" panose="020F0502020204030204"/>
              </a:rPr>
              <a:t>If the model works well, the average rating per game recommended should exceed the average rating across all Steam games.</a:t>
            </a:r>
            <a:endPar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4" name="Picture 3" descr="A pixelated video game character&#10;&#10;Description automatically generated">
            <a:extLst>
              <a:ext uri="{FF2B5EF4-FFF2-40B4-BE49-F238E27FC236}">
                <a16:creationId xmlns:a16="http://schemas.microsoft.com/office/drawing/2014/main" id="{0273C563-5BF5-AECB-62FF-1E4D897205BD}"/>
              </a:ext>
            </a:extLst>
          </p:cNvPr>
          <p:cNvPicPr>
            <a:picLocks noChangeAspect="1"/>
          </p:cNvPicPr>
          <p:nvPr/>
        </p:nvPicPr>
        <p:blipFill rotWithShape="1">
          <a:blip r:embed="rId3">
            <a:extLst>
              <a:ext uri="{28A0092B-C50C-407E-A947-70E740481C1C}">
                <a14:useLocalDpi xmlns:a14="http://schemas.microsoft.com/office/drawing/2010/main" val="0"/>
              </a:ext>
            </a:extLst>
          </a:blip>
          <a:srcRect l="-5" t="27764" r="5" b="79"/>
          <a:stretch/>
        </p:blipFill>
        <p:spPr>
          <a:xfrm>
            <a:off x="4698470" y="3997559"/>
            <a:ext cx="2683233" cy="1936118"/>
          </a:xfrm>
          <a:prstGeom prst="rect">
            <a:avLst/>
          </a:prstGeom>
        </p:spPr>
      </p:pic>
    </p:spTree>
    <p:extLst>
      <p:ext uri="{BB962C8B-B14F-4D97-AF65-F5344CB8AC3E}">
        <p14:creationId xmlns:p14="http://schemas.microsoft.com/office/powerpoint/2010/main" val="191697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1FD924C-C182-0355-A83D-FD4AEFB78F62}"/>
              </a:ext>
            </a:extLst>
          </p:cNvPr>
          <p:cNvPicPr>
            <a:picLocks noChangeAspect="1"/>
          </p:cNvPicPr>
          <p:nvPr/>
        </p:nvPicPr>
        <p:blipFill>
          <a:blip r:embed="rId2"/>
          <a:stretch>
            <a:fillRect/>
          </a:stretch>
        </p:blipFill>
        <p:spPr>
          <a:xfrm>
            <a:off x="198401" y="1076102"/>
            <a:ext cx="11584024" cy="5781898"/>
          </a:xfrm>
          <a:prstGeom prst="rect">
            <a:avLst/>
          </a:prstGeom>
        </p:spPr>
      </p:pic>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0515600" cy="566528"/>
          </a:xfrm>
        </p:spPr>
        <p:txBody>
          <a:bodyPr>
            <a:normAutofit/>
          </a:bodyPr>
          <a:lstStyle/>
          <a:p>
            <a:r>
              <a:rPr lang="en-US" sz="2800" b="1" dirty="0">
                <a:solidFill>
                  <a:srgbClr val="0070C0"/>
                </a:solidFill>
                <a:latin typeface="+mn-lt"/>
              </a:rPr>
              <a:t>VISUALIZATIONS – STEAM GAME REVIEW DISTRIBUTION</a:t>
            </a:r>
          </a:p>
        </p:txBody>
      </p:sp>
      <p:cxnSp>
        <p:nvCxnSpPr>
          <p:cNvPr id="6" name="Straight Connector 5">
            <a:extLst>
              <a:ext uri="{FF2B5EF4-FFF2-40B4-BE49-F238E27FC236}">
                <a16:creationId xmlns:a16="http://schemas.microsoft.com/office/drawing/2014/main" id="{4FD1B6A5-A06A-4BD8-9C3C-6F1A26C4797E}"/>
              </a:ext>
            </a:extLst>
          </p:cNvPr>
          <p:cNvCxnSpPr>
            <a:cxnSpLocks/>
          </p:cNvCxnSpPr>
          <p:nvPr/>
        </p:nvCxnSpPr>
        <p:spPr>
          <a:xfrm flipV="1">
            <a:off x="10144125" y="1537216"/>
            <a:ext cx="0" cy="4492109"/>
          </a:xfrm>
          <a:prstGeom prst="line">
            <a:avLst/>
          </a:prstGeom>
          <a:ln w="476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0E02293-4153-DD05-D90E-EA3ED60C4943}"/>
              </a:ext>
            </a:extLst>
          </p:cNvPr>
          <p:cNvSpPr txBox="1"/>
          <p:nvPr/>
        </p:nvSpPr>
        <p:spPr>
          <a:xfrm>
            <a:off x="8550066" y="1167884"/>
            <a:ext cx="3366050" cy="369332"/>
          </a:xfrm>
          <a:prstGeom prst="rect">
            <a:avLst/>
          </a:prstGeom>
          <a:noFill/>
        </p:spPr>
        <p:txBody>
          <a:bodyPr wrap="none" rtlCol="0">
            <a:spAutoFit/>
          </a:bodyPr>
          <a:lstStyle/>
          <a:p>
            <a:r>
              <a:rPr lang="en-US" b="1" dirty="0"/>
              <a:t>Average Rating per game = 86.4%</a:t>
            </a:r>
          </a:p>
        </p:txBody>
      </p:sp>
      <p:pic>
        <p:nvPicPr>
          <p:cNvPr id="3" name="Picture 2">
            <a:extLst>
              <a:ext uri="{FF2B5EF4-FFF2-40B4-BE49-F238E27FC236}">
                <a16:creationId xmlns:a16="http://schemas.microsoft.com/office/drawing/2014/main" id="{04A33D5E-D2CE-7774-AB27-27E1CE2A2B78}"/>
              </a:ext>
            </a:extLst>
          </p:cNvPr>
          <p:cNvPicPr>
            <a:picLocks noChangeAspect="1"/>
          </p:cNvPicPr>
          <p:nvPr/>
        </p:nvPicPr>
        <p:blipFill>
          <a:blip r:embed="rId3"/>
          <a:stretch>
            <a:fillRect/>
          </a:stretch>
        </p:blipFill>
        <p:spPr>
          <a:xfrm flipH="1">
            <a:off x="2563952" y="5464168"/>
            <a:ext cx="859256" cy="573624"/>
          </a:xfrm>
          <a:prstGeom prst="rect">
            <a:avLst/>
          </a:prstGeom>
        </p:spPr>
      </p:pic>
    </p:spTree>
    <p:extLst>
      <p:ext uri="{BB962C8B-B14F-4D97-AF65-F5344CB8AC3E}">
        <p14:creationId xmlns:p14="http://schemas.microsoft.com/office/powerpoint/2010/main" val="67840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199B39-E7F6-DEF4-0B32-ADE562A279E5}"/>
              </a:ext>
            </a:extLst>
          </p:cNvPr>
          <p:cNvPicPr>
            <a:picLocks noChangeAspect="1"/>
          </p:cNvPicPr>
          <p:nvPr/>
        </p:nvPicPr>
        <p:blipFill>
          <a:blip r:embed="rId2"/>
          <a:stretch>
            <a:fillRect/>
          </a:stretch>
        </p:blipFill>
        <p:spPr>
          <a:xfrm>
            <a:off x="0" y="949511"/>
            <a:ext cx="12192000" cy="5908489"/>
          </a:xfrm>
          <a:prstGeom prst="rect">
            <a:avLst/>
          </a:prstGeom>
        </p:spPr>
      </p:pic>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0515600" cy="566528"/>
          </a:xfrm>
        </p:spPr>
        <p:txBody>
          <a:bodyPr>
            <a:normAutofit/>
          </a:bodyPr>
          <a:lstStyle/>
          <a:p>
            <a:r>
              <a:rPr lang="en-US" sz="2800" b="1" dirty="0">
                <a:solidFill>
                  <a:srgbClr val="0070C0"/>
                </a:solidFill>
                <a:latin typeface="+mn-lt"/>
              </a:rPr>
              <a:t>VISUALIZATIONS – CURATED GAME REVIEW DISTRIBUTION</a:t>
            </a:r>
          </a:p>
        </p:txBody>
      </p:sp>
      <p:cxnSp>
        <p:nvCxnSpPr>
          <p:cNvPr id="6" name="Straight Connector 5">
            <a:extLst>
              <a:ext uri="{FF2B5EF4-FFF2-40B4-BE49-F238E27FC236}">
                <a16:creationId xmlns:a16="http://schemas.microsoft.com/office/drawing/2014/main" id="{4FD1B6A5-A06A-4BD8-9C3C-6F1A26C4797E}"/>
              </a:ext>
            </a:extLst>
          </p:cNvPr>
          <p:cNvCxnSpPr>
            <a:cxnSpLocks/>
          </p:cNvCxnSpPr>
          <p:nvPr/>
        </p:nvCxnSpPr>
        <p:spPr>
          <a:xfrm flipV="1">
            <a:off x="8982075" y="1537216"/>
            <a:ext cx="0" cy="4492109"/>
          </a:xfrm>
          <a:prstGeom prst="line">
            <a:avLst/>
          </a:prstGeom>
          <a:ln w="476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0E02293-4153-DD05-D90E-EA3ED60C4943}"/>
              </a:ext>
            </a:extLst>
          </p:cNvPr>
          <p:cNvSpPr txBox="1"/>
          <p:nvPr/>
        </p:nvSpPr>
        <p:spPr>
          <a:xfrm>
            <a:off x="7388016" y="1045227"/>
            <a:ext cx="3366050" cy="369332"/>
          </a:xfrm>
          <a:prstGeom prst="rect">
            <a:avLst/>
          </a:prstGeom>
          <a:noFill/>
        </p:spPr>
        <p:txBody>
          <a:bodyPr wrap="none" rtlCol="0">
            <a:spAutoFit/>
          </a:bodyPr>
          <a:lstStyle/>
          <a:p>
            <a:r>
              <a:rPr lang="en-US" b="1" dirty="0"/>
              <a:t>Average Rating per game = 87.8%</a:t>
            </a:r>
          </a:p>
        </p:txBody>
      </p:sp>
      <p:pic>
        <p:nvPicPr>
          <p:cNvPr id="7" name="Picture 6">
            <a:extLst>
              <a:ext uri="{FF2B5EF4-FFF2-40B4-BE49-F238E27FC236}">
                <a16:creationId xmlns:a16="http://schemas.microsoft.com/office/drawing/2014/main" id="{789E895D-D0BC-EF2F-160E-58B1B5AE27D7}"/>
              </a:ext>
            </a:extLst>
          </p:cNvPr>
          <p:cNvPicPr>
            <a:picLocks noChangeAspect="1"/>
          </p:cNvPicPr>
          <p:nvPr/>
        </p:nvPicPr>
        <p:blipFill rotWithShape="1">
          <a:blip r:embed="rId3"/>
          <a:srcRect t="-1" b="5620"/>
          <a:stretch/>
        </p:blipFill>
        <p:spPr>
          <a:xfrm>
            <a:off x="2341912" y="5416623"/>
            <a:ext cx="802578" cy="491866"/>
          </a:xfrm>
          <a:prstGeom prst="rect">
            <a:avLst/>
          </a:prstGeom>
        </p:spPr>
      </p:pic>
    </p:spTree>
    <p:extLst>
      <p:ext uri="{BB962C8B-B14F-4D97-AF65-F5344CB8AC3E}">
        <p14:creationId xmlns:p14="http://schemas.microsoft.com/office/powerpoint/2010/main" val="96353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FAE73D-65AD-FAE4-71E3-0EA8BC2C12EC}"/>
              </a:ext>
            </a:extLst>
          </p:cNvPr>
          <p:cNvPicPr>
            <a:picLocks noChangeAspect="1"/>
          </p:cNvPicPr>
          <p:nvPr/>
        </p:nvPicPr>
        <p:blipFill>
          <a:blip r:embed="rId2"/>
          <a:stretch>
            <a:fillRect/>
          </a:stretch>
        </p:blipFill>
        <p:spPr>
          <a:xfrm>
            <a:off x="0" y="617176"/>
            <a:ext cx="12192000" cy="6240824"/>
          </a:xfrm>
          <a:prstGeom prst="rect">
            <a:avLst/>
          </a:prstGeom>
        </p:spPr>
      </p:pic>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0515600" cy="566528"/>
          </a:xfrm>
        </p:spPr>
        <p:txBody>
          <a:bodyPr>
            <a:normAutofit/>
          </a:bodyPr>
          <a:lstStyle/>
          <a:p>
            <a:r>
              <a:rPr lang="en-US" sz="2800" b="1" dirty="0">
                <a:solidFill>
                  <a:srgbClr val="0070C0"/>
                </a:solidFill>
                <a:latin typeface="+mn-lt"/>
              </a:rPr>
              <a:t>VISUALIZATIONS – TAG COUNTS (300+ UNIQUE TAGS)</a:t>
            </a:r>
          </a:p>
        </p:txBody>
      </p:sp>
      <p:pic>
        <p:nvPicPr>
          <p:cNvPr id="3" name="Picture 2">
            <a:extLst>
              <a:ext uri="{FF2B5EF4-FFF2-40B4-BE49-F238E27FC236}">
                <a16:creationId xmlns:a16="http://schemas.microsoft.com/office/drawing/2014/main" id="{E2B96CC3-95B9-CE3A-857C-7BAF85D212BF}"/>
              </a:ext>
            </a:extLst>
          </p:cNvPr>
          <p:cNvPicPr>
            <a:picLocks noChangeAspect="1"/>
          </p:cNvPicPr>
          <p:nvPr/>
        </p:nvPicPr>
        <p:blipFill>
          <a:blip r:embed="rId3"/>
          <a:stretch>
            <a:fillRect/>
          </a:stretch>
        </p:blipFill>
        <p:spPr>
          <a:xfrm>
            <a:off x="9948705" y="3056467"/>
            <a:ext cx="1022788" cy="983750"/>
          </a:xfrm>
          <a:prstGeom prst="rect">
            <a:avLst/>
          </a:prstGeom>
        </p:spPr>
      </p:pic>
    </p:spTree>
    <p:extLst>
      <p:ext uri="{BB962C8B-B14F-4D97-AF65-F5344CB8AC3E}">
        <p14:creationId xmlns:p14="http://schemas.microsoft.com/office/powerpoint/2010/main" val="287742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E185251-7378-9FA4-D79F-AAE34BFB078D}"/>
              </a:ext>
            </a:extLst>
          </p:cNvPr>
          <p:cNvGraphicFramePr>
            <a:graphicFrameLocks noGrp="1"/>
          </p:cNvGraphicFramePr>
          <p:nvPr>
            <p:extLst>
              <p:ext uri="{D42A27DB-BD31-4B8C-83A1-F6EECF244321}">
                <p14:modId xmlns:p14="http://schemas.microsoft.com/office/powerpoint/2010/main" val="3546129862"/>
              </p:ext>
            </p:extLst>
          </p:nvPr>
        </p:nvGraphicFramePr>
        <p:xfrm>
          <a:off x="6876956" y="1494271"/>
          <a:ext cx="4876800" cy="511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82759968"/>
                    </a:ext>
                  </a:extLst>
                </a:gridCol>
                <a:gridCol w="1625600">
                  <a:extLst>
                    <a:ext uri="{9D8B030D-6E8A-4147-A177-3AD203B41FA5}">
                      <a16:colId xmlns:a16="http://schemas.microsoft.com/office/drawing/2014/main" val="4246248860"/>
                    </a:ext>
                  </a:extLst>
                </a:gridCol>
                <a:gridCol w="1625600">
                  <a:extLst>
                    <a:ext uri="{9D8B030D-6E8A-4147-A177-3AD203B41FA5}">
                      <a16:colId xmlns:a16="http://schemas.microsoft.com/office/drawing/2014/main" val="1910288754"/>
                    </a:ext>
                  </a:extLst>
                </a:gridCol>
              </a:tblGrid>
              <a:tr h="319485">
                <a:tc>
                  <a:txBody>
                    <a:bodyPr/>
                    <a:lstStyle/>
                    <a:p>
                      <a:r>
                        <a:rPr lang="en-US" sz="1400" b="1" dirty="0"/>
                        <a:t>Feature/Genre</a:t>
                      </a:r>
                    </a:p>
                  </a:txBody>
                  <a:tcPr/>
                </a:tc>
                <a:tc>
                  <a:txBody>
                    <a:bodyPr/>
                    <a:lstStyle/>
                    <a:p>
                      <a:r>
                        <a:rPr lang="en-US" sz="1400" b="1" dirty="0"/>
                        <a:t>Model Parameters</a:t>
                      </a:r>
                    </a:p>
                  </a:txBody>
                  <a:tcPr/>
                </a:tc>
                <a:tc>
                  <a:txBody>
                    <a:bodyPr/>
                    <a:lstStyle/>
                    <a:p>
                      <a:r>
                        <a:rPr lang="en-US" sz="1400" b="1" dirty="0"/>
                        <a:t>P-value</a:t>
                      </a:r>
                    </a:p>
                  </a:txBody>
                  <a:tcPr/>
                </a:tc>
                <a:extLst>
                  <a:ext uri="{0D108BD9-81ED-4DB2-BD59-A6C34878D82A}">
                    <a16:rowId xmlns:a16="http://schemas.microsoft.com/office/drawing/2014/main" val="4207512067"/>
                  </a:ext>
                </a:extLst>
              </a:tr>
              <a:tr h="319485">
                <a:tc>
                  <a:txBody>
                    <a:bodyPr/>
                    <a:lstStyle/>
                    <a:p>
                      <a:r>
                        <a:rPr lang="en-US" sz="1400" b="1" dirty="0"/>
                        <a:t>Intercept</a:t>
                      </a:r>
                    </a:p>
                  </a:txBody>
                  <a:tcPr>
                    <a:solidFill>
                      <a:srgbClr val="00B050"/>
                    </a:solidFill>
                  </a:tcPr>
                </a:tc>
                <a:tc>
                  <a:txBody>
                    <a:bodyPr/>
                    <a:lstStyle/>
                    <a:p>
                      <a:r>
                        <a:rPr lang="en-US" sz="1400" b="1" dirty="0"/>
                        <a:t>1.9582 </a:t>
                      </a:r>
                    </a:p>
                  </a:txBody>
                  <a:tcPr>
                    <a:solidFill>
                      <a:srgbClr val="00B050"/>
                    </a:solidFill>
                  </a:tcPr>
                </a:tc>
                <a:tc>
                  <a:txBody>
                    <a:bodyPr/>
                    <a:lstStyle/>
                    <a:p>
                      <a:r>
                        <a:rPr lang="en-US" sz="1400" b="1" dirty="0"/>
                        <a:t>3.85e-05</a:t>
                      </a:r>
                    </a:p>
                  </a:txBody>
                  <a:tcPr>
                    <a:solidFill>
                      <a:srgbClr val="00B050"/>
                    </a:solidFill>
                  </a:tcPr>
                </a:tc>
                <a:extLst>
                  <a:ext uri="{0D108BD9-81ED-4DB2-BD59-A6C34878D82A}">
                    <a16:rowId xmlns:a16="http://schemas.microsoft.com/office/drawing/2014/main" val="3827411898"/>
                  </a:ext>
                </a:extLst>
              </a:tr>
              <a:tr h="319485">
                <a:tc>
                  <a:txBody>
                    <a:bodyPr/>
                    <a:lstStyle/>
                    <a:p>
                      <a:r>
                        <a:rPr lang="en-US" sz="1400" b="1" dirty="0"/>
                        <a:t>Adventure</a:t>
                      </a:r>
                    </a:p>
                  </a:txBody>
                  <a:tcPr>
                    <a:solidFill>
                      <a:srgbClr val="FF0000"/>
                    </a:solidFill>
                  </a:tcPr>
                </a:tc>
                <a:tc>
                  <a:txBody>
                    <a:bodyPr/>
                    <a:lstStyle/>
                    <a:p>
                      <a:r>
                        <a:rPr lang="en-US" sz="1400" b="1" dirty="0"/>
                        <a:t>-1.2178 </a:t>
                      </a:r>
                    </a:p>
                  </a:txBody>
                  <a:tcPr>
                    <a:solidFill>
                      <a:srgbClr val="FF0000"/>
                    </a:solidFill>
                  </a:tcPr>
                </a:tc>
                <a:tc>
                  <a:txBody>
                    <a:bodyPr/>
                    <a:lstStyle/>
                    <a:p>
                      <a:r>
                        <a:rPr lang="en-US" sz="1400" b="1" dirty="0"/>
                        <a:t>0.001992 </a:t>
                      </a:r>
                    </a:p>
                  </a:txBody>
                  <a:tcPr>
                    <a:solidFill>
                      <a:srgbClr val="FF0000"/>
                    </a:solidFill>
                  </a:tcPr>
                </a:tc>
                <a:extLst>
                  <a:ext uri="{0D108BD9-81ED-4DB2-BD59-A6C34878D82A}">
                    <a16:rowId xmlns:a16="http://schemas.microsoft.com/office/drawing/2014/main" val="419472582"/>
                  </a:ext>
                </a:extLst>
              </a:tr>
              <a:tr h="319485">
                <a:tc>
                  <a:txBody>
                    <a:bodyPr/>
                    <a:lstStyle/>
                    <a:p>
                      <a:r>
                        <a:rPr lang="en-US" sz="1400" b="1" dirty="0"/>
                        <a:t>Multiplayer</a:t>
                      </a:r>
                    </a:p>
                  </a:txBody>
                  <a:tcPr>
                    <a:solidFill>
                      <a:srgbClr val="FF0000"/>
                    </a:solidFill>
                  </a:tcPr>
                </a:tc>
                <a:tc>
                  <a:txBody>
                    <a:bodyPr/>
                    <a:lstStyle/>
                    <a:p>
                      <a:r>
                        <a:rPr lang="en-US" sz="1400" b="1" dirty="0"/>
                        <a:t>-1.2439 </a:t>
                      </a:r>
                    </a:p>
                  </a:txBody>
                  <a:tcPr>
                    <a:solidFill>
                      <a:srgbClr val="FF0000"/>
                    </a:solidFill>
                  </a:tcPr>
                </a:tc>
                <a:tc>
                  <a:txBody>
                    <a:bodyPr/>
                    <a:lstStyle/>
                    <a:p>
                      <a:r>
                        <a:rPr lang="en-US" sz="1400" b="1" dirty="0"/>
                        <a:t>0.006281</a:t>
                      </a:r>
                    </a:p>
                  </a:txBody>
                  <a:tcPr>
                    <a:solidFill>
                      <a:srgbClr val="FF0000"/>
                    </a:solidFill>
                  </a:tcPr>
                </a:tc>
                <a:extLst>
                  <a:ext uri="{0D108BD9-81ED-4DB2-BD59-A6C34878D82A}">
                    <a16:rowId xmlns:a16="http://schemas.microsoft.com/office/drawing/2014/main" val="3104651200"/>
                  </a:ext>
                </a:extLst>
              </a:tr>
              <a:tr h="319485">
                <a:tc>
                  <a:txBody>
                    <a:bodyPr/>
                    <a:lstStyle/>
                    <a:p>
                      <a:r>
                        <a:rPr lang="en-US" sz="1400" b="1" dirty="0"/>
                        <a:t>Great Soundtrack</a:t>
                      </a:r>
                    </a:p>
                  </a:txBody>
                  <a:tcPr>
                    <a:solidFill>
                      <a:srgbClr val="00B050"/>
                    </a:solidFill>
                  </a:tcPr>
                </a:tc>
                <a:tc>
                  <a:txBody>
                    <a:bodyPr/>
                    <a:lstStyle/>
                    <a:p>
                      <a:r>
                        <a:rPr lang="en-US" sz="1400" b="1" dirty="0"/>
                        <a:t>1.1251</a:t>
                      </a:r>
                    </a:p>
                  </a:txBody>
                  <a:tcPr>
                    <a:solidFill>
                      <a:srgbClr val="00B050"/>
                    </a:solidFill>
                  </a:tcPr>
                </a:tc>
                <a:tc>
                  <a:txBody>
                    <a:bodyPr/>
                    <a:lstStyle/>
                    <a:p>
                      <a:r>
                        <a:rPr lang="en-US" sz="1400" b="1" dirty="0"/>
                        <a:t>0.005442 </a:t>
                      </a:r>
                    </a:p>
                  </a:txBody>
                  <a:tcPr>
                    <a:solidFill>
                      <a:srgbClr val="00B050"/>
                    </a:solidFill>
                  </a:tcPr>
                </a:tc>
                <a:extLst>
                  <a:ext uri="{0D108BD9-81ED-4DB2-BD59-A6C34878D82A}">
                    <a16:rowId xmlns:a16="http://schemas.microsoft.com/office/drawing/2014/main" val="724853115"/>
                  </a:ext>
                </a:extLst>
              </a:tr>
              <a:tr h="319485">
                <a:tc>
                  <a:txBody>
                    <a:bodyPr/>
                    <a:lstStyle/>
                    <a:p>
                      <a:r>
                        <a:rPr lang="en-US" sz="1400" b="1" dirty="0"/>
                        <a:t>Co-op</a:t>
                      </a:r>
                    </a:p>
                  </a:txBody>
                  <a:tcPr>
                    <a:solidFill>
                      <a:srgbClr val="00B050"/>
                    </a:solidFill>
                  </a:tcPr>
                </a:tc>
                <a:tc>
                  <a:txBody>
                    <a:bodyPr/>
                    <a:lstStyle/>
                    <a:p>
                      <a:r>
                        <a:rPr lang="en-US" sz="1400" b="1" dirty="0"/>
                        <a:t>1.4097</a:t>
                      </a:r>
                    </a:p>
                  </a:txBody>
                  <a:tcPr>
                    <a:solidFill>
                      <a:srgbClr val="00B050"/>
                    </a:solidFill>
                  </a:tcPr>
                </a:tc>
                <a:tc>
                  <a:txBody>
                    <a:bodyPr/>
                    <a:lstStyle/>
                    <a:p>
                      <a:r>
                        <a:rPr lang="en-US" sz="1400" b="1" dirty="0"/>
                        <a:t>0.000676 </a:t>
                      </a:r>
                    </a:p>
                  </a:txBody>
                  <a:tcPr>
                    <a:solidFill>
                      <a:srgbClr val="00B050"/>
                    </a:solidFill>
                  </a:tcPr>
                </a:tc>
                <a:extLst>
                  <a:ext uri="{0D108BD9-81ED-4DB2-BD59-A6C34878D82A}">
                    <a16:rowId xmlns:a16="http://schemas.microsoft.com/office/drawing/2014/main" val="599893839"/>
                  </a:ext>
                </a:extLst>
              </a:tr>
              <a:tr h="319485">
                <a:tc>
                  <a:txBody>
                    <a:bodyPr/>
                    <a:lstStyle/>
                    <a:p>
                      <a:r>
                        <a:rPr lang="en-US" sz="1400" b="1" dirty="0"/>
                        <a:t>Role Play Games</a:t>
                      </a:r>
                    </a:p>
                  </a:txBody>
                  <a:tcPr>
                    <a:solidFill>
                      <a:srgbClr val="FF0000"/>
                    </a:solidFill>
                  </a:tcPr>
                </a:tc>
                <a:tc>
                  <a:txBody>
                    <a:bodyPr/>
                    <a:lstStyle/>
                    <a:p>
                      <a:r>
                        <a:rPr lang="en-US" sz="1400" b="1" dirty="0"/>
                        <a:t>-0.5883</a:t>
                      </a:r>
                    </a:p>
                  </a:txBody>
                  <a:tcPr>
                    <a:solidFill>
                      <a:srgbClr val="FF0000"/>
                    </a:solidFill>
                  </a:tcPr>
                </a:tc>
                <a:tc>
                  <a:txBody>
                    <a:bodyPr/>
                    <a:lstStyle/>
                    <a:p>
                      <a:r>
                        <a:rPr lang="en-US" sz="1400" b="1" dirty="0"/>
                        <a:t>0.096709 </a:t>
                      </a:r>
                    </a:p>
                  </a:txBody>
                  <a:tcPr>
                    <a:solidFill>
                      <a:srgbClr val="FF0000"/>
                    </a:solidFill>
                  </a:tcPr>
                </a:tc>
                <a:extLst>
                  <a:ext uri="{0D108BD9-81ED-4DB2-BD59-A6C34878D82A}">
                    <a16:rowId xmlns:a16="http://schemas.microsoft.com/office/drawing/2014/main" val="3326066727"/>
                  </a:ext>
                </a:extLst>
              </a:tr>
              <a:tr h="319485">
                <a:tc>
                  <a:txBody>
                    <a:bodyPr/>
                    <a:lstStyle/>
                    <a:p>
                      <a:r>
                        <a:rPr lang="en-US" sz="1400" b="1" dirty="0"/>
                        <a:t>2D</a:t>
                      </a:r>
                    </a:p>
                  </a:txBody>
                  <a:tcPr>
                    <a:solidFill>
                      <a:srgbClr val="00B050"/>
                    </a:solidFill>
                  </a:tcPr>
                </a:tc>
                <a:tc>
                  <a:txBody>
                    <a:bodyPr/>
                    <a:lstStyle/>
                    <a:p>
                      <a:r>
                        <a:rPr lang="en-US" sz="1400" b="1" dirty="0"/>
                        <a:t>2.1190</a:t>
                      </a:r>
                    </a:p>
                  </a:txBody>
                  <a:tcPr>
                    <a:solidFill>
                      <a:srgbClr val="00B050"/>
                    </a:solidFill>
                  </a:tcPr>
                </a:tc>
                <a:tc>
                  <a:txBody>
                    <a:bodyPr/>
                    <a:lstStyle/>
                    <a:p>
                      <a:r>
                        <a:rPr lang="en-US" sz="1400" b="1" dirty="0"/>
                        <a:t>0.000928 </a:t>
                      </a:r>
                    </a:p>
                  </a:txBody>
                  <a:tcPr>
                    <a:solidFill>
                      <a:srgbClr val="00B050"/>
                    </a:solidFill>
                  </a:tcPr>
                </a:tc>
                <a:extLst>
                  <a:ext uri="{0D108BD9-81ED-4DB2-BD59-A6C34878D82A}">
                    <a16:rowId xmlns:a16="http://schemas.microsoft.com/office/drawing/2014/main" val="953307681"/>
                  </a:ext>
                </a:extLst>
              </a:tr>
              <a:tr h="319485">
                <a:tc>
                  <a:txBody>
                    <a:bodyPr/>
                    <a:lstStyle/>
                    <a:p>
                      <a:r>
                        <a:rPr lang="en-US" sz="1400" b="1" dirty="0"/>
                        <a:t>Difficult</a:t>
                      </a:r>
                    </a:p>
                  </a:txBody>
                  <a:tcPr>
                    <a:solidFill>
                      <a:srgbClr val="00B050"/>
                    </a:solidFill>
                  </a:tcPr>
                </a:tc>
                <a:tc>
                  <a:txBody>
                    <a:bodyPr/>
                    <a:lstStyle/>
                    <a:p>
                      <a:r>
                        <a:rPr lang="en-US" sz="1400" b="1" dirty="0"/>
                        <a:t>1.0610</a:t>
                      </a:r>
                    </a:p>
                  </a:txBody>
                  <a:tcPr>
                    <a:solidFill>
                      <a:srgbClr val="00B050"/>
                    </a:solidFill>
                  </a:tcPr>
                </a:tc>
                <a:tc>
                  <a:txBody>
                    <a:bodyPr/>
                    <a:lstStyle/>
                    <a:p>
                      <a:r>
                        <a:rPr lang="en-US" sz="1400" b="1" dirty="0"/>
                        <a:t>0.037110 </a:t>
                      </a:r>
                    </a:p>
                  </a:txBody>
                  <a:tcPr>
                    <a:solidFill>
                      <a:srgbClr val="00B050"/>
                    </a:solidFill>
                  </a:tcPr>
                </a:tc>
                <a:extLst>
                  <a:ext uri="{0D108BD9-81ED-4DB2-BD59-A6C34878D82A}">
                    <a16:rowId xmlns:a16="http://schemas.microsoft.com/office/drawing/2014/main" val="1240017871"/>
                  </a:ext>
                </a:extLst>
              </a:tr>
              <a:tr h="319485">
                <a:tc>
                  <a:txBody>
                    <a:bodyPr/>
                    <a:lstStyle/>
                    <a:p>
                      <a:r>
                        <a:rPr lang="en-US" sz="1400" b="1" dirty="0"/>
                        <a:t>Funny</a:t>
                      </a:r>
                    </a:p>
                  </a:txBody>
                  <a:tcPr>
                    <a:solidFill>
                      <a:srgbClr val="00B050"/>
                    </a:solidFill>
                  </a:tcPr>
                </a:tc>
                <a:tc>
                  <a:txBody>
                    <a:bodyPr/>
                    <a:lstStyle/>
                    <a:p>
                      <a:r>
                        <a:rPr lang="en-US" sz="1400" b="1" dirty="0"/>
                        <a:t>1.0011</a:t>
                      </a:r>
                    </a:p>
                  </a:txBody>
                  <a:tcPr>
                    <a:solidFill>
                      <a:srgbClr val="00B050"/>
                    </a:solidFill>
                  </a:tcPr>
                </a:tc>
                <a:tc>
                  <a:txBody>
                    <a:bodyPr/>
                    <a:lstStyle/>
                    <a:p>
                      <a:r>
                        <a:rPr lang="en-US" sz="1400" b="1" dirty="0"/>
                        <a:t>0.026389 </a:t>
                      </a:r>
                    </a:p>
                  </a:txBody>
                  <a:tcPr>
                    <a:solidFill>
                      <a:srgbClr val="00B050"/>
                    </a:solidFill>
                  </a:tcPr>
                </a:tc>
                <a:extLst>
                  <a:ext uri="{0D108BD9-81ED-4DB2-BD59-A6C34878D82A}">
                    <a16:rowId xmlns:a16="http://schemas.microsoft.com/office/drawing/2014/main" val="3178606317"/>
                  </a:ext>
                </a:extLst>
              </a:tr>
              <a:tr h="319485">
                <a:tc>
                  <a:txBody>
                    <a:bodyPr/>
                    <a:lstStyle/>
                    <a:p>
                      <a:r>
                        <a:rPr lang="en-US" sz="1400" b="1" dirty="0"/>
                        <a:t>Exploration</a:t>
                      </a:r>
                    </a:p>
                  </a:txBody>
                  <a:tcPr>
                    <a:solidFill>
                      <a:srgbClr val="00B050"/>
                    </a:solidFill>
                  </a:tcPr>
                </a:tc>
                <a:tc>
                  <a:txBody>
                    <a:bodyPr/>
                    <a:lstStyle/>
                    <a:p>
                      <a:r>
                        <a:rPr lang="en-US" sz="1400" b="1" dirty="0"/>
                        <a:t>1.4400</a:t>
                      </a:r>
                    </a:p>
                  </a:txBody>
                  <a:tcPr>
                    <a:solidFill>
                      <a:srgbClr val="00B050"/>
                    </a:solidFill>
                  </a:tcPr>
                </a:tc>
                <a:tc>
                  <a:txBody>
                    <a:bodyPr/>
                    <a:lstStyle/>
                    <a:p>
                      <a:r>
                        <a:rPr lang="en-US" sz="1400" b="1" dirty="0"/>
                        <a:t>0.015431 </a:t>
                      </a:r>
                    </a:p>
                  </a:txBody>
                  <a:tcPr>
                    <a:solidFill>
                      <a:srgbClr val="00B050"/>
                    </a:solidFill>
                  </a:tcPr>
                </a:tc>
                <a:extLst>
                  <a:ext uri="{0D108BD9-81ED-4DB2-BD59-A6C34878D82A}">
                    <a16:rowId xmlns:a16="http://schemas.microsoft.com/office/drawing/2014/main" val="3648885206"/>
                  </a:ext>
                </a:extLst>
              </a:tr>
              <a:tr h="319485">
                <a:tc>
                  <a:txBody>
                    <a:bodyPr/>
                    <a:lstStyle/>
                    <a:p>
                      <a:r>
                        <a:rPr lang="en-US" sz="1400" b="1" dirty="0"/>
                        <a:t>PvP</a:t>
                      </a:r>
                    </a:p>
                  </a:txBody>
                  <a:tcPr>
                    <a:solidFill>
                      <a:srgbClr val="FF3300"/>
                    </a:solidFill>
                  </a:tcPr>
                </a:tc>
                <a:tc>
                  <a:txBody>
                    <a:bodyPr/>
                    <a:lstStyle/>
                    <a:p>
                      <a:r>
                        <a:rPr lang="en-US" sz="1400" b="1" dirty="0"/>
                        <a:t>-1.1565</a:t>
                      </a:r>
                    </a:p>
                  </a:txBody>
                  <a:tcPr>
                    <a:solidFill>
                      <a:srgbClr val="FF3300"/>
                    </a:solidFill>
                  </a:tcPr>
                </a:tc>
                <a:tc>
                  <a:txBody>
                    <a:bodyPr/>
                    <a:lstStyle/>
                    <a:p>
                      <a:r>
                        <a:rPr lang="en-US" sz="1400" b="1" dirty="0"/>
                        <a:t>0.005718 </a:t>
                      </a:r>
                    </a:p>
                  </a:txBody>
                  <a:tcPr>
                    <a:solidFill>
                      <a:srgbClr val="FF3300"/>
                    </a:solidFill>
                  </a:tcPr>
                </a:tc>
                <a:extLst>
                  <a:ext uri="{0D108BD9-81ED-4DB2-BD59-A6C34878D82A}">
                    <a16:rowId xmlns:a16="http://schemas.microsoft.com/office/drawing/2014/main" val="1213602513"/>
                  </a:ext>
                </a:extLst>
              </a:tr>
              <a:tr h="319485">
                <a:tc>
                  <a:txBody>
                    <a:bodyPr/>
                    <a:lstStyle/>
                    <a:p>
                      <a:r>
                        <a:rPr lang="en-US" sz="1400" b="1" dirty="0"/>
                        <a:t>Hack and Slash</a:t>
                      </a:r>
                    </a:p>
                  </a:txBody>
                  <a:tcPr>
                    <a:solidFill>
                      <a:srgbClr val="00B050"/>
                    </a:solidFill>
                  </a:tcPr>
                </a:tc>
                <a:tc>
                  <a:txBody>
                    <a:bodyPr/>
                    <a:lstStyle/>
                    <a:p>
                      <a:r>
                        <a:rPr lang="en-US" sz="1400" b="1" dirty="0"/>
                        <a:t>0.9842</a:t>
                      </a:r>
                    </a:p>
                  </a:txBody>
                  <a:tcPr>
                    <a:solidFill>
                      <a:srgbClr val="00B050"/>
                    </a:solidFill>
                  </a:tcPr>
                </a:tc>
                <a:tc>
                  <a:txBody>
                    <a:bodyPr/>
                    <a:lstStyle/>
                    <a:p>
                      <a:r>
                        <a:rPr lang="en-US" sz="1400" b="1" dirty="0"/>
                        <a:t>0.074064 </a:t>
                      </a:r>
                    </a:p>
                  </a:txBody>
                  <a:tcPr>
                    <a:solidFill>
                      <a:srgbClr val="00B050"/>
                    </a:solidFill>
                  </a:tcPr>
                </a:tc>
                <a:extLst>
                  <a:ext uri="{0D108BD9-81ED-4DB2-BD59-A6C34878D82A}">
                    <a16:rowId xmlns:a16="http://schemas.microsoft.com/office/drawing/2014/main" val="3490738961"/>
                  </a:ext>
                </a:extLst>
              </a:tr>
              <a:tr h="319485">
                <a:tc>
                  <a:txBody>
                    <a:bodyPr/>
                    <a:lstStyle/>
                    <a:p>
                      <a:r>
                        <a:rPr lang="en-US" sz="1400" b="1" dirty="0"/>
                        <a:t>Violent</a:t>
                      </a:r>
                    </a:p>
                  </a:txBody>
                  <a:tcPr>
                    <a:solidFill>
                      <a:srgbClr val="FF3300"/>
                    </a:solidFill>
                  </a:tcPr>
                </a:tc>
                <a:tc>
                  <a:txBody>
                    <a:bodyPr/>
                    <a:lstStyle/>
                    <a:p>
                      <a:r>
                        <a:rPr lang="en-US" sz="1400" b="1" dirty="0"/>
                        <a:t>-1.1628</a:t>
                      </a:r>
                    </a:p>
                  </a:txBody>
                  <a:tcPr>
                    <a:solidFill>
                      <a:srgbClr val="FF3300"/>
                    </a:solidFill>
                  </a:tcPr>
                </a:tc>
                <a:tc>
                  <a:txBody>
                    <a:bodyPr/>
                    <a:lstStyle/>
                    <a:p>
                      <a:r>
                        <a:rPr lang="en-US" sz="1400" b="1" dirty="0"/>
                        <a:t>0.011093 </a:t>
                      </a:r>
                    </a:p>
                  </a:txBody>
                  <a:tcPr>
                    <a:solidFill>
                      <a:srgbClr val="FF3300"/>
                    </a:solidFill>
                  </a:tcPr>
                </a:tc>
                <a:extLst>
                  <a:ext uri="{0D108BD9-81ED-4DB2-BD59-A6C34878D82A}">
                    <a16:rowId xmlns:a16="http://schemas.microsoft.com/office/drawing/2014/main" val="863454865"/>
                  </a:ext>
                </a:extLst>
              </a:tr>
              <a:tr h="319485">
                <a:tc>
                  <a:txBody>
                    <a:bodyPr/>
                    <a:lstStyle/>
                    <a:p>
                      <a:r>
                        <a:rPr lang="en-US" sz="1400" b="1" dirty="0" err="1"/>
                        <a:t>Moddable</a:t>
                      </a:r>
                      <a:endParaRPr lang="en-US" sz="1400" b="1" dirty="0"/>
                    </a:p>
                  </a:txBody>
                  <a:tcPr>
                    <a:solidFill>
                      <a:srgbClr val="00B050"/>
                    </a:solidFill>
                  </a:tcPr>
                </a:tc>
                <a:tc>
                  <a:txBody>
                    <a:bodyPr/>
                    <a:lstStyle/>
                    <a:p>
                      <a:r>
                        <a:rPr lang="en-US" sz="1400" b="1" dirty="0"/>
                        <a:t>1.8570</a:t>
                      </a:r>
                    </a:p>
                  </a:txBody>
                  <a:tcPr>
                    <a:solidFill>
                      <a:srgbClr val="00B050"/>
                    </a:solidFill>
                  </a:tcPr>
                </a:tc>
                <a:tc>
                  <a:txBody>
                    <a:bodyPr/>
                    <a:lstStyle/>
                    <a:p>
                      <a:r>
                        <a:rPr lang="en-US" sz="1400" b="1" dirty="0"/>
                        <a:t>0.079125 </a:t>
                      </a:r>
                    </a:p>
                  </a:txBody>
                  <a:tcPr>
                    <a:solidFill>
                      <a:srgbClr val="00B050"/>
                    </a:solidFill>
                  </a:tcPr>
                </a:tc>
                <a:extLst>
                  <a:ext uri="{0D108BD9-81ED-4DB2-BD59-A6C34878D82A}">
                    <a16:rowId xmlns:a16="http://schemas.microsoft.com/office/drawing/2014/main" val="3353314020"/>
                  </a:ext>
                </a:extLst>
              </a:tr>
              <a:tr h="319485">
                <a:tc>
                  <a:txBody>
                    <a:bodyPr/>
                    <a:lstStyle/>
                    <a:p>
                      <a:r>
                        <a:rPr lang="en-US" sz="1400" b="1" dirty="0"/>
                        <a:t>Post-apocalyptic</a:t>
                      </a:r>
                    </a:p>
                  </a:txBody>
                  <a:tcPr>
                    <a:solidFill>
                      <a:srgbClr val="00B050"/>
                    </a:solidFill>
                  </a:tcPr>
                </a:tc>
                <a:tc>
                  <a:txBody>
                    <a:bodyPr/>
                    <a:lstStyle/>
                    <a:p>
                      <a:r>
                        <a:rPr lang="en-US" sz="1400" b="1" dirty="0"/>
                        <a:t>1.1988</a:t>
                      </a:r>
                    </a:p>
                  </a:txBody>
                  <a:tcPr>
                    <a:solidFill>
                      <a:srgbClr val="00B050"/>
                    </a:solidFill>
                  </a:tcPr>
                </a:tc>
                <a:tc>
                  <a:txBody>
                    <a:bodyPr/>
                    <a:lstStyle/>
                    <a:p>
                      <a:r>
                        <a:rPr lang="en-US" sz="1400" b="1" dirty="0"/>
                        <a:t>0.087435 </a:t>
                      </a:r>
                    </a:p>
                  </a:txBody>
                  <a:tcPr>
                    <a:solidFill>
                      <a:srgbClr val="00B050"/>
                    </a:solidFill>
                  </a:tcPr>
                </a:tc>
                <a:extLst>
                  <a:ext uri="{0D108BD9-81ED-4DB2-BD59-A6C34878D82A}">
                    <a16:rowId xmlns:a16="http://schemas.microsoft.com/office/drawing/2014/main" val="467548969"/>
                  </a:ext>
                </a:extLst>
              </a:tr>
            </a:tbl>
          </a:graphicData>
        </a:graphic>
      </p:graphicFrame>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1672756" cy="566528"/>
          </a:xfrm>
        </p:spPr>
        <p:txBody>
          <a:bodyPr>
            <a:normAutofit/>
          </a:bodyPr>
          <a:lstStyle/>
          <a:p>
            <a:r>
              <a:rPr lang="en-US" sz="2800" b="1" dirty="0">
                <a:solidFill>
                  <a:srgbClr val="0070C0"/>
                </a:solidFill>
                <a:latin typeface="+mn-lt"/>
              </a:rPr>
              <a:t>MODEL CREATION – SUCCESS CRITERIA OF 80% POSITIVE REVIEWS</a:t>
            </a:r>
          </a:p>
        </p:txBody>
      </p:sp>
      <p:sp>
        <p:nvSpPr>
          <p:cNvPr id="3" name="TextBox 2">
            <a:extLst>
              <a:ext uri="{FF2B5EF4-FFF2-40B4-BE49-F238E27FC236}">
                <a16:creationId xmlns:a16="http://schemas.microsoft.com/office/drawing/2014/main" id="{BA60FF5D-8475-B6F3-46FE-F23BF512970F}"/>
              </a:ext>
            </a:extLst>
          </p:cNvPr>
          <p:cNvSpPr txBox="1"/>
          <p:nvPr/>
        </p:nvSpPr>
        <p:spPr>
          <a:xfrm>
            <a:off x="198400" y="803934"/>
            <a:ext cx="11672757" cy="407035"/>
          </a:xfrm>
          <a:prstGeom prst="rect">
            <a:avLst/>
          </a:prstGeom>
          <a:noFill/>
        </p:spPr>
        <p:txBody>
          <a:bodyPr wrap="square" rtlCol="0">
            <a:spAutoFit/>
          </a:bodyPr>
          <a:lstStyle/>
          <a:p>
            <a:pPr marL="0" marR="0">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model started with 69 binary inputs but was reduced to 14 binary inputs all with p-values less than 0.10.</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EBCB55B-D4C0-6855-8D3A-3F0DFBDD2EB8}"/>
              </a:ext>
            </a:extLst>
          </p:cNvPr>
          <p:cNvSpPr txBox="1"/>
          <p:nvPr/>
        </p:nvSpPr>
        <p:spPr>
          <a:xfrm>
            <a:off x="279402" y="1761067"/>
            <a:ext cx="6358466" cy="2031325"/>
          </a:xfrm>
          <a:prstGeom prst="rect">
            <a:avLst/>
          </a:prstGeom>
          <a:noFill/>
        </p:spPr>
        <p:txBody>
          <a:bodyPr wrap="square" rtlCol="0">
            <a:spAutoFit/>
          </a:bodyPr>
          <a:lstStyle/>
          <a:p>
            <a:r>
              <a:rPr lang="en-US" b="1" dirty="0"/>
              <a:t>STEPS:</a:t>
            </a:r>
            <a:br>
              <a:rPr lang="en-US" dirty="0"/>
            </a:br>
            <a:r>
              <a:rPr lang="en-US" b="1" dirty="0"/>
              <a:t>1. </a:t>
            </a:r>
            <a:r>
              <a:rPr lang="en-US" dirty="0"/>
              <a:t>Create an 80/20 split train and test</a:t>
            </a:r>
          </a:p>
          <a:p>
            <a:r>
              <a:rPr lang="en-US" b="1" dirty="0"/>
              <a:t>2. </a:t>
            </a:r>
            <a:r>
              <a:rPr lang="en-US" dirty="0"/>
              <a:t>Train the model</a:t>
            </a:r>
          </a:p>
          <a:p>
            <a:r>
              <a:rPr lang="en-US" b="1" dirty="0"/>
              <a:t>3. </a:t>
            </a:r>
            <a:r>
              <a:rPr lang="en-US" dirty="0"/>
              <a:t>Eliminate binary inputs that are not statistically significant (alpha level greater than 0.10)</a:t>
            </a:r>
          </a:p>
          <a:p>
            <a:r>
              <a:rPr lang="en-US" b="1" dirty="0"/>
              <a:t>4. </a:t>
            </a:r>
            <a:r>
              <a:rPr lang="en-US" dirty="0"/>
              <a:t>Repeat from steps 2 &amp; 3 until all p-values are at or below 0.10</a:t>
            </a:r>
          </a:p>
          <a:p>
            <a:r>
              <a:rPr lang="en-US" b="1" dirty="0"/>
              <a:t>5. Profit!</a:t>
            </a:r>
          </a:p>
        </p:txBody>
      </p:sp>
      <p:pic>
        <p:nvPicPr>
          <p:cNvPr id="7" name="Picture 6">
            <a:extLst>
              <a:ext uri="{FF2B5EF4-FFF2-40B4-BE49-F238E27FC236}">
                <a16:creationId xmlns:a16="http://schemas.microsoft.com/office/drawing/2014/main" id="{0545C549-9790-79D1-14CF-15482B885FD3}"/>
              </a:ext>
            </a:extLst>
          </p:cNvPr>
          <p:cNvPicPr>
            <a:picLocks noChangeAspect="1"/>
          </p:cNvPicPr>
          <p:nvPr/>
        </p:nvPicPr>
        <p:blipFill rotWithShape="1">
          <a:blip r:embed="rId2"/>
          <a:srcRect l="23210" t="23497" r="24076" b="19679"/>
          <a:stretch/>
        </p:blipFill>
        <p:spPr>
          <a:xfrm>
            <a:off x="1978430" y="4342490"/>
            <a:ext cx="2291952" cy="1950904"/>
          </a:xfrm>
          <a:prstGeom prst="rect">
            <a:avLst/>
          </a:prstGeom>
        </p:spPr>
      </p:pic>
    </p:spTree>
    <p:extLst>
      <p:ext uri="{BB962C8B-B14F-4D97-AF65-F5344CB8AC3E}">
        <p14:creationId xmlns:p14="http://schemas.microsoft.com/office/powerpoint/2010/main" val="14749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6F36B49-14AD-29FD-008C-FAC25F43457E}"/>
              </a:ext>
            </a:extLst>
          </p:cNvPr>
          <p:cNvPicPr>
            <a:picLocks noChangeAspect="1"/>
          </p:cNvPicPr>
          <p:nvPr/>
        </p:nvPicPr>
        <p:blipFill>
          <a:blip r:embed="rId2"/>
          <a:stretch>
            <a:fillRect/>
          </a:stretch>
        </p:blipFill>
        <p:spPr>
          <a:xfrm>
            <a:off x="6096000" y="1033377"/>
            <a:ext cx="6092048" cy="3589423"/>
          </a:xfrm>
          <a:prstGeom prst="rect">
            <a:avLst/>
          </a:prstGeom>
        </p:spPr>
      </p:pic>
      <p:pic>
        <p:nvPicPr>
          <p:cNvPr id="7" name="Picture 6">
            <a:extLst>
              <a:ext uri="{FF2B5EF4-FFF2-40B4-BE49-F238E27FC236}">
                <a16:creationId xmlns:a16="http://schemas.microsoft.com/office/drawing/2014/main" id="{978B2D12-1CE1-3725-6A33-6707DDA428AD}"/>
              </a:ext>
            </a:extLst>
          </p:cNvPr>
          <p:cNvPicPr>
            <a:picLocks noChangeAspect="1"/>
          </p:cNvPicPr>
          <p:nvPr/>
        </p:nvPicPr>
        <p:blipFill>
          <a:blip r:embed="rId3"/>
          <a:stretch>
            <a:fillRect/>
          </a:stretch>
        </p:blipFill>
        <p:spPr>
          <a:xfrm>
            <a:off x="168929" y="1033381"/>
            <a:ext cx="5927071" cy="3589419"/>
          </a:xfrm>
          <a:prstGeom prst="rect">
            <a:avLst/>
          </a:prstGeom>
        </p:spPr>
      </p:pic>
      <p:sp>
        <p:nvSpPr>
          <p:cNvPr id="2" name="Title 1">
            <a:extLst>
              <a:ext uri="{FF2B5EF4-FFF2-40B4-BE49-F238E27FC236}">
                <a16:creationId xmlns:a16="http://schemas.microsoft.com/office/drawing/2014/main" id="{6C4C0824-D56C-A1C2-CAB4-20FFBDAD8896}"/>
              </a:ext>
            </a:extLst>
          </p:cNvPr>
          <p:cNvSpPr>
            <a:spLocks noGrp="1"/>
          </p:cNvSpPr>
          <p:nvPr>
            <p:ph type="title"/>
          </p:nvPr>
        </p:nvSpPr>
        <p:spPr>
          <a:xfrm>
            <a:off x="198401" y="137669"/>
            <a:ext cx="10515600" cy="566528"/>
          </a:xfrm>
        </p:spPr>
        <p:txBody>
          <a:bodyPr>
            <a:normAutofit/>
          </a:bodyPr>
          <a:lstStyle/>
          <a:p>
            <a:r>
              <a:rPr lang="en-US" sz="2800" b="1" dirty="0">
                <a:solidFill>
                  <a:srgbClr val="0070C0"/>
                </a:solidFill>
                <a:latin typeface="+mn-lt"/>
              </a:rPr>
              <a:t>MODEL VALIDATION – INITIAL VS FINAL</a:t>
            </a:r>
          </a:p>
        </p:txBody>
      </p:sp>
      <p:sp>
        <p:nvSpPr>
          <p:cNvPr id="5" name="Rectangle 4">
            <a:extLst>
              <a:ext uri="{FF2B5EF4-FFF2-40B4-BE49-F238E27FC236}">
                <a16:creationId xmlns:a16="http://schemas.microsoft.com/office/drawing/2014/main" id="{195DDEA0-8ABB-CBAF-7CD0-62304F060921}"/>
              </a:ext>
            </a:extLst>
          </p:cNvPr>
          <p:cNvSpPr/>
          <p:nvPr/>
        </p:nvSpPr>
        <p:spPr>
          <a:xfrm>
            <a:off x="3953" y="5926667"/>
            <a:ext cx="12188047" cy="821015"/>
          </a:xfrm>
          <a:prstGeom prst="rect">
            <a:avLst/>
          </a:prstGeom>
          <a:solidFill>
            <a:srgbClr val="CC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Calibri" panose="020F0502020204030204"/>
              </a:rPr>
              <a:t>ML</a:t>
            </a: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 Standards: </a:t>
            </a:r>
            <a:r>
              <a:rPr kumimoji="0" lang="en-US" sz="2400" i="0" u="none" strike="noStrike" kern="1200" cap="none" spc="0" normalizeH="0" baseline="0" noProof="0" dirty="0">
                <a:ln>
                  <a:noFill/>
                </a:ln>
                <a:solidFill>
                  <a:schemeClr val="bg1"/>
                </a:solidFill>
                <a:effectLst/>
                <a:uLnTx/>
                <a:uFillTx/>
                <a:latin typeface="Calibri" panose="020F0502020204030204"/>
                <a:ea typeface="+mn-ea"/>
                <a:cs typeface="+mn-cs"/>
              </a:rPr>
              <a:t>0.5 to 0.6: </a:t>
            </a: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Poor discrimination</a:t>
            </a:r>
            <a:r>
              <a:rPr kumimoji="0" lang="en-US" sz="2400" i="0" u="none" strike="noStrike" kern="1200" cap="none" spc="0" normalizeH="0" baseline="0" noProof="0" dirty="0">
                <a:ln>
                  <a:noFill/>
                </a:ln>
                <a:solidFill>
                  <a:schemeClr val="bg1"/>
                </a:solidFill>
                <a:effectLst/>
                <a:uLnTx/>
                <a:uFillTx/>
                <a:latin typeface="Calibri" panose="020F0502020204030204"/>
                <a:ea typeface="+mn-ea"/>
                <a:cs typeface="+mn-cs"/>
              </a:rPr>
              <a:t>;  0.6 to 0.7: </a:t>
            </a: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Fair discrimination</a:t>
            </a:r>
            <a:r>
              <a:rPr kumimoji="0" lang="en-US" sz="2400" i="0" u="none" strike="noStrike" kern="1200" cap="none" spc="0" normalizeH="0" baseline="0" noProof="0" dirty="0">
                <a:ln>
                  <a:noFill/>
                </a:ln>
                <a:solidFill>
                  <a:schemeClr val="bg1"/>
                </a:solidFill>
                <a:effectLst/>
                <a:uLnTx/>
                <a:uFillTx/>
                <a:latin typeface="Calibri" panose="020F0502020204030204"/>
                <a:ea typeface="+mn-ea"/>
                <a:cs typeface="+mn-cs"/>
              </a:rPr>
              <a:t>;  0.7 to 0.8: </a:t>
            </a: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Good discrimination</a:t>
            </a:r>
            <a:r>
              <a:rPr kumimoji="0" lang="en-US" sz="2400" i="0" u="none" strike="noStrike" kern="1200" cap="none" spc="0" normalizeH="0" baseline="0" noProof="0" dirty="0">
                <a:ln>
                  <a:noFill/>
                </a:ln>
                <a:solidFill>
                  <a:schemeClr val="bg1"/>
                </a:solidFill>
                <a:effectLst/>
                <a:uLnTx/>
                <a:uFillTx/>
                <a:latin typeface="Calibri" panose="020F0502020204030204"/>
                <a:ea typeface="+mn-ea"/>
                <a:cs typeface="+mn-cs"/>
              </a:rPr>
              <a:t>;  0.8 to 0.9: </a:t>
            </a: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Very good discrimination</a:t>
            </a:r>
            <a:r>
              <a:rPr kumimoji="0" lang="en-US" sz="2400" i="0" u="none" strike="noStrike" kern="1200" cap="none" spc="0" normalizeH="0" baseline="0" noProof="0" dirty="0">
                <a:ln>
                  <a:noFill/>
                </a:ln>
                <a:solidFill>
                  <a:schemeClr val="bg1"/>
                </a:solidFill>
                <a:effectLst/>
                <a:uLnTx/>
                <a:uFillTx/>
                <a:latin typeface="Calibri" panose="020F0502020204030204"/>
                <a:ea typeface="+mn-ea"/>
                <a:cs typeface="+mn-cs"/>
              </a:rPr>
              <a:t>;  0.9 to 1.0: </a:t>
            </a: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Excellent discrimination </a:t>
            </a:r>
          </a:p>
        </p:txBody>
      </p:sp>
      <p:pic>
        <p:nvPicPr>
          <p:cNvPr id="6" name="Picture 5">
            <a:extLst>
              <a:ext uri="{FF2B5EF4-FFF2-40B4-BE49-F238E27FC236}">
                <a16:creationId xmlns:a16="http://schemas.microsoft.com/office/drawing/2014/main" id="{A3E63960-AADD-4CB3-6720-7059BBCF6959}"/>
              </a:ext>
            </a:extLst>
          </p:cNvPr>
          <p:cNvPicPr>
            <a:picLocks noChangeAspect="1"/>
          </p:cNvPicPr>
          <p:nvPr/>
        </p:nvPicPr>
        <p:blipFill rotWithShape="1">
          <a:blip r:embed="rId4"/>
          <a:srcRect b="3054"/>
          <a:stretch/>
        </p:blipFill>
        <p:spPr>
          <a:xfrm>
            <a:off x="4585766" y="4718566"/>
            <a:ext cx="1155141" cy="1208101"/>
          </a:xfrm>
          <a:prstGeom prst="rect">
            <a:avLst/>
          </a:prstGeom>
        </p:spPr>
      </p:pic>
      <p:pic>
        <p:nvPicPr>
          <p:cNvPr id="10" name="Picture 9">
            <a:extLst>
              <a:ext uri="{FF2B5EF4-FFF2-40B4-BE49-F238E27FC236}">
                <a16:creationId xmlns:a16="http://schemas.microsoft.com/office/drawing/2014/main" id="{E830A943-F38F-A320-6BD4-64198390538D}"/>
              </a:ext>
            </a:extLst>
          </p:cNvPr>
          <p:cNvPicPr>
            <a:picLocks noChangeAspect="1"/>
          </p:cNvPicPr>
          <p:nvPr/>
        </p:nvPicPr>
        <p:blipFill>
          <a:blip r:embed="rId5"/>
          <a:stretch>
            <a:fillRect/>
          </a:stretch>
        </p:blipFill>
        <p:spPr>
          <a:xfrm flipH="1">
            <a:off x="6759585" y="4511351"/>
            <a:ext cx="1652615" cy="1415316"/>
          </a:xfrm>
          <a:prstGeom prst="rect">
            <a:avLst/>
          </a:prstGeom>
        </p:spPr>
      </p:pic>
    </p:spTree>
    <p:extLst>
      <p:ext uri="{BB962C8B-B14F-4D97-AF65-F5344CB8AC3E}">
        <p14:creationId xmlns:p14="http://schemas.microsoft.com/office/powerpoint/2010/main" val="428879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7306</TotalTime>
  <Words>1158</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Lucida Console</vt:lpstr>
      <vt:lpstr>Office Theme</vt:lpstr>
      <vt:lpstr>PowerPoint Presentation</vt:lpstr>
      <vt:lpstr>OVERVIEW – DATA COLLECTION</vt:lpstr>
      <vt:lpstr>OVERVIEW – DATA GLIMPSE</vt:lpstr>
      <vt:lpstr>OVERVIEW – REASEARCH QUESTION</vt:lpstr>
      <vt:lpstr>VISUALIZATIONS – STEAM GAME REVIEW DISTRIBUTION</vt:lpstr>
      <vt:lpstr>VISUALIZATIONS – CURATED GAME REVIEW DISTRIBUTION</vt:lpstr>
      <vt:lpstr>VISUALIZATIONS – TAG COUNTS (300+ UNIQUE TAGS)</vt:lpstr>
      <vt:lpstr>MODEL CREATION – SUCCESS CRITERIA OF 80% POSITIVE REVIEWS</vt:lpstr>
      <vt:lpstr>MODEL VALIDATION – INITIAL VS FINAL</vt:lpstr>
      <vt:lpstr>PREDICTIONS VS GROUND TRUTH</vt:lpstr>
      <vt:lpstr>FINAL THOUGHTS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Amato</dc:creator>
  <cp:lastModifiedBy>Sean Amato</cp:lastModifiedBy>
  <cp:revision>3</cp:revision>
  <dcterms:created xsi:type="dcterms:W3CDTF">2023-11-26T05:03:12Z</dcterms:created>
  <dcterms:modified xsi:type="dcterms:W3CDTF">2023-12-13T06:20:19Z</dcterms:modified>
</cp:coreProperties>
</file>