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59" r:id="rId4"/>
    <p:sldId id="267" r:id="rId5"/>
    <p:sldId id="260" r:id="rId6"/>
    <p:sldId id="261" r:id="rId7"/>
    <p:sldId id="268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Amiri" panose="020B0604020202020204" charset="-78"/>
      <p:regular r:id="rId11"/>
      <p:bold r:id="rId12"/>
      <p:italic r:id="rId13"/>
      <p:boldItalic r:id="rId14"/>
    </p:embeddedFont>
    <p:embeddedFont>
      <p:font typeface="Cinzel Decorative" panose="020B0604020202020204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309847-B5F2-44C1-8E21-DB26BEB3AEA5}">
  <a:tblStyle styleId="{EA309847-B5F2-44C1-8E21-DB26BEB3A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111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88f5f0e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88f5f0e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7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3" name="Google Shape;6323;g1188f5f0e60_1_2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4" name="Google Shape;6324;g1188f5f0e60_1_2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99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3" name="Google Shape;6333;g1188562bdce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4" name="Google Shape;6334;g1188562bdce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7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Google Shape;6529;g1188f5f0e60_1_22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0" name="Google Shape;6530;g1188f5f0e60_1_22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6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" name="Google Shape;6360;g1188562bdce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1" name="Google Shape;6361;g1188562bdce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g1188f5f0e60_1_2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5" name="Google Shape;6385;g1188f5f0e60_1_2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4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Google Shape;6529;g1188f5f0e60_1_22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0" name="Google Shape;6530;g1188f5f0e60_1_22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9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10800" y="11324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4478625" y="-408150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2446720">
            <a:off x="6948776" y="3682850"/>
            <a:ext cx="2578773" cy="2182347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79998" y="1341250"/>
            <a:ext cx="5784000" cy="21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80002" y="3480650"/>
            <a:ext cx="57840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35050" y="11324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4572125" y="-11675"/>
            <a:ext cx="0" cy="731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19;p2"/>
          <p:cNvSpPr/>
          <p:nvPr/>
        </p:nvSpPr>
        <p:spPr>
          <a:xfrm>
            <a:off x="631650" y="3242188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36350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64752" y="2329629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l="41277" t="17794" r="39777" b="17593"/>
          <a:stretch/>
        </p:blipFill>
        <p:spPr>
          <a:xfrm>
            <a:off x="-161337" y="-515100"/>
            <a:ext cx="1732349" cy="3323201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34" name="Google Shape;134;p1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13225" y="1756100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3351700" y="1756100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3"/>
          </p:nvPr>
        </p:nvSpPr>
        <p:spPr>
          <a:xfrm>
            <a:off x="713225" y="3331525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3351700" y="3331525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713225" y="209592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6"/>
          </p:nvPr>
        </p:nvSpPr>
        <p:spPr>
          <a:xfrm>
            <a:off x="3351700" y="209592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713225" y="366817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3351700" y="366817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1574675" y="1212038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3" hasCustomPrompt="1"/>
          </p:nvPr>
        </p:nvSpPr>
        <p:spPr>
          <a:xfrm>
            <a:off x="1574675" y="2787463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4" hasCustomPrompt="1"/>
          </p:nvPr>
        </p:nvSpPr>
        <p:spPr>
          <a:xfrm>
            <a:off x="4213150" y="1212038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213150" y="2787463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963225" y="1756100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963225" y="3331525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8"/>
          </p:nvPr>
        </p:nvSpPr>
        <p:spPr>
          <a:xfrm>
            <a:off x="5963225" y="209592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963225" y="3668175"/>
            <a:ext cx="2449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4675" y="1212038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6824675" y="2787463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55" name="Google Shape;155;p13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3"/>
          <p:cNvSpPr/>
          <p:nvPr/>
        </p:nvSpPr>
        <p:spPr>
          <a:xfrm>
            <a:off x="248675" y="4605663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5400000">
            <a:off x="6098113" y="-706250"/>
            <a:ext cx="3558835" cy="3989301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4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60" name="Google Shape;160;p1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1957000" y="3362500"/>
            <a:ext cx="5238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1952700" y="1272475"/>
            <a:ext cx="5238600" cy="20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28600" lvl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4" name="Google Shape;164;p14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4"/>
          <p:cNvSpPr/>
          <p:nvPr/>
        </p:nvSpPr>
        <p:spPr>
          <a:xfrm>
            <a:off x="310162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7778275" y="690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8628200" y="26466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-367800" y="1670150"/>
            <a:ext cx="2170248" cy="4394274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l="29162" t="11199" r="31917" b="11238"/>
          <a:stretch/>
        </p:blipFill>
        <p:spPr>
          <a:xfrm rot="-6462091">
            <a:off x="4688463" y="-1076525"/>
            <a:ext cx="3558835" cy="3989302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4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5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72" name="Google Shape;172;p1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2328000" y="1454038"/>
            <a:ext cx="44880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 hasCustomPrompt="1"/>
          </p:nvPr>
        </p:nvSpPr>
        <p:spPr>
          <a:xfrm>
            <a:off x="2328000" y="656811"/>
            <a:ext cx="4488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2"/>
          </p:nvPr>
        </p:nvSpPr>
        <p:spPr>
          <a:xfrm>
            <a:off x="2328000" y="2663738"/>
            <a:ext cx="44880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3" hasCustomPrompt="1"/>
          </p:nvPr>
        </p:nvSpPr>
        <p:spPr>
          <a:xfrm>
            <a:off x="2328000" y="1866512"/>
            <a:ext cx="4488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4"/>
          </p:nvPr>
        </p:nvSpPr>
        <p:spPr>
          <a:xfrm>
            <a:off x="2328075" y="3873438"/>
            <a:ext cx="44880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5" hasCustomPrompt="1"/>
          </p:nvPr>
        </p:nvSpPr>
        <p:spPr>
          <a:xfrm>
            <a:off x="2328000" y="3076211"/>
            <a:ext cx="4488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cxnSp>
        <p:nvCxnSpPr>
          <p:cNvPr id="180" name="Google Shape;180;p15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5"/>
          <p:cNvSpPr/>
          <p:nvPr/>
        </p:nvSpPr>
        <p:spPr>
          <a:xfrm>
            <a:off x="-1047625" y="15292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8128225" y="2602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>
            <a:off x="-1015575" y="-693950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184" name="Google Shape;184;p15"/>
          <p:cNvSpPr/>
          <p:nvPr/>
        </p:nvSpPr>
        <p:spPr>
          <a:xfrm>
            <a:off x="245850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8128225" y="7700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88" name="Google Shape;188;p16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6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1128600" y="1177075"/>
            <a:ext cx="6886800" cy="3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Char char="●"/>
              <a:defRPr sz="1400" b="1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Google Shape;192;p16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6"/>
          <p:cNvSpPr/>
          <p:nvPr/>
        </p:nvSpPr>
        <p:spPr>
          <a:xfrm>
            <a:off x="-1121525" y="3324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8239400" y="16751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0" flipH="1">
            <a:off x="-234637" y="-991675"/>
            <a:ext cx="3558835" cy="3989301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96" name="Google Shape;196;p16"/>
          <p:cNvSpPr/>
          <p:nvPr/>
        </p:nvSpPr>
        <p:spPr>
          <a:xfrm>
            <a:off x="52097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8510525" y="18122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7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00" name="Google Shape;200;p1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794875" y="1634275"/>
            <a:ext cx="55359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204" name="Google Shape;204;p17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7"/>
          <p:cNvSpPr/>
          <p:nvPr/>
        </p:nvSpPr>
        <p:spPr>
          <a:xfrm>
            <a:off x="7850700" y="17392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2">
            <a:alphaModFix/>
          </a:blip>
          <a:srcRect l="41277" t="17794" r="39777" b="17593"/>
          <a:stretch/>
        </p:blipFill>
        <p:spPr>
          <a:xfrm rot="6385543" flipH="1">
            <a:off x="8294213" y="204525"/>
            <a:ext cx="1732347" cy="3323200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  <p:sp>
        <p:nvSpPr>
          <p:cNvPr id="207" name="Google Shape;207;p17"/>
          <p:cNvSpPr/>
          <p:nvPr/>
        </p:nvSpPr>
        <p:spPr>
          <a:xfrm>
            <a:off x="8027675" y="39731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1253425" y="5739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8688134">
            <a:off x="157776" y="693002"/>
            <a:ext cx="1272374" cy="1880949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10" name="Google Shape;210;p17"/>
          <p:cNvSpPr/>
          <p:nvPr/>
        </p:nvSpPr>
        <p:spPr>
          <a:xfrm>
            <a:off x="62475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22900" y="28196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9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25" name="Google Shape;225;p19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9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 rot="-1152821">
            <a:off x="-920824" y="1344313"/>
            <a:ext cx="2170247" cy="4394274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229" name="Google Shape;229;p19"/>
          <p:cNvSpPr/>
          <p:nvPr/>
        </p:nvSpPr>
        <p:spPr>
          <a:xfrm>
            <a:off x="17518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0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33" name="Google Shape;233;p2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 rot="-535">
            <a:off x="713250" y="45133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36" name="Google Shape;236;p20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0"/>
          <p:cNvSpPr/>
          <p:nvPr/>
        </p:nvSpPr>
        <p:spPr>
          <a:xfrm>
            <a:off x="-1624750" y="8751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2">
            <a:alphaModFix/>
          </a:blip>
          <a:srcRect l="22820" t="35125" r="60837" b="21928"/>
          <a:stretch/>
        </p:blipFill>
        <p:spPr>
          <a:xfrm rot="570400">
            <a:off x="-678424" y="2499079"/>
            <a:ext cx="1272377" cy="1880947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39" name="Google Shape;239;p20"/>
          <p:cNvSpPr/>
          <p:nvPr/>
        </p:nvSpPr>
        <p:spPr>
          <a:xfrm>
            <a:off x="104750" y="13059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1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42" name="Google Shape;242;p2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45" name="Google Shape;245;p21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1"/>
          <p:cNvSpPr/>
          <p:nvPr/>
        </p:nvSpPr>
        <p:spPr>
          <a:xfrm>
            <a:off x="8692675" y="195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10740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8555950" y="9534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2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2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54" name="Google Shape;254;p22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2"/>
          <p:cNvSpPr/>
          <p:nvPr/>
        </p:nvSpPr>
        <p:spPr>
          <a:xfrm>
            <a:off x="44221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-1510975" y="391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5400000">
            <a:off x="6092163" y="-886025"/>
            <a:ext cx="3558835" cy="3989301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258" name="Google Shape;258;p22"/>
          <p:cNvSpPr/>
          <p:nvPr/>
        </p:nvSpPr>
        <p:spPr>
          <a:xfrm>
            <a:off x="353775" y="9127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41300" y="2310388"/>
            <a:ext cx="5261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915400" y="3172413"/>
            <a:ext cx="3313200" cy="7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595650" y="1092675"/>
            <a:ext cx="19527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>
            <a:off x="-1051737" y="12293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132338" y="12293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4402425" y="-484350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3" name="Google Shape;33;p3"/>
          <p:cNvSpPr/>
          <p:nvPr/>
        </p:nvSpPr>
        <p:spPr>
          <a:xfrm>
            <a:off x="44264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63375" y="14757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112725" y="18124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-10143195">
            <a:off x="-512076" y="-314200"/>
            <a:ext cx="2578774" cy="2182347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61" name="Google Shape;261;p2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713225" y="1508500"/>
            <a:ext cx="3858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2"/>
          </p:nvPr>
        </p:nvSpPr>
        <p:spPr>
          <a:xfrm>
            <a:off x="4572000" y="1508500"/>
            <a:ext cx="3858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66" name="Google Shape;266;p23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3"/>
          <p:cNvSpPr/>
          <p:nvPr/>
        </p:nvSpPr>
        <p:spPr>
          <a:xfrm>
            <a:off x="8412425" y="17377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5" flipH="1">
            <a:off x="-931387" y="-755075"/>
            <a:ext cx="3558830" cy="3989301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sp>
        <p:nvSpPr>
          <p:cNvPr id="269" name="Google Shape;269;p23"/>
          <p:cNvSpPr/>
          <p:nvPr/>
        </p:nvSpPr>
        <p:spPr>
          <a:xfrm>
            <a:off x="249282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8675750" y="18112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3"/>
          </p:nvPr>
        </p:nvSpPr>
        <p:spPr>
          <a:xfrm>
            <a:off x="722400" y="1143750"/>
            <a:ext cx="76992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4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74" name="Google Shape;274;p2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"/>
          </p:nvPr>
        </p:nvSpPr>
        <p:spPr>
          <a:xfrm>
            <a:off x="713225" y="1173800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2"/>
          </p:nvPr>
        </p:nvSpPr>
        <p:spPr>
          <a:xfrm>
            <a:off x="713225" y="1513625"/>
            <a:ext cx="57492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3"/>
          </p:nvPr>
        </p:nvSpPr>
        <p:spPr>
          <a:xfrm>
            <a:off x="713225" y="2264525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4"/>
          </p:nvPr>
        </p:nvSpPr>
        <p:spPr>
          <a:xfrm>
            <a:off x="713225" y="2604350"/>
            <a:ext cx="57492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5"/>
          </p:nvPr>
        </p:nvSpPr>
        <p:spPr>
          <a:xfrm>
            <a:off x="713225" y="3355250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6"/>
          </p:nvPr>
        </p:nvSpPr>
        <p:spPr>
          <a:xfrm>
            <a:off x="713225" y="3695075"/>
            <a:ext cx="57492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110800" y="14372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7967950" y="25424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44221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-1628750" y="2221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185850" y="8605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290" name="Google Shape;290;p2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1"/>
          </p:nvPr>
        </p:nvSpPr>
        <p:spPr>
          <a:xfrm>
            <a:off x="2978550" y="1173800"/>
            <a:ext cx="5433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2"/>
          </p:nvPr>
        </p:nvSpPr>
        <p:spPr>
          <a:xfrm>
            <a:off x="2978550" y="1513625"/>
            <a:ext cx="54339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3"/>
          </p:nvPr>
        </p:nvSpPr>
        <p:spPr>
          <a:xfrm>
            <a:off x="2978550" y="2264525"/>
            <a:ext cx="5433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"/>
          </p:nvPr>
        </p:nvSpPr>
        <p:spPr>
          <a:xfrm>
            <a:off x="2978550" y="2604350"/>
            <a:ext cx="54339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5"/>
          </p:nvPr>
        </p:nvSpPr>
        <p:spPr>
          <a:xfrm>
            <a:off x="2978550" y="3355250"/>
            <a:ext cx="5433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6"/>
          </p:nvPr>
        </p:nvSpPr>
        <p:spPr>
          <a:xfrm>
            <a:off x="2978550" y="3695075"/>
            <a:ext cx="54339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9" name="Google Shape;299;p25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5"/>
          <p:cNvSpPr/>
          <p:nvPr/>
        </p:nvSpPr>
        <p:spPr>
          <a:xfrm>
            <a:off x="-885875" y="17178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854025" y="21883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560880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7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318" name="Google Shape;318;p2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>
            <a:off x="1777750" y="1447425"/>
            <a:ext cx="23280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>
            <a:off x="5019900" y="1447425"/>
            <a:ext cx="23280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>
            <a:off x="1777750" y="1835325"/>
            <a:ext cx="23280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>
            <a:off x="5019900" y="1835325"/>
            <a:ext cx="23280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>
            <a:off x="1777750" y="2982650"/>
            <a:ext cx="23280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5019900" y="2982650"/>
            <a:ext cx="23280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>
            <a:off x="1777750" y="3370550"/>
            <a:ext cx="23280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>
            <a:off x="5019900" y="3370550"/>
            <a:ext cx="23280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9" name="Google Shape;329;p27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27"/>
          <p:cNvSpPr/>
          <p:nvPr/>
        </p:nvSpPr>
        <p:spPr>
          <a:xfrm>
            <a:off x="8035025" y="13119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7438038" y="1592663"/>
            <a:ext cx="2170248" cy="4394274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332" name="Google Shape;332;p27"/>
          <p:cNvSpPr/>
          <p:nvPr/>
        </p:nvSpPr>
        <p:spPr>
          <a:xfrm>
            <a:off x="44264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7968200" y="19633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8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336" name="Google Shape;336;p28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8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1"/>
          </p:nvPr>
        </p:nvSpPr>
        <p:spPr>
          <a:xfrm>
            <a:off x="984925" y="19046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2"/>
          </p:nvPr>
        </p:nvSpPr>
        <p:spPr>
          <a:xfrm>
            <a:off x="984925" y="22163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3"/>
          </p:nvPr>
        </p:nvSpPr>
        <p:spPr>
          <a:xfrm>
            <a:off x="3466025" y="19046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4"/>
          </p:nvPr>
        </p:nvSpPr>
        <p:spPr>
          <a:xfrm>
            <a:off x="3466025" y="22163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5"/>
          </p:nvPr>
        </p:nvSpPr>
        <p:spPr>
          <a:xfrm>
            <a:off x="5947125" y="19046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6"/>
          </p:nvPr>
        </p:nvSpPr>
        <p:spPr>
          <a:xfrm>
            <a:off x="5947125" y="22163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7"/>
          </p:nvPr>
        </p:nvSpPr>
        <p:spPr>
          <a:xfrm>
            <a:off x="984925" y="34011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8"/>
          </p:nvPr>
        </p:nvSpPr>
        <p:spPr>
          <a:xfrm>
            <a:off x="984925" y="37128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9"/>
          </p:nvPr>
        </p:nvSpPr>
        <p:spPr>
          <a:xfrm>
            <a:off x="3466025" y="34011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13"/>
          </p:nvPr>
        </p:nvSpPr>
        <p:spPr>
          <a:xfrm>
            <a:off x="3466025" y="37128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14"/>
          </p:nvPr>
        </p:nvSpPr>
        <p:spPr>
          <a:xfrm>
            <a:off x="5947125" y="3401125"/>
            <a:ext cx="2193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5"/>
          </p:nvPr>
        </p:nvSpPr>
        <p:spPr>
          <a:xfrm>
            <a:off x="5947125" y="3712825"/>
            <a:ext cx="2193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-1237475" y="16287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3665867" flipH="1">
            <a:off x="-528414" y="-951351"/>
            <a:ext cx="3558832" cy="3989301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cxnSp>
        <p:nvCxnSpPr>
          <p:cNvPr id="353" name="Google Shape;353;p28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8"/>
          <p:cNvSpPr/>
          <p:nvPr/>
        </p:nvSpPr>
        <p:spPr>
          <a:xfrm>
            <a:off x="287882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13525" y="36937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0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374" name="Google Shape;374;p3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3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6" name="Google Shape;376;p30"/>
          <p:cNvSpPr/>
          <p:nvPr/>
        </p:nvSpPr>
        <p:spPr>
          <a:xfrm>
            <a:off x="7555250" y="1677913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30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8" name="Google Shape;378;p30"/>
          <p:cNvPicPr preferRelativeResize="0"/>
          <p:nvPr/>
        </p:nvPicPr>
        <p:blipFill rotWithShape="1">
          <a:blip r:embed="rId2">
            <a:alphaModFix/>
          </a:blip>
          <a:srcRect l="41277" t="17794" r="39777" b="17593"/>
          <a:stretch/>
        </p:blipFill>
        <p:spPr>
          <a:xfrm rot="8276863">
            <a:off x="884639" y="2534351"/>
            <a:ext cx="1732349" cy="3323200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6000"/>
              </a:srgbClr>
            </a:outerShdw>
          </a:effectLst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 l="29162" t="11199" r="31917" b="11238"/>
          <a:stretch/>
        </p:blipFill>
        <p:spPr>
          <a:xfrm rot="-5400000">
            <a:off x="5482563" y="-657425"/>
            <a:ext cx="3558835" cy="3989301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380" name="Google Shape;380;p30"/>
          <p:cNvSpPr/>
          <p:nvPr/>
        </p:nvSpPr>
        <p:spPr>
          <a:xfrm>
            <a:off x="-1058725" y="228338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744150" y="8422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44221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1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385" name="Google Shape;385;p3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87" name="Google Shape;387;p31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1"/>
          <p:cNvSpPr/>
          <p:nvPr/>
        </p:nvSpPr>
        <p:spPr>
          <a:xfrm>
            <a:off x="-879625" y="1229313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" name="Google Shape;389;p31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6973763" y="1465788"/>
            <a:ext cx="2170248" cy="4394274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 l="28220" t="17074" r="12900" b="18806"/>
          <a:stretch/>
        </p:blipFill>
        <p:spPr>
          <a:xfrm rot="-1012590">
            <a:off x="-578224" y="-912589"/>
            <a:ext cx="5383972" cy="3298027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391" name="Google Shape;391;p31"/>
          <p:cNvPicPr preferRelativeResize="0"/>
          <p:nvPr/>
        </p:nvPicPr>
        <p:blipFill rotWithShape="1">
          <a:blip r:embed="rId4">
            <a:alphaModFix/>
          </a:blip>
          <a:srcRect l="22820" t="35125" r="60837" b="21928"/>
          <a:stretch/>
        </p:blipFill>
        <p:spPr>
          <a:xfrm rot="-9432489">
            <a:off x="1895089" y="3653253"/>
            <a:ext cx="1272373" cy="1880948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92" name="Google Shape;392;p31"/>
          <p:cNvSpPr/>
          <p:nvPr/>
        </p:nvSpPr>
        <p:spPr>
          <a:xfrm>
            <a:off x="1035200" y="26668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37962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43350"/>
            <a:ext cx="77175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 rot="-535">
            <a:off x="713225" y="4513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>
            <a:off x="-1439850" y="18256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615250" y="614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 rot="-279160">
            <a:off x="7854651" y="1793951"/>
            <a:ext cx="2170248" cy="4394275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7" name="Google Shape;47;p4"/>
          <p:cNvSpPr/>
          <p:nvPr/>
        </p:nvSpPr>
        <p:spPr>
          <a:xfrm>
            <a:off x="383800" y="35870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537150" y="8034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8688134">
            <a:off x="-347649" y="1091377"/>
            <a:ext cx="1272374" cy="1880949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52" name="Google Shape;52;p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 rot="-535">
            <a:off x="713225" y="4513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81800" y="1883550"/>
            <a:ext cx="3713700" cy="24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4648525" y="1883550"/>
            <a:ext cx="3713700" cy="24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781800" y="1449325"/>
            <a:ext cx="37137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4648525" y="1449325"/>
            <a:ext cx="37137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/>
          <p:nvPr/>
        </p:nvSpPr>
        <p:spPr>
          <a:xfrm>
            <a:off x="8243150" y="-2275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rot="10800000">
            <a:off x="4416525" y="2643700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l="33555" t="8680" r="42709" b="5886"/>
          <a:stretch/>
        </p:blipFill>
        <p:spPr>
          <a:xfrm rot="10800000" flipH="1">
            <a:off x="-1173200" y="-726175"/>
            <a:ext cx="2170248" cy="4394274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63" name="Google Shape;63;p5"/>
          <p:cNvSpPr/>
          <p:nvPr/>
        </p:nvSpPr>
        <p:spPr>
          <a:xfrm>
            <a:off x="111560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106175" y="9951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75" name="Google Shape;75;p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3225" y="1430950"/>
            <a:ext cx="4209300" cy="1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13225" y="3026450"/>
            <a:ext cx="4067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-1490800" y="748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2">
            <a:alphaModFix/>
          </a:blip>
          <a:srcRect l="22820" t="35125" r="60837" b="21928"/>
          <a:stretch/>
        </p:blipFill>
        <p:spPr>
          <a:xfrm rot="3921077">
            <a:off x="-201798" y="-331196"/>
            <a:ext cx="1272377" cy="1880948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cxnSp>
        <p:nvCxnSpPr>
          <p:cNvPr id="81" name="Google Shape;81;p7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l="41277" t="17794" r="39777" b="17593"/>
          <a:stretch/>
        </p:blipFill>
        <p:spPr>
          <a:xfrm rot="7839243" flipH="1">
            <a:off x="-627985" y="2982351"/>
            <a:ext cx="1732343" cy="3323199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  <p:sp>
        <p:nvSpPr>
          <p:cNvPr id="83" name="Google Shape;83;p7"/>
          <p:cNvSpPr/>
          <p:nvPr/>
        </p:nvSpPr>
        <p:spPr>
          <a:xfrm>
            <a:off x="200438" y="21464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299190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87" name="Google Shape;87;p8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8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388100" y="803250"/>
            <a:ext cx="6367800" cy="3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90" name="Google Shape;90;p8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8"/>
          <p:cNvSpPr/>
          <p:nvPr/>
        </p:nvSpPr>
        <p:spPr>
          <a:xfrm>
            <a:off x="-742825" y="5703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8060700" y="147820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5" flipH="1">
            <a:off x="-211062" y="-808650"/>
            <a:ext cx="3558830" cy="3989301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sp>
        <p:nvSpPr>
          <p:cNvPr id="94" name="Google Shape;94;p8"/>
          <p:cNvSpPr/>
          <p:nvPr/>
        </p:nvSpPr>
        <p:spPr>
          <a:xfrm>
            <a:off x="904200" y="27008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8607000" y="14157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5079825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99" name="Google Shape;99;p9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9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3225" y="1659350"/>
            <a:ext cx="4045200" cy="6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3225" y="2329537"/>
            <a:ext cx="40452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3" name="Google Shape;103;p9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9"/>
          <p:cNvSpPr/>
          <p:nvPr/>
        </p:nvSpPr>
        <p:spPr>
          <a:xfrm>
            <a:off x="8095563" y="1017450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16755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7946625" y="23264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3345947" flipH="1">
            <a:off x="2996413" y="2037099"/>
            <a:ext cx="3558833" cy="3989301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10" name="Google Shape;110;p1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713225" y="448925"/>
            <a:ext cx="4047600" cy="22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  <p:cxnSp>
        <p:nvCxnSpPr>
          <p:cNvPr id="113" name="Google Shape;113;p10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0"/>
          <p:cNvSpPr/>
          <p:nvPr/>
        </p:nvSpPr>
        <p:spPr>
          <a:xfrm>
            <a:off x="7670875" y="-4192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rot="10800000" flipH="1">
            <a:off x="-448475" y="2553025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116" name="Google Shape;116;p10"/>
          <p:cNvSpPr/>
          <p:nvPr/>
        </p:nvSpPr>
        <p:spPr>
          <a:xfrm>
            <a:off x="8037838" y="198645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7496938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1"/>
          <p:cNvGrpSpPr/>
          <p:nvPr/>
        </p:nvGrpSpPr>
        <p:grpSpPr>
          <a:xfrm>
            <a:off x="-19200" y="4755675"/>
            <a:ext cx="9163200" cy="387900"/>
            <a:chOff x="-19200" y="4755675"/>
            <a:chExt cx="9163200" cy="387900"/>
          </a:xfrm>
        </p:grpSpPr>
        <p:cxnSp>
          <p:nvCxnSpPr>
            <p:cNvPr id="120" name="Google Shape;120;p1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1452725" y="1141975"/>
            <a:ext cx="6173400" cy="1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2424750" y="2685825"/>
            <a:ext cx="42945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8182725" y="7076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4232700" y="-695600"/>
            <a:ext cx="5383973" cy="3298026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cxnSp>
        <p:nvCxnSpPr>
          <p:cNvPr id="126" name="Google Shape;126;p11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1"/>
          <p:cNvSpPr/>
          <p:nvPr/>
        </p:nvSpPr>
        <p:spPr>
          <a:xfrm>
            <a:off x="-1167275" y="140862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44264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675075" y="2113800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8182725" y="26858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575" y="451625"/>
            <a:ext cx="714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7575" y="1152475"/>
            <a:ext cx="714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iri"/>
              <a:buChar char="●"/>
              <a:defRPr sz="18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●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●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3" r:id="rId23"/>
    <p:sldLayoutId id="2147483674" r:id="rId24"/>
    <p:sldLayoutId id="2147483676" r:id="rId25"/>
    <p:sldLayoutId id="2147483677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/>
        </p:nvSpPr>
        <p:spPr>
          <a:xfrm>
            <a:off x="972631" y="3516550"/>
            <a:ext cx="3217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miri"/>
                <a:ea typeface="Amiri"/>
                <a:cs typeface="Amiri"/>
                <a:sym typeface="Amiri"/>
              </a:rPr>
              <a:t>by</a:t>
            </a:r>
            <a:r>
              <a:rPr lang="en" sz="1800" dirty="0" smtClean="0">
                <a:latin typeface="Amiri"/>
                <a:ea typeface="Amiri"/>
                <a:cs typeface="Amiri"/>
                <a:sym typeface="Ami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miri"/>
                <a:ea typeface="Amiri"/>
                <a:cs typeface="Amiri"/>
                <a:sym typeface="Amiri"/>
              </a:rPr>
              <a:t>Amira </a:t>
            </a:r>
            <a:r>
              <a:rPr lang="en" sz="1800" dirty="0">
                <a:latin typeface="Amiri"/>
                <a:ea typeface="Amiri"/>
                <a:cs typeface="Amiri"/>
                <a:sym typeface="Amiri"/>
              </a:rPr>
              <a:t>Mohamed Aboelabass,</a:t>
            </a:r>
            <a:endParaRPr sz="1800" dirty="0"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miri"/>
                <a:ea typeface="Amiri"/>
                <a:cs typeface="Amiri"/>
                <a:sym typeface="Amiri"/>
              </a:rPr>
              <a:t>Sama </a:t>
            </a:r>
            <a:r>
              <a:rPr lang="en" sz="1800" dirty="0" smtClean="0">
                <a:latin typeface="Amiri"/>
                <a:ea typeface="Amiri"/>
                <a:cs typeface="Amiri"/>
                <a:sym typeface="Amiri"/>
              </a:rPr>
              <a:t>Wagdy</a:t>
            </a:r>
            <a:endParaRPr sz="1800" dirty="0"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miri"/>
                <a:ea typeface="Amiri"/>
                <a:cs typeface="Amiri"/>
                <a:sym typeface="Amiri"/>
              </a:rPr>
              <a:t>Mariam Ahmed</a:t>
            </a:r>
            <a:endParaRPr sz="1800" dirty="0"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ctrTitle"/>
          </p:nvPr>
        </p:nvSpPr>
        <p:spPr>
          <a:xfrm>
            <a:off x="1679998" y="1341250"/>
            <a:ext cx="5784000" cy="21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GENE NETWORKS</a:t>
            </a:r>
            <a:endParaRPr dirty="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ubTitle" idx="1"/>
          </p:nvPr>
        </p:nvSpPr>
        <p:spPr>
          <a:xfrm>
            <a:off x="2608900" y="3077350"/>
            <a:ext cx="4329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Under supervision</a:t>
            </a:r>
            <a:r>
              <a:rPr lang="en"/>
              <a:t>:Dr:sara El-metwally</a:t>
            </a:r>
            <a:endParaRPr/>
          </a:p>
        </p:txBody>
      </p:sp>
      <p:grpSp>
        <p:nvGrpSpPr>
          <p:cNvPr id="17" name="Google Shape;9625;p57"/>
          <p:cNvGrpSpPr/>
          <p:nvPr/>
        </p:nvGrpSpPr>
        <p:grpSpPr>
          <a:xfrm>
            <a:off x="2418875" y="3077350"/>
            <a:ext cx="407774" cy="356627"/>
            <a:chOff x="4876780" y="2418064"/>
            <a:chExt cx="407774" cy="356627"/>
          </a:xfrm>
        </p:grpSpPr>
        <p:sp>
          <p:nvSpPr>
            <p:cNvPr id="18" name="Google Shape;9626;p57"/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27;p57"/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28;p57"/>
            <p:cNvSpPr/>
            <p:nvPr/>
          </p:nvSpPr>
          <p:spPr>
            <a:xfrm>
              <a:off x="5068159" y="2418064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29;p57"/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30;p57"/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31;p57"/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32;p57"/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33;p57"/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0433;p58"/>
          <p:cNvSpPr/>
          <p:nvPr/>
        </p:nvSpPr>
        <p:spPr>
          <a:xfrm>
            <a:off x="608628" y="3655909"/>
            <a:ext cx="364003" cy="446191"/>
          </a:xfrm>
          <a:custGeom>
            <a:avLst/>
            <a:gdLst/>
            <a:ahLst/>
            <a:cxnLst/>
            <a:rect l="l" t="t" r="r" b="b"/>
            <a:pathLst>
              <a:path w="11490" h="11408" extrusionOk="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6" name="Google Shape;6326;p37"/>
          <p:cNvSpPr txBox="1">
            <a:spLocks noGrp="1"/>
          </p:cNvSpPr>
          <p:nvPr>
            <p:ph type="title"/>
          </p:nvPr>
        </p:nvSpPr>
        <p:spPr>
          <a:xfrm rot="-535">
            <a:off x="427521" y="5852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Content of project</a:t>
            </a:r>
            <a:endParaRPr dirty="0"/>
          </a:p>
        </p:txBody>
      </p:sp>
      <p:sp>
        <p:nvSpPr>
          <p:cNvPr id="6327" name="Google Shape;6327;p37"/>
          <p:cNvSpPr txBox="1"/>
          <p:nvPr/>
        </p:nvSpPr>
        <p:spPr>
          <a:xfrm>
            <a:off x="427476" y="4143974"/>
            <a:ext cx="3000000" cy="86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050" dirty="0">
                <a:solidFill>
                  <a:srgbClr val="191919"/>
                </a:solidFill>
                <a:latin typeface="Amiri"/>
                <a:ea typeface="Amiri"/>
                <a:cs typeface="Amiri"/>
                <a:sym typeface="Amiri"/>
              </a:rPr>
              <a:t>For more info:</a:t>
            </a:r>
            <a:r>
              <a:rPr lang="en" sz="1050" b="1" dirty="0">
                <a:solidFill>
                  <a:srgbClr val="191919"/>
                </a:solidFill>
                <a:latin typeface="Amiri"/>
                <a:ea typeface="Amiri"/>
                <a:cs typeface="Amiri"/>
                <a:sym typeface="Amiri"/>
              </a:rPr>
              <a:t/>
            </a:r>
            <a:br>
              <a:rPr lang="en" sz="1050" b="1" dirty="0">
                <a:solidFill>
                  <a:srgbClr val="191919"/>
                </a:solidFill>
                <a:latin typeface="Amiri"/>
                <a:ea typeface="Amiri"/>
                <a:cs typeface="Amiri"/>
                <a:sym typeface="Amiri"/>
              </a:rPr>
            </a:br>
            <a:r>
              <a:rPr lang="en-US" sz="1050" b="1" dirty="0">
                <a:solidFill>
                  <a:srgbClr val="191919"/>
                </a:solidFill>
                <a:latin typeface="Amiri"/>
                <a:ea typeface="Amiri"/>
                <a:cs typeface="Amiri"/>
                <a:sym typeface="Amiri"/>
              </a:rPr>
              <a:t>https://github.com/samawagdy123/Genomics-project.git</a:t>
            </a:r>
            <a:endParaRPr sz="1050" dirty="0">
              <a:solidFill>
                <a:schemeClr val="accent1"/>
              </a:solidFill>
              <a:latin typeface="Amiri"/>
              <a:ea typeface="Amiri"/>
              <a:cs typeface="Amiri"/>
              <a:sym typeface="Amiri"/>
            </a:endParaRPr>
          </a:p>
        </p:txBody>
      </p:sp>
      <p:pic>
        <p:nvPicPr>
          <p:cNvPr id="6328" name="Google Shape;6328;p37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-7594132" flipH="1">
            <a:off x="7885350" y="465550"/>
            <a:ext cx="2578772" cy="2182347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sp>
        <p:nvSpPr>
          <p:cNvPr id="6329" name="Google Shape;6329;p37"/>
          <p:cNvSpPr/>
          <p:nvPr/>
        </p:nvSpPr>
        <p:spPr>
          <a:xfrm>
            <a:off x="8471650" y="460567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330" name="Google Shape;6330;p37"/>
          <p:cNvGraphicFramePr/>
          <p:nvPr>
            <p:extLst>
              <p:ext uri="{D42A27DB-BD31-4B8C-83A1-F6EECF244321}">
                <p14:modId xmlns:p14="http://schemas.microsoft.com/office/powerpoint/2010/main" val="375629786"/>
              </p:ext>
            </p:extLst>
          </p:nvPr>
        </p:nvGraphicFramePr>
        <p:xfrm>
          <a:off x="1042375" y="1753265"/>
          <a:ext cx="7239000" cy="1473140"/>
        </p:xfrm>
        <a:graphic>
          <a:graphicData uri="http://schemas.openxmlformats.org/drawingml/2006/table">
            <a:tbl>
              <a:tblPr>
                <a:noFill/>
                <a:tableStyleId>{EA309847-B5F2-44C1-8E21-DB26BEB3AEA5}</a:tableStyleId>
              </a:tblPr>
              <a:tblGrid>
                <a:gridCol w="3295400"/>
                <a:gridCol w="3943600"/>
              </a:tblGrid>
              <a:tr h="70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Cinzel Decorative"/>
                          <a:ea typeface="Cinzel Decorative"/>
                          <a:cs typeface="Cinzel Decorative"/>
                          <a:sym typeface="Cinzel Decorative"/>
                        </a:rPr>
                        <a:t>goals</a:t>
                      </a:r>
                      <a:endParaRPr sz="1200" b="1" dirty="0">
                        <a:solidFill>
                          <a:schemeClr val="accent1"/>
                        </a:solidFill>
                        <a:latin typeface="Cinzel Decorative"/>
                        <a:ea typeface="Cinzel Decorative"/>
                        <a:cs typeface="Cinzel Decorative"/>
                        <a:sym typeface="Cinzel Decorativ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191919"/>
                          </a:solidFill>
                          <a:latin typeface="Amiri"/>
                          <a:ea typeface="Amiri"/>
                          <a:cs typeface="Amiri"/>
                          <a:sym typeface="Amiri"/>
                        </a:rPr>
                        <a:t>-Making gene regulatory networks</a:t>
                      </a:r>
                      <a:endParaRPr sz="1200" dirty="0">
                        <a:solidFill>
                          <a:srgbClr val="191919"/>
                        </a:solidFill>
                        <a:latin typeface="Amiri"/>
                        <a:ea typeface="Amiri"/>
                        <a:cs typeface="Amiri"/>
                        <a:sym typeface="Amiri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191919"/>
                        </a:solidFill>
                        <a:latin typeface="Amiri"/>
                        <a:ea typeface="Amiri"/>
                        <a:cs typeface="Amiri"/>
                        <a:sym typeface="Amiri"/>
                      </a:endParaRPr>
                    </a:p>
                  </a:txBody>
                  <a:tcPr marL="91425" marR="91425" marT="91425" marB="91425"/>
                </a:tc>
              </a:tr>
              <a:tr h="70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Cinzel Decorative"/>
                          <a:ea typeface="Cinzel Decorative"/>
                          <a:cs typeface="Cinzel Decorative"/>
                          <a:sym typeface="Cinzel Decorative"/>
                        </a:rPr>
                        <a:t>project requirements</a:t>
                      </a:r>
                      <a:endParaRPr sz="1200" b="1" dirty="0">
                        <a:solidFill>
                          <a:schemeClr val="accent1"/>
                        </a:solidFill>
                        <a:latin typeface="Cinzel Decorative"/>
                        <a:ea typeface="Cinzel Decorative"/>
                        <a:cs typeface="Cinzel Decorative"/>
                        <a:sym typeface="Cinzel Decorativ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191919"/>
                          </a:solidFill>
                          <a:latin typeface="Amiri"/>
                          <a:ea typeface="Amiri"/>
                          <a:cs typeface="Amiri"/>
                          <a:sym typeface="Amiri"/>
                        </a:rPr>
                        <a:t>- Basics of python,Basics of calculus , Basics of cell biology</a:t>
                      </a:r>
                      <a:endParaRPr sz="1200" dirty="0">
                        <a:solidFill>
                          <a:srgbClr val="191919"/>
                        </a:solidFill>
                        <a:latin typeface="Amiri"/>
                        <a:ea typeface="Amiri"/>
                        <a:cs typeface="Amiri"/>
                        <a:sym typeface="Amiri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191919"/>
                        </a:solidFill>
                        <a:latin typeface="Amiri"/>
                        <a:ea typeface="Amiri"/>
                        <a:cs typeface="Amiri"/>
                        <a:sym typeface="Ami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8" name="Google Shape;10970;p59"/>
          <p:cNvGrpSpPr/>
          <p:nvPr/>
        </p:nvGrpSpPr>
        <p:grpSpPr>
          <a:xfrm>
            <a:off x="6962371" y="589118"/>
            <a:ext cx="472764" cy="577850"/>
            <a:chOff x="1367060" y="2422129"/>
            <a:chExt cx="269261" cy="352050"/>
          </a:xfrm>
        </p:grpSpPr>
        <p:sp>
          <p:nvSpPr>
            <p:cNvPr id="9" name="Google Shape;10971;p59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72;p59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73;p59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74;p59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75;p59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76;p59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77;p59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78;p59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79;p59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80;p59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81;p59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82;p59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83;p59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84;p59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6" name="Google Shape;6336;p38"/>
          <p:cNvSpPr txBox="1">
            <a:spLocks noGrp="1"/>
          </p:cNvSpPr>
          <p:nvPr>
            <p:ph type="title"/>
          </p:nvPr>
        </p:nvSpPr>
        <p:spPr>
          <a:xfrm rot="-536">
            <a:off x="844896" y="46596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asics concepts in coding</a:t>
            </a:r>
            <a:endParaRPr dirty="0"/>
          </a:p>
        </p:txBody>
      </p:sp>
      <p:sp>
        <p:nvSpPr>
          <p:cNvPr id="6337" name="Google Shape;6337;p38"/>
          <p:cNvSpPr txBox="1">
            <a:spLocks noGrp="1"/>
          </p:cNvSpPr>
          <p:nvPr>
            <p:ph type="subTitle" idx="1"/>
          </p:nvPr>
        </p:nvSpPr>
        <p:spPr>
          <a:xfrm>
            <a:off x="1063357" y="1775240"/>
            <a:ext cx="3149464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enteral dogma</a:t>
            </a:r>
            <a:endParaRPr dirty="0"/>
          </a:p>
        </p:txBody>
      </p:sp>
      <p:sp>
        <p:nvSpPr>
          <p:cNvPr id="6338" name="Google Shape;6338;p38"/>
          <p:cNvSpPr txBox="1">
            <a:spLocks noGrp="1"/>
          </p:cNvSpPr>
          <p:nvPr>
            <p:ph type="subTitle" idx="2"/>
          </p:nvPr>
        </p:nvSpPr>
        <p:spPr>
          <a:xfrm>
            <a:off x="5122850" y="1770471"/>
            <a:ext cx="2534003" cy="3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activation</a:t>
            </a:r>
            <a:endParaRPr dirty="0"/>
          </a:p>
        </p:txBody>
      </p:sp>
      <p:sp>
        <p:nvSpPr>
          <p:cNvPr id="6339" name="Google Shape;6339;p38"/>
          <p:cNvSpPr txBox="1">
            <a:spLocks noGrp="1"/>
          </p:cNvSpPr>
          <p:nvPr>
            <p:ph type="subTitle" idx="3"/>
          </p:nvPr>
        </p:nvSpPr>
        <p:spPr>
          <a:xfrm>
            <a:off x="5207653" y="3800562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gillespie</a:t>
            </a:r>
            <a:endParaRPr dirty="0"/>
          </a:p>
        </p:txBody>
      </p:sp>
      <p:sp>
        <p:nvSpPr>
          <p:cNvPr id="6345" name="Google Shape;6345;p38"/>
          <p:cNvSpPr txBox="1">
            <a:spLocks noGrp="1"/>
          </p:cNvSpPr>
          <p:nvPr>
            <p:ph type="title" idx="9"/>
          </p:nvPr>
        </p:nvSpPr>
        <p:spPr>
          <a:xfrm>
            <a:off x="2274939" y="1217639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46" name="Google Shape;6346;p38"/>
          <p:cNvSpPr txBox="1">
            <a:spLocks noGrp="1"/>
          </p:cNvSpPr>
          <p:nvPr>
            <p:ph type="title" idx="13"/>
          </p:nvPr>
        </p:nvSpPr>
        <p:spPr>
          <a:xfrm>
            <a:off x="6026701" y="3099965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347" name="Google Shape;6347;p38"/>
          <p:cNvSpPr txBox="1">
            <a:spLocks noGrp="1"/>
          </p:cNvSpPr>
          <p:nvPr>
            <p:ph type="title" idx="14"/>
          </p:nvPr>
        </p:nvSpPr>
        <p:spPr>
          <a:xfrm>
            <a:off x="6056485" y="1211571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49" name="Google Shape;6349;p38"/>
          <p:cNvSpPr txBox="1">
            <a:spLocks noGrp="1"/>
          </p:cNvSpPr>
          <p:nvPr>
            <p:ph type="subTitle" idx="16"/>
          </p:nvPr>
        </p:nvSpPr>
        <p:spPr>
          <a:xfrm>
            <a:off x="1413489" y="3800562"/>
            <a:ext cx="24492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repression</a:t>
            </a:r>
            <a:endParaRPr dirty="0"/>
          </a:p>
        </p:txBody>
      </p:sp>
      <p:sp>
        <p:nvSpPr>
          <p:cNvPr id="6353" name="Google Shape;6353;p38"/>
          <p:cNvSpPr txBox="1">
            <a:spLocks noGrp="1"/>
          </p:cNvSpPr>
          <p:nvPr>
            <p:ph type="title" idx="20"/>
          </p:nvPr>
        </p:nvSpPr>
        <p:spPr>
          <a:xfrm>
            <a:off x="2193727" y="3109275"/>
            <a:ext cx="726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55" name="Google Shape;6355;p38"/>
          <p:cNvSpPr/>
          <p:nvPr/>
        </p:nvSpPr>
        <p:spPr>
          <a:xfrm>
            <a:off x="-675475" y="-12675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6" name="Google Shape;6356;p38"/>
          <p:cNvSpPr/>
          <p:nvPr/>
        </p:nvSpPr>
        <p:spPr>
          <a:xfrm>
            <a:off x="1206600" y="276063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394;p41"/>
          <p:cNvSpPr/>
          <p:nvPr/>
        </p:nvSpPr>
        <p:spPr>
          <a:xfrm>
            <a:off x="7893048" y="778192"/>
            <a:ext cx="708000" cy="708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6411;p41"/>
          <p:cNvGrpSpPr/>
          <p:nvPr/>
        </p:nvGrpSpPr>
        <p:grpSpPr>
          <a:xfrm>
            <a:off x="8083643" y="958439"/>
            <a:ext cx="326838" cy="365750"/>
            <a:chOff x="3567553" y="1499912"/>
            <a:chExt cx="320022" cy="359778"/>
          </a:xfrm>
        </p:grpSpPr>
        <p:sp>
          <p:nvSpPr>
            <p:cNvPr id="53" name="Google Shape;6412;p41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13;p41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14;p41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15;p41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16;p41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17;p41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6427;p41"/>
          <p:cNvCxnSpPr>
            <a:stCxn id="51" idx="0"/>
          </p:cNvCxnSpPr>
          <p:nvPr/>
        </p:nvCxnSpPr>
        <p:spPr>
          <a:xfrm rot="10800000">
            <a:off x="8240748" y="544792"/>
            <a:ext cx="6300" cy="233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5" name="Google Shape;6535;p46"/>
          <p:cNvSpPr/>
          <p:nvPr/>
        </p:nvSpPr>
        <p:spPr>
          <a:xfrm>
            <a:off x="8087025" y="-11084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6" name="Google Shape;6536;p46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-1421199">
            <a:off x="7284901" y="-459947"/>
            <a:ext cx="1272375" cy="1880948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6537" name="Google Shape;6537;p46"/>
          <p:cNvSpPr/>
          <p:nvPr/>
        </p:nvSpPr>
        <p:spPr>
          <a:xfrm>
            <a:off x="8665150" y="14051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8" name="Google Shape;6538;p46"/>
          <p:cNvPicPr preferRelativeResize="0"/>
          <p:nvPr/>
        </p:nvPicPr>
        <p:blipFill rotWithShape="1">
          <a:blip r:embed="rId4">
            <a:alphaModFix/>
          </a:blip>
          <a:srcRect l="27280" t="12041" r="28253" b="21059"/>
          <a:stretch/>
        </p:blipFill>
        <p:spPr>
          <a:xfrm rot="-5632099" flipH="1">
            <a:off x="5784559" y="4012610"/>
            <a:ext cx="2749079" cy="2326483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22" name="Google Shape;6668;p48"/>
          <p:cNvSpPr txBox="1">
            <a:spLocks noGrp="1"/>
          </p:cNvSpPr>
          <p:nvPr>
            <p:ph type="title"/>
          </p:nvPr>
        </p:nvSpPr>
        <p:spPr>
          <a:xfrm rot="-536">
            <a:off x="-68528" y="766661"/>
            <a:ext cx="3946341" cy="67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Example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23230" y="1707551"/>
            <a:ext cx="768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which some enzymes involved in lactose metabolism are expressed by E. coli only in the presence of lactose and absence of glucose.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3" name="Google Shape;6363;p39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 </a:t>
            </a:r>
            <a:r>
              <a:rPr lang="en" dirty="0" smtClean="0"/>
              <a:t>dogma </a:t>
            </a:r>
            <a:r>
              <a:rPr lang="en" sz="1400" dirty="0" smtClean="0"/>
              <a:t>(modiling for one gene)</a:t>
            </a:r>
            <a:endParaRPr sz="1400" dirty="0"/>
          </a:p>
        </p:txBody>
      </p:sp>
      <p:sp>
        <p:nvSpPr>
          <p:cNvPr id="6364" name="Google Shape;6364;p39"/>
          <p:cNvSpPr txBox="1">
            <a:spLocks noGrp="1"/>
          </p:cNvSpPr>
          <p:nvPr>
            <p:ph type="subTitle" idx="1"/>
          </p:nvPr>
        </p:nvSpPr>
        <p:spPr>
          <a:xfrm>
            <a:off x="713225" y="1173800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What is central dogma?</a:t>
            </a:r>
            <a:endParaRPr dirty="0"/>
          </a:p>
        </p:txBody>
      </p:sp>
      <p:sp>
        <p:nvSpPr>
          <p:cNvPr id="6365" name="Google Shape;6365;p39"/>
          <p:cNvSpPr txBox="1">
            <a:spLocks noGrp="1"/>
          </p:cNvSpPr>
          <p:nvPr>
            <p:ph type="subTitle" idx="2"/>
          </p:nvPr>
        </p:nvSpPr>
        <p:spPr>
          <a:xfrm>
            <a:off x="713225" y="1477138"/>
            <a:ext cx="57492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DNA 		</a:t>
            </a:r>
            <a:r>
              <a:rPr lang="en" dirty="0" smtClean="0"/>
              <a:t>RNA </a:t>
            </a:r>
            <a:r>
              <a:rPr lang="en" dirty="0"/>
              <a:t>		PROTEIN</a:t>
            </a:r>
            <a:endParaRPr dirty="0"/>
          </a:p>
        </p:txBody>
      </p:sp>
      <p:sp>
        <p:nvSpPr>
          <p:cNvPr id="6366" name="Google Shape;6366;p39"/>
          <p:cNvSpPr txBox="1">
            <a:spLocks noGrp="1"/>
          </p:cNvSpPr>
          <p:nvPr>
            <p:ph type="subTitle" idx="3"/>
          </p:nvPr>
        </p:nvSpPr>
        <p:spPr>
          <a:xfrm>
            <a:off x="713225" y="2264525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conversion equation?</a:t>
            </a:r>
            <a:endParaRPr/>
          </a:p>
        </p:txBody>
      </p:sp>
      <p:sp>
        <p:nvSpPr>
          <p:cNvPr id="6367" name="Google Shape;6367;p39"/>
          <p:cNvSpPr txBox="1">
            <a:spLocks noGrp="1"/>
          </p:cNvSpPr>
          <p:nvPr>
            <p:ph type="subTitle" idx="5"/>
          </p:nvPr>
        </p:nvSpPr>
        <p:spPr>
          <a:xfrm>
            <a:off x="713225" y="3355250"/>
            <a:ext cx="5749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meaning of the abbreviation</a:t>
            </a:r>
            <a:endParaRPr sz="1600"/>
          </a:p>
        </p:txBody>
      </p:sp>
      <p:sp>
        <p:nvSpPr>
          <p:cNvPr id="6368" name="Google Shape;6368;p39"/>
          <p:cNvSpPr txBox="1">
            <a:spLocks noGrp="1"/>
          </p:cNvSpPr>
          <p:nvPr>
            <p:ph type="subTitle" idx="6"/>
          </p:nvPr>
        </p:nvSpPr>
        <p:spPr>
          <a:xfrm>
            <a:off x="713225" y="3666850"/>
            <a:ext cx="54111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 for mrna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 for protein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K for production rate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/>
              <a:t>Y</a:t>
            </a:r>
            <a:r>
              <a:rPr lang="en" sz="1500"/>
              <a:t> degradation rate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369" name="Google Shape;6369;p39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8353280" flipH="1">
            <a:off x="7464974" y="-129950"/>
            <a:ext cx="2578773" cy="2182347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cxnSp>
        <p:nvCxnSpPr>
          <p:cNvPr id="6373" name="Google Shape;6373;p39"/>
          <p:cNvCxnSpPr/>
          <p:nvPr/>
        </p:nvCxnSpPr>
        <p:spPr>
          <a:xfrm rot="10800000" flipH="1">
            <a:off x="851250" y="3009875"/>
            <a:ext cx="529500" cy="4800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4" name="Google Shape;6374;p39"/>
          <p:cNvSpPr txBox="1"/>
          <p:nvPr/>
        </p:nvSpPr>
        <p:spPr>
          <a:xfrm>
            <a:off x="885850" y="2629650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iri"/>
                <a:ea typeface="Amiri"/>
                <a:cs typeface="Amiri"/>
                <a:sym typeface="Amiri"/>
              </a:rPr>
              <a:t>dm</a:t>
            </a:r>
            <a:endParaRPr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75" name="Google Shape;6375;p39"/>
          <p:cNvSpPr txBox="1"/>
          <p:nvPr/>
        </p:nvSpPr>
        <p:spPr>
          <a:xfrm>
            <a:off x="913825" y="2954800"/>
            <a:ext cx="3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iri"/>
                <a:ea typeface="Amiri"/>
                <a:cs typeface="Amiri"/>
                <a:sym typeface="Amiri"/>
              </a:rPr>
              <a:t>dt</a:t>
            </a:r>
            <a:endParaRPr>
              <a:latin typeface="Amiri"/>
              <a:ea typeface="Amiri"/>
              <a:cs typeface="Amiri"/>
              <a:sym typeface="Amiri"/>
            </a:endParaRPr>
          </a:p>
        </p:txBody>
      </p:sp>
      <p:cxnSp>
        <p:nvCxnSpPr>
          <p:cNvPr id="6376" name="Google Shape;6376;p39"/>
          <p:cNvCxnSpPr/>
          <p:nvPr/>
        </p:nvCxnSpPr>
        <p:spPr>
          <a:xfrm rot="10800000" flipH="1">
            <a:off x="4051650" y="3009875"/>
            <a:ext cx="529500" cy="4800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7" name="Google Shape;6377;p39"/>
          <p:cNvSpPr txBox="1"/>
          <p:nvPr/>
        </p:nvSpPr>
        <p:spPr>
          <a:xfrm>
            <a:off x="4086250" y="2629650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iri"/>
                <a:ea typeface="Amiri"/>
                <a:cs typeface="Amiri"/>
                <a:sym typeface="Amiri"/>
              </a:rPr>
              <a:t>dp</a:t>
            </a:r>
            <a:endParaRPr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78" name="Google Shape;6378;p39"/>
          <p:cNvSpPr txBox="1"/>
          <p:nvPr/>
        </p:nvSpPr>
        <p:spPr>
          <a:xfrm>
            <a:off x="4114225" y="2954800"/>
            <a:ext cx="3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iri"/>
                <a:ea typeface="Amiri"/>
                <a:cs typeface="Amiri"/>
                <a:sym typeface="Amiri"/>
              </a:rPr>
              <a:t>dt</a:t>
            </a:r>
            <a:endParaRPr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79" name="Google Shape;6379;p39"/>
          <p:cNvSpPr txBox="1"/>
          <p:nvPr/>
        </p:nvSpPr>
        <p:spPr>
          <a:xfrm>
            <a:off x="1371975" y="2712075"/>
            <a:ext cx="4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miri"/>
                <a:ea typeface="Amiri"/>
                <a:cs typeface="Amiri"/>
                <a:sym typeface="Amiri"/>
              </a:rPr>
              <a:t>=</a:t>
            </a:r>
            <a:endParaRPr sz="2000"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80" name="Google Shape;6380;p39"/>
          <p:cNvSpPr txBox="1"/>
          <p:nvPr/>
        </p:nvSpPr>
        <p:spPr>
          <a:xfrm>
            <a:off x="4581150" y="2695425"/>
            <a:ext cx="4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miri"/>
                <a:ea typeface="Amiri"/>
                <a:cs typeface="Amiri"/>
                <a:sym typeface="Amiri"/>
              </a:rPr>
              <a:t>=</a:t>
            </a:r>
            <a:endParaRPr sz="2000"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81" name="Google Shape;6381;p39"/>
          <p:cNvSpPr txBox="1"/>
          <p:nvPr/>
        </p:nvSpPr>
        <p:spPr>
          <a:xfrm>
            <a:off x="1653875" y="2799563"/>
            <a:ext cx="109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iri"/>
                <a:ea typeface="Amiri"/>
                <a:cs typeface="Amiri"/>
                <a:sym typeface="Amiri"/>
              </a:rPr>
              <a:t>k_m-</a:t>
            </a:r>
            <a:r>
              <a:rPr lang="en" sz="1500" i="1">
                <a:latin typeface="Amiri"/>
                <a:ea typeface="Amiri"/>
                <a:cs typeface="Amiri"/>
                <a:sym typeface="Amiri"/>
              </a:rPr>
              <a:t>y</a:t>
            </a:r>
            <a:r>
              <a:rPr lang="en" sz="1500">
                <a:latin typeface="Amiri"/>
                <a:ea typeface="Amiri"/>
                <a:cs typeface="Amiri"/>
                <a:sym typeface="Amiri"/>
              </a:rPr>
              <a:t>_mM</a:t>
            </a:r>
            <a:endParaRPr sz="1500"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382" name="Google Shape;6382;p39"/>
          <p:cNvSpPr txBox="1"/>
          <p:nvPr/>
        </p:nvSpPr>
        <p:spPr>
          <a:xfrm>
            <a:off x="4824750" y="2753475"/>
            <a:ext cx="1485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K_p*m-</a:t>
            </a:r>
            <a:r>
              <a:rPr lang="en" sz="1500" i="1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y</a:t>
            </a:r>
            <a:r>
              <a:rPr lang="en" sz="15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_pP</a:t>
            </a:r>
            <a:endParaRPr sz="1500">
              <a:solidFill>
                <a:schemeClr val="dk1"/>
              </a:solidFill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23" name="Google Shape;6913;p50"/>
          <p:cNvSpPr/>
          <p:nvPr/>
        </p:nvSpPr>
        <p:spPr>
          <a:xfrm>
            <a:off x="1370577" y="1512242"/>
            <a:ext cx="946595" cy="271067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913;p50"/>
          <p:cNvSpPr/>
          <p:nvPr/>
        </p:nvSpPr>
        <p:spPr>
          <a:xfrm>
            <a:off x="3321105" y="1512242"/>
            <a:ext cx="946595" cy="271067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16102" y="1717326"/>
            <a:ext cx="92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Transcription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304530" y="1704558"/>
            <a:ext cx="92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translation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87" name="Google Shape;6387;p40"/>
          <p:cNvCxnSpPr/>
          <p:nvPr/>
        </p:nvCxnSpPr>
        <p:spPr>
          <a:xfrm>
            <a:off x="4572000" y="0"/>
            <a:ext cx="0" cy="38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336;p38"/>
          <p:cNvSpPr txBox="1">
            <a:spLocks noGrp="1"/>
          </p:cNvSpPr>
          <p:nvPr>
            <p:ph type="title"/>
          </p:nvPr>
        </p:nvSpPr>
        <p:spPr>
          <a:xfrm rot="-536">
            <a:off x="713226" y="4513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Hill function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14288"/>
              </p:ext>
            </p:extLst>
          </p:nvPr>
        </p:nvGraphicFramePr>
        <p:xfrm>
          <a:off x="1524000" y="2019432"/>
          <a:ext cx="6096000" cy="1771941"/>
        </p:xfrm>
        <a:graphic>
          <a:graphicData uri="http://schemas.openxmlformats.org/drawingml/2006/table">
            <a:tbl>
              <a:tblPr firstRow="1" bandRow="1">
                <a:tableStyleId>{EA309847-B5F2-44C1-8E21-DB26BEB3AEA5}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Repression</a:t>
                      </a:r>
                      <a:endParaRPr lang="en-US" dirty="0"/>
                    </a:p>
                  </a:txBody>
                  <a:tcPr/>
                </a:tc>
              </a:tr>
              <a:tr h="1030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97647" y="256528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G1^n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45491" y="2975370"/>
            <a:ext cx="111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C^n+G^n</a:t>
            </a:r>
            <a:endParaRPr lang="en-US" dirty="0"/>
          </a:p>
        </p:txBody>
      </p:sp>
      <p:cxnSp>
        <p:nvCxnSpPr>
          <p:cNvPr id="18" name="Google Shape;6373;p39"/>
          <p:cNvCxnSpPr/>
          <p:nvPr/>
        </p:nvCxnSpPr>
        <p:spPr>
          <a:xfrm>
            <a:off x="1832700" y="2915101"/>
            <a:ext cx="978234" cy="21005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1627501" y="2601695"/>
            <a:ext cx="177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         ]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52634" y="2761212"/>
            <a:ext cx="146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k_2 - y_2 *G_2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4571" y="256528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C^n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2415" y="2975370"/>
            <a:ext cx="111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C^n+G^n</a:t>
            </a:r>
            <a:endParaRPr lang="en-US" dirty="0"/>
          </a:p>
        </p:txBody>
      </p:sp>
      <p:cxnSp>
        <p:nvCxnSpPr>
          <p:cNvPr id="25" name="Google Shape;6373;p39"/>
          <p:cNvCxnSpPr/>
          <p:nvPr/>
        </p:nvCxnSpPr>
        <p:spPr>
          <a:xfrm>
            <a:off x="4939624" y="2915101"/>
            <a:ext cx="978234" cy="21005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711374" y="2525722"/>
            <a:ext cx="177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         ]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9558" y="2761212"/>
            <a:ext cx="146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k_2 - y_2 *G_2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575" y="4160924"/>
            <a:ext cx="2209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 is a constant </a:t>
            </a:r>
          </a:p>
          <a:p>
            <a:r>
              <a:rPr lang="en-US" sz="1050" dirty="0" smtClean="0"/>
              <a:t>G1 is playing role in G2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5" name="Google Shape;6535;p46"/>
          <p:cNvSpPr/>
          <p:nvPr/>
        </p:nvSpPr>
        <p:spPr>
          <a:xfrm>
            <a:off x="8087025" y="-1108475"/>
            <a:ext cx="2063400" cy="2745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6" name="Google Shape;6536;p46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-1421199">
            <a:off x="7284901" y="-459947"/>
            <a:ext cx="1272375" cy="1880948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6537" name="Google Shape;6537;p46"/>
          <p:cNvSpPr/>
          <p:nvPr/>
        </p:nvSpPr>
        <p:spPr>
          <a:xfrm>
            <a:off x="8665150" y="1405125"/>
            <a:ext cx="299700" cy="3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8" name="Google Shape;6538;p46"/>
          <p:cNvPicPr preferRelativeResize="0"/>
          <p:nvPr/>
        </p:nvPicPr>
        <p:blipFill rotWithShape="1">
          <a:blip r:embed="rId4">
            <a:alphaModFix/>
          </a:blip>
          <a:srcRect l="27280" t="12041" r="28253" b="21059"/>
          <a:stretch/>
        </p:blipFill>
        <p:spPr>
          <a:xfrm rot="-5632099" flipH="1">
            <a:off x="5784559" y="4012610"/>
            <a:ext cx="2749079" cy="2326483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22" name="Google Shape;6668;p48"/>
          <p:cNvSpPr txBox="1">
            <a:spLocks noGrp="1"/>
          </p:cNvSpPr>
          <p:nvPr>
            <p:ph type="title"/>
          </p:nvPr>
        </p:nvSpPr>
        <p:spPr>
          <a:xfrm rot="-536">
            <a:off x="1616335" y="1888443"/>
            <a:ext cx="5618783" cy="231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</a:t>
            </a:r>
            <a:r>
              <a:rPr lang="ar-EG" dirty="0" smtClean="0"/>
              <a:t> </a:t>
            </a:r>
            <a:r>
              <a:rPr lang="en-US" dirty="0" smtClean="0"/>
              <a:t>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7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gacy of Roman Mythology Bachelor's Thesis by Slidesgo">
  <a:themeElements>
    <a:clrScheme name="Simple Light">
      <a:dk1>
        <a:srgbClr val="000000"/>
      </a:dk1>
      <a:lt1>
        <a:srgbClr val="FFFFFF"/>
      </a:lt1>
      <a:dk2>
        <a:srgbClr val="F1E8D8"/>
      </a:dk2>
      <a:lt2>
        <a:srgbClr val="5B6356"/>
      </a:lt2>
      <a:accent1>
        <a:srgbClr val="70864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169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Anaheim</vt:lpstr>
      <vt:lpstr>Amiri</vt:lpstr>
      <vt:lpstr>Arial</vt:lpstr>
      <vt:lpstr>Cinzel Decorative</vt:lpstr>
      <vt:lpstr>Nunito Light</vt:lpstr>
      <vt:lpstr>Roboto Condensed Light</vt:lpstr>
      <vt:lpstr>Roboto</vt:lpstr>
      <vt:lpstr>Legacy of Roman Mythology Bachelor's Thesis by Slidesgo</vt:lpstr>
      <vt:lpstr>MODELING GENE NETWORKS</vt:lpstr>
      <vt:lpstr> Content of project</vt:lpstr>
      <vt:lpstr>Basics concepts in coding</vt:lpstr>
      <vt:lpstr>Example</vt:lpstr>
      <vt:lpstr>Central dogma (modiling for one gene)</vt:lpstr>
      <vt:lpstr>Hill function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GENE NETWORKS</dc:title>
  <cp:lastModifiedBy>hp</cp:lastModifiedBy>
  <cp:revision>16</cp:revision>
  <dcterms:modified xsi:type="dcterms:W3CDTF">2022-05-09T23:51:04Z</dcterms:modified>
</cp:coreProperties>
</file>