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E2"/>
    <a:srgbClr val="C0B7E3"/>
    <a:srgbClr val="FAC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3" d="100"/>
          <a:sy n="33" d="100"/>
        </p:scale>
        <p:origin x="3420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3AE-D56B-44E9-A647-5D156D2F9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5731-5922-471E-AAC5-5AA919E9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EE49-27CD-439B-8372-E40DF954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6CF4-8A4A-4D51-B99B-7930A076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D211-75B2-4E99-8AB8-3C9E041C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2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E9D4-24F8-4B1C-866D-7B07815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C4B36-CABC-4D72-A6C5-58D827A6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E4FEB-CDC0-465E-BCD5-341115D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21D3-1757-4303-A836-97E7198A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2526-DD1D-43C8-ABE2-F54B8239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5770D-4352-41CB-8F7A-E0CF49456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E0688-DA99-43A4-9952-5517786B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1B6C-174E-44A2-A4D6-F22C8B1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C5E6-792A-4053-AF8D-250476B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BB6F-AC58-40BE-9F25-9D48848C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ABE1-2D1D-43CA-8A73-E18D71EB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39C9-033A-463F-AFAD-BD8E2EA6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EFB9-1EFC-4BC6-AA02-7D443412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E5C5-9C28-45F4-8187-E60B28A6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C55-61B3-4BBC-9251-02754D84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1884-D09D-49C5-9F4F-4E59296B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4874A-1F12-42F4-9550-299FE240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82C4-EFD3-4FE0-A7F8-024A4B2C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F912-B901-45D8-AD6B-72F6939B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010E-5B15-4D71-8DD7-C61F674E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9E7-CEB1-4192-BE17-39B73C82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4E8D-EC0D-4AF0-9F58-C88AF31D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E5E0A-7EE1-4C92-9D18-DEF9BDA2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2497-8950-41AA-A6A5-96DCAC38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250F6-D5FE-4276-9531-93772D8F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61361-9DEF-4C9D-B563-35F1A563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8426-E3EA-4CE3-81FA-DCF7FB7F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0828-7D41-4A35-BA11-1DE20E36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E95F-5150-47C5-8738-95F0C5AE3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4FAB-E535-4952-AC0A-281A9689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1A35-7FA4-4336-AB5A-24ED828F1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E5A85-8769-43BC-A137-10A162B6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8FC8D-D619-4DA4-B308-F026F3E1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8E1AD-F7ED-40A3-A27C-D66B115D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5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1292-7BC8-48E3-945E-2AA1E95E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8F391-002A-44EE-AB28-02383EEB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B1426-821E-48A1-9D24-400753FE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0E684-BC87-4BEC-9D9D-66E18D2E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ED25D-0AE7-44E6-AF4B-FB765081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D8554-FB77-4019-96F5-880A532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98C0-F589-4EEC-AEFF-F9BB0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3205-1A34-4BC7-AF7B-5C73CC5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802-CBAC-422B-A6BA-0A6D3902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D4D2-C0BC-49F8-AA0B-946A4446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1A4C0-B9B4-4AE2-B691-DAA5E4F2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4FF7-18E3-4748-8568-3AA82496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E051-4FB4-4D47-AE87-D7A355F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E4E8-F9BD-4BC7-B46E-D945DD58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D97E0-638C-4B8D-95E6-AAC40E748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F702-8C17-4355-BEA0-B7C028CA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6A16-3CCE-473F-BFF2-F3CED2D0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991D-51CD-46FD-B894-5156AB8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CFF5-3F5D-4A07-BC6C-E0728686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590DF-1C7E-4963-A719-AAD9A6E5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CF22-3AB0-453A-BEAC-BAB7FEA2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D780-B430-4C15-B163-C61FEB974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F66D-5D0E-4D75-B014-B5864A5B1A0E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8486-DE2A-4433-AF68-DB1F69FD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C1FE-3895-44B8-8F78-46DA74EE2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1C09-F257-492A-B247-2513D528A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4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5BF7D76E-8B34-4CBD-81BA-CFCBF902436E}"/>
              </a:ext>
            </a:extLst>
          </p:cNvPr>
          <p:cNvSpPr/>
          <p:nvPr/>
        </p:nvSpPr>
        <p:spPr>
          <a:xfrm>
            <a:off x="17520443" y="2396133"/>
            <a:ext cx="159649" cy="159649"/>
          </a:xfrm>
          <a:prstGeom prst="ellipse">
            <a:avLst/>
          </a:prstGeom>
          <a:solidFill>
            <a:srgbClr val="82A0E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88E266B-8626-4227-9656-3605E91C2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83195"/>
              </p:ext>
            </p:extLst>
          </p:nvPr>
        </p:nvGraphicFramePr>
        <p:xfrm>
          <a:off x="-5157638" y="256292"/>
          <a:ext cx="10107870" cy="6126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64217">
                  <a:extLst>
                    <a:ext uri="{9D8B030D-6E8A-4147-A177-3AD203B41FA5}">
                      <a16:colId xmlns:a16="http://schemas.microsoft.com/office/drawing/2014/main" val="3263923733"/>
                    </a:ext>
                  </a:extLst>
                </a:gridCol>
                <a:gridCol w="1678931">
                  <a:extLst>
                    <a:ext uri="{9D8B030D-6E8A-4147-A177-3AD203B41FA5}">
                      <a16:colId xmlns:a16="http://schemas.microsoft.com/office/drawing/2014/main" val="796067758"/>
                    </a:ext>
                  </a:extLst>
                </a:gridCol>
                <a:gridCol w="2021574">
                  <a:extLst>
                    <a:ext uri="{9D8B030D-6E8A-4147-A177-3AD203B41FA5}">
                      <a16:colId xmlns:a16="http://schemas.microsoft.com/office/drawing/2014/main" val="2481687741"/>
                    </a:ext>
                  </a:extLst>
                </a:gridCol>
                <a:gridCol w="2021574">
                  <a:extLst>
                    <a:ext uri="{9D8B030D-6E8A-4147-A177-3AD203B41FA5}">
                      <a16:colId xmlns:a16="http://schemas.microsoft.com/office/drawing/2014/main" val="4289315081"/>
                    </a:ext>
                  </a:extLst>
                </a:gridCol>
                <a:gridCol w="2021574">
                  <a:extLst>
                    <a:ext uri="{9D8B030D-6E8A-4147-A177-3AD203B41FA5}">
                      <a16:colId xmlns:a16="http://schemas.microsoft.com/office/drawing/2014/main" val="4288708633"/>
                    </a:ext>
                  </a:extLst>
                </a:gridCol>
              </a:tblGrid>
              <a:tr h="608130">
                <a:tc>
                  <a:txBody>
                    <a:bodyPr/>
                    <a:lstStyle/>
                    <a:p>
                      <a:r>
                        <a:rPr lang="en-GB" dirty="0"/>
                        <a:t>WWT Upgrade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(development frozen at 2020 levels)</a:t>
                      </a:r>
                    </a:p>
                  </a:txBody>
                  <a:tcPr>
                    <a:solidFill>
                      <a:srgbClr val="FAC0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Secondary or better</a:t>
                      </a:r>
                    </a:p>
                    <a:p>
                      <a:r>
                        <a:rPr lang="en-GB" dirty="0"/>
                        <a:t>(all primary &amp; no treatment upgraded to secondary)</a:t>
                      </a:r>
                    </a:p>
                  </a:txBody>
                  <a:tcPr>
                    <a:solidFill>
                      <a:srgbClr val="C0B7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Best </a:t>
                      </a:r>
                    </a:p>
                    <a:p>
                      <a:r>
                        <a:rPr lang="en-GB" dirty="0"/>
                        <a:t>All tertiary treatment</a:t>
                      </a:r>
                    </a:p>
                  </a:txBody>
                  <a:tcPr>
                    <a:solidFill>
                      <a:srgbClr val="82A0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58470"/>
                  </a:ext>
                </a:extLst>
              </a:tr>
              <a:tr h="608130">
                <a:tc>
                  <a:txBody>
                    <a:bodyPr/>
                    <a:lstStyle/>
                    <a:p>
                      <a:r>
                        <a:rPr lang="en-GB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</a:t>
                      </a:r>
                    </a:p>
                    <a:p>
                      <a:r>
                        <a:rPr lang="en-GB" dirty="0"/>
                        <a:t>Population declines in 2050, reducing API sales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</a:t>
                      </a:r>
                    </a:p>
                    <a:p>
                      <a:r>
                        <a:rPr lang="en-GB" dirty="0"/>
                        <a:t>Population increases in 2050, increasing API sales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</a:t>
                      </a:r>
                    </a:p>
                    <a:p>
                      <a:r>
                        <a:rPr lang="en-GB" dirty="0"/>
                        <a:t>Population increases considerably in 2050, increasing API sales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93236"/>
                  </a:ext>
                </a:extLst>
              </a:tr>
              <a:tr h="60813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2020</a:t>
                      </a:r>
                    </a:p>
                    <a:p>
                      <a:r>
                        <a:rPr lang="en-GB" dirty="0"/>
                        <a:t>Current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2050</a:t>
                      </a:r>
                    </a:p>
                    <a:p>
                      <a:r>
                        <a:rPr lang="en-GB" dirty="0"/>
                        <a:t>Population changes following growth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67078"/>
                  </a:ext>
                </a:extLst>
              </a:tr>
              <a:tr h="608130">
                <a:tc>
                  <a:txBody>
                    <a:bodyPr/>
                    <a:lstStyle/>
                    <a:p>
                      <a:r>
                        <a:rPr lang="en-GB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County (national population, moderate WWT access)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Urban Counties (Oslo, </a:t>
                      </a:r>
                      <a:r>
                        <a:rPr lang="en-GB" dirty="0" err="1"/>
                        <a:t>Viken</a:t>
                      </a:r>
                      <a:r>
                        <a:rPr lang="en-GB" dirty="0"/>
                        <a:t>, etc.) – high population, high WWT access, low dilution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Rural Counties (</a:t>
                      </a:r>
                      <a:r>
                        <a:rPr lang="en-GB" dirty="0" err="1"/>
                        <a:t>Finnmark</a:t>
                      </a:r>
                      <a:r>
                        <a:rPr lang="en-GB" dirty="0"/>
                        <a:t>, etc.) – low population, low WWTP access, high dilution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 counties – somewhere in-between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18217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0750ED-E13A-40D0-B93A-190535838871}"/>
              </a:ext>
            </a:extLst>
          </p:cNvPr>
          <p:cNvCxnSpPr>
            <a:cxnSpLocks/>
          </p:cNvCxnSpPr>
          <p:nvPr/>
        </p:nvCxnSpPr>
        <p:spPr>
          <a:xfrm flipV="1">
            <a:off x="5776686" y="362857"/>
            <a:ext cx="0" cy="60199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D9CFA6-B208-416A-9A1E-955BD5523543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6644" y="3372815"/>
            <a:ext cx="0" cy="60199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5A98D9-67CF-42EA-A8B1-8495B43335FC}"/>
              </a:ext>
            </a:extLst>
          </p:cNvPr>
          <p:cNvSpPr txBox="1"/>
          <p:nvPr/>
        </p:nvSpPr>
        <p:spPr>
          <a:xfrm>
            <a:off x="6966857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D2CF4E-87BB-46E7-B7F8-5452A2D6D217}"/>
              </a:ext>
            </a:extLst>
          </p:cNvPr>
          <p:cNvSpPr txBox="1"/>
          <p:nvPr/>
        </p:nvSpPr>
        <p:spPr>
          <a:xfrm>
            <a:off x="9935028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344529-1472-49C8-B908-E601F63A1E84}"/>
              </a:ext>
            </a:extLst>
          </p:cNvPr>
          <p:cNvSpPr txBox="1"/>
          <p:nvPr/>
        </p:nvSpPr>
        <p:spPr>
          <a:xfrm rot="16200000">
            <a:off x="4644571" y="3244334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Exposure &amp; Risk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E71A64-CA6F-43EB-A72F-FDD704B80BC4}"/>
              </a:ext>
            </a:extLst>
          </p:cNvPr>
          <p:cNvSpPr/>
          <p:nvPr/>
        </p:nvSpPr>
        <p:spPr>
          <a:xfrm>
            <a:off x="6966857" y="2380343"/>
            <a:ext cx="159649" cy="1596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E4E32D-B250-4B7B-8F9C-06E7A4A3B4E7}"/>
              </a:ext>
            </a:extLst>
          </p:cNvPr>
          <p:cNvSpPr/>
          <p:nvPr/>
        </p:nvSpPr>
        <p:spPr>
          <a:xfrm>
            <a:off x="7024909" y="4457757"/>
            <a:ext cx="159649" cy="1596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D7A1AE-4620-45AB-A940-E5D55AE71A9C}"/>
              </a:ext>
            </a:extLst>
          </p:cNvPr>
          <p:cNvSpPr txBox="1"/>
          <p:nvPr/>
        </p:nvSpPr>
        <p:spPr>
          <a:xfrm>
            <a:off x="6329593" y="2539992"/>
            <a:ext cx="14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urban county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A32BF9-7AAF-4ED4-99A9-BEFE213FEED7}"/>
              </a:ext>
            </a:extLst>
          </p:cNvPr>
          <p:cNvSpPr txBox="1"/>
          <p:nvPr/>
        </p:nvSpPr>
        <p:spPr>
          <a:xfrm>
            <a:off x="6409418" y="4666634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rural county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630467-7A77-48BF-8E84-4312416C20F7}"/>
              </a:ext>
            </a:extLst>
          </p:cNvPr>
          <p:cNvSpPr/>
          <p:nvPr/>
        </p:nvSpPr>
        <p:spPr>
          <a:xfrm>
            <a:off x="10428122" y="2909324"/>
            <a:ext cx="159649" cy="15964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311CF6-BA4B-49E9-A791-BF3C40C84EE0}"/>
              </a:ext>
            </a:extLst>
          </p:cNvPr>
          <p:cNvSpPr/>
          <p:nvPr/>
        </p:nvSpPr>
        <p:spPr>
          <a:xfrm>
            <a:off x="10428122" y="2460167"/>
            <a:ext cx="159649" cy="159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A2269D-97FA-4548-8D18-62DF061AD186}"/>
              </a:ext>
            </a:extLst>
          </p:cNvPr>
          <p:cNvSpPr/>
          <p:nvPr/>
        </p:nvSpPr>
        <p:spPr>
          <a:xfrm>
            <a:off x="10428121" y="1994695"/>
            <a:ext cx="159649" cy="159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CFDAD1-F2A3-4F5D-A703-138FF7000B9F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 flipV="1">
            <a:off x="7126506" y="2074520"/>
            <a:ext cx="3301615" cy="385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CA942-BECF-47BA-872B-AAA5E865CED8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7126506" y="2460168"/>
            <a:ext cx="3301616" cy="528981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E4791B-E441-4A3F-B38D-ABC52477BF2C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>
            <a:off x="7126506" y="2460168"/>
            <a:ext cx="3301616" cy="79824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C4C5810-2EEE-4A8C-B0B6-8921AFDBC878}"/>
              </a:ext>
            </a:extLst>
          </p:cNvPr>
          <p:cNvSpPr/>
          <p:nvPr/>
        </p:nvSpPr>
        <p:spPr>
          <a:xfrm>
            <a:off x="10507946" y="4986738"/>
            <a:ext cx="159649" cy="15964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9E64C6-048F-4C10-8F78-F5DE061CF790}"/>
              </a:ext>
            </a:extLst>
          </p:cNvPr>
          <p:cNvSpPr/>
          <p:nvPr/>
        </p:nvSpPr>
        <p:spPr>
          <a:xfrm>
            <a:off x="10507946" y="4537581"/>
            <a:ext cx="159649" cy="159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AC3186-59A2-49EC-8897-3B70606A821B}"/>
              </a:ext>
            </a:extLst>
          </p:cNvPr>
          <p:cNvSpPr/>
          <p:nvPr/>
        </p:nvSpPr>
        <p:spPr>
          <a:xfrm>
            <a:off x="10507945" y="4072109"/>
            <a:ext cx="159649" cy="159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583CF6-B011-416E-B341-2C7846B5258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06330" y="4151934"/>
            <a:ext cx="3301615" cy="385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7B9308-C792-4CCE-8E4E-368BA318742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7206330" y="4537582"/>
            <a:ext cx="3301616" cy="528981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0F5836-CD6E-472D-B1C2-89EF54E15C6B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206330" y="4537582"/>
            <a:ext cx="3301616" cy="79824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7255EB-7BDE-49F0-A17E-F1B485C4B864}"/>
              </a:ext>
            </a:extLst>
          </p:cNvPr>
          <p:cNvSpPr txBox="1"/>
          <p:nvPr/>
        </p:nvSpPr>
        <p:spPr>
          <a:xfrm>
            <a:off x="6966856" y="475228"/>
            <a:ext cx="38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 sales, and therefore exposure and risk, are predicted to vary linearly with year and population.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30394D-42D3-438F-9532-773AE635FBA0}"/>
              </a:ext>
            </a:extLst>
          </p:cNvPr>
          <p:cNvSpPr txBox="1"/>
          <p:nvPr/>
        </p:nvSpPr>
        <p:spPr>
          <a:xfrm>
            <a:off x="6096000" y="5184472"/>
            <a:ext cx="38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Rural counties typically have lower WWT but higher dilution. This may result in lower exposure?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752386-5A72-4110-B5A0-60F9F8D5CC36}"/>
              </a:ext>
            </a:extLst>
          </p:cNvPr>
          <p:cNvSpPr txBox="1"/>
          <p:nvPr/>
        </p:nvSpPr>
        <p:spPr>
          <a:xfrm>
            <a:off x="6229234" y="-761157"/>
            <a:ext cx="601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Year, Population Growth and County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939A6C-C969-4B86-B721-29557ACDBDCC}"/>
              </a:ext>
            </a:extLst>
          </p:cNvPr>
          <p:cNvCxnSpPr>
            <a:cxnSpLocks/>
          </p:cNvCxnSpPr>
          <p:nvPr/>
        </p:nvCxnSpPr>
        <p:spPr>
          <a:xfrm flipV="1">
            <a:off x="12802056" y="419042"/>
            <a:ext cx="0" cy="60199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24A382-9C8F-4E05-9390-917EC0C259DF}"/>
              </a:ext>
            </a:extLst>
          </p:cNvPr>
          <p:cNvCxnSpPr>
            <a:cxnSpLocks/>
          </p:cNvCxnSpPr>
          <p:nvPr/>
        </p:nvCxnSpPr>
        <p:spPr>
          <a:xfrm rot="5400000" flipV="1">
            <a:off x="15812014" y="3429000"/>
            <a:ext cx="0" cy="60199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102B9C-4A34-48BD-AD9F-C2B1D6483F32}"/>
              </a:ext>
            </a:extLst>
          </p:cNvPr>
          <p:cNvSpPr txBox="1"/>
          <p:nvPr/>
        </p:nvSpPr>
        <p:spPr>
          <a:xfrm>
            <a:off x="13992227" y="65448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7FF01A-E61A-4587-96C8-0E823ED4F5D0}"/>
              </a:ext>
            </a:extLst>
          </p:cNvPr>
          <p:cNvSpPr txBox="1"/>
          <p:nvPr/>
        </p:nvSpPr>
        <p:spPr>
          <a:xfrm>
            <a:off x="16960398" y="65448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6D985B-EFA1-4429-9D64-1232D10FFFDD}"/>
              </a:ext>
            </a:extLst>
          </p:cNvPr>
          <p:cNvSpPr txBox="1"/>
          <p:nvPr/>
        </p:nvSpPr>
        <p:spPr>
          <a:xfrm rot="16200000">
            <a:off x="11669941" y="3300519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Exposure &amp; Risk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9C9DD8-F1BB-40C5-A9AC-67C07DB9530A}"/>
              </a:ext>
            </a:extLst>
          </p:cNvPr>
          <p:cNvSpPr/>
          <p:nvPr/>
        </p:nvSpPr>
        <p:spPr>
          <a:xfrm>
            <a:off x="14050279" y="4510312"/>
            <a:ext cx="159649" cy="1596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FFB30B-389B-457B-8314-B66D6958996B}"/>
              </a:ext>
            </a:extLst>
          </p:cNvPr>
          <p:cNvSpPr txBox="1"/>
          <p:nvPr/>
        </p:nvSpPr>
        <p:spPr>
          <a:xfrm>
            <a:off x="13354963" y="2596177"/>
            <a:ext cx="14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urban county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E9AFD-8026-4FFC-9740-DA6BB0EAC804}"/>
              </a:ext>
            </a:extLst>
          </p:cNvPr>
          <p:cNvSpPr txBox="1"/>
          <p:nvPr/>
        </p:nvSpPr>
        <p:spPr>
          <a:xfrm>
            <a:off x="13434788" y="472281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rural county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3F0B468-9D0B-4983-93DF-7B3868A7B28B}"/>
              </a:ext>
            </a:extLst>
          </p:cNvPr>
          <p:cNvSpPr/>
          <p:nvPr/>
        </p:nvSpPr>
        <p:spPr>
          <a:xfrm>
            <a:off x="17533316" y="4854238"/>
            <a:ext cx="159649" cy="159649"/>
          </a:xfrm>
          <a:prstGeom prst="ellipse">
            <a:avLst/>
          </a:prstGeom>
          <a:solidFill>
            <a:srgbClr val="C0B7E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89849B-F04A-4A6E-97FD-557EA9886B3F}"/>
              </a:ext>
            </a:extLst>
          </p:cNvPr>
          <p:cNvSpPr/>
          <p:nvPr/>
        </p:nvSpPr>
        <p:spPr>
          <a:xfrm>
            <a:off x="17533316" y="4510312"/>
            <a:ext cx="159649" cy="159649"/>
          </a:xfrm>
          <a:prstGeom prst="ellipse">
            <a:avLst/>
          </a:prstGeom>
          <a:solidFill>
            <a:srgbClr val="FAC0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087ABE-B0B3-4218-B640-A3C714E75035}"/>
              </a:ext>
            </a:extLst>
          </p:cNvPr>
          <p:cNvCxnSpPr>
            <a:cxnSpLocks/>
            <a:stCxn id="66" idx="6"/>
            <a:endCxn id="75" idx="2"/>
          </p:cNvCxnSpPr>
          <p:nvPr/>
        </p:nvCxnSpPr>
        <p:spPr>
          <a:xfrm>
            <a:off x="14209928" y="4590137"/>
            <a:ext cx="3323388" cy="343926"/>
          </a:xfrm>
          <a:prstGeom prst="straightConnector1">
            <a:avLst/>
          </a:prstGeom>
          <a:ln>
            <a:solidFill>
              <a:srgbClr val="C0B7E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895E3B4-2EB3-46B6-A928-7E868EC0B340}"/>
              </a:ext>
            </a:extLst>
          </p:cNvPr>
          <p:cNvCxnSpPr>
            <a:cxnSpLocks/>
            <a:stCxn id="66" idx="6"/>
            <a:endCxn id="76" idx="2"/>
          </p:cNvCxnSpPr>
          <p:nvPr/>
        </p:nvCxnSpPr>
        <p:spPr>
          <a:xfrm>
            <a:off x="14209928" y="4590137"/>
            <a:ext cx="3323388" cy="0"/>
          </a:xfrm>
          <a:prstGeom prst="straightConnector1">
            <a:avLst/>
          </a:prstGeom>
          <a:ln>
            <a:solidFill>
              <a:srgbClr val="FAC0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3CAB4A-3E77-4929-B835-D4C910CD1D58}"/>
              </a:ext>
            </a:extLst>
          </p:cNvPr>
          <p:cNvSpPr txBox="1"/>
          <p:nvPr/>
        </p:nvSpPr>
        <p:spPr>
          <a:xfrm>
            <a:off x="13992226" y="531413"/>
            <a:ext cx="38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Urban counties with advanced WWT will be barely or not at all affected by upgrade scenarios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872BC7-F9D4-428E-B484-AA3BBD670FDA}"/>
              </a:ext>
            </a:extLst>
          </p:cNvPr>
          <p:cNvSpPr txBox="1"/>
          <p:nvPr/>
        </p:nvSpPr>
        <p:spPr>
          <a:xfrm>
            <a:off x="13121370" y="5240657"/>
            <a:ext cx="38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lower WWT, rural counties will be more affected by upgrade scenarios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D6628C-C1F8-4EF5-AB1B-330B1A54D4C5}"/>
              </a:ext>
            </a:extLst>
          </p:cNvPr>
          <p:cNvSpPr txBox="1"/>
          <p:nvPr/>
        </p:nvSpPr>
        <p:spPr>
          <a:xfrm>
            <a:off x="13254604" y="-704972"/>
            <a:ext cx="634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Year, WWT Upgrade Scenario and County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4EE440-F430-4FA6-A4B2-5DB8D10D19C9}"/>
              </a:ext>
            </a:extLst>
          </p:cNvPr>
          <p:cNvSpPr/>
          <p:nvPr/>
        </p:nvSpPr>
        <p:spPr>
          <a:xfrm>
            <a:off x="17526114" y="5134762"/>
            <a:ext cx="159649" cy="159649"/>
          </a:xfrm>
          <a:prstGeom prst="ellipse">
            <a:avLst/>
          </a:prstGeom>
          <a:solidFill>
            <a:srgbClr val="82A0E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8923CE-868C-43D3-98BC-4EC6DFD635E1}"/>
              </a:ext>
            </a:extLst>
          </p:cNvPr>
          <p:cNvCxnSpPr>
            <a:cxnSpLocks/>
          </p:cNvCxnSpPr>
          <p:nvPr/>
        </p:nvCxnSpPr>
        <p:spPr>
          <a:xfrm>
            <a:off x="14201839" y="4617405"/>
            <a:ext cx="3339566" cy="568006"/>
          </a:xfrm>
          <a:prstGeom prst="straightConnector1">
            <a:avLst/>
          </a:prstGeom>
          <a:ln>
            <a:solidFill>
              <a:srgbClr val="82A0E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66FD0A3-8169-452D-A96F-1B69013BD669}"/>
              </a:ext>
            </a:extLst>
          </p:cNvPr>
          <p:cNvSpPr/>
          <p:nvPr/>
        </p:nvSpPr>
        <p:spPr>
          <a:xfrm>
            <a:off x="14042190" y="2252148"/>
            <a:ext cx="159649" cy="1596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418AC8-9B5B-4537-A71D-C8B6640F0495}"/>
              </a:ext>
            </a:extLst>
          </p:cNvPr>
          <p:cNvSpPr/>
          <p:nvPr/>
        </p:nvSpPr>
        <p:spPr>
          <a:xfrm>
            <a:off x="17525227" y="2303995"/>
            <a:ext cx="159649" cy="159649"/>
          </a:xfrm>
          <a:prstGeom prst="ellipse">
            <a:avLst/>
          </a:prstGeom>
          <a:solidFill>
            <a:srgbClr val="C0B7E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9144E34-4D37-4818-8C2B-A039435CA831}"/>
              </a:ext>
            </a:extLst>
          </p:cNvPr>
          <p:cNvSpPr/>
          <p:nvPr/>
        </p:nvSpPr>
        <p:spPr>
          <a:xfrm>
            <a:off x="17525227" y="2252148"/>
            <a:ext cx="159649" cy="159649"/>
          </a:xfrm>
          <a:prstGeom prst="ellipse">
            <a:avLst/>
          </a:prstGeom>
          <a:solidFill>
            <a:srgbClr val="FAC0F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4AEC79-5CCB-463A-87E3-7A665E9243C4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14201839" y="2331973"/>
            <a:ext cx="3323388" cy="51847"/>
          </a:xfrm>
          <a:prstGeom prst="straightConnector1">
            <a:avLst/>
          </a:prstGeom>
          <a:ln>
            <a:solidFill>
              <a:srgbClr val="C0B7E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D7EFD1-79F6-4B3F-AD9F-7E6A5BFF1E0A}"/>
              </a:ext>
            </a:extLst>
          </p:cNvPr>
          <p:cNvCxnSpPr>
            <a:cxnSpLocks/>
            <a:stCxn id="90" idx="6"/>
            <a:endCxn id="92" idx="2"/>
          </p:cNvCxnSpPr>
          <p:nvPr/>
        </p:nvCxnSpPr>
        <p:spPr>
          <a:xfrm>
            <a:off x="14201839" y="2331973"/>
            <a:ext cx="3323388" cy="0"/>
          </a:xfrm>
          <a:prstGeom prst="straightConnector1">
            <a:avLst/>
          </a:prstGeom>
          <a:ln>
            <a:solidFill>
              <a:srgbClr val="FAC0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69F979-BA87-4E1F-91B9-00AE95E278D4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4193750" y="2359241"/>
            <a:ext cx="3326693" cy="116717"/>
          </a:xfrm>
          <a:prstGeom prst="straightConnector1">
            <a:avLst/>
          </a:prstGeom>
          <a:ln>
            <a:solidFill>
              <a:srgbClr val="82A0E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3</cp:revision>
  <dcterms:created xsi:type="dcterms:W3CDTF">2023-01-09T14:00:34Z</dcterms:created>
  <dcterms:modified xsi:type="dcterms:W3CDTF">2023-01-09T14:13:50Z</dcterms:modified>
</cp:coreProperties>
</file>