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50" d="100"/>
          <a:sy n="50" d="100"/>
        </p:scale>
        <p:origin x="4158" y="2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51AF-528A-97A2-54DB-5BB1356D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97E60-21DD-98A7-C810-92AC1B64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7CED-0102-3AE8-D8A6-B369BF71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094E-B0FE-D707-4715-2CF964D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D601-6233-CF67-3247-508FEF8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521-EE16-39C0-46F5-425C8BD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A9D9-83F8-91EF-F8A7-C75D8D70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EFC1-2511-75B7-158A-C1A10BB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70FB-3B63-13CA-32F2-43CDE0F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B7A5-0867-3E85-C381-C6A865E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FB10A-B32B-646A-3F32-A186B7B1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93DF-AD08-7B9B-C8C8-4F937D9C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B7A-E2DB-EFF0-F9DB-AC3D1AF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F711-2A84-218F-8BF5-8FE07E29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A722-9E33-BB2A-34C9-5E784A6F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9DE-55B1-AD3D-0133-B7783A5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5E1B-769C-278F-FFD2-B45F847D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9DB-B19A-7C22-B512-E4DC132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3021-2EFD-6BDF-258C-EA86099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AE07-8A5D-2A72-F171-5D96469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9DC-CA75-02AA-8AE0-A541DEF4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EF43-B58C-DE14-33D2-23C0110D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25A-FB9B-3B34-2958-918BD7C8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6C8-14DA-B947-15E7-AFF4FA6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EE00-0687-520C-E073-BD72DED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A0E-C77F-2A4C-956A-C573C2AA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086F-59C7-1F75-D306-B4344B03A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3BE3-8FFF-F28E-9A16-8D58CFFB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1913-18B4-C990-1E00-160A0F8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A877-120F-229D-F0A9-B1386706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29BC-70E8-1084-3EB5-23F43E6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FF33-41FD-F247-28EB-38EC513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FB23-C029-2148-E6EC-AF7317AB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CC27-E896-6970-7FB3-979FBF33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7E70A-1F1C-B110-69CA-EA0A64CB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EB393-F649-9E3D-4287-AF0BDF25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164B-B6C4-0D41-43E7-F5B7A813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5CA6-E808-4D91-F265-5EAA4426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6C81A-D356-E0F2-DA50-7C3CBDA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05A-6072-1E62-9900-0F000F0A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589A8-7DC2-5F27-0205-AC76A48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E132-2203-BEB2-8797-FD00C6C4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7B1BB-68DC-7285-C7F3-76B0182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35A36-A9D5-CD4D-3721-197BC874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45D71-16E5-8D5D-9F11-AD283C18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10C9F-371A-F4A0-86FD-DB4AFFB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6AA-29C4-C10E-A979-05AFBD76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1695-919C-501E-0EDD-3FE9D9E2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CAE7-343B-F9A2-004E-600A261A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E52A-7F2F-FF01-188F-788C2FF0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FBC7-FF42-BFDA-1E5F-E3AE3B8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01A7-8049-1119-21A5-FDB6CB2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840-3320-784F-551C-96C623F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9597F-6777-3161-DDB2-DCF9E14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303-7F11-B1C3-A02F-83B8921C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72DB-AC01-4CB7-731D-4E85A3A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863E-3C14-3D21-22E9-50A38871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3B24-01E7-ED65-B0A5-8C63490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4A15F-E908-8819-535C-FE7840CE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AF47-D090-8423-B77D-ABC4B1B4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F451-CCF7-92B8-F3CB-6C719017F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109C-1392-4401-B401-9B62BF3E22B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E291-84BF-2CE9-6B89-D6325D66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8809-B760-7675-F9DB-42E4318C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2CA4B-18BB-FC26-3D43-EDE485AE6B03}"/>
              </a:ext>
            </a:extLst>
          </p:cNvPr>
          <p:cNvGrpSpPr/>
          <p:nvPr/>
        </p:nvGrpSpPr>
        <p:grpSpPr>
          <a:xfrm>
            <a:off x="50037" y="-1200329"/>
            <a:ext cx="3180208" cy="1200329"/>
            <a:chOff x="1215081" y="1095561"/>
            <a:chExt cx="3180208" cy="1200329"/>
          </a:xfrm>
        </p:grpSpPr>
        <p:pic>
          <p:nvPicPr>
            <p:cNvPr id="9" name="Picture 8" descr="A picture containing text, first-aid kit, vector graphics, clipart&#10;&#10;Description automatically generated">
              <a:extLst>
                <a:ext uri="{FF2B5EF4-FFF2-40B4-BE49-F238E27FC236}">
                  <a16:creationId xmlns:a16="http://schemas.microsoft.com/office/drawing/2014/main" id="{37DFE2A8-A016-1E80-9230-680630D23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81" y="1229498"/>
              <a:ext cx="951470" cy="9514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279B0-31D3-F2DF-D7E8-AED4B28D7E84}"/>
                </a:ext>
              </a:extLst>
            </p:cNvPr>
            <p:cNvSpPr txBox="1"/>
            <p:nvPr/>
          </p:nvSpPr>
          <p:spPr>
            <a:xfrm>
              <a:off x="2235723" y="1095561"/>
              <a:ext cx="21595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Historic Medicine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Sales Weights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Norwegian Institute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for Public Health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0079AA-2A8F-F909-A8AB-A88BF42943D0}"/>
              </a:ext>
            </a:extLst>
          </p:cNvPr>
          <p:cNvGrpSpPr/>
          <p:nvPr/>
        </p:nvGrpSpPr>
        <p:grpSpPr>
          <a:xfrm>
            <a:off x="7329880" y="-1145412"/>
            <a:ext cx="3372568" cy="957747"/>
            <a:chOff x="4831492" y="5239662"/>
            <a:chExt cx="3372568" cy="957747"/>
          </a:xfrm>
        </p:grpSpPr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1A829758-CBA3-DE79-7A5C-03C96B759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492" y="5239662"/>
              <a:ext cx="951470" cy="9514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ED7BF0-197F-2860-4100-4F4829A706A1}"/>
                </a:ext>
              </a:extLst>
            </p:cNvPr>
            <p:cNvSpPr txBox="1"/>
            <p:nvPr/>
          </p:nvSpPr>
          <p:spPr>
            <a:xfrm>
              <a:off x="5800838" y="5274079"/>
              <a:ext cx="24032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Forecast Population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Scenarios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3F49CD-2511-A3F9-254B-883732BFFF11}"/>
              </a:ext>
            </a:extLst>
          </p:cNvPr>
          <p:cNvGrpSpPr/>
          <p:nvPr/>
        </p:nvGrpSpPr>
        <p:grpSpPr>
          <a:xfrm>
            <a:off x="3691904" y="-1150868"/>
            <a:ext cx="3347614" cy="963651"/>
            <a:chOff x="739346" y="5259498"/>
            <a:chExt cx="3347614" cy="963651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98E5E0F-88B0-5305-AA39-EB51AD54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46" y="5259498"/>
              <a:ext cx="951470" cy="95147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9A3378-1191-0510-C76F-8ADFF13BEC8A}"/>
                </a:ext>
              </a:extLst>
            </p:cNvPr>
            <p:cNvSpPr txBox="1"/>
            <p:nvPr/>
          </p:nvSpPr>
          <p:spPr>
            <a:xfrm>
              <a:off x="1786330" y="5299819"/>
              <a:ext cx="23006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Historic Population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C1FCEF-6A43-B637-7DB7-BD801DF191C7}"/>
              </a:ext>
            </a:extLst>
          </p:cNvPr>
          <p:cNvGrpSpPr/>
          <p:nvPr/>
        </p:nvGrpSpPr>
        <p:grpSpPr>
          <a:xfrm>
            <a:off x="8442635" y="5720032"/>
            <a:ext cx="4022200" cy="923330"/>
            <a:chOff x="684914" y="3911801"/>
            <a:chExt cx="4022200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E75AE2-EFA4-410D-D33A-46A66C1CD620}"/>
                </a:ext>
              </a:extLst>
            </p:cNvPr>
            <p:cNvSpPr txBox="1"/>
            <p:nvPr/>
          </p:nvSpPr>
          <p:spPr>
            <a:xfrm>
              <a:off x="1598571" y="3911801"/>
              <a:ext cx="31085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Wastewater Treatment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Upgrade Scenarios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van Dijk et al. (in production)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AC9A2B-33A1-136F-2679-53BA5D2E1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914" y="3912348"/>
              <a:ext cx="875844" cy="87474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6BD511-DF52-4408-E8CA-B76CD0CF937F}"/>
              </a:ext>
            </a:extLst>
          </p:cNvPr>
          <p:cNvGrpSpPr/>
          <p:nvPr/>
        </p:nvGrpSpPr>
        <p:grpSpPr>
          <a:xfrm>
            <a:off x="3450791" y="4142749"/>
            <a:ext cx="3829841" cy="875843"/>
            <a:chOff x="2680264" y="4793218"/>
            <a:chExt cx="3829841" cy="8758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41AADD-837C-14AC-34E0-29A0E434041B}"/>
                </a:ext>
              </a:extLst>
            </p:cNvPr>
            <p:cNvSpPr txBox="1"/>
            <p:nvPr/>
          </p:nvSpPr>
          <p:spPr>
            <a:xfrm>
              <a:off x="3593922" y="4907973"/>
              <a:ext cx="2916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Influent</a:t>
              </a: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577C0088-4375-A007-0D04-3C732282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264" y="4793218"/>
              <a:ext cx="875843" cy="87584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6DEF42-46DE-6E63-16C1-47E59BA86742}"/>
              </a:ext>
            </a:extLst>
          </p:cNvPr>
          <p:cNvGrpSpPr/>
          <p:nvPr/>
        </p:nvGrpSpPr>
        <p:grpSpPr>
          <a:xfrm>
            <a:off x="8416046" y="9245879"/>
            <a:ext cx="3055270" cy="900000"/>
            <a:chOff x="9280446" y="-121738"/>
            <a:chExt cx="3055270" cy="900000"/>
          </a:xfrm>
        </p:grpSpPr>
        <p:pic>
          <p:nvPicPr>
            <p:cNvPr id="39" name="Picture 3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0879693-6A5A-1748-EE8A-917D2320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446" y="-121738"/>
              <a:ext cx="900000" cy="90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5777A2-EB15-DD4F-024F-30068B6895B3}"/>
                </a:ext>
              </a:extLst>
            </p:cNvPr>
            <p:cNvSpPr txBox="1"/>
            <p:nvPr/>
          </p:nvSpPr>
          <p:spPr>
            <a:xfrm>
              <a:off x="10180446" y="52973"/>
              <a:ext cx="2155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Toxicity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(PNEC)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C4CD1F-0F9B-526B-06CD-9ED81A07873D}"/>
              </a:ext>
            </a:extLst>
          </p:cNvPr>
          <p:cNvGrpSpPr/>
          <p:nvPr/>
        </p:nvGrpSpPr>
        <p:grpSpPr>
          <a:xfrm>
            <a:off x="3994172" y="9372714"/>
            <a:ext cx="2743078" cy="900000"/>
            <a:chOff x="2685061" y="2579780"/>
            <a:chExt cx="2743078" cy="900000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B35032CA-CE31-8E29-7223-271FEB357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61" y="2579780"/>
              <a:ext cx="900000" cy="900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5C51-5908-4B62-EE3E-CBB17003E5E4}"/>
                </a:ext>
              </a:extLst>
            </p:cNvPr>
            <p:cNvSpPr txBox="1"/>
            <p:nvPr/>
          </p:nvSpPr>
          <p:spPr>
            <a:xfrm>
              <a:off x="3640470" y="2706614"/>
              <a:ext cx="1787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Risk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(Risk Quotient)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7FA2D4-2135-5DC6-7BB0-BE7C69F54DB1}"/>
              </a:ext>
            </a:extLst>
          </p:cNvPr>
          <p:cNvGrpSpPr/>
          <p:nvPr/>
        </p:nvGrpSpPr>
        <p:grpSpPr>
          <a:xfrm>
            <a:off x="3560212" y="7621340"/>
            <a:ext cx="3610999" cy="900000"/>
            <a:chOff x="2693922" y="2529000"/>
            <a:chExt cx="3610999" cy="900000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98DDDE12-9F98-43FE-F9D6-9DCCF2743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922" y="2529000"/>
              <a:ext cx="900000" cy="900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52F390-9A22-AA99-6A9D-CD1E310E08D8}"/>
                </a:ext>
              </a:extLst>
            </p:cNvPr>
            <p:cNvSpPr txBox="1"/>
            <p:nvPr/>
          </p:nvSpPr>
          <p:spPr>
            <a:xfrm>
              <a:off x="3593922" y="2651731"/>
              <a:ext cx="2710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Water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2FD951-90F0-9E75-F429-8C892CEEAC7C}"/>
              </a:ext>
            </a:extLst>
          </p:cNvPr>
          <p:cNvGrpSpPr/>
          <p:nvPr/>
        </p:nvGrpSpPr>
        <p:grpSpPr>
          <a:xfrm>
            <a:off x="3414693" y="5869966"/>
            <a:ext cx="3902037" cy="900000"/>
            <a:chOff x="2680264" y="5711762"/>
            <a:chExt cx="3902037" cy="9000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01F08-CD58-898E-73B0-AA0CF1B6DB53}"/>
                </a:ext>
              </a:extLst>
            </p:cNvPr>
            <p:cNvSpPr txBox="1"/>
            <p:nvPr/>
          </p:nvSpPr>
          <p:spPr>
            <a:xfrm>
              <a:off x="3640470" y="5808778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Effluent</a:t>
              </a:r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2D4A0643-DB4A-7094-8E23-6CE970322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264" y="5711762"/>
              <a:ext cx="900000" cy="90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3A21C6-C07D-664A-5368-D257DB99C423}"/>
              </a:ext>
            </a:extLst>
          </p:cNvPr>
          <p:cNvGrpSpPr/>
          <p:nvPr/>
        </p:nvGrpSpPr>
        <p:grpSpPr>
          <a:xfrm>
            <a:off x="3955700" y="11124087"/>
            <a:ext cx="2820022" cy="900000"/>
            <a:chOff x="2685061" y="2579780"/>
            <a:chExt cx="2820022" cy="9000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507EBA6-258F-94E3-B615-BE16ADBEE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5061" y="2579780"/>
              <a:ext cx="900000" cy="900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51FE14-827F-ADB1-02C0-F7C614B4A792}"/>
                </a:ext>
              </a:extLst>
            </p:cNvPr>
            <p:cNvSpPr txBox="1"/>
            <p:nvPr/>
          </p:nvSpPr>
          <p:spPr>
            <a:xfrm>
              <a:off x="3640470" y="2706614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Combined Risk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BE8571-DEA1-D39D-D432-B8F0740FFB3E}"/>
              </a:ext>
            </a:extLst>
          </p:cNvPr>
          <p:cNvGrpSpPr/>
          <p:nvPr/>
        </p:nvGrpSpPr>
        <p:grpSpPr>
          <a:xfrm>
            <a:off x="8442635" y="4128657"/>
            <a:ext cx="3415966" cy="963056"/>
            <a:chOff x="739346" y="5260093"/>
            <a:chExt cx="3415966" cy="963056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97EAB58-FB6F-A188-76D2-F6895AA85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346" y="5260093"/>
              <a:ext cx="951470" cy="95028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021B54-ED38-5903-5E36-BE96487FA49E}"/>
                </a:ext>
              </a:extLst>
            </p:cNvPr>
            <p:cNvSpPr txBox="1"/>
            <p:nvPr/>
          </p:nvSpPr>
          <p:spPr>
            <a:xfrm>
              <a:off x="1786330" y="5299819"/>
              <a:ext cx="23689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Water Consumption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BCA962-0AF0-E72D-B2C5-4B84F04A0BAF}"/>
              </a:ext>
            </a:extLst>
          </p:cNvPr>
          <p:cNvGrpSpPr/>
          <p:nvPr/>
        </p:nvGrpSpPr>
        <p:grpSpPr>
          <a:xfrm>
            <a:off x="3806978" y="2391375"/>
            <a:ext cx="3117467" cy="900000"/>
            <a:chOff x="4785797" y="1556683"/>
            <a:chExt cx="3117467" cy="9000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F8F78D-B303-B50C-EB24-8D8FA03296BF}"/>
                </a:ext>
              </a:extLst>
            </p:cNvPr>
            <p:cNvGrpSpPr/>
            <p:nvPr/>
          </p:nvGrpSpPr>
          <p:grpSpPr>
            <a:xfrm>
              <a:off x="4785797" y="1556683"/>
              <a:ext cx="828000" cy="900000"/>
              <a:chOff x="4785797" y="1556683"/>
              <a:chExt cx="957778" cy="1065848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70B3F316-6A5C-AD41-B4B2-3D7A067BE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04"/>
              <a:stretch/>
            </p:blipFill>
            <p:spPr>
              <a:xfrm>
                <a:off x="4785797" y="2075685"/>
                <a:ext cx="957778" cy="546846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text, first-aid kit, vector graphics, clipart&#10;&#10;Description automatically generated">
                <a:extLst>
                  <a:ext uri="{FF2B5EF4-FFF2-40B4-BE49-F238E27FC236}">
                    <a16:creationId xmlns:a16="http://schemas.microsoft.com/office/drawing/2014/main" id="{D89C7FB9-FCE9-CE97-C628-ADEDE1506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5347" y="1556683"/>
                <a:ext cx="538678" cy="538678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68D461-CD81-5AAA-76D8-899599E5ED31}"/>
                </a:ext>
              </a:extLst>
            </p:cNvPr>
            <p:cNvSpPr txBox="1"/>
            <p:nvPr/>
          </p:nvSpPr>
          <p:spPr>
            <a:xfrm>
              <a:off x="5615458" y="1669872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Medicine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Sales Weights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DE447F-0C86-EE8F-2CA4-DA754B413256}"/>
              </a:ext>
            </a:extLst>
          </p:cNvPr>
          <p:cNvGrpSpPr/>
          <p:nvPr/>
        </p:nvGrpSpPr>
        <p:grpSpPr>
          <a:xfrm>
            <a:off x="3589366" y="664157"/>
            <a:ext cx="3552690" cy="875844"/>
            <a:chOff x="684914" y="3911801"/>
            <a:chExt cx="3552690" cy="87584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782CB5-0CD8-9920-CC37-803C55CDDD88}"/>
                </a:ext>
              </a:extLst>
            </p:cNvPr>
            <p:cNvSpPr txBox="1"/>
            <p:nvPr/>
          </p:nvSpPr>
          <p:spPr>
            <a:xfrm>
              <a:off x="1569245" y="4011789"/>
              <a:ext cx="2668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Medicine Sales Weight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Linear Models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A11661-1E64-3D9C-EB7A-9E90B8640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914" y="3911801"/>
              <a:ext cx="875844" cy="875844"/>
            </a:xfrm>
            <a:prstGeom prst="rect">
              <a:avLst/>
            </a:prstGeom>
          </p:spPr>
        </p:pic>
      </p:grpSp>
      <p:sp>
        <p:nvSpPr>
          <p:cNvPr id="79" name="Arrow: Down 78">
            <a:extLst>
              <a:ext uri="{FF2B5EF4-FFF2-40B4-BE49-F238E27FC236}">
                <a16:creationId xmlns:a16="http://schemas.microsoft.com/office/drawing/2014/main" id="{8917B070-2F46-284F-0B18-AD8DF7998805}"/>
              </a:ext>
            </a:extLst>
          </p:cNvPr>
          <p:cNvSpPr/>
          <p:nvPr/>
        </p:nvSpPr>
        <p:spPr>
          <a:xfrm>
            <a:off x="5270461" y="-199452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49E8881B-9CC6-9D01-21E8-9F23E6503C25}"/>
              </a:ext>
            </a:extLst>
          </p:cNvPr>
          <p:cNvSpPr/>
          <p:nvPr/>
        </p:nvSpPr>
        <p:spPr>
          <a:xfrm>
            <a:off x="5270461" y="1527766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DFAA49C4-2D69-7E2A-C1BC-F48D94E3DF1C}"/>
              </a:ext>
            </a:extLst>
          </p:cNvPr>
          <p:cNvSpPr/>
          <p:nvPr/>
        </p:nvSpPr>
        <p:spPr>
          <a:xfrm rot="18900000">
            <a:off x="3134995" y="-3265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BCDB10BC-A7D7-C36E-62BF-C09D8201B1AB}"/>
              </a:ext>
            </a:extLst>
          </p:cNvPr>
          <p:cNvSpPr/>
          <p:nvPr/>
        </p:nvSpPr>
        <p:spPr>
          <a:xfrm rot="2700000">
            <a:off x="7117839" y="21419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5677A041-5D31-B303-11C3-39F95D52B957}"/>
              </a:ext>
            </a:extLst>
          </p:cNvPr>
          <p:cNvSpPr/>
          <p:nvPr/>
        </p:nvSpPr>
        <p:spPr>
          <a:xfrm>
            <a:off x="5270461" y="3279140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6661B96-71F0-5A94-EF30-F448F0C2EEF5}"/>
              </a:ext>
            </a:extLst>
          </p:cNvPr>
          <p:cNvSpPr/>
          <p:nvPr/>
        </p:nvSpPr>
        <p:spPr>
          <a:xfrm>
            <a:off x="5270461" y="5006357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7BEC61D-B7C3-0347-2CA4-1FA822004584}"/>
              </a:ext>
            </a:extLst>
          </p:cNvPr>
          <p:cNvSpPr/>
          <p:nvPr/>
        </p:nvSpPr>
        <p:spPr>
          <a:xfrm>
            <a:off x="5270461" y="6757731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E4BFDF06-28FA-520A-927E-E1E9D56C3A6C}"/>
              </a:ext>
            </a:extLst>
          </p:cNvPr>
          <p:cNvSpPr/>
          <p:nvPr/>
        </p:nvSpPr>
        <p:spPr>
          <a:xfrm rot="5400000">
            <a:off x="7700622" y="5839025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E92C3A97-51FB-4AA1-B5FB-C57F3D5D213F}"/>
              </a:ext>
            </a:extLst>
          </p:cNvPr>
          <p:cNvSpPr/>
          <p:nvPr/>
        </p:nvSpPr>
        <p:spPr>
          <a:xfrm rot="5400000">
            <a:off x="7700622" y="4122270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82196E97-26F7-B4B1-1D69-ECC33CFF94AB}"/>
              </a:ext>
            </a:extLst>
          </p:cNvPr>
          <p:cNvSpPr/>
          <p:nvPr/>
        </p:nvSpPr>
        <p:spPr>
          <a:xfrm>
            <a:off x="5270461" y="8509105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243B0228-BFE9-9290-4DEA-316F18F43412}"/>
              </a:ext>
            </a:extLst>
          </p:cNvPr>
          <p:cNvSpPr/>
          <p:nvPr/>
        </p:nvSpPr>
        <p:spPr>
          <a:xfrm rot="5400000">
            <a:off x="7700622" y="9368978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9D4D0254-488D-6C79-5A41-A213A1ECD8C4}"/>
              </a:ext>
            </a:extLst>
          </p:cNvPr>
          <p:cNvSpPr/>
          <p:nvPr/>
        </p:nvSpPr>
        <p:spPr>
          <a:xfrm>
            <a:off x="5270461" y="10260479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2022-11-08T16:58:01Z</dcterms:created>
  <dcterms:modified xsi:type="dcterms:W3CDTF">2022-11-08T17:29:40Z</dcterms:modified>
</cp:coreProperties>
</file>