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embeddedFontLst>
    <p:embeddedFont>
      <p:font typeface="Gill Sans MT" panose="020B0502020104020203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Keep Calm Med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>
        <p:scale>
          <a:sx n="66" d="100"/>
          <a:sy n="66" d="100"/>
        </p:scale>
        <p:origin x="-4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301F-D12E-41DD-8D80-D658737E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0AFA5-44CA-44A0-B90F-5DA9BE66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419F-6F4F-48D4-A6E2-75875FD5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AF9C-0213-43D1-A0A0-0FD35393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B5AF-C7B0-4DFF-B251-FA5328F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9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5E61-E86C-4989-A6C3-6FEACBDA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85AEA-4C49-4712-9129-7256BAA3D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3124-9734-4B3D-9964-B0E8CC36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8676-143E-404E-AAC4-F3E62FE0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AF2B-9B61-4316-9A0E-6AB72E16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39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157F7-E09A-453B-A3BE-EFE664935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FA398-4BEC-434C-BCF2-333C77E9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46E7-BDD8-4500-BE19-62E2C904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211A-440D-46F1-94DA-E069FC7A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C701A-8843-4DBA-A5B8-07691881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AFF8-F670-406A-9996-36C7F19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1598-BDFA-4263-9D67-66753C90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05E8-6288-4E78-9ABD-92DA6634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0FD3-75BB-42BC-BFC7-3A470374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0C3A-8E5B-41E7-A96B-608BF7A8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9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36B0-3A1C-4056-9B41-EF3BC612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7C9F8-F15F-43C9-8A37-7510CD2F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CD1F-52CC-4971-9B4C-F7827082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F1B2E-A26C-4644-A347-13E699C3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992A-2386-4DA0-B7AC-9CBBC3E4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EBA4-2A9B-49B9-8C47-BB678EEB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F189-B949-439D-9BA6-DC467337F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0D1B0-1803-47A0-B7DC-95024AA21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BC6D8-E8F3-47C6-AB38-38ADAB6C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10E57-B044-4B98-A52A-800EA702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D8016-D337-435D-A3B0-93309765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9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E160-AD61-407E-887C-771DF50A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7A81-B2CE-4EE0-A966-83A18289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20CFD-0FB9-4537-9DB3-D9820E71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255A2-23C9-40F1-8DAA-3728D4C4A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AC892-D5B9-478E-9B74-CC58FE043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ACF7-ACA2-4370-A2BE-06F3D07E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ACCC4-7BF3-4344-875F-0F94A79A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B858A-E16F-4D05-A111-F5211579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7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2076-AEA0-4CA7-9A46-2F232741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80687-D586-4535-A514-F16E0A8E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80594-0656-4242-9392-53C7AB9E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DF5A8-B542-42D4-B740-D1CF5F7C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377CC-B1CB-4017-AC63-AB271127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07A2D-6149-496A-B5DA-28825AD0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0B054-3654-49F5-94E6-13550116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6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0D39-710F-41EA-8652-0F9812F5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C149-2F89-4925-894A-BF82AFA4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26418-06FF-4EB0-A87C-AC8D29555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03F66-4B99-4604-ABBC-90F451B0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FECBB-2312-49B7-B5FF-4E36F5C6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1432-BD35-4363-B090-7B4F66DA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130A-9FD4-46B8-A71A-8CE52E4F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1CD8D-A244-4EAA-B8A3-7E7CBAA95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3803D-EB86-48D3-A631-B2DCA2863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65B7-DE65-4696-889B-157ADFD4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16586-C4EF-44DB-9960-720C33E8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E6C9C-2F6D-4CCD-88BA-BD1821D6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6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BE090-CBAE-4206-BAE4-B25C8C9A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1BDB5-64A8-424A-A7E4-CC44B850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FB98-ACC7-41FE-B5B5-A8A3C03E5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133-FC8E-4B46-A38F-A7525C4D5E80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8E30-403E-4286-B419-8D47376B1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1D045-5293-4A1E-863A-FB130F725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5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A487-0EF3-45AC-8565-AEFB603F2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Keep Calm Med" pitchFamily="2" charset="0"/>
              </a:rPr>
              <a:t>Microbes and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AEAED-0211-46FC-BB29-13B8A4615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Keep Calm Med" pitchFamily="2" charset="0"/>
              </a:rPr>
              <a:t>Sam Welch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0DCBD-2858-4765-932A-B7AB34A17772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2E477-ADE0-4176-BB3E-41A8BC1440F8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908B6E-D574-415C-82FF-5D0069AD0D8B}"/>
              </a:ext>
            </a:extLst>
          </p:cNvPr>
          <p:cNvSpPr/>
          <p:nvPr/>
        </p:nvSpPr>
        <p:spPr>
          <a:xfrm>
            <a:off x="4383314" y="3469640"/>
            <a:ext cx="3425372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4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-290195"/>
            <a:ext cx="969264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89990" y="543838"/>
            <a:ext cx="2139950" cy="58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802E-0C2C-4CEF-8A1C-0DB300DE7981}"/>
              </a:ext>
            </a:extLst>
          </p:cNvPr>
          <p:cNvSpPr txBox="1"/>
          <p:nvPr/>
        </p:nvSpPr>
        <p:spPr>
          <a:xfrm>
            <a:off x="1189990" y="1869401"/>
            <a:ext cx="96926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How do bacterial communities from different temperature backgrounds respond to different temperature treatments, including ‘pulses’ of extreme high and low temperatures?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How do they respond to chemical/physical stressors plus a mixture of the two under different temperature regimes?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How does community complexity affect responses?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0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4" y="-339898"/>
            <a:ext cx="969264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Iceland Isolates and Simultaneous Stressors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76334" y="494135"/>
            <a:ext cx="3239770" cy="51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998C0A-F6B3-41F5-B91D-58150C25345C}"/>
              </a:ext>
            </a:extLst>
          </p:cNvPr>
          <p:cNvSpPr/>
          <p:nvPr/>
        </p:nvSpPr>
        <p:spPr>
          <a:xfrm>
            <a:off x="5465804" y="494135"/>
            <a:ext cx="4942320" cy="475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7FE871-220F-4C9A-9423-FA8665E0E6A6}"/>
              </a:ext>
            </a:extLst>
          </p:cNvPr>
          <p:cNvGrpSpPr/>
          <p:nvPr/>
        </p:nvGrpSpPr>
        <p:grpSpPr>
          <a:xfrm>
            <a:off x="1655264" y="1819698"/>
            <a:ext cx="9105760" cy="2817373"/>
            <a:chOff x="1798320" y="2621768"/>
            <a:chExt cx="9105760" cy="28173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8CC53F-DA91-4714-928C-D9EF70533D3E}"/>
                </a:ext>
              </a:extLst>
            </p:cNvPr>
            <p:cNvSpPr txBox="1"/>
            <p:nvPr/>
          </p:nvSpPr>
          <p:spPr>
            <a:xfrm>
              <a:off x="1798320" y="2760226"/>
              <a:ext cx="76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ill Sans MT" panose="020B0502020104020203" pitchFamily="34" charset="0"/>
                </a:rPr>
                <a:t>Cold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3FD7CD-EADB-458F-8C4E-ACA1A8E9FF26}"/>
                </a:ext>
              </a:extLst>
            </p:cNvPr>
            <p:cNvSpPr txBox="1"/>
            <p:nvPr/>
          </p:nvSpPr>
          <p:spPr>
            <a:xfrm>
              <a:off x="1798320" y="4488180"/>
              <a:ext cx="90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ill Sans MT" panose="020B0502020104020203" pitchFamily="34" charset="0"/>
                </a:rPr>
                <a:t>Warm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92E1BC-6CC0-4780-AC7C-90B1A80BC38B}"/>
                </a:ext>
              </a:extLst>
            </p:cNvPr>
            <p:cNvSpPr txBox="1"/>
            <p:nvPr/>
          </p:nvSpPr>
          <p:spPr>
            <a:xfrm>
              <a:off x="2270760" y="3624203"/>
              <a:ext cx="90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ill Sans MT" panose="020B0502020104020203" pitchFamily="34" charset="0"/>
                </a:rPr>
                <a:t>Mixed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223F2-AEDD-497A-B6F0-25C8BDD089C1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>
              <a:off x="2183130" y="3129558"/>
              <a:ext cx="541020" cy="49464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495089-63FE-4ECE-8DE0-05950A8F0B8E}"/>
                </a:ext>
              </a:extLst>
            </p:cNvPr>
            <p:cNvCxnSpPr>
              <a:cxnSpLocks/>
              <a:stCxn id="11" idx="0"/>
              <a:endCxn id="15" idx="2"/>
            </p:cNvCxnSpPr>
            <p:nvPr/>
          </p:nvCxnSpPr>
          <p:spPr>
            <a:xfrm flipV="1">
              <a:off x="2251710" y="3993535"/>
              <a:ext cx="472440" cy="49464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BF8BF4-B8B0-41D8-A874-D634A4539DD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177540" y="3808869"/>
              <a:ext cx="56261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32C52C6-980D-445D-82CA-CD53E3888623}"/>
                </a:ext>
              </a:extLst>
            </p:cNvPr>
            <p:cNvGrpSpPr/>
            <p:nvPr/>
          </p:nvGrpSpPr>
          <p:grpSpPr>
            <a:xfrm>
              <a:off x="3817620" y="2621768"/>
              <a:ext cx="2161065" cy="2374201"/>
              <a:chOff x="4109405" y="2882857"/>
              <a:chExt cx="2161065" cy="2374201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A0E3763-780C-4BCB-A0F5-B5E0C176FC46}"/>
                  </a:ext>
                </a:extLst>
              </p:cNvPr>
              <p:cNvGrpSpPr/>
              <p:nvPr/>
            </p:nvGrpSpPr>
            <p:grpSpPr>
              <a:xfrm>
                <a:off x="4129086" y="2916832"/>
                <a:ext cx="2137728" cy="2311796"/>
                <a:chOff x="4129086" y="2916832"/>
                <a:chExt cx="2137728" cy="2311796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E9C01B8-A5F5-40C5-B326-D17BB0BB2EED}"/>
                    </a:ext>
                  </a:extLst>
                </p:cNvPr>
                <p:cNvSpPr/>
                <p:nvPr/>
              </p:nvSpPr>
              <p:spPr>
                <a:xfrm>
                  <a:off x="4130040" y="291683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2D149BA-998B-4166-BBC4-8825D0F97F19}"/>
                    </a:ext>
                  </a:extLst>
                </p:cNvPr>
                <p:cNvSpPr/>
                <p:nvPr/>
              </p:nvSpPr>
              <p:spPr>
                <a:xfrm>
                  <a:off x="4404042" y="291683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18990FB-DFCE-4697-9E14-7B4772AC33AA}"/>
                    </a:ext>
                  </a:extLst>
                </p:cNvPr>
                <p:cNvSpPr/>
                <p:nvPr/>
              </p:nvSpPr>
              <p:spPr>
                <a:xfrm>
                  <a:off x="4678044" y="291683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83DEB95-B47A-4807-BFDF-1DC23CA1A349}"/>
                    </a:ext>
                  </a:extLst>
                </p:cNvPr>
                <p:cNvSpPr/>
                <p:nvPr/>
              </p:nvSpPr>
              <p:spPr>
                <a:xfrm>
                  <a:off x="4952046" y="291683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8C19B7B-70EC-41D6-A993-DAD4531925A5}"/>
                    </a:ext>
                  </a:extLst>
                </p:cNvPr>
                <p:cNvSpPr/>
                <p:nvPr/>
              </p:nvSpPr>
              <p:spPr>
                <a:xfrm>
                  <a:off x="5226048" y="291683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C41ADA4-447C-4539-A052-57B880F70E80}"/>
                    </a:ext>
                  </a:extLst>
                </p:cNvPr>
                <p:cNvSpPr/>
                <p:nvPr/>
              </p:nvSpPr>
              <p:spPr>
                <a:xfrm>
                  <a:off x="5500050" y="291683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535D33-9DFB-4780-8F68-B25A07656CFF}"/>
                    </a:ext>
                  </a:extLst>
                </p:cNvPr>
                <p:cNvSpPr/>
                <p:nvPr/>
              </p:nvSpPr>
              <p:spPr>
                <a:xfrm>
                  <a:off x="5774052" y="291683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AB3BF30-6CB7-49A0-8AD4-97F49888D9D1}"/>
                    </a:ext>
                  </a:extLst>
                </p:cNvPr>
                <p:cNvSpPr/>
                <p:nvPr/>
              </p:nvSpPr>
              <p:spPr>
                <a:xfrm>
                  <a:off x="6048054" y="291683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A77EC41-E831-4B19-A38B-A5D487D97215}"/>
                    </a:ext>
                  </a:extLst>
                </p:cNvPr>
                <p:cNvSpPr/>
                <p:nvPr/>
              </p:nvSpPr>
              <p:spPr>
                <a:xfrm>
                  <a:off x="4129086" y="321627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288A094-9AFF-44A8-BA04-E8435B7B3A31}"/>
                    </a:ext>
                  </a:extLst>
                </p:cNvPr>
                <p:cNvSpPr/>
                <p:nvPr/>
              </p:nvSpPr>
              <p:spPr>
                <a:xfrm>
                  <a:off x="4403088" y="3216274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46D0114-6F13-4C04-839E-670AD3523F23}"/>
                    </a:ext>
                  </a:extLst>
                </p:cNvPr>
                <p:cNvSpPr/>
                <p:nvPr/>
              </p:nvSpPr>
              <p:spPr>
                <a:xfrm>
                  <a:off x="4677090" y="321627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D759CF5-51BB-4B9B-A1C5-C6FFB055D688}"/>
                    </a:ext>
                  </a:extLst>
                </p:cNvPr>
                <p:cNvSpPr/>
                <p:nvPr/>
              </p:nvSpPr>
              <p:spPr>
                <a:xfrm>
                  <a:off x="4951092" y="3216274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AC692EA-9153-4499-88E4-73F5EF354D24}"/>
                    </a:ext>
                  </a:extLst>
                </p:cNvPr>
                <p:cNvSpPr/>
                <p:nvPr/>
              </p:nvSpPr>
              <p:spPr>
                <a:xfrm>
                  <a:off x="5225094" y="321627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97DDF35-D6DC-4108-B9A3-296598489FD6}"/>
                    </a:ext>
                  </a:extLst>
                </p:cNvPr>
                <p:cNvSpPr/>
                <p:nvPr/>
              </p:nvSpPr>
              <p:spPr>
                <a:xfrm>
                  <a:off x="5499096" y="3216274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3A6D7C0-B83B-4555-8C87-A3F6E8C5859C}"/>
                    </a:ext>
                  </a:extLst>
                </p:cNvPr>
                <p:cNvSpPr/>
                <p:nvPr/>
              </p:nvSpPr>
              <p:spPr>
                <a:xfrm>
                  <a:off x="5773098" y="321627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21A374-A4CD-49B6-B1AC-DAF10DEE6C39}"/>
                    </a:ext>
                  </a:extLst>
                </p:cNvPr>
                <p:cNvSpPr/>
                <p:nvPr/>
              </p:nvSpPr>
              <p:spPr>
                <a:xfrm>
                  <a:off x="6047100" y="3216274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B8DD1E0-7A69-4DEA-9820-B0437762217D}"/>
                    </a:ext>
                  </a:extLst>
                </p:cNvPr>
                <p:cNvSpPr/>
                <p:nvPr/>
              </p:nvSpPr>
              <p:spPr>
                <a:xfrm>
                  <a:off x="4130040" y="350942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F1E155-4165-4031-9ADD-E94091C871BA}"/>
                    </a:ext>
                  </a:extLst>
                </p:cNvPr>
                <p:cNvSpPr/>
                <p:nvPr/>
              </p:nvSpPr>
              <p:spPr>
                <a:xfrm>
                  <a:off x="4404042" y="350942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CA80F6E-1B6F-4F97-BBFF-096F89D5961E}"/>
                    </a:ext>
                  </a:extLst>
                </p:cNvPr>
                <p:cNvSpPr/>
                <p:nvPr/>
              </p:nvSpPr>
              <p:spPr>
                <a:xfrm>
                  <a:off x="4678044" y="350942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9CBF687-D134-4D7D-93BC-8513584BB1AA}"/>
                    </a:ext>
                  </a:extLst>
                </p:cNvPr>
                <p:cNvSpPr/>
                <p:nvPr/>
              </p:nvSpPr>
              <p:spPr>
                <a:xfrm>
                  <a:off x="4952046" y="350942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8FC7EA8-6C31-451A-9360-7BE5DC8CA580}"/>
                    </a:ext>
                  </a:extLst>
                </p:cNvPr>
                <p:cNvSpPr/>
                <p:nvPr/>
              </p:nvSpPr>
              <p:spPr>
                <a:xfrm>
                  <a:off x="5226048" y="350942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82AA891-B1A2-443B-870C-D01503B8AEBA}"/>
                    </a:ext>
                  </a:extLst>
                </p:cNvPr>
                <p:cNvSpPr/>
                <p:nvPr/>
              </p:nvSpPr>
              <p:spPr>
                <a:xfrm>
                  <a:off x="5500050" y="350942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19BD26C-0036-47E4-AD90-95353B516399}"/>
                    </a:ext>
                  </a:extLst>
                </p:cNvPr>
                <p:cNvSpPr/>
                <p:nvPr/>
              </p:nvSpPr>
              <p:spPr>
                <a:xfrm>
                  <a:off x="5774052" y="350942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5091F2C-8419-4498-839F-3636A6439618}"/>
                    </a:ext>
                  </a:extLst>
                </p:cNvPr>
                <p:cNvSpPr/>
                <p:nvPr/>
              </p:nvSpPr>
              <p:spPr>
                <a:xfrm>
                  <a:off x="6048054" y="350942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EF646DE-5007-40E8-B9DF-E850B16963B6}"/>
                    </a:ext>
                  </a:extLst>
                </p:cNvPr>
                <p:cNvSpPr/>
                <p:nvPr/>
              </p:nvSpPr>
              <p:spPr>
                <a:xfrm>
                  <a:off x="4129086" y="380887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11101B97-51FD-4F8D-9313-66D86A9CED52}"/>
                    </a:ext>
                  </a:extLst>
                </p:cNvPr>
                <p:cNvSpPr/>
                <p:nvPr/>
              </p:nvSpPr>
              <p:spPr>
                <a:xfrm>
                  <a:off x="4403088" y="3808869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251CCF7-FBA0-44D8-AC92-19ACCC74F91E}"/>
                    </a:ext>
                  </a:extLst>
                </p:cNvPr>
                <p:cNvSpPr/>
                <p:nvPr/>
              </p:nvSpPr>
              <p:spPr>
                <a:xfrm>
                  <a:off x="4677090" y="380887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B72C75-F0F4-4457-B2C5-9FDEA8F8D5E5}"/>
                    </a:ext>
                  </a:extLst>
                </p:cNvPr>
                <p:cNvSpPr/>
                <p:nvPr/>
              </p:nvSpPr>
              <p:spPr>
                <a:xfrm>
                  <a:off x="4951092" y="3808869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4C7362E-BD26-4E5F-B22E-8AB0DBD79903}"/>
                    </a:ext>
                  </a:extLst>
                </p:cNvPr>
                <p:cNvSpPr/>
                <p:nvPr/>
              </p:nvSpPr>
              <p:spPr>
                <a:xfrm>
                  <a:off x="5225094" y="380887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1B6AF9A-BBFA-4CB9-905B-5B2376E7E76A}"/>
                    </a:ext>
                  </a:extLst>
                </p:cNvPr>
                <p:cNvSpPr/>
                <p:nvPr/>
              </p:nvSpPr>
              <p:spPr>
                <a:xfrm>
                  <a:off x="5499096" y="3808869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4C06A9C-8C6A-42E4-AC14-F540637DCEAF}"/>
                    </a:ext>
                  </a:extLst>
                </p:cNvPr>
                <p:cNvSpPr/>
                <p:nvPr/>
              </p:nvSpPr>
              <p:spPr>
                <a:xfrm>
                  <a:off x="5773098" y="380887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1C0F532-52C8-4868-A0C2-DF1F32D2E78E}"/>
                    </a:ext>
                  </a:extLst>
                </p:cNvPr>
                <p:cNvSpPr/>
                <p:nvPr/>
              </p:nvSpPr>
              <p:spPr>
                <a:xfrm>
                  <a:off x="6047100" y="3808869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DC6CF47-4509-4F3E-83C8-CA88CC8D4274}"/>
                    </a:ext>
                  </a:extLst>
                </p:cNvPr>
                <p:cNvSpPr/>
                <p:nvPr/>
              </p:nvSpPr>
              <p:spPr>
                <a:xfrm>
                  <a:off x="4136075" y="4123866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7BD20D3-60FD-4778-92C4-7BF8062C69A2}"/>
                    </a:ext>
                  </a:extLst>
                </p:cNvPr>
                <p:cNvSpPr/>
                <p:nvPr/>
              </p:nvSpPr>
              <p:spPr>
                <a:xfrm>
                  <a:off x="4410077" y="412386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5E68AAE-68E3-4783-B456-3C05E03F870F}"/>
                    </a:ext>
                  </a:extLst>
                </p:cNvPr>
                <p:cNvSpPr/>
                <p:nvPr/>
              </p:nvSpPr>
              <p:spPr>
                <a:xfrm>
                  <a:off x="4684079" y="4123866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6D785EF-3C63-4E6F-92D2-41E57326D934}"/>
                    </a:ext>
                  </a:extLst>
                </p:cNvPr>
                <p:cNvSpPr/>
                <p:nvPr/>
              </p:nvSpPr>
              <p:spPr>
                <a:xfrm>
                  <a:off x="4958081" y="412386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FC27F32-3F98-4AA8-9406-114387C43418}"/>
                    </a:ext>
                  </a:extLst>
                </p:cNvPr>
                <p:cNvSpPr/>
                <p:nvPr/>
              </p:nvSpPr>
              <p:spPr>
                <a:xfrm>
                  <a:off x="5232083" y="4123866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226A5CB-4974-4633-90AF-6F3EB25B98A0}"/>
                    </a:ext>
                  </a:extLst>
                </p:cNvPr>
                <p:cNvSpPr/>
                <p:nvPr/>
              </p:nvSpPr>
              <p:spPr>
                <a:xfrm>
                  <a:off x="5506085" y="412386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5927D00-6577-4F4B-8893-BB095669D291}"/>
                    </a:ext>
                  </a:extLst>
                </p:cNvPr>
                <p:cNvSpPr/>
                <p:nvPr/>
              </p:nvSpPr>
              <p:spPr>
                <a:xfrm>
                  <a:off x="5780087" y="4123866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10210DC-6B26-45CB-9519-1F47CFFA487E}"/>
                    </a:ext>
                  </a:extLst>
                </p:cNvPr>
                <p:cNvSpPr/>
                <p:nvPr/>
              </p:nvSpPr>
              <p:spPr>
                <a:xfrm>
                  <a:off x="6054089" y="412386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7AACC44-816B-4572-A828-8466265C84C2}"/>
                    </a:ext>
                  </a:extLst>
                </p:cNvPr>
                <p:cNvSpPr/>
                <p:nvPr/>
              </p:nvSpPr>
              <p:spPr>
                <a:xfrm>
                  <a:off x="4135121" y="442330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F63D6ED2-0C83-4982-9535-D5BBD8F14CE4}"/>
                    </a:ext>
                  </a:extLst>
                </p:cNvPr>
                <p:cNvSpPr/>
                <p:nvPr/>
              </p:nvSpPr>
              <p:spPr>
                <a:xfrm>
                  <a:off x="4409123" y="442330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B207CCA-674C-4316-A4C8-FEC574CA2947}"/>
                    </a:ext>
                  </a:extLst>
                </p:cNvPr>
                <p:cNvSpPr/>
                <p:nvPr/>
              </p:nvSpPr>
              <p:spPr>
                <a:xfrm>
                  <a:off x="4683125" y="442330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7634B7D-B939-4E5B-9A0C-F82E7132259F}"/>
                    </a:ext>
                  </a:extLst>
                </p:cNvPr>
                <p:cNvSpPr/>
                <p:nvPr/>
              </p:nvSpPr>
              <p:spPr>
                <a:xfrm>
                  <a:off x="4957127" y="442330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A946B44C-6F7F-415F-BFA8-57DB864AB6B7}"/>
                    </a:ext>
                  </a:extLst>
                </p:cNvPr>
                <p:cNvSpPr/>
                <p:nvPr/>
              </p:nvSpPr>
              <p:spPr>
                <a:xfrm>
                  <a:off x="5231129" y="442330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D2DC435-6081-4888-AE78-3E6BADAD9074}"/>
                    </a:ext>
                  </a:extLst>
                </p:cNvPr>
                <p:cNvSpPr/>
                <p:nvPr/>
              </p:nvSpPr>
              <p:spPr>
                <a:xfrm>
                  <a:off x="5505131" y="442330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D64EE5BF-1BBA-4937-AD42-3ECEBA29FC21}"/>
                    </a:ext>
                  </a:extLst>
                </p:cNvPr>
                <p:cNvSpPr/>
                <p:nvPr/>
              </p:nvSpPr>
              <p:spPr>
                <a:xfrm>
                  <a:off x="5779133" y="442330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91AD89B-37AF-4255-973D-BAC707744852}"/>
                    </a:ext>
                  </a:extLst>
                </p:cNvPr>
                <p:cNvSpPr/>
                <p:nvPr/>
              </p:nvSpPr>
              <p:spPr>
                <a:xfrm>
                  <a:off x="6053135" y="442330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3927234-C3C3-46FA-A613-9B8C9A1FAD63}"/>
                    </a:ext>
                  </a:extLst>
                </p:cNvPr>
                <p:cNvSpPr/>
                <p:nvPr/>
              </p:nvSpPr>
              <p:spPr>
                <a:xfrm>
                  <a:off x="4136075" y="4716461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D3E4D89-DB97-4C97-BCB5-EB69105D1229}"/>
                    </a:ext>
                  </a:extLst>
                </p:cNvPr>
                <p:cNvSpPr/>
                <p:nvPr/>
              </p:nvSpPr>
              <p:spPr>
                <a:xfrm>
                  <a:off x="4410077" y="471646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1B45D913-E1C8-4D89-8614-5CF5B1AAE732}"/>
                    </a:ext>
                  </a:extLst>
                </p:cNvPr>
                <p:cNvSpPr/>
                <p:nvPr/>
              </p:nvSpPr>
              <p:spPr>
                <a:xfrm>
                  <a:off x="4684079" y="4716461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DE4AE01-91E5-408C-8063-EEA1F4414B6C}"/>
                    </a:ext>
                  </a:extLst>
                </p:cNvPr>
                <p:cNvSpPr/>
                <p:nvPr/>
              </p:nvSpPr>
              <p:spPr>
                <a:xfrm>
                  <a:off x="4958081" y="471646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72318942-1DE5-40E2-B2D0-DA258AB69BA1}"/>
                    </a:ext>
                  </a:extLst>
                </p:cNvPr>
                <p:cNvSpPr/>
                <p:nvPr/>
              </p:nvSpPr>
              <p:spPr>
                <a:xfrm>
                  <a:off x="5232083" y="4716461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6F29B28-62E3-4777-9A15-982A64AF7E02}"/>
                    </a:ext>
                  </a:extLst>
                </p:cNvPr>
                <p:cNvSpPr/>
                <p:nvPr/>
              </p:nvSpPr>
              <p:spPr>
                <a:xfrm>
                  <a:off x="5506085" y="471646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BD7A4F44-8520-4369-A5FB-208388D46EAF}"/>
                    </a:ext>
                  </a:extLst>
                </p:cNvPr>
                <p:cNvSpPr/>
                <p:nvPr/>
              </p:nvSpPr>
              <p:spPr>
                <a:xfrm>
                  <a:off x="5780087" y="4716461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BF5A557-F9E5-4216-B14E-018B731E13D2}"/>
                    </a:ext>
                  </a:extLst>
                </p:cNvPr>
                <p:cNvSpPr/>
                <p:nvPr/>
              </p:nvSpPr>
              <p:spPr>
                <a:xfrm>
                  <a:off x="6054089" y="471646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C94BBC6-3D0C-4ED1-8034-E5920DD834E0}"/>
                    </a:ext>
                  </a:extLst>
                </p:cNvPr>
                <p:cNvSpPr/>
                <p:nvPr/>
              </p:nvSpPr>
              <p:spPr>
                <a:xfrm>
                  <a:off x="4135121" y="501590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A92AF1B7-4D32-4156-BF9B-6FBF0E451068}"/>
                    </a:ext>
                  </a:extLst>
                </p:cNvPr>
                <p:cNvSpPr/>
                <p:nvPr/>
              </p:nvSpPr>
              <p:spPr>
                <a:xfrm>
                  <a:off x="4409123" y="501590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C86923B-4B33-42DD-ACC3-93C7116944C0}"/>
                    </a:ext>
                  </a:extLst>
                </p:cNvPr>
                <p:cNvSpPr/>
                <p:nvPr/>
              </p:nvSpPr>
              <p:spPr>
                <a:xfrm>
                  <a:off x="4683125" y="501590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D016CADB-366A-4972-8698-18FFBA1E0D0D}"/>
                    </a:ext>
                  </a:extLst>
                </p:cNvPr>
                <p:cNvSpPr/>
                <p:nvPr/>
              </p:nvSpPr>
              <p:spPr>
                <a:xfrm>
                  <a:off x="4957127" y="501590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55484AC-FC4E-434C-93FD-14681C0EDA6F}"/>
                    </a:ext>
                  </a:extLst>
                </p:cNvPr>
                <p:cNvSpPr/>
                <p:nvPr/>
              </p:nvSpPr>
              <p:spPr>
                <a:xfrm>
                  <a:off x="5231129" y="501590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8C6FCBE-5CCF-425A-BA29-F58D0E2724DD}"/>
                    </a:ext>
                  </a:extLst>
                </p:cNvPr>
                <p:cNvSpPr/>
                <p:nvPr/>
              </p:nvSpPr>
              <p:spPr>
                <a:xfrm>
                  <a:off x="5505131" y="501590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87BB568-ED03-406D-A43B-6EE226D814B9}"/>
                    </a:ext>
                  </a:extLst>
                </p:cNvPr>
                <p:cNvSpPr/>
                <p:nvPr/>
              </p:nvSpPr>
              <p:spPr>
                <a:xfrm>
                  <a:off x="5779133" y="501590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FD6020A-1B44-4379-8882-298666F7A20E}"/>
                    </a:ext>
                  </a:extLst>
                </p:cNvPr>
                <p:cNvSpPr/>
                <p:nvPr/>
              </p:nvSpPr>
              <p:spPr>
                <a:xfrm>
                  <a:off x="6053135" y="501590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2445E22-EB50-4C12-8869-2D57C2B5A2E3}"/>
                  </a:ext>
                </a:extLst>
              </p:cNvPr>
              <p:cNvSpPr txBox="1"/>
              <p:nvPr/>
            </p:nvSpPr>
            <p:spPr>
              <a:xfrm>
                <a:off x="4109405" y="288469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3C23CF-9C22-452C-B834-5F97A50EE64E}"/>
                  </a:ext>
                </a:extLst>
              </p:cNvPr>
              <p:cNvSpPr txBox="1"/>
              <p:nvPr/>
            </p:nvSpPr>
            <p:spPr>
              <a:xfrm>
                <a:off x="4383407" y="288611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93E4F0A-B0D2-4CDC-ABFE-98E6681A667A}"/>
                  </a:ext>
                </a:extLst>
              </p:cNvPr>
              <p:cNvSpPr txBox="1"/>
              <p:nvPr/>
            </p:nvSpPr>
            <p:spPr>
              <a:xfrm>
                <a:off x="4655179" y="288650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37A923-FC1D-4C0F-93AA-21959877E4B2}"/>
                  </a:ext>
                </a:extLst>
              </p:cNvPr>
              <p:cNvSpPr txBox="1"/>
              <p:nvPr/>
            </p:nvSpPr>
            <p:spPr>
              <a:xfrm>
                <a:off x="4929181" y="288792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917C9A9-8EA6-4B4E-B1D2-0BBB9CC15BB7}"/>
                  </a:ext>
                </a:extLst>
              </p:cNvPr>
              <p:cNvSpPr txBox="1"/>
              <p:nvPr/>
            </p:nvSpPr>
            <p:spPr>
              <a:xfrm>
                <a:off x="5204459" y="288326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5A7698C-2E7B-4017-9707-5399821A8D49}"/>
                  </a:ext>
                </a:extLst>
              </p:cNvPr>
              <p:cNvSpPr txBox="1"/>
              <p:nvPr/>
            </p:nvSpPr>
            <p:spPr>
              <a:xfrm>
                <a:off x="5478461" y="288469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1C7602A-1399-40F4-B14F-0FFFF4457865}"/>
                  </a:ext>
                </a:extLst>
              </p:cNvPr>
              <p:cNvSpPr txBox="1"/>
              <p:nvPr/>
            </p:nvSpPr>
            <p:spPr>
              <a:xfrm>
                <a:off x="5757073" y="2882857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2E0310D-5F65-4359-992E-524E9F099E90}"/>
                  </a:ext>
                </a:extLst>
              </p:cNvPr>
              <p:cNvSpPr txBox="1"/>
              <p:nvPr/>
            </p:nvSpPr>
            <p:spPr>
              <a:xfrm>
                <a:off x="6031075" y="2884282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0AED6CB-B2B7-4FD6-8A6E-C6CA15C36CA5}"/>
                  </a:ext>
                </a:extLst>
              </p:cNvPr>
              <p:cNvSpPr txBox="1"/>
              <p:nvPr/>
            </p:nvSpPr>
            <p:spPr>
              <a:xfrm>
                <a:off x="5736906" y="3180280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35655FE-581B-4451-A60B-418EBE8B9EF1}"/>
                  </a:ext>
                </a:extLst>
              </p:cNvPr>
              <p:cNvSpPr txBox="1"/>
              <p:nvPr/>
            </p:nvSpPr>
            <p:spPr>
              <a:xfrm>
                <a:off x="6010908" y="3181705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4F689FF-21BC-46C4-A439-828E5BF4ABFF}"/>
                  </a:ext>
                </a:extLst>
              </p:cNvPr>
              <p:cNvSpPr txBox="1"/>
              <p:nvPr/>
            </p:nvSpPr>
            <p:spPr>
              <a:xfrm>
                <a:off x="5190156" y="3184278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2FC3045-C589-46F0-95D2-0A03E9D80DED}"/>
                  </a:ext>
                </a:extLst>
              </p:cNvPr>
              <p:cNvSpPr txBox="1"/>
              <p:nvPr/>
            </p:nvSpPr>
            <p:spPr>
              <a:xfrm>
                <a:off x="5464158" y="3185703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663101B-279A-4B02-9868-41F4086A8F9B}"/>
                  </a:ext>
                </a:extLst>
              </p:cNvPr>
              <p:cNvSpPr txBox="1"/>
              <p:nvPr/>
            </p:nvSpPr>
            <p:spPr>
              <a:xfrm>
                <a:off x="4639626" y="3180280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FF7037C-4BAE-4A30-9EC8-A263C375AD7C}"/>
                  </a:ext>
                </a:extLst>
              </p:cNvPr>
              <p:cNvSpPr txBox="1"/>
              <p:nvPr/>
            </p:nvSpPr>
            <p:spPr>
              <a:xfrm>
                <a:off x="4913628" y="3181705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A1E863D-FEEE-4EF4-B7D3-D0C002906288}"/>
                  </a:ext>
                </a:extLst>
              </p:cNvPr>
              <p:cNvSpPr txBox="1"/>
              <p:nvPr/>
            </p:nvSpPr>
            <p:spPr>
              <a:xfrm>
                <a:off x="4371021" y="318318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604173B-2CA0-48DB-8A64-179EE1156451}"/>
                  </a:ext>
                </a:extLst>
              </p:cNvPr>
              <p:cNvSpPr txBox="1"/>
              <p:nvPr/>
            </p:nvSpPr>
            <p:spPr>
              <a:xfrm>
                <a:off x="5741189" y="3469935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A8B1D92-93D9-4C2C-B920-08AE68292790}"/>
                  </a:ext>
                </a:extLst>
              </p:cNvPr>
              <p:cNvSpPr txBox="1"/>
              <p:nvPr/>
            </p:nvSpPr>
            <p:spPr>
              <a:xfrm>
                <a:off x="6015191" y="3471360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0F690D7-F4A8-40AC-A94E-1D08BFD74353}"/>
                  </a:ext>
                </a:extLst>
              </p:cNvPr>
              <p:cNvSpPr txBox="1"/>
              <p:nvPr/>
            </p:nvSpPr>
            <p:spPr>
              <a:xfrm>
                <a:off x="5194439" y="3473933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B6BD412-F395-499E-942C-18F52183F85F}"/>
                  </a:ext>
                </a:extLst>
              </p:cNvPr>
              <p:cNvSpPr txBox="1"/>
              <p:nvPr/>
            </p:nvSpPr>
            <p:spPr>
              <a:xfrm>
                <a:off x="5468441" y="3475358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A0E5540-25DA-4CEA-A6F2-C646CDE315B1}"/>
                  </a:ext>
                </a:extLst>
              </p:cNvPr>
              <p:cNvSpPr txBox="1"/>
              <p:nvPr/>
            </p:nvSpPr>
            <p:spPr>
              <a:xfrm>
                <a:off x="4643909" y="3469935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C9D93BB-16C6-4D83-BE39-2BB8849B2F6B}"/>
                  </a:ext>
                </a:extLst>
              </p:cNvPr>
              <p:cNvSpPr txBox="1"/>
              <p:nvPr/>
            </p:nvSpPr>
            <p:spPr>
              <a:xfrm>
                <a:off x="4917911" y="3471360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35CF263-2A33-44F3-B0C2-CD5211B1C705}"/>
                  </a:ext>
                </a:extLst>
              </p:cNvPr>
              <p:cNvSpPr txBox="1"/>
              <p:nvPr/>
            </p:nvSpPr>
            <p:spPr>
              <a:xfrm>
                <a:off x="5736906" y="3772386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D501D30-CF93-4B8F-B8FF-AF014D515F2D}"/>
                  </a:ext>
                </a:extLst>
              </p:cNvPr>
              <p:cNvSpPr txBox="1"/>
              <p:nvPr/>
            </p:nvSpPr>
            <p:spPr>
              <a:xfrm>
                <a:off x="6010908" y="3773811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A232CE8-4C21-4983-A961-7070888D2EB3}"/>
                  </a:ext>
                </a:extLst>
              </p:cNvPr>
              <p:cNvSpPr txBox="1"/>
              <p:nvPr/>
            </p:nvSpPr>
            <p:spPr>
              <a:xfrm>
                <a:off x="5190156" y="377638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2D61719-92A2-4423-BF22-1AF172AC1EDC}"/>
                  </a:ext>
                </a:extLst>
              </p:cNvPr>
              <p:cNvSpPr txBox="1"/>
              <p:nvPr/>
            </p:nvSpPr>
            <p:spPr>
              <a:xfrm>
                <a:off x="5464158" y="377780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A0A39F-90C0-4365-954C-D6EB4886EAA7}"/>
                  </a:ext>
                </a:extLst>
              </p:cNvPr>
              <p:cNvSpPr txBox="1"/>
              <p:nvPr/>
            </p:nvSpPr>
            <p:spPr>
              <a:xfrm>
                <a:off x="4913628" y="3773811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C6FC998-9005-4505-856F-91B07275603C}"/>
                  </a:ext>
                </a:extLst>
              </p:cNvPr>
              <p:cNvSpPr txBox="1"/>
              <p:nvPr/>
            </p:nvSpPr>
            <p:spPr>
              <a:xfrm>
                <a:off x="5743885" y="408796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5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E75CCDD-E12E-4C97-9305-08D401B9468D}"/>
                  </a:ext>
                </a:extLst>
              </p:cNvPr>
              <p:cNvSpPr txBox="1"/>
              <p:nvPr/>
            </p:nvSpPr>
            <p:spPr>
              <a:xfrm>
                <a:off x="6017887" y="408938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115221B-787A-4246-9AA1-317058D396D5}"/>
                  </a:ext>
                </a:extLst>
              </p:cNvPr>
              <p:cNvSpPr txBox="1"/>
              <p:nvPr/>
            </p:nvSpPr>
            <p:spPr>
              <a:xfrm>
                <a:off x="5197135" y="4091962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5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9F66F29-6DFC-4D62-B7E4-F034EC447B83}"/>
                  </a:ext>
                </a:extLst>
              </p:cNvPr>
              <p:cNvSpPr txBox="1"/>
              <p:nvPr/>
            </p:nvSpPr>
            <p:spPr>
              <a:xfrm>
                <a:off x="5471137" y="4093387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5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68DDA72-5998-4349-8ED6-4DA7F639B279}"/>
                  </a:ext>
                </a:extLst>
              </p:cNvPr>
              <p:cNvSpPr txBox="1"/>
              <p:nvPr/>
            </p:nvSpPr>
            <p:spPr>
              <a:xfrm>
                <a:off x="5741979" y="438485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DDA2AAA-4E8C-4771-86DF-7B54E6647F0B}"/>
                  </a:ext>
                </a:extLst>
              </p:cNvPr>
              <p:cNvSpPr txBox="1"/>
              <p:nvPr/>
            </p:nvSpPr>
            <p:spPr>
              <a:xfrm>
                <a:off x="6015981" y="438627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6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27FA306-D314-464C-8800-443B5614C7F3}"/>
                  </a:ext>
                </a:extLst>
              </p:cNvPr>
              <p:cNvSpPr txBox="1"/>
              <p:nvPr/>
            </p:nvSpPr>
            <p:spPr>
              <a:xfrm>
                <a:off x="5469231" y="4390277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6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0BA635C-B2D5-4791-B667-B29EE3A4B689}"/>
                  </a:ext>
                </a:extLst>
              </p:cNvPr>
              <p:cNvSpPr txBox="1"/>
              <p:nvPr/>
            </p:nvSpPr>
            <p:spPr>
              <a:xfrm>
                <a:off x="5743885" y="468174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7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58FC0A-FD50-42B3-880E-DD4FE2E196A7}"/>
                  </a:ext>
                </a:extLst>
              </p:cNvPr>
              <p:cNvSpPr txBox="1"/>
              <p:nvPr/>
            </p:nvSpPr>
            <p:spPr>
              <a:xfrm>
                <a:off x="6017887" y="468316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7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9383E17-FCC6-4B22-83DA-C1C282118198}"/>
                  </a:ext>
                </a:extLst>
              </p:cNvPr>
              <p:cNvSpPr txBox="1"/>
              <p:nvPr/>
            </p:nvSpPr>
            <p:spPr>
              <a:xfrm>
                <a:off x="6012805" y="498005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8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7A0F1FF-892C-4C4F-BA73-CCE30D9BE7A7}"/>
                </a:ext>
              </a:extLst>
            </p:cNvPr>
            <p:cNvSpPr txBox="1"/>
            <p:nvPr/>
          </p:nvSpPr>
          <p:spPr>
            <a:xfrm>
              <a:off x="3757926" y="5069809"/>
              <a:ext cx="2200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Gill Sans MT" panose="020B0502020104020203" pitchFamily="34" charset="0"/>
                </a:rPr>
                <a:t>1-8 species RPD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96DF97D-1F49-4094-A1AA-FAE10359905F}"/>
                </a:ext>
              </a:extLst>
            </p:cNvPr>
            <p:cNvSpPr/>
            <p:nvPr/>
          </p:nvSpPr>
          <p:spPr>
            <a:xfrm rot="5400000">
              <a:off x="4905838" y="3802996"/>
              <a:ext cx="2340225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C155593-A3EB-4CEC-BFFD-17327FE5DC3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091" y="3794486"/>
              <a:ext cx="56261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EA3FAA-A83F-4D37-BD55-7112CC1CED45}"/>
                </a:ext>
              </a:extLst>
            </p:cNvPr>
            <p:cNvGrpSpPr/>
            <p:nvPr/>
          </p:nvGrpSpPr>
          <p:grpSpPr>
            <a:xfrm>
              <a:off x="6627124" y="3069745"/>
              <a:ext cx="2151699" cy="1489409"/>
              <a:chOff x="6822949" y="3042141"/>
              <a:chExt cx="2151699" cy="1489409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E069EF0-B8BD-46BD-A53A-A5FEB549B660}"/>
                  </a:ext>
                </a:extLst>
              </p:cNvPr>
              <p:cNvSpPr txBox="1"/>
              <p:nvPr/>
            </p:nvSpPr>
            <p:spPr>
              <a:xfrm>
                <a:off x="6822949" y="3042141"/>
                <a:ext cx="2151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0"/>
                  </a:rPr>
                  <a:t>Cold Treatment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E4AF14C-AFD5-4E3C-9715-ED379DD3E394}"/>
                  </a:ext>
                </a:extLst>
              </p:cNvPr>
              <p:cNvSpPr txBox="1"/>
              <p:nvPr/>
            </p:nvSpPr>
            <p:spPr>
              <a:xfrm>
                <a:off x="6822950" y="3422010"/>
                <a:ext cx="196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0"/>
                  </a:rPr>
                  <a:t>Warm Treatment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FB1E534-D02F-4CA1-9243-78412C9F2A78}"/>
                  </a:ext>
                </a:extLst>
              </p:cNvPr>
              <p:cNvSpPr txBox="1"/>
              <p:nvPr/>
            </p:nvSpPr>
            <p:spPr>
              <a:xfrm>
                <a:off x="6833390" y="3792886"/>
                <a:ext cx="1799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0"/>
                  </a:rPr>
                  <a:t>Warm + Pulse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C4FB612-18FA-4F3F-B884-9EA6B43610E3}"/>
                  </a:ext>
                </a:extLst>
              </p:cNvPr>
              <p:cNvSpPr txBox="1"/>
              <p:nvPr/>
            </p:nvSpPr>
            <p:spPr>
              <a:xfrm>
                <a:off x="6858664" y="4162218"/>
                <a:ext cx="1867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0"/>
                  </a:rPr>
                  <a:t>Cold + Pulse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0525C4D-5A05-4973-AB5B-4284D5351337}"/>
                </a:ext>
              </a:extLst>
            </p:cNvPr>
            <p:cNvSpPr/>
            <p:nvPr/>
          </p:nvSpPr>
          <p:spPr>
            <a:xfrm rot="5400000">
              <a:off x="7676299" y="3802794"/>
              <a:ext cx="146700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0EA7943-7894-4DC2-8440-FBE6A476D2AD}"/>
                </a:ext>
              </a:extLst>
            </p:cNvPr>
            <p:cNvCxnSpPr>
              <a:cxnSpLocks/>
            </p:cNvCxnSpPr>
            <p:nvPr/>
          </p:nvCxnSpPr>
          <p:spPr>
            <a:xfrm>
              <a:off x="8399362" y="3826875"/>
              <a:ext cx="56261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89E8FA-604B-437F-A512-2EDE591875C7}"/>
                </a:ext>
              </a:extLst>
            </p:cNvPr>
            <p:cNvSpPr txBox="1"/>
            <p:nvPr/>
          </p:nvSpPr>
          <p:spPr>
            <a:xfrm>
              <a:off x="9116512" y="3208846"/>
              <a:ext cx="17875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ill Sans MT" panose="020B0502020104020203" pitchFamily="34" charset="0"/>
                </a:rPr>
                <a:t>Temp Stress</a:t>
              </a:r>
            </a:p>
            <a:p>
              <a:r>
                <a:rPr lang="en-GB" dirty="0">
                  <a:latin typeface="Gill Sans MT" panose="020B0502020104020203" pitchFamily="34" charset="0"/>
                </a:rPr>
                <a:t>S2</a:t>
              </a:r>
            </a:p>
            <a:p>
              <a:r>
                <a:rPr lang="en-GB" dirty="0">
                  <a:latin typeface="Gill Sans MT" panose="020B0502020104020203" pitchFamily="34" charset="0"/>
                </a:rPr>
                <a:t>S3</a:t>
              </a:r>
            </a:p>
            <a:p>
              <a:r>
                <a:rPr lang="en-GB" dirty="0">
                  <a:latin typeface="Gill Sans MT" panose="020B0502020104020203" pitchFamily="34" charset="0"/>
                </a:rPr>
                <a:t>S2xS3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556C1D-371A-411A-A41C-07228A1FB214}"/>
              </a:ext>
            </a:extLst>
          </p:cNvPr>
          <p:cNvCxnSpPr/>
          <p:nvPr/>
        </p:nvCxnSpPr>
        <p:spPr>
          <a:xfrm>
            <a:off x="1614124" y="4753185"/>
            <a:ext cx="859182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2433F53-BDF4-40D8-9DDE-4BA63B5527DA}"/>
              </a:ext>
            </a:extLst>
          </p:cNvPr>
          <p:cNvCxnSpPr>
            <a:cxnSpLocks/>
          </p:cNvCxnSpPr>
          <p:nvPr/>
        </p:nvCxnSpPr>
        <p:spPr>
          <a:xfrm>
            <a:off x="5953578" y="4753185"/>
            <a:ext cx="2176" cy="64612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DDE28E8-290F-4DD0-AA90-50C70AD8019A}"/>
              </a:ext>
            </a:extLst>
          </p:cNvPr>
          <p:cNvSpPr txBox="1"/>
          <p:nvPr/>
        </p:nvSpPr>
        <p:spPr>
          <a:xfrm>
            <a:off x="3975236" y="5503788"/>
            <a:ext cx="396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ill Sans MT" panose="020B0502020104020203" pitchFamily="34" charset="0"/>
              </a:rPr>
              <a:t>Biodiversity &amp; Ecosystem Functioning?</a:t>
            </a:r>
          </a:p>
          <a:p>
            <a:r>
              <a:rPr lang="en-GB" dirty="0">
                <a:latin typeface="Gill Sans MT" panose="020B0502020104020203" pitchFamily="34" charset="0"/>
              </a:rPr>
              <a:t>Eco-evolutionary legacies?</a:t>
            </a:r>
          </a:p>
        </p:txBody>
      </p:sp>
    </p:spTree>
    <p:extLst>
      <p:ext uri="{BB962C8B-B14F-4D97-AF65-F5344CB8AC3E}">
        <p14:creationId xmlns:p14="http://schemas.microsoft.com/office/powerpoint/2010/main" val="237798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128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Gill Sans MT</vt:lpstr>
      <vt:lpstr>Calibri Light</vt:lpstr>
      <vt:lpstr>Arial</vt:lpstr>
      <vt:lpstr>Calibri</vt:lpstr>
      <vt:lpstr>Keep Calm Med</vt:lpstr>
      <vt:lpstr>Office Theme</vt:lpstr>
      <vt:lpstr>Microbes and Mixtures</vt:lpstr>
      <vt:lpstr>Questions</vt:lpstr>
      <vt:lpstr>Iceland Isolates and Simultaneous Stressors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MixToxJam</dc:title>
  <dc:creator>Sam Welch</dc:creator>
  <cp:lastModifiedBy>Sam Welch</cp:lastModifiedBy>
  <cp:revision>10</cp:revision>
  <dcterms:created xsi:type="dcterms:W3CDTF">2018-04-23T15:19:53Z</dcterms:created>
  <dcterms:modified xsi:type="dcterms:W3CDTF">2018-04-24T10:47:55Z</dcterms:modified>
</cp:coreProperties>
</file>