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Keep Calm Med" pitchFamily="2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B91"/>
    <a:srgbClr val="B62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E88B8-BDFA-4CEF-B194-C3A27A90EEDB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E3A03-305A-43AC-BEBA-70E0D23CB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303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3A03-305A-43AC-BEBA-70E0D23CB86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38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3A03-305A-43AC-BEBA-70E0D23CB86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73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3A03-305A-43AC-BEBA-70E0D23CB86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3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3A03-305A-43AC-BEBA-70E0D23CB86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35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3A03-305A-43AC-BEBA-70E0D23CB86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782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3A03-305A-43AC-BEBA-70E0D23CB86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320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3A03-305A-43AC-BEBA-70E0D23CB86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93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301F-D12E-41DD-8D80-D658737ED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0AFA5-44CA-44A0-B90F-5DA9BE663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419F-6F4F-48D4-A6E2-75875FD5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AF9C-0213-43D1-A0A0-0FD35393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EB5AF-C7B0-4DFF-B251-FA5328FC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95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5E61-E86C-4989-A6C3-6FEACBDA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85AEA-4C49-4712-9129-7256BAA3D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C3124-9734-4B3D-9964-B0E8CC36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C8676-143E-404E-AAC4-F3E62FE0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AF2B-9B61-4316-9A0E-6AB72E16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39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157F7-E09A-453B-A3BE-EFE664935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FA398-4BEC-434C-BCF2-333C77E9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846E7-BDD8-4500-BE19-62E2C904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4211A-440D-46F1-94DA-E069FC7A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C701A-8843-4DBA-A5B8-07691881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AFF8-F670-406A-9996-36C7F194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1598-BDFA-4263-9D67-66753C90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805E8-6288-4E78-9ABD-92DA6634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90FD3-75BB-42BC-BFC7-3A470374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60C3A-8E5B-41E7-A96B-608BF7A8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29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36B0-3A1C-4056-9B41-EF3BC612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7C9F8-F15F-43C9-8A37-7510CD2FC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ECD1F-52CC-4971-9B4C-F7827082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F1B2E-A26C-4644-A347-13E699C3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992A-2386-4DA0-B7AC-9CBBC3E4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EBA4-2A9B-49B9-8C47-BB678EEB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F189-B949-439D-9BA6-DC467337F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0D1B0-1803-47A0-B7DC-95024AA21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BC6D8-E8F3-47C6-AB38-38ADAB6C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10E57-B044-4B98-A52A-800EA702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D8016-D337-435D-A3B0-93309765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09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E160-AD61-407E-887C-771DF50A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A7A81-B2CE-4EE0-A966-83A182890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20CFD-0FB9-4537-9DB3-D9820E719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255A2-23C9-40F1-8DAA-3728D4C4A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AC892-D5B9-478E-9B74-CC58FE043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ACF7-ACA2-4370-A2BE-06F3D07E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ACCC4-7BF3-4344-875F-0F94A79A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B858A-E16F-4D05-A111-F5211579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57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2076-AEA0-4CA7-9A46-2F232741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80687-D586-4535-A514-F16E0A8E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80594-0656-4242-9392-53C7AB9E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DF5A8-B542-42D4-B740-D1CF5F7C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377CC-B1CB-4017-AC63-AB271127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07A2D-6149-496A-B5DA-28825AD0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0B054-3654-49F5-94E6-13550116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06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0D39-710F-41EA-8652-0F9812F5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7C149-2F89-4925-894A-BF82AFA4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26418-06FF-4EB0-A87C-AC8D29555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03F66-4B99-4604-ABBC-90F451B0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FECBB-2312-49B7-B5FF-4E36F5C6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21432-BD35-4363-B090-7B4F66DA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43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130A-9FD4-46B8-A71A-8CE52E4F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1CD8D-A244-4EAA-B8A3-7E7CBAA95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3803D-EB86-48D3-A631-B2DCA2863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E65B7-DE65-4696-889B-157ADFD4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16586-C4EF-44DB-9960-720C33E8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E6C9C-2F6D-4CCD-88BA-BD1821D6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86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BE090-CBAE-4206-BAE4-B25C8C9A8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1BDB5-64A8-424A-A7E4-CC44B8502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FB98-ACC7-41FE-B5B5-A8A3C03E5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D133-FC8E-4B46-A38F-A7525C4D5E80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A8E30-403E-4286-B419-8D47376B1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1D045-5293-4A1E-863A-FB130F725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75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A487-0EF3-45AC-8565-AEFB603F2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Keep Calm Med" pitchFamily="2" charset="0"/>
              </a:rPr>
              <a:t>Microbes and Mixtures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AEAED-0211-46FC-BB29-13B8A4615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Keep Calm Med" pitchFamily="2" charset="0"/>
              </a:rPr>
              <a:t>Sam Welch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20DCBD-2858-4765-932A-B7AB34A17772}"/>
              </a:ext>
            </a:extLst>
          </p:cNvPr>
          <p:cNvSpPr/>
          <p:nvPr/>
        </p:nvSpPr>
        <p:spPr>
          <a:xfrm>
            <a:off x="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2E477-ADE0-4176-BB3E-41A8BC1440F8}"/>
              </a:ext>
            </a:extLst>
          </p:cNvPr>
          <p:cNvSpPr/>
          <p:nvPr/>
        </p:nvSpPr>
        <p:spPr>
          <a:xfrm>
            <a:off x="1110996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908B6E-D574-415C-82FF-5D0069AD0D8B}"/>
              </a:ext>
            </a:extLst>
          </p:cNvPr>
          <p:cNvSpPr/>
          <p:nvPr/>
        </p:nvSpPr>
        <p:spPr>
          <a:xfrm>
            <a:off x="4383314" y="3469640"/>
            <a:ext cx="3425372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24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822B03-C4A5-4EC5-97C8-E6EA97A6F624}"/>
              </a:ext>
            </a:extLst>
          </p:cNvPr>
          <p:cNvSpPr/>
          <p:nvPr/>
        </p:nvSpPr>
        <p:spPr>
          <a:xfrm>
            <a:off x="1189990" y="543838"/>
            <a:ext cx="2139950" cy="58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B4E03-3616-4888-B4F6-58AA7CBB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-279310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Keep Calm Med" pitchFamily="2" charset="0"/>
              </a:rPr>
              <a:t>Mixing Stressors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47BED-D422-478F-B523-53BFC229E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040" y="1146356"/>
            <a:ext cx="10027920" cy="476676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200000"/>
              </a:lnSpc>
            </a:pPr>
            <a:r>
              <a:rPr lang="en-GB" dirty="0">
                <a:latin typeface="Keep Calm Med" pitchFamily="2" charset="0"/>
              </a:rPr>
              <a:t>There are lots of stressors in the environment</a:t>
            </a:r>
          </a:p>
          <a:p>
            <a:pPr marL="285750" indent="-285750">
              <a:lnSpc>
                <a:spcPct val="200000"/>
              </a:lnSpc>
            </a:pPr>
            <a:r>
              <a:rPr lang="en-GB" dirty="0">
                <a:latin typeface="Keep Calm Med" pitchFamily="2" charset="0"/>
              </a:rPr>
              <a:t>Mixtures of stressors are the rule, rather than the exception</a:t>
            </a:r>
          </a:p>
          <a:p>
            <a:pPr marL="285750" indent="-285750">
              <a:lnSpc>
                <a:spcPct val="200000"/>
              </a:lnSpc>
            </a:pPr>
            <a:r>
              <a:rPr lang="en-GB" dirty="0">
                <a:latin typeface="Keep Calm Med" pitchFamily="2" charset="0"/>
              </a:rPr>
              <a:t>A considerable amount of ecological and ecotoxicological research now examines multiple stressors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E57E2-71C1-4AB5-826E-9FC316CBBF57}"/>
              </a:ext>
            </a:extLst>
          </p:cNvPr>
          <p:cNvSpPr/>
          <p:nvPr/>
        </p:nvSpPr>
        <p:spPr>
          <a:xfrm>
            <a:off x="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833C5-A180-4111-A8B6-4EBB5E5EC11D}"/>
              </a:ext>
            </a:extLst>
          </p:cNvPr>
          <p:cNvSpPr/>
          <p:nvPr/>
        </p:nvSpPr>
        <p:spPr>
          <a:xfrm>
            <a:off x="1110996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0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822B03-C4A5-4EC5-97C8-E6EA97A6F624}"/>
              </a:ext>
            </a:extLst>
          </p:cNvPr>
          <p:cNvSpPr/>
          <p:nvPr/>
        </p:nvSpPr>
        <p:spPr>
          <a:xfrm>
            <a:off x="1189990" y="543838"/>
            <a:ext cx="2139950" cy="58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B4E03-3616-4888-B4F6-58AA7CBB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-279310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Keep Calm Med" pitchFamily="2" charset="0"/>
              </a:rPr>
              <a:t>But…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47BED-D422-478F-B523-53BFC229E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040" y="1146356"/>
            <a:ext cx="10027920" cy="4766764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200000"/>
              </a:lnSpc>
            </a:pPr>
            <a:r>
              <a:rPr lang="en-GB" dirty="0">
                <a:latin typeface="Keep Calm Med" pitchFamily="2" charset="0"/>
              </a:rPr>
              <a:t>Science is not being translated into policy – no legislation covers mixture effects</a:t>
            </a:r>
          </a:p>
          <a:p>
            <a:pPr marL="285750" indent="-285750">
              <a:lnSpc>
                <a:spcPct val="200000"/>
              </a:lnSpc>
            </a:pPr>
            <a:r>
              <a:rPr lang="en-GB" dirty="0">
                <a:latin typeface="Keep Calm Med" pitchFamily="2" charset="0"/>
              </a:rPr>
              <a:t>Different experimental designs and subtly different definitions of terms like ‘synergy’ complicate</a:t>
            </a:r>
          </a:p>
          <a:p>
            <a:pPr marL="285750" indent="-285750">
              <a:lnSpc>
                <a:spcPct val="200000"/>
              </a:lnSpc>
            </a:pPr>
            <a:r>
              <a:rPr lang="en-GB" dirty="0">
                <a:latin typeface="Keep Calm Med" pitchFamily="2" charset="0"/>
              </a:rPr>
              <a:t>Predicting interaction effects from modes of action is </a:t>
            </a:r>
            <a:r>
              <a:rPr lang="en-GB" i="1" dirty="0">
                <a:latin typeface="Keep Calm Med" pitchFamily="2" charset="0"/>
              </a:rPr>
              <a:t>hard</a:t>
            </a:r>
            <a:r>
              <a:rPr lang="en-GB" dirty="0">
                <a:latin typeface="Keep Calm Med" pitchFamily="2" charset="0"/>
              </a:rPr>
              <a:t> – but synergy may be less surprising than previously implied</a:t>
            </a:r>
            <a:endParaRPr lang="en-GB" i="1" dirty="0">
              <a:latin typeface="Keep Calm Med" pitchFamily="2" charset="0"/>
            </a:endParaRP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E57E2-71C1-4AB5-826E-9FC316CBBF57}"/>
              </a:ext>
            </a:extLst>
          </p:cNvPr>
          <p:cNvSpPr/>
          <p:nvPr/>
        </p:nvSpPr>
        <p:spPr>
          <a:xfrm>
            <a:off x="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833C5-A180-4111-A8B6-4EBB5E5EC11D}"/>
              </a:ext>
            </a:extLst>
          </p:cNvPr>
          <p:cNvSpPr/>
          <p:nvPr/>
        </p:nvSpPr>
        <p:spPr>
          <a:xfrm>
            <a:off x="1110996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43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822B03-C4A5-4EC5-97C8-E6EA97A6F624}"/>
              </a:ext>
            </a:extLst>
          </p:cNvPr>
          <p:cNvSpPr/>
          <p:nvPr/>
        </p:nvSpPr>
        <p:spPr>
          <a:xfrm>
            <a:off x="1189990" y="543838"/>
            <a:ext cx="2139950" cy="58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B4E03-3616-4888-B4F6-58AA7CBB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-279310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Keep Calm Med" pitchFamily="2" charset="0"/>
              </a:rPr>
              <a:t>My research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47BED-D422-478F-B523-53BFC229E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040" y="1146356"/>
            <a:ext cx="10027920" cy="203227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</a:pPr>
            <a:r>
              <a:rPr lang="en-GB" dirty="0">
                <a:latin typeface="Keep Calm Med" pitchFamily="2" charset="0"/>
              </a:rPr>
              <a:t>In a simple system, how do simple and complex mixtures of diverse stressors affect bacteria?</a:t>
            </a:r>
          </a:p>
          <a:p>
            <a:pPr marL="285750" indent="-285750">
              <a:lnSpc>
                <a:spcPct val="200000"/>
              </a:lnSpc>
            </a:pPr>
            <a:endParaRPr lang="en-GB" dirty="0">
              <a:latin typeface="Keep Calm Med" pitchFamily="2" charset="0"/>
            </a:endParaRPr>
          </a:p>
          <a:p>
            <a:pPr marL="285750" indent="-285750">
              <a:lnSpc>
                <a:spcPct val="200000"/>
              </a:lnSpc>
            </a:pPr>
            <a:endParaRPr lang="en-GB" dirty="0">
              <a:latin typeface="Keep Calm Med" pitchFamily="2" charset="0"/>
            </a:endParaRP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E57E2-71C1-4AB5-826E-9FC316CBBF57}"/>
              </a:ext>
            </a:extLst>
          </p:cNvPr>
          <p:cNvSpPr/>
          <p:nvPr/>
        </p:nvSpPr>
        <p:spPr>
          <a:xfrm>
            <a:off x="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833C5-A180-4111-A8B6-4EBB5E5EC11D}"/>
              </a:ext>
            </a:extLst>
          </p:cNvPr>
          <p:cNvSpPr/>
          <p:nvPr/>
        </p:nvSpPr>
        <p:spPr>
          <a:xfrm>
            <a:off x="1110996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92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822B03-C4A5-4EC5-97C8-E6EA97A6F624}"/>
              </a:ext>
            </a:extLst>
          </p:cNvPr>
          <p:cNvSpPr/>
          <p:nvPr/>
        </p:nvSpPr>
        <p:spPr>
          <a:xfrm>
            <a:off x="1189990" y="543838"/>
            <a:ext cx="2139950" cy="58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B4E03-3616-4888-B4F6-58AA7CBB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-279310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Keep Calm Med" pitchFamily="2" charset="0"/>
              </a:rPr>
              <a:t>My stressors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E57E2-71C1-4AB5-826E-9FC316CBBF57}"/>
              </a:ext>
            </a:extLst>
          </p:cNvPr>
          <p:cNvSpPr/>
          <p:nvPr/>
        </p:nvSpPr>
        <p:spPr>
          <a:xfrm>
            <a:off x="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833C5-A180-4111-A8B6-4EBB5E5EC11D}"/>
              </a:ext>
            </a:extLst>
          </p:cNvPr>
          <p:cNvSpPr/>
          <p:nvPr/>
        </p:nvSpPr>
        <p:spPr>
          <a:xfrm>
            <a:off x="1110996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B3C80C-E043-4CEB-A1A7-104C46E48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701785"/>
              </p:ext>
            </p:extLst>
          </p:nvPr>
        </p:nvGraphicFramePr>
        <p:xfrm>
          <a:off x="1189991" y="2029097"/>
          <a:ext cx="9573804" cy="25399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5933">
                  <a:extLst>
                    <a:ext uri="{9D8B030D-6E8A-4147-A177-3AD203B41FA5}">
                      <a16:colId xmlns:a16="http://schemas.microsoft.com/office/drawing/2014/main" val="3790134165"/>
                    </a:ext>
                  </a:extLst>
                </a:gridCol>
                <a:gridCol w="2595870">
                  <a:extLst>
                    <a:ext uri="{9D8B030D-6E8A-4147-A177-3AD203B41FA5}">
                      <a16:colId xmlns:a16="http://schemas.microsoft.com/office/drawing/2014/main" val="1872573400"/>
                    </a:ext>
                  </a:extLst>
                </a:gridCol>
                <a:gridCol w="2238103">
                  <a:extLst>
                    <a:ext uri="{9D8B030D-6E8A-4147-A177-3AD203B41FA5}">
                      <a16:colId xmlns:a16="http://schemas.microsoft.com/office/drawing/2014/main" val="1076924040"/>
                    </a:ext>
                  </a:extLst>
                </a:gridCol>
                <a:gridCol w="2333898">
                  <a:extLst>
                    <a:ext uri="{9D8B030D-6E8A-4147-A177-3AD203B41FA5}">
                      <a16:colId xmlns:a16="http://schemas.microsoft.com/office/drawing/2014/main" val="302916977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Stressor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Environmental Concentration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9753"/>
                  </a:ext>
                </a:extLst>
              </a:tr>
              <a:tr h="2428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Chloramphenicol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50.0 ng/L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 </a:t>
                      </a:r>
                      <a:r>
                        <a:rPr lang="en-GB" sz="1100" i="1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2008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Powder, 98%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220205"/>
                  </a:ext>
                </a:extLst>
              </a:tr>
              <a:tr h="2428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Amoxicillin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 ng/L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Andreozzi </a:t>
                      </a:r>
                      <a:r>
                        <a:rPr lang="en-GB" sz="1100" i="1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2004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680839"/>
                  </a:ext>
                </a:extLst>
              </a:tr>
              <a:tr h="2428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Atrazine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 ng/L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Loos </a:t>
                      </a:r>
                      <a:r>
                        <a:rPr lang="en-GB" sz="1100" i="1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2010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Powder, analytical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858294"/>
                  </a:ext>
                </a:extLst>
              </a:tr>
              <a:tr h="2428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Metaldehyde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 ng/L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Kay and Grayson, 2014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Powder, analytical? 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494260"/>
                  </a:ext>
                </a:extLst>
              </a:tr>
              <a:tr h="2428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Copper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mg/kg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Ross </a:t>
                      </a:r>
                      <a:r>
                        <a:rPr lang="en-GB" sz="1100" i="1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2006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Cu(II)Cl</a:t>
                      </a:r>
                      <a:r>
                        <a:rPr lang="en-GB" sz="1100" baseline="-250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dihydrate (99%)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90814"/>
                  </a:ext>
                </a:extLst>
              </a:tr>
              <a:tr h="25765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Nickel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mg/kg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Ross </a:t>
                      </a:r>
                      <a:r>
                        <a:rPr lang="en-GB" sz="1100" i="1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2006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Ni(II)Cl</a:t>
                      </a:r>
                      <a:r>
                        <a:rPr lang="en-GB" sz="1100" baseline="-250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anhydrous (98%)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646153"/>
                  </a:ext>
                </a:extLst>
              </a:tr>
              <a:tr h="2525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Benzo[a]pyrene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 μg/kg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Ross </a:t>
                      </a:r>
                      <a:r>
                        <a:rPr lang="en-GB" sz="1100" i="1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2006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Solution in acetone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197212"/>
                  </a:ext>
                </a:extLst>
              </a:tr>
              <a:tr h="5108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Benzene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 μg/kg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Ross </a:t>
                      </a:r>
                      <a:r>
                        <a:rPr lang="en-GB" sz="1100" i="1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GB" sz="11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2006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Liquid, 99.8%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68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63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822B03-C4A5-4EC5-97C8-E6EA97A6F624}"/>
              </a:ext>
            </a:extLst>
          </p:cNvPr>
          <p:cNvSpPr/>
          <p:nvPr/>
        </p:nvSpPr>
        <p:spPr>
          <a:xfrm>
            <a:off x="1189990" y="543838"/>
            <a:ext cx="2139950" cy="58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B4E03-3616-4888-B4F6-58AA7CBB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-279310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Keep Calm Med" pitchFamily="2" charset="0"/>
              </a:rPr>
              <a:t>My bacteria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E57E2-71C1-4AB5-826E-9FC316CBBF57}"/>
              </a:ext>
            </a:extLst>
          </p:cNvPr>
          <p:cNvSpPr/>
          <p:nvPr/>
        </p:nvSpPr>
        <p:spPr>
          <a:xfrm>
            <a:off x="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833C5-A180-4111-A8B6-4EBB5E5EC11D}"/>
              </a:ext>
            </a:extLst>
          </p:cNvPr>
          <p:cNvSpPr/>
          <p:nvPr/>
        </p:nvSpPr>
        <p:spPr>
          <a:xfrm>
            <a:off x="1110996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B3C80C-E043-4CEB-A1A7-104C46E48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83370"/>
              </p:ext>
            </p:extLst>
          </p:nvPr>
        </p:nvGraphicFramePr>
        <p:xfrm>
          <a:off x="1297577" y="2029097"/>
          <a:ext cx="9466217" cy="25399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8896">
                  <a:extLst>
                    <a:ext uri="{9D8B030D-6E8A-4147-A177-3AD203B41FA5}">
                      <a16:colId xmlns:a16="http://schemas.microsoft.com/office/drawing/2014/main" val="3790134165"/>
                    </a:ext>
                  </a:extLst>
                </a:gridCol>
                <a:gridCol w="3275839">
                  <a:extLst>
                    <a:ext uri="{9D8B030D-6E8A-4147-A177-3AD203B41FA5}">
                      <a16:colId xmlns:a16="http://schemas.microsoft.com/office/drawing/2014/main" val="1872573400"/>
                    </a:ext>
                  </a:extLst>
                </a:gridCol>
                <a:gridCol w="1930423">
                  <a:extLst>
                    <a:ext uri="{9D8B030D-6E8A-4147-A177-3AD203B41FA5}">
                      <a16:colId xmlns:a16="http://schemas.microsoft.com/office/drawing/2014/main" val="1076924040"/>
                    </a:ext>
                  </a:extLst>
                </a:gridCol>
                <a:gridCol w="1881059">
                  <a:extLst>
                    <a:ext uri="{9D8B030D-6E8A-4147-A177-3AD203B41FA5}">
                      <a16:colId xmlns:a16="http://schemas.microsoft.com/office/drawing/2014/main" val="302916977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Strain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Species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Source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Exposure History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9753"/>
                  </a:ext>
                </a:extLst>
              </a:tr>
              <a:tr h="2428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SBM_R2A_LUF4_5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i="1" dirty="0" err="1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Luteibacter</a:t>
                      </a:r>
                      <a:r>
                        <a:rPr lang="en-GB" sz="1200" i="1" dirty="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 </a:t>
                      </a:r>
                      <a:r>
                        <a:rPr lang="en-GB" sz="1200" i="1" dirty="0" err="1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rhizovicinus</a:t>
                      </a:r>
                      <a:endParaRPr lang="en-GB" sz="1600" i="1" dirty="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Nash’s Field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Control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220205"/>
                  </a:ext>
                </a:extLst>
              </a:tr>
              <a:tr h="2428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R2A_KUB5_13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Variovorax paradoxus</a:t>
                      </a:r>
                      <a:endParaRPr lang="en-GB" sz="1600" i="1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Nash’s Field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Control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680839"/>
                  </a:ext>
                </a:extLst>
              </a:tr>
              <a:tr h="2428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R2A_NUF1_3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i="1" dirty="0" err="1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Variovorax</a:t>
                      </a:r>
                      <a:r>
                        <a:rPr lang="en-GB" sz="1200" i="1" dirty="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 paradoxus</a:t>
                      </a:r>
                      <a:endParaRPr lang="en-GB" sz="1600" i="1" dirty="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Nash’s Field 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Metaldehyde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858294"/>
                  </a:ext>
                </a:extLst>
              </a:tr>
              <a:tr h="2428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R2A_KUE4_4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Bacillus muralis</a:t>
                      </a:r>
                      <a:endParaRPr lang="en-GB" sz="1600" i="1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Nash’s Field 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Control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494260"/>
                  </a:ext>
                </a:extLst>
              </a:tr>
              <a:tr h="2428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R2A_NUE1_1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Bacillus muralis</a:t>
                      </a:r>
                      <a:endParaRPr lang="en-GB" sz="1600" i="1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Nash’s Field 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Metaldehyde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90814"/>
                  </a:ext>
                </a:extLst>
              </a:tr>
              <a:tr h="25765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R2A_KUE4_10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Stenotrophomonas acidaminiphila</a:t>
                      </a:r>
                      <a:endParaRPr lang="en-GB" sz="1600" i="1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Nash’s Field 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Control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646153"/>
                  </a:ext>
                </a:extLst>
              </a:tr>
              <a:tr h="2525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E. coli OP50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Escherichia coli</a:t>
                      </a:r>
                      <a:endParaRPr lang="en-GB" sz="1600" i="1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C. elegans feeder 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Control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197212"/>
                  </a:ext>
                </a:extLst>
              </a:tr>
              <a:tr h="5108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Nash’s Field Community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Mixed</a:t>
                      </a:r>
                      <a:endParaRPr lang="en-GB" sz="1600" i="1" dirty="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Nash’s Field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Keep Calm Med" pitchFamily="2" charset="0"/>
                        </a:rPr>
                        <a:t>Control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Keep Calm Me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68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42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822B03-C4A5-4EC5-97C8-E6EA97A6F624}"/>
              </a:ext>
            </a:extLst>
          </p:cNvPr>
          <p:cNvSpPr/>
          <p:nvPr/>
        </p:nvSpPr>
        <p:spPr>
          <a:xfrm>
            <a:off x="1189990" y="543838"/>
            <a:ext cx="2139950" cy="58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B4E03-3616-4888-B4F6-58AA7CBB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-279310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Keep Calm Med" pitchFamily="2" charset="0"/>
              </a:rPr>
              <a:t>My hypotheses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47BED-D422-478F-B523-53BFC229E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040" y="1146356"/>
            <a:ext cx="10027920" cy="516780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</a:pPr>
            <a:r>
              <a:rPr lang="en-GB" dirty="0">
                <a:latin typeface="Keep Calm Med" pitchFamily="2" charset="0"/>
              </a:rPr>
              <a:t>Different bacterial isolates will respond differently to the same stressors</a:t>
            </a:r>
          </a:p>
          <a:p>
            <a:pPr marL="285750" indent="-285750">
              <a:lnSpc>
                <a:spcPct val="200000"/>
              </a:lnSpc>
            </a:pPr>
            <a:r>
              <a:rPr lang="en-GB" dirty="0">
                <a:latin typeface="Keep Calm Med" pitchFamily="2" charset="0"/>
              </a:rPr>
              <a:t>Some combinations of stressors will have more or less than additive effects based on mode of action (ROS, etc)</a:t>
            </a:r>
          </a:p>
          <a:p>
            <a:pPr marL="285750" indent="-285750">
              <a:lnSpc>
                <a:spcPct val="200000"/>
              </a:lnSpc>
            </a:pPr>
            <a:endParaRPr lang="en-GB" dirty="0">
              <a:latin typeface="Keep Calm Med" pitchFamily="2" charset="0"/>
            </a:endParaRPr>
          </a:p>
          <a:p>
            <a:pPr marL="285750" indent="-285750">
              <a:lnSpc>
                <a:spcPct val="200000"/>
              </a:lnSpc>
            </a:pPr>
            <a:endParaRPr lang="en-GB" dirty="0">
              <a:latin typeface="Keep Calm Med" pitchFamily="2" charset="0"/>
            </a:endParaRPr>
          </a:p>
          <a:p>
            <a:pPr marL="285750" indent="-285750">
              <a:lnSpc>
                <a:spcPct val="200000"/>
              </a:lnSpc>
            </a:pPr>
            <a:endParaRPr lang="en-GB" dirty="0">
              <a:latin typeface="Keep Calm Med" pitchFamily="2" charset="0"/>
            </a:endParaRP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E57E2-71C1-4AB5-826E-9FC316CBBF57}"/>
              </a:ext>
            </a:extLst>
          </p:cNvPr>
          <p:cNvSpPr/>
          <p:nvPr/>
        </p:nvSpPr>
        <p:spPr>
          <a:xfrm>
            <a:off x="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833C5-A180-4111-A8B6-4EBB5E5EC11D}"/>
              </a:ext>
            </a:extLst>
          </p:cNvPr>
          <p:cNvSpPr/>
          <p:nvPr/>
        </p:nvSpPr>
        <p:spPr>
          <a:xfrm>
            <a:off x="1110996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50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822B03-C4A5-4EC5-97C8-E6EA97A6F624}"/>
              </a:ext>
            </a:extLst>
          </p:cNvPr>
          <p:cNvSpPr/>
          <p:nvPr/>
        </p:nvSpPr>
        <p:spPr>
          <a:xfrm>
            <a:off x="1189990" y="543838"/>
            <a:ext cx="2139950" cy="58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B4E03-3616-4888-B4F6-58AA7CBB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-279310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Keep Calm Med" pitchFamily="2" charset="0"/>
              </a:rPr>
              <a:t>My setup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47BED-D422-478F-B523-53BFC229E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040" y="1146356"/>
            <a:ext cx="10027920" cy="5167806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200000"/>
              </a:lnSpc>
            </a:pPr>
            <a:r>
              <a:rPr lang="en-GB" dirty="0">
                <a:latin typeface="Keep Calm Med" pitchFamily="2" charset="0"/>
              </a:rPr>
              <a:t>8 bacteria, 8 stressors… = 2040 combinations (per replicate)</a:t>
            </a:r>
          </a:p>
          <a:p>
            <a:pPr marL="285750" indent="-285750">
              <a:lnSpc>
                <a:spcPct val="200000"/>
              </a:lnSpc>
            </a:pPr>
            <a:r>
              <a:rPr lang="en-GB" dirty="0">
                <a:latin typeface="Keep Calm Med" pitchFamily="2" charset="0"/>
              </a:rPr>
              <a:t>Use of </a:t>
            </a:r>
            <a:r>
              <a:rPr lang="en-GB" dirty="0" err="1">
                <a:latin typeface="Keep Calm Med" pitchFamily="2" charset="0"/>
              </a:rPr>
              <a:t>STARlet</a:t>
            </a:r>
            <a:r>
              <a:rPr lang="en-GB" dirty="0">
                <a:latin typeface="Keep Calm Med" pitchFamily="2" charset="0"/>
              </a:rPr>
              <a:t> </a:t>
            </a:r>
            <a:r>
              <a:rPr lang="en-GB" dirty="0" err="1">
                <a:latin typeface="Keep Calm Med" pitchFamily="2" charset="0"/>
              </a:rPr>
              <a:t>MicroLab</a:t>
            </a:r>
            <a:r>
              <a:rPr lang="en-GB" dirty="0">
                <a:latin typeface="Keep Calm Med" pitchFamily="2" charset="0"/>
              </a:rPr>
              <a:t> to efficiently prepare exposures</a:t>
            </a:r>
          </a:p>
          <a:p>
            <a:pPr marL="285750" indent="-285750">
              <a:lnSpc>
                <a:spcPct val="200000"/>
              </a:lnSpc>
            </a:pPr>
            <a:r>
              <a:rPr lang="en-GB" dirty="0">
                <a:latin typeface="Keep Calm Med" pitchFamily="2" charset="0"/>
              </a:rPr>
              <a:t>48-hour exposures in stacker and OD reader</a:t>
            </a:r>
          </a:p>
          <a:p>
            <a:pPr marL="285750" indent="-285750">
              <a:lnSpc>
                <a:spcPct val="200000"/>
              </a:lnSpc>
            </a:pPr>
            <a:r>
              <a:rPr lang="en-GB" dirty="0">
                <a:latin typeface="Keep Calm Med" pitchFamily="2" charset="0"/>
              </a:rPr>
              <a:t>Calibration curves from flow cytometer to derive cell </a:t>
            </a:r>
            <a:r>
              <a:rPr lang="en-GB">
                <a:latin typeface="Keep Calm Med" pitchFamily="2" charset="0"/>
              </a:rPr>
              <a:t>counts from OD</a:t>
            </a:r>
            <a:endParaRPr lang="en-GB" dirty="0">
              <a:latin typeface="Keep Calm Med" pitchFamily="2" charset="0"/>
            </a:endParaRPr>
          </a:p>
          <a:p>
            <a:pPr marL="285750" indent="-285750">
              <a:lnSpc>
                <a:spcPct val="200000"/>
              </a:lnSpc>
            </a:pPr>
            <a:endParaRPr lang="en-GB" dirty="0">
              <a:latin typeface="Keep Calm Med" pitchFamily="2" charset="0"/>
            </a:endParaRPr>
          </a:p>
          <a:p>
            <a:pPr marL="285750" indent="-285750">
              <a:lnSpc>
                <a:spcPct val="200000"/>
              </a:lnSpc>
            </a:pPr>
            <a:endParaRPr lang="en-GB" dirty="0">
              <a:latin typeface="Keep Calm Med" pitchFamily="2" charset="0"/>
            </a:endParaRP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E57E2-71C1-4AB5-826E-9FC316CBBF57}"/>
              </a:ext>
            </a:extLst>
          </p:cNvPr>
          <p:cNvSpPr/>
          <p:nvPr/>
        </p:nvSpPr>
        <p:spPr>
          <a:xfrm>
            <a:off x="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833C5-A180-4111-A8B6-4EBB5E5EC11D}"/>
              </a:ext>
            </a:extLst>
          </p:cNvPr>
          <p:cNvSpPr/>
          <p:nvPr/>
        </p:nvSpPr>
        <p:spPr>
          <a:xfrm>
            <a:off x="1110996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0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391</Words>
  <Application>Microsoft Office PowerPoint</Application>
  <PresentationFormat>Widescreen</PresentationFormat>
  <Paragraphs>105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Arial</vt:lpstr>
      <vt:lpstr>Times New Roman</vt:lpstr>
      <vt:lpstr>Calibri Light</vt:lpstr>
      <vt:lpstr>Keep Calm Med</vt:lpstr>
      <vt:lpstr>Office Theme</vt:lpstr>
      <vt:lpstr>Microbes and Mixtures</vt:lpstr>
      <vt:lpstr>Mixing Stressors</vt:lpstr>
      <vt:lpstr>But…</vt:lpstr>
      <vt:lpstr>My research</vt:lpstr>
      <vt:lpstr>My stressors</vt:lpstr>
      <vt:lpstr>My bacteria</vt:lpstr>
      <vt:lpstr>My hypotheses</vt:lpstr>
      <vt:lpstr>My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MixToxJam</dc:title>
  <dc:creator>Sam Welch</dc:creator>
  <cp:lastModifiedBy>Sam Welch</cp:lastModifiedBy>
  <cp:revision>22</cp:revision>
  <dcterms:created xsi:type="dcterms:W3CDTF">2018-04-23T15:19:53Z</dcterms:created>
  <dcterms:modified xsi:type="dcterms:W3CDTF">2018-06-26T10:08:05Z</dcterms:modified>
</cp:coreProperties>
</file>