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6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0"/>
    <p:restoredTop sz="86659"/>
  </p:normalViewPr>
  <p:slideViewPr>
    <p:cSldViewPr snapToGrid="0" snapToObjects="1">
      <p:cViewPr>
        <p:scale>
          <a:sx n="90" d="100"/>
          <a:sy n="90" d="100"/>
        </p:scale>
        <p:origin x="335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02:55:11.92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04:28:44.126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05:02:11.499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0199-CAF2-4F4D-9441-43D7CF11FB54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4D509-62BA-7D46-A327-3F97709E8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4D73-D0BD-6F42-ABDC-E589CF9A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1CC56-C96C-D742-90FA-7A42172E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643D-039D-0B44-A689-75BDA613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AB72-1460-E94D-8D11-6AEBE5AF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1272-0325-5343-882F-D94812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B230-25DD-B44C-8764-29AB615A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56B44-B1E3-1C4D-B94E-B764C7911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97B3-74C6-5949-BA12-915B069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7F94-8EF1-184C-86B2-6C36C055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BA2E-7A38-F04E-8089-48CC29E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77C39-9230-8548-8290-1EB77BBF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0B9D0-7070-E34A-8CE7-7BB903F8D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2899-DAAC-5445-8CD2-53BB5DD0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DF88-49A2-1F42-90AF-B4B6A07A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58CB7-1038-B64F-AD9F-7FBD04C5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4D8D-AB49-E64A-BB4E-3D3C630B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6B81-FE76-174C-B5AC-DF852E47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B1D8-9067-C74E-BDE0-34819F63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AB64-488F-BF48-BC83-229F53F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2CA-61AC-0D45-A2E9-EF9D4200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C3E5-D000-AC48-BA54-A4925840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D700-9562-4346-87F8-D9FA4386A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FC38-FF74-D94F-823E-57AF2833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9ECE-BEA9-174B-814B-91E1A54B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4A2-0E20-8B43-A9C0-1F3BBBF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11AE-37F7-0B44-9711-34E52A2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B1B4-5E06-6243-890F-0C3E1B294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861BE-4910-384A-90E8-7975EDDC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E2502-5854-0F44-B7AC-D4BCE06A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87816-93A2-2641-B491-D053193D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E024-BCD3-DD42-988F-B5C6CE76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9C3D-83FA-C847-84A4-A9C6F127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C94A-1643-534B-AC25-631E21F8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085D-9D08-B94B-8EED-B410ADD9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D084E-3772-3443-86C3-ADE3D1B0E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7533E-DCA7-BB48-8DE7-52D1C5E9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2C1B3-8BBE-2C40-9A75-05FFC21B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325DA-481C-1044-AB3F-23090817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EB3BA-BA4F-2C40-B4BB-1EB04DF6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625-D073-0842-9CE5-E4EC1C16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50352-E0DD-C041-A7B9-28865277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27E2F-5F44-114F-9CBD-9E44B824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1409-AD07-4B4E-8A06-7300F9BF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DF12C-CE69-764A-BBA9-D19B7E48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1AC6C-AD28-C144-B34C-1A9CCF25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AA3C-3944-3E4D-8CDA-AD9D0EE9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44D8-7B62-3541-BFD2-1F50A643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CE92-0A3A-5347-A052-37E76585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8D767-5ACB-914D-9B7F-584A8BD2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7D85-2769-1248-9C16-4154B018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0777-128D-DB4E-ABE5-E75BFC9D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4924-6267-E44A-8D84-0C90710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304D-A9C6-3A42-9985-2201E813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595F7-D5AC-F644-87E7-1BA48BD97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DB0F-70C6-7A41-BC08-01805858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F968-4639-564E-9D9D-0AF2F01F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92CE-39A5-5540-8185-68669E8C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6B90-0CDA-D543-B66A-49BC53F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13644-B7B6-9F48-A0F3-7E257174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E507-0AF9-884A-ADC1-D4826002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E69C-ADE9-0744-9AA6-1739820A5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B72A-6DD3-8542-85D3-A337C9CA480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92EC-C682-8547-9B9E-8CF6A1B76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2073-A4D7-D543-8079-887FB9A0E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6ED7-21B1-3A49-BBBA-1FA3A78D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435F8-3037-7542-A0ED-1975C11E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3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81F5A-ADD0-624F-8333-397DBFBE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1795"/>
            <a:ext cx="9144000" cy="10544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Project 1: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 SAT &amp; ACT Analysis</a:t>
            </a:r>
          </a:p>
        </p:txBody>
      </p:sp>
    </p:spTree>
    <p:extLst>
      <p:ext uri="{BB962C8B-B14F-4D97-AF65-F5344CB8AC3E}">
        <p14:creationId xmlns:p14="http://schemas.microsoft.com/office/powerpoint/2010/main" val="335827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0DBB37B-4292-9148-8BC3-882C1201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93489"/>
            <a:ext cx="10044113" cy="6671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C22A9-ED05-6347-B8D9-0B3838613093}"/>
              </a:ext>
            </a:extLst>
          </p:cNvPr>
          <p:cNvSpPr txBox="1"/>
          <p:nvPr/>
        </p:nvSpPr>
        <p:spPr>
          <a:xfrm>
            <a:off x="290512" y="2514600"/>
            <a:ext cx="2431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SAT Vs ACT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Participation %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---------------------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Bimodal Data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---------------------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Are we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Able to</a:t>
            </a:r>
          </a:p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Avenir Medium Oblique" panose="02000503020000020003" pitchFamily="2" charset="0"/>
              </a:rPr>
              <a:t>SPOT THE</a:t>
            </a:r>
          </a:p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Avenir Medium Oblique" panose="02000503020000020003" pitchFamily="2" charset="0"/>
              </a:rPr>
              <a:t>CLUSTERS?</a:t>
            </a:r>
          </a:p>
        </p:txBody>
      </p:sp>
    </p:spTree>
    <p:extLst>
      <p:ext uri="{BB962C8B-B14F-4D97-AF65-F5344CB8AC3E}">
        <p14:creationId xmlns:p14="http://schemas.microsoft.com/office/powerpoint/2010/main" val="421061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74CD-F181-3048-A30D-6A512F7E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Everyone likes a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</a:b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BOX PLOT!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7BA04-D2F0-0143-B6D9-837A8EF91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455" y="286321"/>
            <a:ext cx="5401345" cy="65081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3725A-8D21-954A-91F6-01437C31B901}"/>
              </a:ext>
            </a:extLst>
          </p:cNvPr>
          <p:cNvSpPr txBox="1"/>
          <p:nvPr/>
        </p:nvSpPr>
        <p:spPr>
          <a:xfrm>
            <a:off x="838200" y="2668458"/>
            <a:ext cx="419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Participation %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for 2017-2018-2019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Avenir Medium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on left, SAT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on right, ACT %</a:t>
            </a:r>
          </a:p>
        </p:txBody>
      </p:sp>
    </p:spTree>
    <p:extLst>
      <p:ext uri="{BB962C8B-B14F-4D97-AF65-F5344CB8AC3E}">
        <p14:creationId xmlns:p14="http://schemas.microsoft.com/office/powerpoint/2010/main" val="52615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272DC2-7531-F241-92CE-6DFAD6506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1" b="32100"/>
          <a:stretch/>
        </p:blipFill>
        <p:spPr>
          <a:xfrm>
            <a:off x="5335292" y="614736"/>
            <a:ext cx="6750642" cy="5631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08500-1416-D74F-A17C-AEDFF15F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What about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</a:b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Collinearity?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7F853-213E-9449-BE0A-AB86D531D5D0}"/>
              </a:ext>
            </a:extLst>
          </p:cNvPr>
          <p:cNvSpPr txBox="1"/>
          <p:nvPr/>
        </p:nvSpPr>
        <p:spPr>
          <a:xfrm>
            <a:off x="4538663" y="1315638"/>
            <a:ext cx="155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SAT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39560-14F9-7644-B85E-D291619F27B6}"/>
              </a:ext>
            </a:extLst>
          </p:cNvPr>
          <p:cNvSpPr txBox="1"/>
          <p:nvPr/>
        </p:nvSpPr>
        <p:spPr>
          <a:xfrm>
            <a:off x="4538662" y="2191383"/>
            <a:ext cx="155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SAT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8A0C8-B5D3-0E4C-9868-1068F6875D1D}"/>
              </a:ext>
            </a:extLst>
          </p:cNvPr>
          <p:cNvSpPr txBox="1"/>
          <p:nvPr/>
        </p:nvSpPr>
        <p:spPr>
          <a:xfrm>
            <a:off x="4556623" y="3061294"/>
            <a:ext cx="155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SAT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38B30-8CD6-0048-97F9-6199167B31B0}"/>
              </a:ext>
            </a:extLst>
          </p:cNvPr>
          <p:cNvSpPr txBox="1"/>
          <p:nvPr/>
        </p:nvSpPr>
        <p:spPr>
          <a:xfrm>
            <a:off x="4495797" y="3959740"/>
            <a:ext cx="155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ACT 2017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13F5B-9ADC-674B-99FF-66A44BBC7A3F}"/>
              </a:ext>
            </a:extLst>
          </p:cNvPr>
          <p:cNvSpPr txBox="1"/>
          <p:nvPr/>
        </p:nvSpPr>
        <p:spPr>
          <a:xfrm>
            <a:off x="4494710" y="4858186"/>
            <a:ext cx="155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ACT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03606-C01E-8B44-B46D-7B8F1EE80F11}"/>
              </a:ext>
            </a:extLst>
          </p:cNvPr>
          <p:cNvSpPr txBox="1"/>
          <p:nvPr/>
        </p:nvSpPr>
        <p:spPr>
          <a:xfrm>
            <a:off x="4510085" y="5666658"/>
            <a:ext cx="155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ACT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EBFB8-A86B-8E40-91A3-E9C46E306F23}"/>
              </a:ext>
            </a:extLst>
          </p:cNvPr>
          <p:cNvSpPr txBox="1"/>
          <p:nvPr/>
        </p:nvSpPr>
        <p:spPr>
          <a:xfrm>
            <a:off x="5416154" y="6154320"/>
            <a:ext cx="96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SAT 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AF19C-51B4-C846-BB75-4DFB1F1EABB5}"/>
              </a:ext>
            </a:extLst>
          </p:cNvPr>
          <p:cNvSpPr txBox="1"/>
          <p:nvPr/>
        </p:nvSpPr>
        <p:spPr>
          <a:xfrm>
            <a:off x="6314529" y="6154319"/>
            <a:ext cx="96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SAT 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729E-14FC-F049-AC9D-A856CC6A4309}"/>
              </a:ext>
            </a:extLst>
          </p:cNvPr>
          <p:cNvSpPr txBox="1"/>
          <p:nvPr/>
        </p:nvSpPr>
        <p:spPr>
          <a:xfrm>
            <a:off x="7198616" y="6155420"/>
            <a:ext cx="96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SAT 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D4406-C31C-AE46-B04F-5B0FD6F94E93}"/>
              </a:ext>
            </a:extLst>
          </p:cNvPr>
          <p:cNvSpPr txBox="1"/>
          <p:nvPr/>
        </p:nvSpPr>
        <p:spPr>
          <a:xfrm>
            <a:off x="8068414" y="6153160"/>
            <a:ext cx="106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ACT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49935-13B6-E443-9D2E-7EE01A320C4D}"/>
              </a:ext>
            </a:extLst>
          </p:cNvPr>
          <p:cNvSpPr txBox="1"/>
          <p:nvPr/>
        </p:nvSpPr>
        <p:spPr>
          <a:xfrm>
            <a:off x="8947634" y="6147220"/>
            <a:ext cx="106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ACT 2018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A0C88-0FA3-3346-A0E9-9BBAF648439A}"/>
              </a:ext>
            </a:extLst>
          </p:cNvPr>
          <p:cNvSpPr txBox="1"/>
          <p:nvPr/>
        </p:nvSpPr>
        <p:spPr>
          <a:xfrm>
            <a:off x="9826854" y="6153160"/>
            <a:ext cx="106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ACT 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C6678-20F0-3C42-B578-132653186CA1}"/>
              </a:ext>
            </a:extLst>
          </p:cNvPr>
          <p:cNvSpPr txBox="1"/>
          <p:nvPr/>
        </p:nvSpPr>
        <p:spPr>
          <a:xfrm>
            <a:off x="838200" y="2191383"/>
            <a:ext cx="41985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Participation %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for 2017-2018-2019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Avenir Medium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Very Strong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Collinearity within all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SAT/ACT years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Avenir Medium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Very Strong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Non-Collinearity among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rPr>
              <a:t>each other.</a:t>
            </a:r>
          </a:p>
        </p:txBody>
      </p:sp>
    </p:spTree>
    <p:extLst>
      <p:ext uri="{BB962C8B-B14F-4D97-AF65-F5344CB8AC3E}">
        <p14:creationId xmlns:p14="http://schemas.microsoft.com/office/powerpoint/2010/main" val="155807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83E17E-DBBF-F644-819D-2C7D5AC75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97152-C192-C248-9FC0-AD107B5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To sum up,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7721-0528-AE44-9B64-3D07051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 From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box plot </a:t>
            </a:r>
            <a:r>
              <a:rPr lang="en-US" dirty="0"/>
              <a:t>above it's clear that on Avg. </a:t>
            </a:r>
            <a:r>
              <a:rPr lang="en-US" dirty="0" err="1"/>
              <a:t>atleast</a:t>
            </a:r>
            <a:r>
              <a:rPr lang="en-US" dirty="0"/>
              <a:t> 60% of States participate in ACT while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less than 50% of the States participate in SAT</a:t>
            </a:r>
            <a:r>
              <a:rPr lang="en-US" dirty="0"/>
              <a:t>.</a:t>
            </a:r>
          </a:p>
          <a:p>
            <a:r>
              <a:rPr lang="en-US" dirty="0"/>
              <a:t>Most of the Distributions, specially various Participation Rates and the Total Scores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Bimodal</a:t>
            </a:r>
            <a:r>
              <a:rPr lang="en-US" dirty="0"/>
              <a:t> in nature i.e. not distributed normally.</a:t>
            </a:r>
          </a:p>
          <a:p>
            <a:pPr lvl="1"/>
            <a:r>
              <a:rPr lang="en-US" dirty="0"/>
              <a:t>Factors like mandatory SAT/ACT tests classifies candidates into High Scoring and Low Scoring Candidates. Some ae fully prepared due to facilities and awareness about the test, while the others just have to.</a:t>
            </a:r>
          </a:p>
          <a:p>
            <a:r>
              <a:rPr lang="en-US" dirty="0"/>
              <a:t>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strong non-collinearity between Total Score and Participation </a:t>
            </a:r>
            <a:r>
              <a:rPr lang="en-US" dirty="0"/>
              <a:t>Percentages is a matter of concern too.</a:t>
            </a:r>
          </a:p>
          <a:p>
            <a:r>
              <a:rPr lang="en-US" dirty="0"/>
              <a:t>SAT - Math and ERW scores possess strong collinearity.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1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C36A41-00EE-8A45-96E1-80187936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D5A76-FEFF-3347-9B80-AB1A1F12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Recommendations for the College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F735-528F-7D47-8BD2-15F344F8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Investigate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strategies / implementations went right for States with increasing participation rates</a:t>
            </a:r>
            <a:r>
              <a:rPr lang="en-US" dirty="0"/>
              <a:t>, like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New York, Maryland, New Jersey, Maine, West Virginia, Colorado, Florida, Idaho, Illinois and Rhode Island.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8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56F17D-7D92-F14C-91FC-57FE371B9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6BF71D-2AC9-6443-AE9B-47874C5F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SAT Participation 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14FD0E-F5D4-E647-99C8-C52C47478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2"/>
          <a:stretch/>
        </p:blipFill>
        <p:spPr>
          <a:xfrm>
            <a:off x="838201" y="1637826"/>
            <a:ext cx="10515599" cy="48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5A76-FEFF-3347-9B80-AB1A1F12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Recommendations for the College Boards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F735-528F-7D47-8BD2-15F344F8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Focusing more on States like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Hawaii</a:t>
            </a:r>
            <a:r>
              <a:rPr lang="en-US" dirty="0"/>
              <a:t> might help. </a:t>
            </a:r>
          </a:p>
          <a:p>
            <a:pPr lvl="1"/>
            <a:r>
              <a:rPr lang="en-US" dirty="0"/>
              <a:t>Hawaii displayed almost </a:t>
            </a:r>
            <a:r>
              <a:rPr lang="en-US" dirty="0">
                <a:solidFill>
                  <a:schemeClr val="accent1"/>
                </a:solidFill>
              </a:rPr>
              <a:t>same Participation % for 3 years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(55% -&gt; 56% -&gt; 54%) for SAT</a:t>
            </a:r>
            <a:r>
              <a:rPr lang="en-US" dirty="0"/>
              <a:t>, while the </a:t>
            </a:r>
            <a:r>
              <a:rPr lang="en-US" dirty="0">
                <a:solidFill>
                  <a:schemeClr val="accent1"/>
                </a:solidFill>
              </a:rPr>
              <a:t>ACT participation rates have dropped from 90% in 2017 to 80% in 2019</a:t>
            </a:r>
            <a:r>
              <a:rPr lang="en-US" dirty="0"/>
              <a:t>, unlike other states where the participation rates usually transfer from ACT to SAT and vice-versa.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40F2B-F66B-FD4B-9C8A-8558E06F7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83" b="9259"/>
          <a:stretch/>
        </p:blipFill>
        <p:spPr>
          <a:xfrm>
            <a:off x="1154907" y="3900489"/>
            <a:ext cx="9340059" cy="1271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AC52F-6B74-C446-A4E4-C055B548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3" b="8638"/>
          <a:stretch/>
        </p:blipFill>
        <p:spPr>
          <a:xfrm>
            <a:off x="1122364" y="5307014"/>
            <a:ext cx="9405144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5A76-FEFF-3347-9B80-AB1A1F12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Recommendations for the College Boards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F735-528F-7D47-8BD2-15F344F8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District of Columbia</a:t>
            </a:r>
            <a:r>
              <a:rPr lang="en-US" dirty="0"/>
              <a:t>, is another example of a state where SAT participation rates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dropped from 100% in 2017 to 94% in 2019</a:t>
            </a:r>
            <a:r>
              <a:rPr lang="en-US" dirty="0"/>
              <a:t>. We should definitely get some insights on what went wrong.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FE0C-B51A-AE4C-B219-6F99A59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4"/>
            <a:ext cx="10672953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1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5A76-FEFF-3347-9B80-AB1A1F12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Opinion.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F735-528F-7D47-8BD2-15F344F8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District of Columbia</a:t>
            </a:r>
            <a:r>
              <a:rPr lang="en-US" dirty="0"/>
              <a:t>, is another example of a state where SAT participation rates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dropped from 100% in 2017 to 94% in 2019</a:t>
            </a:r>
            <a:r>
              <a:rPr lang="en-US" dirty="0"/>
              <a:t>. We should definitely get some insights on what went wrong.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FE0C-B51A-AE4C-B219-6F99A59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4"/>
            <a:ext cx="10672953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2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01507-5385-A643-A35E-836B605F0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4" b="5962"/>
          <a:stretch/>
        </p:blipFill>
        <p:spPr>
          <a:xfrm>
            <a:off x="759835" y="1434379"/>
            <a:ext cx="10672331" cy="41365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D1112C-D8D4-0447-ADF3-7E68AF5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Opinion.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360A7D-F2B6-9C4A-9EAB-5153D9D8BB51}"/>
              </a:ext>
            </a:extLst>
          </p:cNvPr>
          <p:cNvSpPr/>
          <p:nvPr/>
        </p:nvSpPr>
        <p:spPr>
          <a:xfrm>
            <a:off x="4843463" y="1751517"/>
            <a:ext cx="1252537" cy="2169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1C046C-6017-264A-8B13-F5B5325633C4}"/>
              </a:ext>
            </a:extLst>
          </p:cNvPr>
          <p:cNvSpPr/>
          <p:nvPr/>
        </p:nvSpPr>
        <p:spPr>
          <a:xfrm>
            <a:off x="10257994" y="1625745"/>
            <a:ext cx="1252537" cy="42819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7DF80-B104-B34B-BD3C-446757DCFC90}"/>
              </a:ext>
            </a:extLst>
          </p:cNvPr>
          <p:cNvSpPr/>
          <p:nvPr/>
        </p:nvSpPr>
        <p:spPr>
          <a:xfrm>
            <a:off x="7824782" y="4365855"/>
            <a:ext cx="804864" cy="12050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58CFD9-3B07-6F42-9200-83298DA1CEB2}"/>
              </a:ext>
            </a:extLst>
          </p:cNvPr>
          <p:cNvSpPr/>
          <p:nvPr/>
        </p:nvSpPr>
        <p:spPr>
          <a:xfrm>
            <a:off x="7787879" y="1756198"/>
            <a:ext cx="804864" cy="10226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3F86F-3ED0-E245-A013-E780EAB7605C}"/>
              </a:ext>
            </a:extLst>
          </p:cNvPr>
          <p:cNvSpPr/>
          <p:nvPr/>
        </p:nvSpPr>
        <p:spPr>
          <a:xfrm>
            <a:off x="7848007" y="3023528"/>
            <a:ext cx="684608" cy="10226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3B97E-D7FE-744B-B0BE-15D77C76EE22}"/>
              </a:ext>
            </a:extLst>
          </p:cNvPr>
          <p:cNvSpPr txBox="1"/>
          <p:nvPr/>
        </p:nvSpPr>
        <p:spPr>
          <a:xfrm>
            <a:off x="3829050" y="1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19E62-E0BC-ED4E-9DA9-2932F6F137E8}"/>
              </a:ext>
            </a:extLst>
          </p:cNvPr>
          <p:cNvSpPr/>
          <p:nvPr/>
        </p:nvSpPr>
        <p:spPr>
          <a:xfrm>
            <a:off x="838201" y="5765665"/>
            <a:ext cx="1067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Previous changes </a:t>
            </a:r>
            <a:r>
              <a:rPr lang="en-US" dirty="0"/>
              <a:t>like Dropping Essay Requirement, changing Exam Duration to 3hrs and engage into contracts with states and schools to make SAT's affordable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all in right direction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</a:t>
            </a:r>
            <a:r>
              <a:rPr lang="en-US" dirty="0">
                <a:solidFill>
                  <a:schemeClr val="accent2"/>
                </a:solidFill>
              </a:rPr>
              <a:t>expand these ideas </a:t>
            </a:r>
            <a:r>
              <a:rPr lang="en-US" dirty="0"/>
              <a:t>to other states with low SAT scores too. </a:t>
            </a:r>
          </a:p>
        </p:txBody>
      </p:sp>
    </p:spTree>
    <p:extLst>
      <p:ext uri="{BB962C8B-B14F-4D97-AF65-F5344CB8AC3E}">
        <p14:creationId xmlns:p14="http://schemas.microsoft.com/office/powerpoint/2010/main" val="387942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D1B28B-B099-AE47-ACE8-F4E88D6C4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13693-779D-6041-95BD-F8871ACD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F4A4-CB4D-5F48-8918-ACEE54A2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SAT and ACT Scores from previous years to provide Recommendations on where money can be spent to increase SAT participation rates.</a:t>
            </a:r>
          </a:p>
        </p:txBody>
      </p:sp>
    </p:spTree>
    <p:extLst>
      <p:ext uri="{BB962C8B-B14F-4D97-AF65-F5344CB8AC3E}">
        <p14:creationId xmlns:p14="http://schemas.microsoft.com/office/powerpoint/2010/main" val="391912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8C22F-183A-8E4F-A56C-12F50A9C0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EE2A1-2516-434A-A81E-302C6559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Before we end, my top 3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A5FC-CE59-1949-9E42-AB43E1A7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Illinois </a:t>
            </a:r>
            <a:r>
              <a:rPr lang="en-US" dirty="0"/>
              <a:t>- Tremendous Growth in SAT participation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Colorado</a:t>
            </a:r>
            <a:r>
              <a:rPr lang="en-US" dirty="0"/>
              <a:t> - Tremendous Drop in ACT participation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Hawaii</a:t>
            </a:r>
            <a:r>
              <a:rPr lang="en-US" dirty="0"/>
              <a:t> - Best all rounder, based on balance between SAT and ACT participation</a:t>
            </a:r>
          </a:p>
          <a:p>
            <a:pPr lvl="1"/>
            <a:r>
              <a:rPr lang="en-US" dirty="0"/>
              <a:t> (Hawaii is a very good example of a State that we should focus on, ACT participation rates are constantly dropping,   while SAT participation rates are almost the same, for 2017, 2018 and 2019.)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Rhode Island </a:t>
            </a:r>
            <a:r>
              <a:rPr lang="en-US" dirty="0"/>
              <a:t>- Tremendous Growth in SAT participation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District of Colorado</a:t>
            </a:r>
            <a:r>
              <a:rPr lang="en-US" dirty="0"/>
              <a:t> – One of the very few States that showed decline in SAT participation percentage.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0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C569-53E9-8D4A-8825-B6444487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my top 3 states contd.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C17E3-0FD8-A148-8CA7-B366204C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83" y="1800225"/>
            <a:ext cx="9666884" cy="1476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862B2-CC36-DB4F-8258-630DF315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183" y="3429000"/>
            <a:ext cx="9665184" cy="137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9C6B0-C291-6748-BDF2-0FE7E90F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5062538"/>
            <a:ext cx="96576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A96-D8A3-B340-9D4C-DE8D494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venir Black Oblique" panose="02000503020000020003" pitchFamily="2" charset="0"/>
              </a:rPr>
              <a:t>Thank you.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B983B-DEDC-AE49-8D58-CCDFB588D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617F91-2B26-214D-99DD-36282F294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219D0-C5F9-9243-9F84-A0845814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Executive 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BEE96B-D268-5640-9BBB-1508E78D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can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  <a:r>
              <a:rPr lang="en-US" dirty="0"/>
              <a:t> help for this problem statement?</a:t>
            </a:r>
          </a:p>
        </p:txBody>
      </p:sp>
    </p:spTree>
    <p:extLst>
      <p:ext uri="{BB962C8B-B14F-4D97-AF65-F5344CB8AC3E}">
        <p14:creationId xmlns:p14="http://schemas.microsoft.com/office/powerpoint/2010/main" val="288751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5BCD30-3796-A045-BDA8-94D084AC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26F56E-63D6-914D-998E-AF189793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What do we have, What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FDD8-F1AD-9D40-80CD-09646BA0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 and ACT data for 3 consecutive years 2017 to 2019.</a:t>
            </a:r>
          </a:p>
          <a:p>
            <a:r>
              <a:rPr lang="en-US" dirty="0"/>
              <a:t>SAT – Section Scores, Total Scores, Participation %</a:t>
            </a:r>
          </a:p>
          <a:p>
            <a:r>
              <a:rPr lang="en-US" dirty="0"/>
              <a:t>ACT – Section Scores, Composite Scores, Participation %</a:t>
            </a:r>
          </a:p>
        </p:txBody>
      </p:sp>
    </p:spTree>
    <p:extLst>
      <p:ext uri="{BB962C8B-B14F-4D97-AF65-F5344CB8AC3E}">
        <p14:creationId xmlns:p14="http://schemas.microsoft.com/office/powerpoint/2010/main" val="51901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B35E4-CCEA-7449-8090-0D1A6AD6D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l="14634" t="25870" r="5249" b="128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E95C6-A951-014D-A66A-DE481727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588F-AB6E-B841-9672-720EB4D9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Analyze Trends among Total Scores and Participation Rates</a:t>
            </a:r>
          </a:p>
          <a:p>
            <a:r>
              <a:rPr lang="en-US" dirty="0">
                <a:solidFill>
                  <a:prstClr val="black"/>
                </a:solidFill>
              </a:rPr>
              <a:t>Get performance insights</a:t>
            </a:r>
          </a:p>
          <a:p>
            <a:r>
              <a:rPr lang="en-US" dirty="0">
                <a:solidFill>
                  <a:prstClr val="black"/>
                </a:solidFill>
              </a:rPr>
              <a:t>Identify important correlated features that might help analyze the trend</a:t>
            </a:r>
          </a:p>
          <a:p>
            <a:r>
              <a:rPr lang="en-US" dirty="0">
                <a:solidFill>
                  <a:prstClr val="black"/>
                </a:solidFill>
              </a:rPr>
              <a:t>Conclude our findings</a:t>
            </a:r>
          </a:p>
          <a:p>
            <a:r>
              <a:rPr lang="en-US" dirty="0">
                <a:solidFill>
                  <a:prstClr val="black"/>
                </a:solidFill>
              </a:rPr>
              <a:t>Recommendations for the College Board</a:t>
            </a:r>
          </a:p>
          <a:p>
            <a:r>
              <a:rPr lang="en-US" dirty="0">
                <a:solidFill>
                  <a:prstClr val="black"/>
                </a:solidFill>
              </a:rPr>
              <a:t>What else can be 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8B425B5-A401-A642-BC9F-1986DE77A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65" t="-1921" r="-945" b="7131"/>
          <a:stretch/>
        </p:blipFill>
        <p:spPr>
          <a:xfrm>
            <a:off x="6786351" y="239884"/>
            <a:ext cx="4742557" cy="3604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987107-6D92-4D48-AF31-F44C5102D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" r="65298" b="6089"/>
          <a:stretch/>
        </p:blipFill>
        <p:spPr>
          <a:xfrm>
            <a:off x="413500" y="1549579"/>
            <a:ext cx="4797506" cy="3636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1D0A6-2DDF-524F-AAD7-00E9E601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What’s Trending! - 1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15023F-DA4C-7443-80D2-DC2DC1F1E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6" r="32383" b="5211"/>
          <a:stretch/>
        </p:blipFill>
        <p:spPr>
          <a:xfrm>
            <a:off x="3959614" y="3234833"/>
            <a:ext cx="4566654" cy="3471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5A61B-7C91-6743-918D-3E7C878BEEA5}"/>
              </a:ext>
            </a:extLst>
          </p:cNvPr>
          <p:cNvSpPr txBox="1"/>
          <p:nvPr/>
        </p:nvSpPr>
        <p:spPr>
          <a:xfrm>
            <a:off x="2253417" y="5186363"/>
            <a:ext cx="1361321" cy="70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9FC09-0BC7-6B45-832C-B00190551FBE}"/>
              </a:ext>
            </a:extLst>
          </p:cNvPr>
          <p:cNvSpPr txBox="1"/>
          <p:nvPr/>
        </p:nvSpPr>
        <p:spPr>
          <a:xfrm rot="16200000">
            <a:off x="-390140" y="2863672"/>
            <a:ext cx="136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227EE-88CB-EE44-8188-3C1DEB915AA8}"/>
              </a:ext>
            </a:extLst>
          </p:cNvPr>
          <p:cNvSpPr txBox="1"/>
          <p:nvPr/>
        </p:nvSpPr>
        <p:spPr>
          <a:xfrm>
            <a:off x="7131666" y="5769397"/>
            <a:ext cx="1361321" cy="70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B8C38-FE0D-1A45-9E8F-37D3A4BDCFA3}"/>
              </a:ext>
            </a:extLst>
          </p:cNvPr>
          <p:cNvSpPr txBox="1"/>
          <p:nvPr/>
        </p:nvSpPr>
        <p:spPr>
          <a:xfrm rot="16200000">
            <a:off x="4089073" y="3664610"/>
            <a:ext cx="136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2168-B71F-CD42-9DB3-37E578E4200D}"/>
              </a:ext>
            </a:extLst>
          </p:cNvPr>
          <p:cNvSpPr txBox="1"/>
          <p:nvPr/>
        </p:nvSpPr>
        <p:spPr>
          <a:xfrm>
            <a:off x="10063921" y="2977322"/>
            <a:ext cx="1361321" cy="70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0C9FF-A270-E54F-B425-F01F314D265E}"/>
              </a:ext>
            </a:extLst>
          </p:cNvPr>
          <p:cNvSpPr txBox="1"/>
          <p:nvPr/>
        </p:nvSpPr>
        <p:spPr>
          <a:xfrm rot="16200000">
            <a:off x="6891338" y="796308"/>
            <a:ext cx="136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ED5C0-5523-0244-9E46-009C877636F7}"/>
              </a:ext>
            </a:extLst>
          </p:cNvPr>
          <p:cNvSpPr txBox="1"/>
          <p:nvPr/>
        </p:nvSpPr>
        <p:spPr>
          <a:xfrm>
            <a:off x="8889296" y="4322674"/>
            <a:ext cx="3006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SAT Average</a:t>
            </a:r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Total Scores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0F584-C78B-584F-8F05-549BDC2E15BC}"/>
              </a:ext>
            </a:extLst>
          </p:cNvPr>
          <p:cNvSpPr txBox="1"/>
          <p:nvPr/>
        </p:nvSpPr>
        <p:spPr>
          <a:xfrm>
            <a:off x="9234172" y="5629463"/>
            <a:ext cx="211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(/ 1600)</a:t>
            </a:r>
          </a:p>
        </p:txBody>
      </p:sp>
    </p:spTree>
    <p:extLst>
      <p:ext uri="{BB962C8B-B14F-4D97-AF65-F5344CB8AC3E}">
        <p14:creationId xmlns:p14="http://schemas.microsoft.com/office/powerpoint/2010/main" val="1958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263E5E5-D0B2-F847-9E2D-BA6F3876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31" b="3345"/>
          <a:stretch/>
        </p:blipFill>
        <p:spPr>
          <a:xfrm>
            <a:off x="6839303" y="299208"/>
            <a:ext cx="4665751" cy="36419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DB22E-BA53-E442-9A3E-0F0319A16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" r="65348" b="6176"/>
          <a:stretch/>
        </p:blipFill>
        <p:spPr>
          <a:xfrm>
            <a:off x="380790" y="1582933"/>
            <a:ext cx="4805573" cy="3641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1D0A6-2DDF-524F-AAD7-00E9E601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What’s Trending! - 2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389139-E297-A64C-B5B8-BB353C318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0" r="32149" b="4226"/>
          <a:stretch/>
        </p:blipFill>
        <p:spPr>
          <a:xfrm>
            <a:off x="3980215" y="3234832"/>
            <a:ext cx="4649437" cy="3550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5A61B-7C91-6743-918D-3E7C878BEEA5}"/>
              </a:ext>
            </a:extLst>
          </p:cNvPr>
          <p:cNvSpPr txBox="1"/>
          <p:nvPr/>
        </p:nvSpPr>
        <p:spPr>
          <a:xfrm>
            <a:off x="2253417" y="5186363"/>
            <a:ext cx="1361321" cy="70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9FC09-0BC7-6B45-832C-B00190551FBE}"/>
              </a:ext>
            </a:extLst>
          </p:cNvPr>
          <p:cNvSpPr txBox="1"/>
          <p:nvPr/>
        </p:nvSpPr>
        <p:spPr>
          <a:xfrm rot="16200000">
            <a:off x="-390140" y="2863672"/>
            <a:ext cx="136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227EE-88CB-EE44-8188-3C1DEB915AA8}"/>
              </a:ext>
            </a:extLst>
          </p:cNvPr>
          <p:cNvSpPr txBox="1"/>
          <p:nvPr/>
        </p:nvSpPr>
        <p:spPr>
          <a:xfrm>
            <a:off x="7218055" y="5809825"/>
            <a:ext cx="1361321" cy="70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B8C38-FE0D-1A45-9E8F-37D3A4BDCFA3}"/>
              </a:ext>
            </a:extLst>
          </p:cNvPr>
          <p:cNvSpPr txBox="1"/>
          <p:nvPr/>
        </p:nvSpPr>
        <p:spPr>
          <a:xfrm rot="16200000">
            <a:off x="3902884" y="3678897"/>
            <a:ext cx="136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2168-B71F-CD42-9DB3-37E578E4200D}"/>
              </a:ext>
            </a:extLst>
          </p:cNvPr>
          <p:cNvSpPr txBox="1"/>
          <p:nvPr/>
        </p:nvSpPr>
        <p:spPr>
          <a:xfrm>
            <a:off x="10200885" y="2865949"/>
            <a:ext cx="1361321" cy="70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0C9FF-A270-E54F-B425-F01F314D265E}"/>
              </a:ext>
            </a:extLst>
          </p:cNvPr>
          <p:cNvSpPr txBox="1"/>
          <p:nvPr/>
        </p:nvSpPr>
        <p:spPr>
          <a:xfrm rot="16200000">
            <a:off x="6891338" y="796308"/>
            <a:ext cx="136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03C65-2F99-2841-8A83-6A36B59761AD}"/>
              </a:ext>
            </a:extLst>
          </p:cNvPr>
          <p:cNvSpPr txBox="1"/>
          <p:nvPr/>
        </p:nvSpPr>
        <p:spPr>
          <a:xfrm>
            <a:off x="8889296" y="4322674"/>
            <a:ext cx="3006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ACT Average</a:t>
            </a:r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Total Scores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9CB70C-5A89-2841-ACF2-96983D80E95E}"/>
              </a:ext>
            </a:extLst>
          </p:cNvPr>
          <p:cNvSpPr txBox="1"/>
          <p:nvPr/>
        </p:nvSpPr>
        <p:spPr>
          <a:xfrm>
            <a:off x="9234172" y="5629463"/>
            <a:ext cx="211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(/ 36)</a:t>
            </a:r>
          </a:p>
        </p:txBody>
      </p:sp>
    </p:spTree>
    <p:extLst>
      <p:ext uri="{BB962C8B-B14F-4D97-AF65-F5344CB8AC3E}">
        <p14:creationId xmlns:p14="http://schemas.microsoft.com/office/powerpoint/2010/main" val="36178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E800-8712-7E46-AE7B-2664BC2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What’s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Trending!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 contd.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31F2E2-7067-BC40-864A-4F90FACCD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512" y="154107"/>
            <a:ext cx="6458470" cy="67038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6CC39-12E6-0B4B-A1B3-76BE8873D753}"/>
              </a:ext>
            </a:extLst>
          </p:cNvPr>
          <p:cNvSpPr txBox="1"/>
          <p:nvPr/>
        </p:nvSpPr>
        <p:spPr>
          <a:xfrm>
            <a:off x="838200" y="2668458"/>
            <a:ext cx="3229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SAT Vs ACT TOTAL SCORE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---------------------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 CLUSTERS OF DATA (CL.)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---------------------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By State</a:t>
            </a:r>
          </a:p>
        </p:txBody>
      </p:sp>
    </p:spTree>
    <p:extLst>
      <p:ext uri="{BB962C8B-B14F-4D97-AF65-F5344CB8AC3E}">
        <p14:creationId xmlns:p14="http://schemas.microsoft.com/office/powerpoint/2010/main" val="89957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1F5A-ADD0-624F-8333-397DBFBE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1795"/>
            <a:ext cx="9144000" cy="10544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A glance at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venir Black" panose="02000503020000020003" pitchFamily="2" charset="0"/>
              </a:rPr>
              <a:t>Data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4F02E-F783-2541-A766-0EEADD228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3000"/>
          </a:blip>
          <a:srcRect l="14634" t="25870" r="4623" b="12835"/>
          <a:stretch/>
        </p:blipFill>
        <p:spPr>
          <a:xfrm>
            <a:off x="0" y="0"/>
            <a:ext cx="1228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768</Words>
  <Application>Microsoft Macintosh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Black</vt:lpstr>
      <vt:lpstr>Avenir Black Oblique</vt:lpstr>
      <vt:lpstr>Avenir Book</vt:lpstr>
      <vt:lpstr>Avenir Medium</vt:lpstr>
      <vt:lpstr>AVENIR MEDIUM OBLIQUE</vt:lpstr>
      <vt:lpstr>Calibri</vt:lpstr>
      <vt:lpstr>Calibri Light</vt:lpstr>
      <vt:lpstr>Office Theme</vt:lpstr>
      <vt:lpstr>Project 1:  SAT &amp; ACT Analysis</vt:lpstr>
      <vt:lpstr>Problem Statement</vt:lpstr>
      <vt:lpstr>Executive Summary</vt:lpstr>
      <vt:lpstr>What do we have, What can be done?</vt:lpstr>
      <vt:lpstr>Target</vt:lpstr>
      <vt:lpstr>What’s Trending! - 1</vt:lpstr>
      <vt:lpstr>What’s Trending! - 2</vt:lpstr>
      <vt:lpstr>What’s Trending!  contd.</vt:lpstr>
      <vt:lpstr>A glance at Data Distributions</vt:lpstr>
      <vt:lpstr>PowerPoint Presentation</vt:lpstr>
      <vt:lpstr>Everyone likes a BOX PLOT!</vt:lpstr>
      <vt:lpstr>What about Collinearity?</vt:lpstr>
      <vt:lpstr>To sum up,</vt:lpstr>
      <vt:lpstr>Recommendations for the College Boards</vt:lpstr>
      <vt:lpstr>SAT Participation %</vt:lpstr>
      <vt:lpstr>Recommendations for the College Boards contd.</vt:lpstr>
      <vt:lpstr>Recommendations for the College Boards contd.</vt:lpstr>
      <vt:lpstr>Opinion.</vt:lpstr>
      <vt:lpstr>Opinion.</vt:lpstr>
      <vt:lpstr>Before we end, my top 3 states</vt:lpstr>
      <vt:lpstr>my top 3 states contd.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SAT &amp; ACT Analysis</dc:title>
  <dc:creator>Microsoft Office User</dc:creator>
  <cp:lastModifiedBy>Microsoft Office User</cp:lastModifiedBy>
  <cp:revision>17</cp:revision>
  <dcterms:created xsi:type="dcterms:W3CDTF">2021-03-26T06:36:23Z</dcterms:created>
  <dcterms:modified xsi:type="dcterms:W3CDTF">2021-03-26T09:21:47Z</dcterms:modified>
</cp:coreProperties>
</file>