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267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10"/>
    <p:restoredTop sz="65969"/>
  </p:normalViewPr>
  <p:slideViewPr>
    <p:cSldViewPr snapToGrid="0" snapToObjects="1">
      <p:cViewPr varScale="1">
        <p:scale>
          <a:sx n="103" d="100"/>
          <a:sy n="103" d="100"/>
        </p:scale>
        <p:origin x="9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4T00:41:50.725"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FBACB-0A35-CC4C-A813-6D504117F0C1}" type="datetimeFigureOut">
              <a:rPr lang="en-US" smtClean="0"/>
              <a:t>6/4/21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1781A-3213-1A4F-84E0-61CE27556863}" type="slidenum">
              <a:rPr lang="en-US" smtClean="0"/>
              <a:t>‹#›</a:t>
            </a:fld>
            <a:endParaRPr lang="en-US"/>
          </a:p>
        </p:txBody>
      </p:sp>
    </p:spTree>
    <p:extLst>
      <p:ext uri="{BB962C8B-B14F-4D97-AF65-F5344CB8AC3E}">
        <p14:creationId xmlns:p14="http://schemas.microsoft.com/office/powerpoint/2010/main" val="1189069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Volume_(financ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Bond_market"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Volume_(financ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Bond_market"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11781A-3213-1A4F-84E0-61CE27556863}" type="slidenum">
              <a:rPr lang="en-US" smtClean="0"/>
              <a:t>2</a:t>
            </a:fld>
            <a:endParaRPr lang="en-US"/>
          </a:p>
        </p:txBody>
      </p:sp>
    </p:spTree>
    <p:extLst>
      <p:ext uri="{BB962C8B-B14F-4D97-AF65-F5344CB8AC3E}">
        <p14:creationId xmlns:p14="http://schemas.microsoft.com/office/powerpoint/2010/main" val="38809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a:p>
            <a:endParaRPr lang="en-US" dirty="0"/>
          </a:p>
          <a:p>
            <a:r>
              <a:rPr lang="en-US" dirty="0"/>
              <a:t>Slide9 : Explain market stability, for CAD/USD price is high in September but its least volatile, hence ideal time of the year to send money</a:t>
            </a:r>
          </a:p>
          <a:p>
            <a:r>
              <a:rPr lang="en-US" dirty="0"/>
              <a:t> While for INR&amp; GBP, the mean value is high in September, but its most volatile, so should not wait for prices getting higher. See high price send it.</a:t>
            </a:r>
          </a:p>
          <a:p>
            <a:r>
              <a:rPr lang="en-US" dirty="0"/>
              <a:t>USD: best time August, INR: best time November. GBP: best time November</a:t>
            </a:r>
          </a:p>
          <a:p>
            <a:r>
              <a:rPr lang="en-US" dirty="0"/>
              <a:t>Possible events: US Elections: November, IND Elections: May</a:t>
            </a:r>
          </a:p>
          <a:p>
            <a:endParaRPr lang="en-US" dirty="0"/>
          </a:p>
          <a:p>
            <a:endParaRPr lang="en-US" dirty="0"/>
          </a:p>
        </p:txBody>
      </p:sp>
      <p:sp>
        <p:nvSpPr>
          <p:cNvPr id="4" name="Slide Number Placeholder 3"/>
          <p:cNvSpPr>
            <a:spLocks noGrp="1"/>
          </p:cNvSpPr>
          <p:nvPr>
            <p:ph type="sldNum" sz="quarter" idx="5"/>
          </p:nvPr>
        </p:nvSpPr>
        <p:spPr/>
        <p:txBody>
          <a:bodyPr/>
          <a:lstStyle/>
          <a:p>
            <a:fld id="{0011781A-3213-1A4F-84E0-61CE27556863}" type="slidenum">
              <a:rPr lang="en-US" smtClean="0"/>
              <a:t>11</a:t>
            </a:fld>
            <a:endParaRPr lang="en-US"/>
          </a:p>
        </p:txBody>
      </p:sp>
    </p:spTree>
    <p:extLst>
      <p:ext uri="{BB962C8B-B14F-4D97-AF65-F5344CB8AC3E}">
        <p14:creationId xmlns:p14="http://schemas.microsoft.com/office/powerpoint/2010/main" val="31246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a:p>
            <a:endParaRPr lang="en-US" dirty="0"/>
          </a:p>
          <a:p>
            <a:r>
              <a:rPr lang="en-US" dirty="0"/>
              <a:t>Slide9 : Explain market stability, for CAD/USD price is high in September but its least volatile, hence ideal time of the year to send money</a:t>
            </a:r>
          </a:p>
          <a:p>
            <a:r>
              <a:rPr lang="en-US" dirty="0"/>
              <a:t> While for INR&amp; GBP, the mean value is high in September, but its most volatile, so should not wait for prices getting higher. See high price send it.</a:t>
            </a:r>
          </a:p>
          <a:p>
            <a:r>
              <a:rPr lang="en-US" dirty="0"/>
              <a:t>USD: best time August, INR: best time November. GBP: best time November</a:t>
            </a:r>
          </a:p>
          <a:p>
            <a:r>
              <a:rPr lang="en-US" dirty="0"/>
              <a:t>Possible events: US Elections: November, IND Elections: May</a:t>
            </a:r>
          </a:p>
          <a:p>
            <a:endParaRPr lang="en-US" dirty="0"/>
          </a:p>
          <a:p>
            <a:endParaRPr lang="en-US" dirty="0"/>
          </a:p>
        </p:txBody>
      </p:sp>
      <p:sp>
        <p:nvSpPr>
          <p:cNvPr id="4" name="Slide Number Placeholder 3"/>
          <p:cNvSpPr>
            <a:spLocks noGrp="1"/>
          </p:cNvSpPr>
          <p:nvPr>
            <p:ph type="sldNum" sz="quarter" idx="5"/>
          </p:nvPr>
        </p:nvSpPr>
        <p:spPr/>
        <p:txBody>
          <a:bodyPr/>
          <a:lstStyle/>
          <a:p>
            <a:fld id="{0011781A-3213-1A4F-84E0-61CE27556863}" type="slidenum">
              <a:rPr lang="en-US" smtClean="0"/>
              <a:t>12</a:t>
            </a:fld>
            <a:endParaRPr lang="en-US"/>
          </a:p>
        </p:txBody>
      </p:sp>
    </p:spTree>
    <p:extLst>
      <p:ext uri="{BB962C8B-B14F-4D97-AF65-F5344CB8AC3E}">
        <p14:creationId xmlns:p14="http://schemas.microsoft.com/office/powerpoint/2010/main" val="28144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a:p>
            <a:endParaRPr lang="en-US" dirty="0"/>
          </a:p>
          <a:p>
            <a:r>
              <a:rPr lang="en-US" dirty="0"/>
              <a:t>Slide9 : Explain market stability, for CAD/USD price is high in September but its least volatile, hence ideal time of the year to send money</a:t>
            </a:r>
          </a:p>
          <a:p>
            <a:r>
              <a:rPr lang="en-US" dirty="0"/>
              <a:t> While for INR&amp; GBP, the mean value is high in September, but its most volatile, so should not wait for prices getting higher. See high price send it.</a:t>
            </a:r>
          </a:p>
          <a:p>
            <a:r>
              <a:rPr lang="en-US" dirty="0"/>
              <a:t>USD: best time August, INR: best time November. GBP: best time November</a:t>
            </a:r>
          </a:p>
          <a:p>
            <a:r>
              <a:rPr lang="en-US" dirty="0"/>
              <a:t>Possible events: US Elections: November, IND Elections: May</a:t>
            </a:r>
          </a:p>
          <a:p>
            <a:endParaRPr lang="en-US" dirty="0"/>
          </a:p>
          <a:p>
            <a:endParaRPr lang="en-US" dirty="0"/>
          </a:p>
        </p:txBody>
      </p:sp>
      <p:sp>
        <p:nvSpPr>
          <p:cNvPr id="4" name="Slide Number Placeholder 3"/>
          <p:cNvSpPr>
            <a:spLocks noGrp="1"/>
          </p:cNvSpPr>
          <p:nvPr>
            <p:ph type="sldNum" sz="quarter" idx="5"/>
          </p:nvPr>
        </p:nvSpPr>
        <p:spPr/>
        <p:txBody>
          <a:bodyPr/>
          <a:lstStyle/>
          <a:p>
            <a:fld id="{0011781A-3213-1A4F-84E0-61CE27556863}" type="slidenum">
              <a:rPr lang="en-US" smtClean="0"/>
              <a:t>13</a:t>
            </a:fld>
            <a:endParaRPr lang="en-US"/>
          </a:p>
        </p:txBody>
      </p:sp>
    </p:spTree>
    <p:extLst>
      <p:ext uri="{BB962C8B-B14F-4D97-AF65-F5344CB8AC3E}">
        <p14:creationId xmlns:p14="http://schemas.microsoft.com/office/powerpoint/2010/main" val="945532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a:p>
            <a:endParaRPr lang="en-US" dirty="0"/>
          </a:p>
          <a:p>
            <a:r>
              <a:rPr lang="en-US" dirty="0"/>
              <a:t>Slide9 : Explain market stability, for CAD/USD price is high in September but its least volatile, hence ideal time of the year to send money</a:t>
            </a:r>
          </a:p>
          <a:p>
            <a:r>
              <a:rPr lang="en-US" dirty="0"/>
              <a:t> While for INR&amp; GBP, the mean value is high in September, but its most volatile, so should not wait for prices getting higher. See high price send it.</a:t>
            </a:r>
          </a:p>
          <a:p>
            <a:r>
              <a:rPr lang="en-US" dirty="0"/>
              <a:t>USD: best time August, INR: best time November. GBP: best time November</a:t>
            </a:r>
          </a:p>
          <a:p>
            <a:r>
              <a:rPr lang="en-US" dirty="0"/>
              <a:t>Possible events: US Elections: November, IND Elections: May</a:t>
            </a:r>
          </a:p>
          <a:p>
            <a:endParaRPr lang="en-US" dirty="0"/>
          </a:p>
          <a:p>
            <a:endParaRPr lang="en-US" dirty="0"/>
          </a:p>
        </p:txBody>
      </p:sp>
      <p:sp>
        <p:nvSpPr>
          <p:cNvPr id="4" name="Slide Number Placeholder 3"/>
          <p:cNvSpPr>
            <a:spLocks noGrp="1"/>
          </p:cNvSpPr>
          <p:nvPr>
            <p:ph type="sldNum" sz="quarter" idx="5"/>
          </p:nvPr>
        </p:nvSpPr>
        <p:spPr/>
        <p:txBody>
          <a:bodyPr/>
          <a:lstStyle/>
          <a:p>
            <a:fld id="{0011781A-3213-1A4F-84E0-61CE27556863}" type="slidenum">
              <a:rPr lang="en-US" smtClean="0"/>
              <a:t>14</a:t>
            </a:fld>
            <a:endParaRPr lang="en-US"/>
          </a:p>
        </p:txBody>
      </p:sp>
    </p:spTree>
    <p:extLst>
      <p:ext uri="{BB962C8B-B14F-4D97-AF65-F5344CB8AC3E}">
        <p14:creationId xmlns:p14="http://schemas.microsoft.com/office/powerpoint/2010/main" val="498398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p:txBody>
      </p:sp>
      <p:sp>
        <p:nvSpPr>
          <p:cNvPr id="4" name="Slide Number Placeholder 3"/>
          <p:cNvSpPr>
            <a:spLocks noGrp="1"/>
          </p:cNvSpPr>
          <p:nvPr>
            <p:ph type="sldNum" sz="quarter" idx="5"/>
          </p:nvPr>
        </p:nvSpPr>
        <p:spPr/>
        <p:txBody>
          <a:bodyPr/>
          <a:lstStyle/>
          <a:p>
            <a:fld id="{0011781A-3213-1A4F-84E0-61CE27556863}" type="slidenum">
              <a:rPr lang="en-US" smtClean="0"/>
              <a:t>3</a:t>
            </a:fld>
            <a:endParaRPr lang="en-US"/>
          </a:p>
        </p:txBody>
      </p:sp>
    </p:spTree>
    <p:extLst>
      <p:ext uri="{BB962C8B-B14F-4D97-AF65-F5344CB8AC3E}">
        <p14:creationId xmlns:p14="http://schemas.microsoft.com/office/powerpoint/2010/main" val="198896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a:p>
            <a:endParaRPr lang="en-US" dirty="0"/>
          </a:p>
          <a:p>
            <a:r>
              <a:rPr lang="en-US" dirty="0"/>
              <a:t>- lend money to safeguard themselves – becomes their prime responsibility – gain maximum advantage</a:t>
            </a:r>
          </a:p>
          <a:p>
            <a:endParaRPr lang="en-US" dirty="0"/>
          </a:p>
          <a:p>
            <a:pPr marL="171450" indent="-171450">
              <a:buFontTx/>
              <a:buChar char="-"/>
            </a:pPr>
            <a:r>
              <a:rPr lang="en-US" dirty="0"/>
              <a:t>Forex, FX, Foreign exchange or currency market is a global decentralized OTC market for trading currencies </a:t>
            </a:r>
          </a:p>
          <a:p>
            <a:pPr marL="171450" indent="-171450">
              <a:buFontTx/>
              <a:buChar char="-"/>
            </a:pPr>
            <a:r>
              <a:rPr lang="en-US" dirty="0"/>
              <a:t> also called INTERBANK market. </a:t>
            </a:r>
          </a:p>
          <a:p>
            <a:pPr marL="171450" indent="-171450">
              <a:buFontTx/>
              <a:buChar char="-"/>
            </a:pPr>
            <a:r>
              <a:rPr lang="en-US" dirty="0"/>
              <a:t>Fixed Versus Floating Market</a:t>
            </a:r>
          </a:p>
          <a:p>
            <a:pPr marL="171450" indent="-171450">
              <a:buFontTx/>
              <a:buChar char="-"/>
            </a:pPr>
            <a:r>
              <a:rPr lang="en-US" sz="1200" b="0" i="0" kern="1200" dirty="0">
                <a:solidFill>
                  <a:schemeClr val="tx1"/>
                </a:solidFill>
                <a:effectLst/>
                <a:latin typeface="+mn-lt"/>
                <a:ea typeface="+mn-ea"/>
                <a:cs typeface="+mn-cs"/>
              </a:rPr>
              <a:t>Volume wise largest market</a:t>
            </a:r>
            <a:endParaRPr lang="en-CA" sz="1200" b="0" i="0" kern="1200" dirty="0">
              <a:solidFill>
                <a:schemeClr val="tx1"/>
              </a:solidFill>
              <a:effectLst/>
              <a:latin typeface="+mn-lt"/>
              <a:ea typeface="+mn-ea"/>
              <a:cs typeface="+mn-cs"/>
            </a:endParaRPr>
          </a:p>
          <a:p>
            <a:pPr marL="171450" indent="-171450">
              <a:buFontTx/>
              <a:buChar char="-"/>
            </a:pPr>
            <a:r>
              <a:rPr lang="en-CA" sz="1200" b="0" i="0" kern="1200" dirty="0" err="1">
                <a:solidFill>
                  <a:schemeClr val="tx1"/>
                </a:solidFill>
                <a:effectLst/>
                <a:latin typeface="+mn-lt"/>
                <a:ea typeface="+mn-ea"/>
                <a:cs typeface="+mn-cs"/>
              </a:rPr>
              <a:t>Volatality</a:t>
            </a:r>
            <a:r>
              <a:rPr lang="en-CA" sz="1200" b="0" i="0" kern="1200" dirty="0">
                <a:solidFill>
                  <a:schemeClr val="tx1"/>
                </a:solidFill>
                <a:effectLst/>
                <a:latin typeface="+mn-lt"/>
                <a:ea typeface="+mn-ea"/>
                <a:cs typeface="+mn-cs"/>
              </a:rPr>
              <a:t>:  It is a rate at which the price of a security increases or decreases for a given set of returns. </a:t>
            </a:r>
            <a:endParaRPr lang="en-CA" dirty="0"/>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r>
              <a:rPr lang="en-CA" dirty="0"/>
              <a:t>built 3 Stock + 3 Forex + 4 Inflation + 4 GDP  = 14 independent models.</a:t>
            </a:r>
          </a:p>
          <a:p>
            <a:pPr marL="171450" indent="-171450">
              <a:buFontTx/>
              <a:buChar char="-"/>
            </a:pPr>
            <a:endParaRPr lang="en-CA" dirty="0"/>
          </a:p>
          <a:p>
            <a:pPr marL="171450" indent="-171450">
              <a:buFontTx/>
              <a:buChar char="-"/>
            </a:pPr>
            <a:endParaRPr lang="en-CA" dirty="0"/>
          </a:p>
          <a:p>
            <a:pPr marL="171450" indent="-171450">
              <a:buFontTx/>
              <a:buChar char="-"/>
            </a:pPr>
            <a:r>
              <a:rPr lang="en-CA" dirty="0"/>
              <a:t>209 months and 4557 </a:t>
            </a:r>
            <a:r>
              <a:rPr lang="en-CA"/>
              <a:t>daily observations</a:t>
            </a:r>
            <a:endParaRPr lang="en-CA" dirty="0"/>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pPr marL="171450" indent="-171450">
              <a:buFontTx/>
              <a:buChar char="-"/>
            </a:pPr>
            <a:endParaRPr lang="en-CA" dirty="0"/>
          </a:p>
          <a:p>
            <a:r>
              <a:rPr lang="en-CA" sz="1200" b="0" i="0" kern="1200" dirty="0">
                <a:solidFill>
                  <a:schemeClr val="tx1"/>
                </a:solidFill>
                <a:effectLst/>
                <a:latin typeface="+mn-lt"/>
                <a:ea typeface="+mn-ea"/>
                <a:cs typeface="+mn-cs"/>
              </a:rPr>
              <a:t>Sell dollars for euros: $1 million x 0.8631 = €863,100</a:t>
            </a:r>
          </a:p>
          <a:p>
            <a:r>
              <a:rPr lang="en-CA" sz="1200" b="0" i="0" kern="1200" dirty="0">
                <a:solidFill>
                  <a:schemeClr val="tx1"/>
                </a:solidFill>
                <a:effectLst/>
                <a:latin typeface="+mn-lt"/>
                <a:ea typeface="+mn-ea"/>
                <a:cs typeface="+mn-cs"/>
              </a:rPr>
              <a:t>Sell euros for pounds: €863,100 ÷ 1.4600 = £591,164.40</a:t>
            </a:r>
          </a:p>
          <a:p>
            <a:r>
              <a:rPr lang="en-CA" sz="1200" b="0" i="0" kern="1200" dirty="0">
                <a:solidFill>
                  <a:schemeClr val="tx1"/>
                </a:solidFill>
                <a:effectLst/>
                <a:latin typeface="+mn-lt"/>
                <a:ea typeface="+mn-ea"/>
                <a:cs typeface="+mn-cs"/>
              </a:rPr>
              <a:t>Sell pounds for dollars: £591,164.40 x 1.6939 = $1,001,373</a:t>
            </a:r>
          </a:p>
          <a:p>
            <a:r>
              <a:rPr lang="en-CA" sz="1200" b="0" i="0" kern="1200" dirty="0">
                <a:solidFill>
                  <a:schemeClr val="tx1"/>
                </a:solidFill>
                <a:effectLst/>
                <a:latin typeface="+mn-lt"/>
                <a:ea typeface="+mn-ea"/>
                <a:cs typeface="+mn-cs"/>
              </a:rPr>
              <a:t>Subtract the initial investment from the final amount: $1,001,373 – $1,000,000 = $1,373</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011781A-3213-1A4F-84E0-61CE27556863}" type="slidenum">
              <a:rPr lang="en-US" smtClean="0"/>
              <a:t>4</a:t>
            </a:fld>
            <a:endParaRPr lang="en-US"/>
          </a:p>
        </p:txBody>
      </p:sp>
    </p:spTree>
    <p:extLst>
      <p:ext uri="{BB962C8B-B14F-4D97-AF65-F5344CB8AC3E}">
        <p14:creationId xmlns:p14="http://schemas.microsoft.com/office/powerpoint/2010/main" val="189112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a:p>
            <a:endParaRPr lang="en-US" dirty="0"/>
          </a:p>
          <a:p>
            <a:r>
              <a:rPr lang="en-US" dirty="0"/>
              <a:t>- Forex, FX, Foreign exchange or currency market is a global decentralized OTC market for trading currencies. In most cases banks are main dealers ultimately., hence also called interbank market.</a:t>
            </a:r>
          </a:p>
          <a:p>
            <a:pPr marL="171450" indent="-171450">
              <a:buFontTx/>
              <a:buChar char="-"/>
            </a:pPr>
            <a:r>
              <a:rPr lang="en-US" dirty="0"/>
              <a:t>I</a:t>
            </a:r>
            <a:r>
              <a:rPr lang="en-CA" sz="1200" b="0" i="0" kern="1200" dirty="0">
                <a:solidFill>
                  <a:schemeClr val="tx1"/>
                </a:solidFill>
                <a:effectLst/>
                <a:latin typeface="+mn-lt"/>
                <a:ea typeface="+mn-ea"/>
                <a:cs typeface="+mn-cs"/>
              </a:rPr>
              <a:t>n terms of </a:t>
            </a:r>
            <a:r>
              <a:rPr lang="en-CA" sz="1200" b="0" i="0" u="none" strike="noStrike" kern="1200" dirty="0">
                <a:solidFill>
                  <a:schemeClr val="tx1"/>
                </a:solidFill>
                <a:effectLst/>
                <a:latin typeface="+mn-lt"/>
                <a:ea typeface="+mn-ea"/>
                <a:cs typeface="+mn-cs"/>
                <a:hlinkClick r:id="rId3" tooltip="Volume (finance)"/>
              </a:rPr>
              <a:t>trading volume</a:t>
            </a:r>
            <a:r>
              <a:rPr lang="en-CA" sz="1200" b="0" i="0" kern="1200" dirty="0">
                <a:solidFill>
                  <a:schemeClr val="tx1"/>
                </a:solidFill>
                <a:effectLst/>
                <a:latin typeface="+mn-lt"/>
                <a:ea typeface="+mn-ea"/>
                <a:cs typeface="+mn-cs"/>
              </a:rPr>
              <a:t>, it is by far the largest market in the world, followed by the </a:t>
            </a:r>
            <a:r>
              <a:rPr lang="en-CA" sz="1200" b="0" i="0" u="none" strike="noStrike" kern="1200" dirty="0">
                <a:solidFill>
                  <a:schemeClr val="tx1"/>
                </a:solidFill>
                <a:effectLst/>
                <a:latin typeface="+mn-lt"/>
                <a:ea typeface="+mn-ea"/>
                <a:cs typeface="+mn-cs"/>
                <a:hlinkClick r:id="rId4" tooltip="Bond market"/>
              </a:rPr>
              <a:t>credit market</a:t>
            </a:r>
            <a:r>
              <a:rPr lang="en-CA" sz="1200" b="0" i="0" kern="1200" dirty="0">
                <a:solidFill>
                  <a:schemeClr val="tx1"/>
                </a:solidFill>
                <a:effectLst/>
                <a:latin typeface="+mn-lt"/>
                <a:ea typeface="+mn-ea"/>
                <a:cs typeface="+mn-cs"/>
              </a:rPr>
              <a:t>.</a:t>
            </a:r>
          </a:p>
          <a:p>
            <a:pPr marL="171450" indent="-171450">
              <a:buFontTx/>
              <a:buChar char="-"/>
            </a:pPr>
            <a:r>
              <a:rPr lang="en-CA" sz="1200" b="0" i="0" kern="1200" dirty="0">
                <a:solidFill>
                  <a:schemeClr val="tx1"/>
                </a:solidFill>
                <a:effectLst/>
                <a:latin typeface="+mn-lt"/>
                <a:ea typeface="+mn-ea"/>
                <a:cs typeface="+mn-cs"/>
              </a:rPr>
              <a:t>As traded in pairs FX usually works with relative values.</a:t>
            </a:r>
          </a:p>
          <a:p>
            <a:pPr marL="171450" indent="-171450">
              <a:buFontTx/>
              <a:buChar char="-"/>
            </a:pPr>
            <a:endParaRPr lang="en-CA" sz="1200" b="0" i="0" kern="1200" dirty="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011781A-3213-1A4F-84E0-61CE27556863}" type="slidenum">
              <a:rPr lang="en-US" smtClean="0"/>
              <a:t>5</a:t>
            </a:fld>
            <a:endParaRPr lang="en-US"/>
          </a:p>
        </p:txBody>
      </p:sp>
    </p:spTree>
    <p:extLst>
      <p:ext uri="{BB962C8B-B14F-4D97-AF65-F5344CB8AC3E}">
        <p14:creationId xmlns:p14="http://schemas.microsoft.com/office/powerpoint/2010/main" val="318920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a:p>
            <a:endParaRPr lang="en-US" dirty="0"/>
          </a:p>
          <a:p>
            <a:r>
              <a:rPr lang="en-US" dirty="0"/>
              <a:t>- Forex, FX, Foreign exchange or currency market is a global decentralized OTC market for trading currencies. In most cases banks are main dealers ultimately., hence also called interbank market.</a:t>
            </a:r>
          </a:p>
          <a:p>
            <a:pPr marL="171450" indent="-171450">
              <a:buFontTx/>
              <a:buChar char="-"/>
            </a:pPr>
            <a:r>
              <a:rPr lang="en-US" dirty="0"/>
              <a:t>I</a:t>
            </a:r>
            <a:r>
              <a:rPr lang="en-CA" sz="1200" b="0" i="0" kern="1200" dirty="0">
                <a:solidFill>
                  <a:schemeClr val="tx1"/>
                </a:solidFill>
                <a:effectLst/>
                <a:latin typeface="+mn-lt"/>
                <a:ea typeface="+mn-ea"/>
                <a:cs typeface="+mn-cs"/>
              </a:rPr>
              <a:t>n terms of </a:t>
            </a:r>
            <a:r>
              <a:rPr lang="en-CA" sz="1200" b="0" i="0" u="none" strike="noStrike" kern="1200" dirty="0">
                <a:solidFill>
                  <a:schemeClr val="tx1"/>
                </a:solidFill>
                <a:effectLst/>
                <a:latin typeface="+mn-lt"/>
                <a:ea typeface="+mn-ea"/>
                <a:cs typeface="+mn-cs"/>
                <a:hlinkClick r:id="rId3" tooltip="Volume (finance)"/>
              </a:rPr>
              <a:t>trading volume</a:t>
            </a:r>
            <a:r>
              <a:rPr lang="en-CA" sz="1200" b="0" i="0" kern="1200" dirty="0">
                <a:solidFill>
                  <a:schemeClr val="tx1"/>
                </a:solidFill>
                <a:effectLst/>
                <a:latin typeface="+mn-lt"/>
                <a:ea typeface="+mn-ea"/>
                <a:cs typeface="+mn-cs"/>
              </a:rPr>
              <a:t>, it is by far the largest market in the world, followed by the </a:t>
            </a:r>
            <a:r>
              <a:rPr lang="en-CA" sz="1200" b="0" i="0" u="none" strike="noStrike" kern="1200" dirty="0">
                <a:solidFill>
                  <a:schemeClr val="tx1"/>
                </a:solidFill>
                <a:effectLst/>
                <a:latin typeface="+mn-lt"/>
                <a:ea typeface="+mn-ea"/>
                <a:cs typeface="+mn-cs"/>
                <a:hlinkClick r:id="rId4" tooltip="Bond market"/>
              </a:rPr>
              <a:t>credit market</a:t>
            </a:r>
            <a:r>
              <a:rPr lang="en-CA" sz="1200" b="0" i="0" kern="1200" dirty="0">
                <a:solidFill>
                  <a:schemeClr val="tx1"/>
                </a:solidFill>
                <a:effectLst/>
                <a:latin typeface="+mn-lt"/>
                <a:ea typeface="+mn-ea"/>
                <a:cs typeface="+mn-cs"/>
              </a:rPr>
              <a:t>.</a:t>
            </a:r>
          </a:p>
          <a:p>
            <a:pPr marL="171450" indent="-171450">
              <a:buFontTx/>
              <a:buChar char="-"/>
            </a:pPr>
            <a:r>
              <a:rPr lang="en-CA" sz="1200" b="0" i="0" kern="1200" dirty="0">
                <a:solidFill>
                  <a:schemeClr val="tx1"/>
                </a:solidFill>
                <a:effectLst/>
                <a:latin typeface="+mn-lt"/>
                <a:ea typeface="+mn-ea"/>
                <a:cs typeface="+mn-cs"/>
              </a:rPr>
              <a:t>As traded in pairs FX usually works with relative values.</a:t>
            </a:r>
          </a:p>
          <a:p>
            <a:pPr marL="171450" indent="-171450">
              <a:buFontTx/>
              <a:buChar char="-"/>
            </a:pPr>
            <a:endParaRPr lang="en-CA" sz="1200" b="0" i="0" kern="1200" dirty="0">
              <a:solidFill>
                <a:schemeClr val="tx1"/>
              </a:solidFill>
              <a:effectLst/>
              <a:latin typeface="+mn-lt"/>
              <a:ea typeface="+mn-ea"/>
              <a:cs typeface="+mn-cs"/>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011781A-3213-1A4F-84E0-61CE27556863}" type="slidenum">
              <a:rPr lang="en-US" smtClean="0"/>
              <a:t>6</a:t>
            </a:fld>
            <a:endParaRPr lang="en-US"/>
          </a:p>
        </p:txBody>
      </p:sp>
    </p:spTree>
    <p:extLst>
      <p:ext uri="{BB962C8B-B14F-4D97-AF65-F5344CB8AC3E}">
        <p14:creationId xmlns:p14="http://schemas.microsoft.com/office/powerpoint/2010/main" val="304916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p:txBody>
      </p:sp>
      <p:sp>
        <p:nvSpPr>
          <p:cNvPr id="4" name="Slide Number Placeholder 3"/>
          <p:cNvSpPr>
            <a:spLocks noGrp="1"/>
          </p:cNvSpPr>
          <p:nvPr>
            <p:ph type="sldNum" sz="quarter" idx="5"/>
          </p:nvPr>
        </p:nvSpPr>
        <p:spPr/>
        <p:txBody>
          <a:bodyPr/>
          <a:lstStyle/>
          <a:p>
            <a:fld id="{0011781A-3213-1A4F-84E0-61CE27556863}" type="slidenum">
              <a:rPr lang="en-US" smtClean="0"/>
              <a:t>7</a:t>
            </a:fld>
            <a:endParaRPr lang="en-US"/>
          </a:p>
        </p:txBody>
      </p:sp>
    </p:spTree>
    <p:extLst>
      <p:ext uri="{BB962C8B-B14F-4D97-AF65-F5344CB8AC3E}">
        <p14:creationId xmlns:p14="http://schemas.microsoft.com/office/powerpoint/2010/main" val="3398076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p:txBody>
      </p:sp>
      <p:sp>
        <p:nvSpPr>
          <p:cNvPr id="4" name="Slide Number Placeholder 3"/>
          <p:cNvSpPr>
            <a:spLocks noGrp="1"/>
          </p:cNvSpPr>
          <p:nvPr>
            <p:ph type="sldNum" sz="quarter" idx="5"/>
          </p:nvPr>
        </p:nvSpPr>
        <p:spPr/>
        <p:txBody>
          <a:bodyPr/>
          <a:lstStyle/>
          <a:p>
            <a:fld id="{0011781A-3213-1A4F-84E0-61CE27556863}" type="slidenum">
              <a:rPr lang="en-US" smtClean="0"/>
              <a:t>8</a:t>
            </a:fld>
            <a:endParaRPr lang="en-US"/>
          </a:p>
        </p:txBody>
      </p:sp>
    </p:spTree>
    <p:extLst>
      <p:ext uri="{BB962C8B-B14F-4D97-AF65-F5344CB8AC3E}">
        <p14:creationId xmlns:p14="http://schemas.microsoft.com/office/powerpoint/2010/main" val="461821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a:p>
            <a:endParaRPr lang="en-US" dirty="0"/>
          </a:p>
          <a:p>
            <a:r>
              <a:rPr lang="en-US" dirty="0"/>
              <a:t>Slide9 : Explain market stability, for CAD/USD price is high in September but its least volatile, hence ideal time of the year to send money</a:t>
            </a:r>
          </a:p>
          <a:p>
            <a:r>
              <a:rPr lang="en-US" dirty="0"/>
              <a:t> While for INR&amp; GBP, the mean value is high in September, but its most volatile, so should not wait for prices getting higher. See high price send it.</a:t>
            </a:r>
          </a:p>
          <a:p>
            <a:r>
              <a:rPr lang="en-US" dirty="0"/>
              <a:t>USD: best time August, INR: best time November. GBP: best time November</a:t>
            </a:r>
          </a:p>
          <a:p>
            <a:r>
              <a:rPr lang="en-US" dirty="0"/>
              <a:t>Possible events: US Elections: November, IND Elections: May</a:t>
            </a:r>
          </a:p>
          <a:p>
            <a:endParaRPr lang="en-US" dirty="0"/>
          </a:p>
          <a:p>
            <a:endParaRPr lang="en-US" dirty="0"/>
          </a:p>
        </p:txBody>
      </p:sp>
      <p:sp>
        <p:nvSpPr>
          <p:cNvPr id="4" name="Slide Number Placeholder 3"/>
          <p:cNvSpPr>
            <a:spLocks noGrp="1"/>
          </p:cNvSpPr>
          <p:nvPr>
            <p:ph type="sldNum" sz="quarter" idx="5"/>
          </p:nvPr>
        </p:nvSpPr>
        <p:spPr/>
        <p:txBody>
          <a:bodyPr/>
          <a:lstStyle/>
          <a:p>
            <a:fld id="{0011781A-3213-1A4F-84E0-61CE27556863}" type="slidenum">
              <a:rPr lang="en-US" smtClean="0"/>
              <a:t>9</a:t>
            </a:fld>
            <a:endParaRPr lang="en-US"/>
          </a:p>
        </p:txBody>
      </p:sp>
    </p:spTree>
    <p:extLst>
      <p:ext uri="{BB962C8B-B14F-4D97-AF65-F5344CB8AC3E}">
        <p14:creationId xmlns:p14="http://schemas.microsoft.com/office/powerpoint/2010/main" val="920198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the research paper by Manav Kaushik and AK </a:t>
            </a:r>
            <a:r>
              <a:rPr lang="en-US" dirty="0" err="1"/>
              <a:t>Giri</a:t>
            </a:r>
            <a:r>
              <a:rPr lang="en-US" dirty="0"/>
              <a:t>, https://</a:t>
            </a:r>
            <a:r>
              <a:rPr lang="en-US" dirty="0" err="1"/>
              <a:t>arxiv.org</a:t>
            </a:r>
            <a:r>
              <a:rPr lang="en-US" dirty="0"/>
              <a:t>/pdf/2002.10247.pdf (difference of inflation and </a:t>
            </a:r>
            <a:r>
              <a:rPr lang="en-US" dirty="0" err="1"/>
              <a:t>gdp</a:t>
            </a:r>
            <a:r>
              <a:rPr lang="en-US" dirty="0"/>
              <a:t>)</a:t>
            </a:r>
          </a:p>
          <a:p>
            <a:endParaRPr lang="en-US" dirty="0"/>
          </a:p>
          <a:p>
            <a:r>
              <a:rPr lang="en-US" dirty="0"/>
              <a:t>Slide9 : Explain market stability, for CAD/USD price is high in September but its least volatile, hence ideal time of the year to send money</a:t>
            </a:r>
          </a:p>
          <a:p>
            <a:r>
              <a:rPr lang="en-US" dirty="0"/>
              <a:t> While for INR&amp; GBP, the mean value is high in September, but its most volatile, so should not wait for prices getting higher. See high price send it.</a:t>
            </a:r>
          </a:p>
          <a:p>
            <a:r>
              <a:rPr lang="en-US" dirty="0"/>
              <a:t>USD: best time August, INR: best time November. GBP: best time November</a:t>
            </a:r>
          </a:p>
          <a:p>
            <a:r>
              <a:rPr lang="en-US" dirty="0"/>
              <a:t>Possible events: US Elections: November, IND Elections: May</a:t>
            </a:r>
          </a:p>
          <a:p>
            <a:endParaRPr lang="en-US" dirty="0"/>
          </a:p>
          <a:p>
            <a:endParaRPr lang="en-US" dirty="0"/>
          </a:p>
        </p:txBody>
      </p:sp>
      <p:sp>
        <p:nvSpPr>
          <p:cNvPr id="4" name="Slide Number Placeholder 3"/>
          <p:cNvSpPr>
            <a:spLocks noGrp="1"/>
          </p:cNvSpPr>
          <p:nvPr>
            <p:ph type="sldNum" sz="quarter" idx="5"/>
          </p:nvPr>
        </p:nvSpPr>
        <p:spPr/>
        <p:txBody>
          <a:bodyPr/>
          <a:lstStyle/>
          <a:p>
            <a:fld id="{0011781A-3213-1A4F-84E0-61CE27556863}" type="slidenum">
              <a:rPr lang="en-US" smtClean="0"/>
              <a:t>10</a:t>
            </a:fld>
            <a:endParaRPr lang="en-US"/>
          </a:p>
        </p:txBody>
      </p:sp>
    </p:spTree>
    <p:extLst>
      <p:ext uri="{BB962C8B-B14F-4D97-AF65-F5344CB8AC3E}">
        <p14:creationId xmlns:p14="http://schemas.microsoft.com/office/powerpoint/2010/main" val="2770614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917F-F107-DA42-93AF-34B3CFB28A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E7CA9-E072-BE40-BC72-DFCBC5983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CC440A-E3F0-ED4D-A9EA-6D3D68169C2F}"/>
              </a:ext>
            </a:extLst>
          </p:cNvPr>
          <p:cNvSpPr>
            <a:spLocks noGrp="1"/>
          </p:cNvSpPr>
          <p:nvPr>
            <p:ph type="dt" sz="half" idx="10"/>
          </p:nvPr>
        </p:nvSpPr>
        <p:spPr/>
        <p:txBody>
          <a:bodyPr/>
          <a:lstStyle/>
          <a:p>
            <a:fld id="{43A51CD9-3BAB-644F-A2AC-B39B9959D4DF}" type="datetimeFigureOut">
              <a:rPr lang="en-US" smtClean="0"/>
              <a:t>6/4/21</a:t>
            </a:fld>
            <a:endParaRPr lang="en-US"/>
          </a:p>
        </p:txBody>
      </p:sp>
      <p:sp>
        <p:nvSpPr>
          <p:cNvPr id="5" name="Footer Placeholder 4">
            <a:extLst>
              <a:ext uri="{FF2B5EF4-FFF2-40B4-BE49-F238E27FC236}">
                <a16:creationId xmlns:a16="http://schemas.microsoft.com/office/drawing/2014/main" id="{A0A3DB6D-CCC2-0642-98F5-345D45078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C7F1E-90CC-584E-8EA9-EF1307A5D1CF}"/>
              </a:ext>
            </a:extLst>
          </p:cNvPr>
          <p:cNvSpPr>
            <a:spLocks noGrp="1"/>
          </p:cNvSpPr>
          <p:nvPr>
            <p:ph type="sldNum" sz="quarter" idx="12"/>
          </p:nvPr>
        </p:nvSpPr>
        <p:spPr/>
        <p:txBody>
          <a:bodyPr/>
          <a:lstStyle/>
          <a:p>
            <a:fld id="{E007ED2E-7B1F-1845-BB3E-C69832C6C17C}" type="slidenum">
              <a:rPr lang="en-US" smtClean="0"/>
              <a:t>‹#›</a:t>
            </a:fld>
            <a:endParaRPr lang="en-US"/>
          </a:p>
        </p:txBody>
      </p:sp>
    </p:spTree>
    <p:extLst>
      <p:ext uri="{BB962C8B-B14F-4D97-AF65-F5344CB8AC3E}">
        <p14:creationId xmlns:p14="http://schemas.microsoft.com/office/powerpoint/2010/main" val="245108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5741-7C98-F843-808D-3F05A0444C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553B9-59D8-AE46-A6FF-C8C3F20EAB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B6C93-3A32-6446-81CA-D1E579007EF2}"/>
              </a:ext>
            </a:extLst>
          </p:cNvPr>
          <p:cNvSpPr>
            <a:spLocks noGrp="1"/>
          </p:cNvSpPr>
          <p:nvPr>
            <p:ph type="dt" sz="half" idx="10"/>
          </p:nvPr>
        </p:nvSpPr>
        <p:spPr/>
        <p:txBody>
          <a:bodyPr/>
          <a:lstStyle/>
          <a:p>
            <a:fld id="{43A51CD9-3BAB-644F-A2AC-B39B9959D4DF}" type="datetimeFigureOut">
              <a:rPr lang="en-US" smtClean="0"/>
              <a:t>6/4/21</a:t>
            </a:fld>
            <a:endParaRPr lang="en-US"/>
          </a:p>
        </p:txBody>
      </p:sp>
      <p:sp>
        <p:nvSpPr>
          <p:cNvPr id="5" name="Footer Placeholder 4">
            <a:extLst>
              <a:ext uri="{FF2B5EF4-FFF2-40B4-BE49-F238E27FC236}">
                <a16:creationId xmlns:a16="http://schemas.microsoft.com/office/drawing/2014/main" id="{8C8A7A59-D630-BC4D-ADDD-AD2605989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B34D2-B6B2-B14B-8FCC-D46C644BE853}"/>
              </a:ext>
            </a:extLst>
          </p:cNvPr>
          <p:cNvSpPr>
            <a:spLocks noGrp="1"/>
          </p:cNvSpPr>
          <p:nvPr>
            <p:ph type="sldNum" sz="quarter" idx="12"/>
          </p:nvPr>
        </p:nvSpPr>
        <p:spPr/>
        <p:txBody>
          <a:bodyPr/>
          <a:lstStyle/>
          <a:p>
            <a:fld id="{E007ED2E-7B1F-1845-BB3E-C69832C6C17C}" type="slidenum">
              <a:rPr lang="en-US" smtClean="0"/>
              <a:t>‹#›</a:t>
            </a:fld>
            <a:endParaRPr lang="en-US"/>
          </a:p>
        </p:txBody>
      </p:sp>
    </p:spTree>
    <p:extLst>
      <p:ext uri="{BB962C8B-B14F-4D97-AF65-F5344CB8AC3E}">
        <p14:creationId xmlns:p14="http://schemas.microsoft.com/office/powerpoint/2010/main" val="173776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0773D-42CC-914D-A2EB-192C11664F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AEA22-467F-4F45-BBE6-DE153920E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83E81-350C-904E-8A42-6223E484183C}"/>
              </a:ext>
            </a:extLst>
          </p:cNvPr>
          <p:cNvSpPr>
            <a:spLocks noGrp="1"/>
          </p:cNvSpPr>
          <p:nvPr>
            <p:ph type="dt" sz="half" idx="10"/>
          </p:nvPr>
        </p:nvSpPr>
        <p:spPr/>
        <p:txBody>
          <a:bodyPr/>
          <a:lstStyle/>
          <a:p>
            <a:fld id="{43A51CD9-3BAB-644F-A2AC-B39B9959D4DF}" type="datetimeFigureOut">
              <a:rPr lang="en-US" smtClean="0"/>
              <a:t>6/4/21</a:t>
            </a:fld>
            <a:endParaRPr lang="en-US"/>
          </a:p>
        </p:txBody>
      </p:sp>
      <p:sp>
        <p:nvSpPr>
          <p:cNvPr id="5" name="Footer Placeholder 4">
            <a:extLst>
              <a:ext uri="{FF2B5EF4-FFF2-40B4-BE49-F238E27FC236}">
                <a16:creationId xmlns:a16="http://schemas.microsoft.com/office/drawing/2014/main" id="{50EDE126-DB49-DC46-8389-919D73B18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0C002-4F3F-4A4F-92D0-EE06C5734998}"/>
              </a:ext>
            </a:extLst>
          </p:cNvPr>
          <p:cNvSpPr>
            <a:spLocks noGrp="1"/>
          </p:cNvSpPr>
          <p:nvPr>
            <p:ph type="sldNum" sz="quarter" idx="12"/>
          </p:nvPr>
        </p:nvSpPr>
        <p:spPr/>
        <p:txBody>
          <a:bodyPr/>
          <a:lstStyle/>
          <a:p>
            <a:fld id="{E007ED2E-7B1F-1845-BB3E-C69832C6C17C}" type="slidenum">
              <a:rPr lang="en-US" smtClean="0"/>
              <a:t>‹#›</a:t>
            </a:fld>
            <a:endParaRPr lang="en-US"/>
          </a:p>
        </p:txBody>
      </p:sp>
    </p:spTree>
    <p:extLst>
      <p:ext uri="{BB962C8B-B14F-4D97-AF65-F5344CB8AC3E}">
        <p14:creationId xmlns:p14="http://schemas.microsoft.com/office/powerpoint/2010/main" val="206429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D08F-DB98-0049-9757-5D76A341F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1A6DBF-9B85-E74B-8027-4724BD25B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0A90C-E2AF-B745-B276-EA151DC33ADC}"/>
              </a:ext>
            </a:extLst>
          </p:cNvPr>
          <p:cNvSpPr>
            <a:spLocks noGrp="1"/>
          </p:cNvSpPr>
          <p:nvPr>
            <p:ph type="dt" sz="half" idx="10"/>
          </p:nvPr>
        </p:nvSpPr>
        <p:spPr/>
        <p:txBody>
          <a:bodyPr/>
          <a:lstStyle/>
          <a:p>
            <a:fld id="{43A51CD9-3BAB-644F-A2AC-B39B9959D4DF}" type="datetimeFigureOut">
              <a:rPr lang="en-US" smtClean="0"/>
              <a:t>6/4/21</a:t>
            </a:fld>
            <a:endParaRPr lang="en-US"/>
          </a:p>
        </p:txBody>
      </p:sp>
      <p:sp>
        <p:nvSpPr>
          <p:cNvPr id="5" name="Footer Placeholder 4">
            <a:extLst>
              <a:ext uri="{FF2B5EF4-FFF2-40B4-BE49-F238E27FC236}">
                <a16:creationId xmlns:a16="http://schemas.microsoft.com/office/drawing/2014/main" id="{B6ED72C6-7431-EF48-8639-6621CC757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42A78-DE04-3041-A49D-7F1B934346E9}"/>
              </a:ext>
            </a:extLst>
          </p:cNvPr>
          <p:cNvSpPr>
            <a:spLocks noGrp="1"/>
          </p:cNvSpPr>
          <p:nvPr>
            <p:ph type="sldNum" sz="quarter" idx="12"/>
          </p:nvPr>
        </p:nvSpPr>
        <p:spPr/>
        <p:txBody>
          <a:bodyPr/>
          <a:lstStyle/>
          <a:p>
            <a:fld id="{E007ED2E-7B1F-1845-BB3E-C69832C6C17C}" type="slidenum">
              <a:rPr lang="en-US" smtClean="0"/>
              <a:t>‹#›</a:t>
            </a:fld>
            <a:endParaRPr lang="en-US"/>
          </a:p>
        </p:txBody>
      </p:sp>
    </p:spTree>
    <p:extLst>
      <p:ext uri="{BB962C8B-B14F-4D97-AF65-F5344CB8AC3E}">
        <p14:creationId xmlns:p14="http://schemas.microsoft.com/office/powerpoint/2010/main" val="1773705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CAE6-733A-7C47-BC4D-D698B9AC82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85884D-6D8B-8242-8C30-2AC3F946D6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8775A3-DD75-D842-BAB2-8853281BE7C4}"/>
              </a:ext>
            </a:extLst>
          </p:cNvPr>
          <p:cNvSpPr>
            <a:spLocks noGrp="1"/>
          </p:cNvSpPr>
          <p:nvPr>
            <p:ph type="dt" sz="half" idx="10"/>
          </p:nvPr>
        </p:nvSpPr>
        <p:spPr/>
        <p:txBody>
          <a:bodyPr/>
          <a:lstStyle/>
          <a:p>
            <a:fld id="{43A51CD9-3BAB-644F-A2AC-B39B9959D4DF}" type="datetimeFigureOut">
              <a:rPr lang="en-US" smtClean="0"/>
              <a:t>6/4/21</a:t>
            </a:fld>
            <a:endParaRPr lang="en-US"/>
          </a:p>
        </p:txBody>
      </p:sp>
      <p:sp>
        <p:nvSpPr>
          <p:cNvPr id="5" name="Footer Placeholder 4">
            <a:extLst>
              <a:ext uri="{FF2B5EF4-FFF2-40B4-BE49-F238E27FC236}">
                <a16:creationId xmlns:a16="http://schemas.microsoft.com/office/drawing/2014/main" id="{6C007671-A410-174C-A593-DB65FA246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5891F-EAA1-454E-82F1-3BC0E1DA9CF4}"/>
              </a:ext>
            </a:extLst>
          </p:cNvPr>
          <p:cNvSpPr>
            <a:spLocks noGrp="1"/>
          </p:cNvSpPr>
          <p:nvPr>
            <p:ph type="sldNum" sz="quarter" idx="12"/>
          </p:nvPr>
        </p:nvSpPr>
        <p:spPr/>
        <p:txBody>
          <a:bodyPr/>
          <a:lstStyle/>
          <a:p>
            <a:fld id="{E007ED2E-7B1F-1845-BB3E-C69832C6C17C}" type="slidenum">
              <a:rPr lang="en-US" smtClean="0"/>
              <a:t>‹#›</a:t>
            </a:fld>
            <a:endParaRPr lang="en-US"/>
          </a:p>
        </p:txBody>
      </p:sp>
    </p:spTree>
    <p:extLst>
      <p:ext uri="{BB962C8B-B14F-4D97-AF65-F5344CB8AC3E}">
        <p14:creationId xmlns:p14="http://schemas.microsoft.com/office/powerpoint/2010/main" val="2001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E76F-D6DF-704C-A386-612194A4A7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9708C-88D3-4647-BE01-59795232F0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262DD8-7F41-6F47-9746-BC149B6909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747D22-24BE-8449-B0CF-8E308B20A789}"/>
              </a:ext>
            </a:extLst>
          </p:cNvPr>
          <p:cNvSpPr>
            <a:spLocks noGrp="1"/>
          </p:cNvSpPr>
          <p:nvPr>
            <p:ph type="dt" sz="half" idx="10"/>
          </p:nvPr>
        </p:nvSpPr>
        <p:spPr/>
        <p:txBody>
          <a:bodyPr/>
          <a:lstStyle/>
          <a:p>
            <a:fld id="{43A51CD9-3BAB-644F-A2AC-B39B9959D4DF}" type="datetimeFigureOut">
              <a:rPr lang="en-US" smtClean="0"/>
              <a:t>6/4/21</a:t>
            </a:fld>
            <a:endParaRPr lang="en-US"/>
          </a:p>
        </p:txBody>
      </p:sp>
      <p:sp>
        <p:nvSpPr>
          <p:cNvPr id="6" name="Footer Placeholder 5">
            <a:extLst>
              <a:ext uri="{FF2B5EF4-FFF2-40B4-BE49-F238E27FC236}">
                <a16:creationId xmlns:a16="http://schemas.microsoft.com/office/drawing/2014/main" id="{CDECF042-CFBE-4545-82A5-A87B74A35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EDC2B-F15E-CB47-9FFD-B016D313018A}"/>
              </a:ext>
            </a:extLst>
          </p:cNvPr>
          <p:cNvSpPr>
            <a:spLocks noGrp="1"/>
          </p:cNvSpPr>
          <p:nvPr>
            <p:ph type="sldNum" sz="quarter" idx="12"/>
          </p:nvPr>
        </p:nvSpPr>
        <p:spPr/>
        <p:txBody>
          <a:bodyPr/>
          <a:lstStyle/>
          <a:p>
            <a:fld id="{E007ED2E-7B1F-1845-BB3E-C69832C6C17C}" type="slidenum">
              <a:rPr lang="en-US" smtClean="0"/>
              <a:t>‹#›</a:t>
            </a:fld>
            <a:endParaRPr lang="en-US"/>
          </a:p>
        </p:txBody>
      </p:sp>
    </p:spTree>
    <p:extLst>
      <p:ext uri="{BB962C8B-B14F-4D97-AF65-F5344CB8AC3E}">
        <p14:creationId xmlns:p14="http://schemas.microsoft.com/office/powerpoint/2010/main" val="75390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4826-F499-A24E-A97D-EF66A83B1F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4EF17-289F-C749-B483-B0AE2DF651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A6F28-6B07-5745-8405-47DC184168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FAD14-1035-AA4E-9285-825B6190C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942C3-BE83-BA47-8E31-46D5AAEB62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B49D2B-7B50-C641-89BB-7C61901AFD3C}"/>
              </a:ext>
            </a:extLst>
          </p:cNvPr>
          <p:cNvSpPr>
            <a:spLocks noGrp="1"/>
          </p:cNvSpPr>
          <p:nvPr>
            <p:ph type="dt" sz="half" idx="10"/>
          </p:nvPr>
        </p:nvSpPr>
        <p:spPr/>
        <p:txBody>
          <a:bodyPr/>
          <a:lstStyle/>
          <a:p>
            <a:fld id="{43A51CD9-3BAB-644F-A2AC-B39B9959D4DF}" type="datetimeFigureOut">
              <a:rPr lang="en-US" smtClean="0"/>
              <a:t>6/4/21</a:t>
            </a:fld>
            <a:endParaRPr lang="en-US"/>
          </a:p>
        </p:txBody>
      </p:sp>
      <p:sp>
        <p:nvSpPr>
          <p:cNvPr id="8" name="Footer Placeholder 7">
            <a:extLst>
              <a:ext uri="{FF2B5EF4-FFF2-40B4-BE49-F238E27FC236}">
                <a16:creationId xmlns:a16="http://schemas.microsoft.com/office/drawing/2014/main" id="{CA18193D-96DF-A443-BC53-9887B83076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85F958-EEC1-0B43-8314-3602B8C40F05}"/>
              </a:ext>
            </a:extLst>
          </p:cNvPr>
          <p:cNvSpPr>
            <a:spLocks noGrp="1"/>
          </p:cNvSpPr>
          <p:nvPr>
            <p:ph type="sldNum" sz="quarter" idx="12"/>
          </p:nvPr>
        </p:nvSpPr>
        <p:spPr/>
        <p:txBody>
          <a:bodyPr/>
          <a:lstStyle/>
          <a:p>
            <a:fld id="{E007ED2E-7B1F-1845-BB3E-C69832C6C17C}" type="slidenum">
              <a:rPr lang="en-US" smtClean="0"/>
              <a:t>‹#›</a:t>
            </a:fld>
            <a:endParaRPr lang="en-US"/>
          </a:p>
        </p:txBody>
      </p:sp>
    </p:spTree>
    <p:extLst>
      <p:ext uri="{BB962C8B-B14F-4D97-AF65-F5344CB8AC3E}">
        <p14:creationId xmlns:p14="http://schemas.microsoft.com/office/powerpoint/2010/main" val="9634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3FB-97BB-9D47-8DF6-6AE8ABA46D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A1C2A-0A53-CA4E-AD80-EC91370765C0}"/>
              </a:ext>
            </a:extLst>
          </p:cNvPr>
          <p:cNvSpPr>
            <a:spLocks noGrp="1"/>
          </p:cNvSpPr>
          <p:nvPr>
            <p:ph type="dt" sz="half" idx="10"/>
          </p:nvPr>
        </p:nvSpPr>
        <p:spPr/>
        <p:txBody>
          <a:bodyPr/>
          <a:lstStyle/>
          <a:p>
            <a:fld id="{43A51CD9-3BAB-644F-A2AC-B39B9959D4DF}" type="datetimeFigureOut">
              <a:rPr lang="en-US" smtClean="0"/>
              <a:t>6/4/21</a:t>
            </a:fld>
            <a:endParaRPr lang="en-US"/>
          </a:p>
        </p:txBody>
      </p:sp>
      <p:sp>
        <p:nvSpPr>
          <p:cNvPr id="4" name="Footer Placeholder 3">
            <a:extLst>
              <a:ext uri="{FF2B5EF4-FFF2-40B4-BE49-F238E27FC236}">
                <a16:creationId xmlns:a16="http://schemas.microsoft.com/office/drawing/2014/main" id="{F3DE08B9-8208-944F-851C-E1EB5BA12A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4FC7B-3DAD-C04A-AFC0-092F110C1553}"/>
              </a:ext>
            </a:extLst>
          </p:cNvPr>
          <p:cNvSpPr>
            <a:spLocks noGrp="1"/>
          </p:cNvSpPr>
          <p:nvPr>
            <p:ph type="sldNum" sz="quarter" idx="12"/>
          </p:nvPr>
        </p:nvSpPr>
        <p:spPr/>
        <p:txBody>
          <a:bodyPr/>
          <a:lstStyle/>
          <a:p>
            <a:fld id="{E007ED2E-7B1F-1845-BB3E-C69832C6C17C}" type="slidenum">
              <a:rPr lang="en-US" smtClean="0"/>
              <a:t>‹#›</a:t>
            </a:fld>
            <a:endParaRPr lang="en-US"/>
          </a:p>
        </p:txBody>
      </p:sp>
    </p:spTree>
    <p:extLst>
      <p:ext uri="{BB962C8B-B14F-4D97-AF65-F5344CB8AC3E}">
        <p14:creationId xmlns:p14="http://schemas.microsoft.com/office/powerpoint/2010/main" val="302670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95A1A6-AB6A-FB43-A18E-86B14A8567FF}"/>
              </a:ext>
            </a:extLst>
          </p:cNvPr>
          <p:cNvSpPr>
            <a:spLocks noGrp="1"/>
          </p:cNvSpPr>
          <p:nvPr>
            <p:ph type="dt" sz="half" idx="10"/>
          </p:nvPr>
        </p:nvSpPr>
        <p:spPr/>
        <p:txBody>
          <a:bodyPr/>
          <a:lstStyle/>
          <a:p>
            <a:fld id="{43A51CD9-3BAB-644F-A2AC-B39B9959D4DF}" type="datetimeFigureOut">
              <a:rPr lang="en-US" smtClean="0"/>
              <a:t>6/4/21</a:t>
            </a:fld>
            <a:endParaRPr lang="en-US"/>
          </a:p>
        </p:txBody>
      </p:sp>
      <p:sp>
        <p:nvSpPr>
          <p:cNvPr id="3" name="Footer Placeholder 2">
            <a:extLst>
              <a:ext uri="{FF2B5EF4-FFF2-40B4-BE49-F238E27FC236}">
                <a16:creationId xmlns:a16="http://schemas.microsoft.com/office/drawing/2014/main" id="{C7A1CB7C-25A0-184A-BAD0-0467827CD7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745C78-175D-6D44-B3DA-93143B82E8A2}"/>
              </a:ext>
            </a:extLst>
          </p:cNvPr>
          <p:cNvSpPr>
            <a:spLocks noGrp="1"/>
          </p:cNvSpPr>
          <p:nvPr>
            <p:ph type="sldNum" sz="quarter" idx="12"/>
          </p:nvPr>
        </p:nvSpPr>
        <p:spPr/>
        <p:txBody>
          <a:bodyPr/>
          <a:lstStyle/>
          <a:p>
            <a:fld id="{E007ED2E-7B1F-1845-BB3E-C69832C6C17C}" type="slidenum">
              <a:rPr lang="en-US" smtClean="0"/>
              <a:t>‹#›</a:t>
            </a:fld>
            <a:endParaRPr lang="en-US"/>
          </a:p>
        </p:txBody>
      </p:sp>
    </p:spTree>
    <p:extLst>
      <p:ext uri="{BB962C8B-B14F-4D97-AF65-F5344CB8AC3E}">
        <p14:creationId xmlns:p14="http://schemas.microsoft.com/office/powerpoint/2010/main" val="353838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BBFF-232D-2049-BD06-643AC2411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74E44-DE0F-6E44-8B47-2E0F1C1A1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69C0AD-15DF-084A-8CC0-29787470F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60C6B-4870-3446-BF02-5E5033E250D4}"/>
              </a:ext>
            </a:extLst>
          </p:cNvPr>
          <p:cNvSpPr>
            <a:spLocks noGrp="1"/>
          </p:cNvSpPr>
          <p:nvPr>
            <p:ph type="dt" sz="half" idx="10"/>
          </p:nvPr>
        </p:nvSpPr>
        <p:spPr/>
        <p:txBody>
          <a:bodyPr/>
          <a:lstStyle/>
          <a:p>
            <a:fld id="{43A51CD9-3BAB-644F-A2AC-B39B9959D4DF}" type="datetimeFigureOut">
              <a:rPr lang="en-US" smtClean="0"/>
              <a:t>6/4/21</a:t>
            </a:fld>
            <a:endParaRPr lang="en-US"/>
          </a:p>
        </p:txBody>
      </p:sp>
      <p:sp>
        <p:nvSpPr>
          <p:cNvPr id="6" name="Footer Placeholder 5">
            <a:extLst>
              <a:ext uri="{FF2B5EF4-FFF2-40B4-BE49-F238E27FC236}">
                <a16:creationId xmlns:a16="http://schemas.microsoft.com/office/drawing/2014/main" id="{BBC86167-B249-AF4C-8E58-D92E982C2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181B8-D0BC-9040-B216-8487AE564D80}"/>
              </a:ext>
            </a:extLst>
          </p:cNvPr>
          <p:cNvSpPr>
            <a:spLocks noGrp="1"/>
          </p:cNvSpPr>
          <p:nvPr>
            <p:ph type="sldNum" sz="quarter" idx="12"/>
          </p:nvPr>
        </p:nvSpPr>
        <p:spPr/>
        <p:txBody>
          <a:bodyPr/>
          <a:lstStyle/>
          <a:p>
            <a:fld id="{E007ED2E-7B1F-1845-BB3E-C69832C6C17C}" type="slidenum">
              <a:rPr lang="en-US" smtClean="0"/>
              <a:t>‹#›</a:t>
            </a:fld>
            <a:endParaRPr lang="en-US"/>
          </a:p>
        </p:txBody>
      </p:sp>
    </p:spTree>
    <p:extLst>
      <p:ext uri="{BB962C8B-B14F-4D97-AF65-F5344CB8AC3E}">
        <p14:creationId xmlns:p14="http://schemas.microsoft.com/office/powerpoint/2010/main" val="2210478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1128-96CD-8D42-8679-E88D1728A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5F180A-8ED3-3542-BC1B-0EAFAD4DD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977B47-91A4-2740-BCD9-ACEBC4FF9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090A10-6567-D64C-88DB-48AB0A77480D}"/>
              </a:ext>
            </a:extLst>
          </p:cNvPr>
          <p:cNvSpPr>
            <a:spLocks noGrp="1"/>
          </p:cNvSpPr>
          <p:nvPr>
            <p:ph type="dt" sz="half" idx="10"/>
          </p:nvPr>
        </p:nvSpPr>
        <p:spPr/>
        <p:txBody>
          <a:bodyPr/>
          <a:lstStyle/>
          <a:p>
            <a:fld id="{43A51CD9-3BAB-644F-A2AC-B39B9959D4DF}" type="datetimeFigureOut">
              <a:rPr lang="en-US" smtClean="0"/>
              <a:t>6/4/21</a:t>
            </a:fld>
            <a:endParaRPr lang="en-US"/>
          </a:p>
        </p:txBody>
      </p:sp>
      <p:sp>
        <p:nvSpPr>
          <p:cNvPr id="6" name="Footer Placeholder 5">
            <a:extLst>
              <a:ext uri="{FF2B5EF4-FFF2-40B4-BE49-F238E27FC236}">
                <a16:creationId xmlns:a16="http://schemas.microsoft.com/office/drawing/2014/main" id="{9586FDAB-35E4-7A49-AC56-16C1FCD5B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6AF87-A23F-1846-BC00-AF3710C27437}"/>
              </a:ext>
            </a:extLst>
          </p:cNvPr>
          <p:cNvSpPr>
            <a:spLocks noGrp="1"/>
          </p:cNvSpPr>
          <p:nvPr>
            <p:ph type="sldNum" sz="quarter" idx="12"/>
          </p:nvPr>
        </p:nvSpPr>
        <p:spPr/>
        <p:txBody>
          <a:bodyPr/>
          <a:lstStyle/>
          <a:p>
            <a:fld id="{E007ED2E-7B1F-1845-BB3E-C69832C6C17C}" type="slidenum">
              <a:rPr lang="en-US" smtClean="0"/>
              <a:t>‹#›</a:t>
            </a:fld>
            <a:endParaRPr lang="en-US"/>
          </a:p>
        </p:txBody>
      </p:sp>
    </p:spTree>
    <p:extLst>
      <p:ext uri="{BB962C8B-B14F-4D97-AF65-F5344CB8AC3E}">
        <p14:creationId xmlns:p14="http://schemas.microsoft.com/office/powerpoint/2010/main" val="391093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134B19-0303-194E-BDB4-AB6C4E6BAB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D4C62C-81D2-CD41-A8E2-17408D330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1EB1D-46D7-B448-9D71-840486E09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A51CD9-3BAB-644F-A2AC-B39B9959D4DF}" type="datetimeFigureOut">
              <a:rPr lang="en-US" smtClean="0"/>
              <a:t>6/4/21</a:t>
            </a:fld>
            <a:endParaRPr lang="en-US"/>
          </a:p>
        </p:txBody>
      </p:sp>
      <p:sp>
        <p:nvSpPr>
          <p:cNvPr id="5" name="Footer Placeholder 4">
            <a:extLst>
              <a:ext uri="{FF2B5EF4-FFF2-40B4-BE49-F238E27FC236}">
                <a16:creationId xmlns:a16="http://schemas.microsoft.com/office/drawing/2014/main" id="{242EDB80-1D3A-6141-8A11-6C8B7B9C0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3FC994-5C21-4E44-8A29-8C6F0DCA30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7ED2E-7B1F-1845-BB3E-C69832C6C17C}" type="slidenum">
              <a:rPr lang="en-US" smtClean="0"/>
              <a:t>‹#›</a:t>
            </a:fld>
            <a:endParaRPr lang="en-US"/>
          </a:p>
        </p:txBody>
      </p:sp>
    </p:spTree>
    <p:extLst>
      <p:ext uri="{BB962C8B-B14F-4D97-AF65-F5344CB8AC3E}">
        <p14:creationId xmlns:p14="http://schemas.microsoft.com/office/powerpoint/2010/main" val="2883879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localhost:8501/" TargetMode="Externa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jp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comments" Target="../comments/commen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hyperlink" Target="https://www.dailyfx.com/" TargetMode="Externa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ctrTitle"/>
          </p:nvPr>
        </p:nvSpPr>
        <p:spPr>
          <a:noFill/>
        </p:spPr>
        <p:txBody>
          <a:bodyPr/>
          <a:lstStyle/>
          <a:p>
            <a:r>
              <a:rPr lang="en-US" dirty="0">
                <a:solidFill>
                  <a:srgbClr val="4267B2"/>
                </a:solidFill>
                <a:latin typeface="Helvetica" pitchFamily="2" charset="0"/>
              </a:rPr>
              <a:t>Capstone Project:</a:t>
            </a:r>
          </a:p>
        </p:txBody>
      </p:sp>
      <p:sp>
        <p:nvSpPr>
          <p:cNvPr id="3" name="Subtitle 2">
            <a:extLst>
              <a:ext uri="{FF2B5EF4-FFF2-40B4-BE49-F238E27FC236}">
                <a16:creationId xmlns:a16="http://schemas.microsoft.com/office/drawing/2014/main" id="{84C8EB10-3A52-2044-9240-76F1B2DF4CA5}"/>
              </a:ext>
            </a:extLst>
          </p:cNvPr>
          <p:cNvSpPr>
            <a:spLocks noGrp="1"/>
          </p:cNvSpPr>
          <p:nvPr>
            <p:ph type="subTitle" idx="1"/>
          </p:nvPr>
        </p:nvSpPr>
        <p:spPr>
          <a:xfrm>
            <a:off x="1524000" y="3602038"/>
            <a:ext cx="9144000" cy="1655762"/>
          </a:xfrm>
        </p:spPr>
        <p:txBody>
          <a:bodyPr/>
          <a:lstStyle/>
          <a:p>
            <a:r>
              <a:rPr lang="en-US" b="1" dirty="0">
                <a:solidFill>
                  <a:schemeClr val="accent2">
                    <a:lumMod val="75000"/>
                  </a:schemeClr>
                </a:solidFill>
                <a:latin typeface="Helvetica" pitchFamily="2" charset="0"/>
              </a:rPr>
              <a:t>Forex Prediction Application</a:t>
            </a:r>
          </a:p>
        </p:txBody>
      </p:sp>
      <p:sp>
        <p:nvSpPr>
          <p:cNvPr id="10" name="Rectangle 9">
            <a:extLst>
              <a:ext uri="{FF2B5EF4-FFF2-40B4-BE49-F238E27FC236}">
                <a16:creationId xmlns:a16="http://schemas.microsoft.com/office/drawing/2014/main" id="{AB865389-48C5-E84C-A591-CC21F4F121B7}"/>
              </a:ext>
            </a:extLst>
          </p:cNvPr>
          <p:cNvSpPr/>
          <p:nvPr/>
        </p:nvSpPr>
        <p:spPr>
          <a:xfrm>
            <a:off x="3796145" y="3509963"/>
            <a:ext cx="4498110" cy="535564"/>
          </a:xfrm>
          <a:prstGeom prst="rect">
            <a:avLst/>
          </a:prstGeom>
          <a:noFill/>
          <a:ln w="19050">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267B2"/>
              </a:solidFill>
            </a:endParaRPr>
          </a:p>
        </p:txBody>
      </p:sp>
      <p:sp>
        <p:nvSpPr>
          <p:cNvPr id="11" name="TextBox 10">
            <a:extLst>
              <a:ext uri="{FF2B5EF4-FFF2-40B4-BE49-F238E27FC236}">
                <a16:creationId xmlns:a16="http://schemas.microsoft.com/office/drawing/2014/main" id="{37F61065-1D1C-634B-B8A8-256D867D43B2}"/>
              </a:ext>
            </a:extLst>
          </p:cNvPr>
          <p:cNvSpPr txBox="1"/>
          <p:nvPr/>
        </p:nvSpPr>
        <p:spPr>
          <a:xfrm>
            <a:off x="3685309" y="4980543"/>
            <a:ext cx="4821382" cy="369332"/>
          </a:xfrm>
          <a:prstGeom prst="rect">
            <a:avLst/>
          </a:prstGeom>
          <a:noFill/>
        </p:spPr>
        <p:txBody>
          <a:bodyPr wrap="square" rtlCol="0">
            <a:spAutoFit/>
          </a:bodyPr>
          <a:lstStyle/>
          <a:p>
            <a:pPr algn="ctr"/>
            <a:r>
              <a:rPr lang="en-US" dirty="0">
                <a:solidFill>
                  <a:srgbClr val="4267B2"/>
                </a:solidFill>
              </a:rPr>
              <a:t>by: Samay Shah</a:t>
            </a:r>
          </a:p>
        </p:txBody>
      </p:sp>
      <p:pic>
        <p:nvPicPr>
          <p:cNvPr id="5" name="Picture 4">
            <a:extLst>
              <a:ext uri="{FF2B5EF4-FFF2-40B4-BE49-F238E27FC236}">
                <a16:creationId xmlns:a16="http://schemas.microsoft.com/office/drawing/2014/main" id="{D4A94EA7-5082-E64F-B1E4-FC8C821A91B4}"/>
              </a:ext>
            </a:extLst>
          </p:cNvPr>
          <p:cNvPicPr>
            <a:picLocks noChangeAspect="1"/>
          </p:cNvPicPr>
          <p:nvPr/>
        </p:nvPicPr>
        <p:blipFill>
          <a:blip r:embed="rId3"/>
          <a:stretch>
            <a:fillRect/>
          </a:stretch>
        </p:blipFill>
        <p:spPr>
          <a:xfrm>
            <a:off x="10238101" y="5154470"/>
            <a:ext cx="1510553" cy="1510553"/>
          </a:xfrm>
          <a:prstGeom prst="rect">
            <a:avLst/>
          </a:prstGeom>
        </p:spPr>
      </p:pic>
    </p:spTree>
    <p:extLst>
      <p:ext uri="{BB962C8B-B14F-4D97-AF65-F5344CB8AC3E}">
        <p14:creationId xmlns:p14="http://schemas.microsoft.com/office/powerpoint/2010/main" val="3655445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Comparing Metrics for 3 Models</a:t>
            </a:r>
          </a:p>
        </p:txBody>
      </p:sp>
      <p:pic>
        <p:nvPicPr>
          <p:cNvPr id="5" name="Picture 4">
            <a:extLst>
              <a:ext uri="{FF2B5EF4-FFF2-40B4-BE49-F238E27FC236}">
                <a16:creationId xmlns:a16="http://schemas.microsoft.com/office/drawing/2014/main" id="{B6C6134F-90FF-0149-A866-DD588768FDF8}"/>
              </a:ext>
            </a:extLst>
          </p:cNvPr>
          <p:cNvPicPr>
            <a:picLocks noChangeAspect="1"/>
          </p:cNvPicPr>
          <p:nvPr/>
        </p:nvPicPr>
        <p:blipFill>
          <a:blip r:embed="rId4"/>
          <a:stretch>
            <a:fillRect/>
          </a:stretch>
        </p:blipFill>
        <p:spPr>
          <a:xfrm>
            <a:off x="769844" y="2978150"/>
            <a:ext cx="6832600" cy="914400"/>
          </a:xfrm>
          <a:prstGeom prst="rect">
            <a:avLst/>
          </a:prstGeom>
        </p:spPr>
      </p:pic>
      <p:pic>
        <p:nvPicPr>
          <p:cNvPr id="8" name="Picture 7">
            <a:extLst>
              <a:ext uri="{FF2B5EF4-FFF2-40B4-BE49-F238E27FC236}">
                <a16:creationId xmlns:a16="http://schemas.microsoft.com/office/drawing/2014/main" id="{6A505D65-8874-9C4F-A670-18A5B62786AB}"/>
              </a:ext>
            </a:extLst>
          </p:cNvPr>
          <p:cNvPicPr>
            <a:picLocks noChangeAspect="1"/>
          </p:cNvPicPr>
          <p:nvPr/>
        </p:nvPicPr>
        <p:blipFill>
          <a:blip r:embed="rId5"/>
          <a:stretch>
            <a:fillRect/>
          </a:stretch>
        </p:blipFill>
        <p:spPr>
          <a:xfrm>
            <a:off x="769844" y="1883569"/>
            <a:ext cx="6743700" cy="901700"/>
          </a:xfrm>
          <a:prstGeom prst="rect">
            <a:avLst/>
          </a:prstGeom>
        </p:spPr>
      </p:pic>
      <p:sp>
        <p:nvSpPr>
          <p:cNvPr id="18" name="Rectangle 17">
            <a:extLst>
              <a:ext uri="{FF2B5EF4-FFF2-40B4-BE49-F238E27FC236}">
                <a16:creationId xmlns:a16="http://schemas.microsoft.com/office/drawing/2014/main" id="{78171BC0-90B2-294C-AE02-8DE8E60F0E0C}"/>
              </a:ext>
            </a:extLst>
          </p:cNvPr>
          <p:cNvSpPr/>
          <p:nvPr/>
        </p:nvSpPr>
        <p:spPr>
          <a:xfrm>
            <a:off x="779928" y="4209210"/>
            <a:ext cx="6832599" cy="1200329"/>
          </a:xfrm>
          <a:prstGeom prst="rect">
            <a:avLst/>
          </a:prstGeom>
          <a:noFill/>
          <a:ln w="19050">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267B2"/>
              </a:solidFill>
            </a:endParaRPr>
          </a:p>
        </p:txBody>
      </p:sp>
      <p:sp>
        <p:nvSpPr>
          <p:cNvPr id="20" name="TextBox 19">
            <a:extLst>
              <a:ext uri="{FF2B5EF4-FFF2-40B4-BE49-F238E27FC236}">
                <a16:creationId xmlns:a16="http://schemas.microsoft.com/office/drawing/2014/main" id="{7431F117-5220-0B44-AC77-4DB87E6F8797}"/>
              </a:ext>
            </a:extLst>
          </p:cNvPr>
          <p:cNvSpPr txBox="1"/>
          <p:nvPr/>
        </p:nvSpPr>
        <p:spPr>
          <a:xfrm>
            <a:off x="779927" y="4209210"/>
            <a:ext cx="6832599" cy="1200329"/>
          </a:xfrm>
          <a:prstGeom prst="rect">
            <a:avLst/>
          </a:prstGeom>
          <a:noFill/>
        </p:spPr>
        <p:txBody>
          <a:bodyPr wrap="square" rtlCol="0">
            <a:spAutoFit/>
          </a:bodyPr>
          <a:lstStyle/>
          <a:p>
            <a:r>
              <a:rPr lang="en-US" dirty="0"/>
              <a:t>The Models for daily prediction perform clearly better compared to the monthly ones, because month wise only 209 entries were collected while more than 4550 historical observations were collected for modelling the daily data.</a:t>
            </a:r>
          </a:p>
        </p:txBody>
      </p:sp>
      <p:pic>
        <p:nvPicPr>
          <p:cNvPr id="19" name="Picture 18">
            <a:extLst>
              <a:ext uri="{FF2B5EF4-FFF2-40B4-BE49-F238E27FC236}">
                <a16:creationId xmlns:a16="http://schemas.microsoft.com/office/drawing/2014/main" id="{417E8CB4-D8FA-954E-9218-9C849CE2EA03}"/>
              </a:ext>
            </a:extLst>
          </p:cNvPr>
          <p:cNvPicPr>
            <a:picLocks noChangeAspect="1"/>
          </p:cNvPicPr>
          <p:nvPr/>
        </p:nvPicPr>
        <p:blipFill>
          <a:blip r:embed="rId6"/>
          <a:stretch>
            <a:fillRect/>
          </a:stretch>
        </p:blipFill>
        <p:spPr>
          <a:xfrm>
            <a:off x="8474379" y="1587897"/>
            <a:ext cx="2879421" cy="4609306"/>
          </a:xfrm>
          <a:prstGeom prst="rect">
            <a:avLst/>
          </a:prstGeom>
        </p:spPr>
      </p:pic>
      <p:sp>
        <p:nvSpPr>
          <p:cNvPr id="23" name="TextBox 22">
            <a:extLst>
              <a:ext uri="{FF2B5EF4-FFF2-40B4-BE49-F238E27FC236}">
                <a16:creationId xmlns:a16="http://schemas.microsoft.com/office/drawing/2014/main" id="{7469BBDF-664E-E34E-8655-780593F5E3F0}"/>
              </a:ext>
            </a:extLst>
          </p:cNvPr>
          <p:cNvSpPr txBox="1"/>
          <p:nvPr/>
        </p:nvSpPr>
        <p:spPr>
          <a:xfrm>
            <a:off x="8159180" y="6338986"/>
            <a:ext cx="3509818" cy="307777"/>
          </a:xfrm>
          <a:prstGeom prst="rect">
            <a:avLst/>
          </a:prstGeom>
          <a:noFill/>
        </p:spPr>
        <p:txBody>
          <a:bodyPr wrap="square" rtlCol="0">
            <a:spAutoFit/>
          </a:bodyPr>
          <a:lstStyle/>
          <a:p>
            <a:pPr algn="ctr"/>
            <a:r>
              <a:rPr lang="en-US" sz="1400" dirty="0">
                <a:solidFill>
                  <a:schemeClr val="accent2">
                    <a:lumMod val="75000"/>
                  </a:schemeClr>
                </a:solidFill>
                <a:latin typeface="Helvetica Light" panose="020B0403020202020204" pitchFamily="34" charset="0"/>
              </a:rPr>
              <a:t>Predictions from CAD/GBP Test Set</a:t>
            </a:r>
          </a:p>
        </p:txBody>
      </p:sp>
    </p:spTree>
    <p:extLst>
      <p:ext uri="{BB962C8B-B14F-4D97-AF65-F5344CB8AC3E}">
        <p14:creationId xmlns:p14="http://schemas.microsoft.com/office/powerpoint/2010/main" val="365926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Web Application Demonstration</a:t>
            </a:r>
          </a:p>
        </p:txBody>
      </p:sp>
      <p:pic>
        <p:nvPicPr>
          <p:cNvPr id="10" name="Picture 9">
            <a:extLst>
              <a:ext uri="{FF2B5EF4-FFF2-40B4-BE49-F238E27FC236}">
                <a16:creationId xmlns:a16="http://schemas.microsoft.com/office/drawing/2014/main" id="{B8249BB6-6CD7-454C-9A53-A2C26AD7D2F9}"/>
              </a:ext>
            </a:extLst>
          </p:cNvPr>
          <p:cNvPicPr>
            <a:picLocks noChangeAspect="1"/>
          </p:cNvPicPr>
          <p:nvPr/>
        </p:nvPicPr>
        <p:blipFill>
          <a:blip r:embed="rId4"/>
          <a:stretch>
            <a:fillRect/>
          </a:stretch>
        </p:blipFill>
        <p:spPr>
          <a:xfrm>
            <a:off x="2429435" y="1857919"/>
            <a:ext cx="7333130" cy="4051912"/>
          </a:xfrm>
          <a:prstGeom prst="rect">
            <a:avLst/>
          </a:prstGeom>
        </p:spPr>
      </p:pic>
      <p:sp>
        <p:nvSpPr>
          <p:cNvPr id="15" name="TextBox 14">
            <a:extLst>
              <a:ext uri="{FF2B5EF4-FFF2-40B4-BE49-F238E27FC236}">
                <a16:creationId xmlns:a16="http://schemas.microsoft.com/office/drawing/2014/main" id="{4F781D8B-394E-7646-B4F7-B8A501EF10B6}"/>
              </a:ext>
            </a:extLst>
          </p:cNvPr>
          <p:cNvSpPr txBox="1"/>
          <p:nvPr/>
        </p:nvSpPr>
        <p:spPr>
          <a:xfrm>
            <a:off x="4341091" y="6185098"/>
            <a:ext cx="3509818" cy="307777"/>
          </a:xfrm>
          <a:prstGeom prst="rect">
            <a:avLst/>
          </a:prstGeom>
          <a:noFill/>
        </p:spPr>
        <p:txBody>
          <a:bodyPr wrap="square" rtlCol="0">
            <a:spAutoFit/>
          </a:bodyPr>
          <a:lstStyle/>
          <a:p>
            <a:pPr algn="ctr"/>
            <a:r>
              <a:rPr lang="en-US" sz="1400" dirty="0">
                <a:solidFill>
                  <a:schemeClr val="accent2">
                    <a:lumMod val="75000"/>
                  </a:schemeClr>
                </a:solidFill>
                <a:latin typeface="Helvetica Light" panose="020B0403020202020204" pitchFamily="34" charset="0"/>
                <a:hlinkClick r:id="rId5"/>
              </a:rPr>
              <a:t>Demo</a:t>
            </a:r>
            <a:endParaRPr lang="en-US" sz="1400" dirty="0">
              <a:solidFill>
                <a:schemeClr val="accent2">
                  <a:lumMod val="75000"/>
                </a:schemeClr>
              </a:solidFill>
              <a:latin typeface="Helvetica Light" panose="020B0403020202020204" pitchFamily="34" charset="0"/>
            </a:endParaRPr>
          </a:p>
        </p:txBody>
      </p:sp>
    </p:spTree>
    <p:extLst>
      <p:ext uri="{BB962C8B-B14F-4D97-AF65-F5344CB8AC3E}">
        <p14:creationId xmlns:p14="http://schemas.microsoft.com/office/powerpoint/2010/main" val="3397673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Future Possibilities</a:t>
            </a:r>
          </a:p>
        </p:txBody>
      </p:sp>
      <p:sp>
        <p:nvSpPr>
          <p:cNvPr id="9" name="Content Placeholder 4">
            <a:extLst>
              <a:ext uri="{FF2B5EF4-FFF2-40B4-BE49-F238E27FC236}">
                <a16:creationId xmlns:a16="http://schemas.microsoft.com/office/drawing/2014/main" id="{02136313-D7C6-3748-BC1D-75EC1E91973C}"/>
              </a:ext>
            </a:extLst>
          </p:cNvPr>
          <p:cNvSpPr>
            <a:spLocks noGrp="1"/>
          </p:cNvSpPr>
          <p:nvPr>
            <p:ph idx="1"/>
          </p:nvPr>
        </p:nvSpPr>
        <p:spPr>
          <a:xfrm>
            <a:off x="838201" y="1825625"/>
            <a:ext cx="5607648" cy="4351338"/>
          </a:xfrm>
        </p:spPr>
        <p:txBody>
          <a:bodyPr>
            <a:noAutofit/>
          </a:bodyPr>
          <a:lstStyle/>
          <a:p>
            <a:pPr marL="457200" indent="-457200">
              <a:lnSpc>
                <a:spcPct val="150000"/>
              </a:lnSpc>
              <a:buFont typeface="+mj-lt"/>
              <a:buAutoNum type="arabicPeriod"/>
            </a:pPr>
            <a:r>
              <a:rPr lang="en-US" sz="2000" dirty="0">
                <a:solidFill>
                  <a:schemeClr val="tx1">
                    <a:lumMod val="85000"/>
                    <a:lumOff val="15000"/>
                  </a:schemeClr>
                </a:solidFill>
                <a:latin typeface="Helvetica" pitchFamily="2" charset="0"/>
              </a:rPr>
              <a:t>Try to incorporate more exogenous variables like trade, oil/natural resources, gold and interbank rates to predict the rates.</a:t>
            </a:r>
          </a:p>
          <a:p>
            <a:pPr marL="457200" indent="-457200">
              <a:lnSpc>
                <a:spcPct val="150000"/>
              </a:lnSpc>
              <a:buFont typeface="+mj-lt"/>
              <a:buAutoNum type="arabicPeriod"/>
            </a:pPr>
            <a:r>
              <a:rPr lang="en-US" sz="2000" dirty="0">
                <a:solidFill>
                  <a:schemeClr val="tx1">
                    <a:lumMod val="85000"/>
                    <a:lumOff val="15000"/>
                  </a:schemeClr>
                </a:solidFill>
                <a:latin typeface="Helvetica" pitchFamily="2" charset="0"/>
              </a:rPr>
              <a:t>Build models for smaller economies, unlike US and UK the exchange rates for these countries do not depend on a lot of factors and might display some linear trends.</a:t>
            </a:r>
          </a:p>
        </p:txBody>
      </p:sp>
      <p:sp>
        <p:nvSpPr>
          <p:cNvPr id="22" name="TextBox 21">
            <a:extLst>
              <a:ext uri="{FF2B5EF4-FFF2-40B4-BE49-F238E27FC236}">
                <a16:creationId xmlns:a16="http://schemas.microsoft.com/office/drawing/2014/main" id="{FDC211FA-545B-D24E-8A61-99F1082C7287}"/>
              </a:ext>
            </a:extLst>
          </p:cNvPr>
          <p:cNvSpPr txBox="1"/>
          <p:nvPr/>
        </p:nvSpPr>
        <p:spPr>
          <a:xfrm>
            <a:off x="6358150" y="2128330"/>
            <a:ext cx="3509818" cy="261610"/>
          </a:xfrm>
          <a:prstGeom prst="rect">
            <a:avLst/>
          </a:prstGeom>
          <a:noFill/>
        </p:spPr>
        <p:txBody>
          <a:bodyPr wrap="square" rtlCol="0">
            <a:spAutoFit/>
          </a:bodyPr>
          <a:lstStyle/>
          <a:p>
            <a:pPr algn="ctr"/>
            <a:r>
              <a:rPr lang="en-US" sz="1100" dirty="0">
                <a:solidFill>
                  <a:schemeClr val="accent2">
                    <a:lumMod val="75000"/>
                  </a:schemeClr>
                </a:solidFill>
                <a:latin typeface="Helvetica Light" panose="020B0403020202020204" pitchFamily="34" charset="0"/>
              </a:rPr>
              <a:t>CAD/USD Monthly</a:t>
            </a:r>
          </a:p>
        </p:txBody>
      </p:sp>
      <p:sp>
        <p:nvSpPr>
          <p:cNvPr id="24" name="TextBox 23">
            <a:extLst>
              <a:ext uri="{FF2B5EF4-FFF2-40B4-BE49-F238E27FC236}">
                <a16:creationId xmlns:a16="http://schemas.microsoft.com/office/drawing/2014/main" id="{826FA69D-4722-BF43-B7E0-D91DCD396CDF}"/>
              </a:ext>
            </a:extLst>
          </p:cNvPr>
          <p:cNvSpPr txBox="1"/>
          <p:nvPr/>
        </p:nvSpPr>
        <p:spPr>
          <a:xfrm>
            <a:off x="6358150" y="4228849"/>
            <a:ext cx="3509818" cy="261610"/>
          </a:xfrm>
          <a:prstGeom prst="rect">
            <a:avLst/>
          </a:prstGeom>
          <a:noFill/>
        </p:spPr>
        <p:txBody>
          <a:bodyPr wrap="square" rtlCol="0">
            <a:spAutoFit/>
          </a:bodyPr>
          <a:lstStyle/>
          <a:p>
            <a:pPr algn="ctr"/>
            <a:r>
              <a:rPr lang="en-US" sz="1100" dirty="0">
                <a:solidFill>
                  <a:schemeClr val="accent2">
                    <a:lumMod val="75000"/>
                  </a:schemeClr>
                </a:solidFill>
                <a:latin typeface="Helvetica Light" panose="020B0403020202020204" pitchFamily="34" charset="0"/>
              </a:rPr>
              <a:t>CAD/INR Monthly</a:t>
            </a:r>
          </a:p>
        </p:txBody>
      </p:sp>
      <p:sp>
        <p:nvSpPr>
          <p:cNvPr id="25" name="TextBox 24">
            <a:extLst>
              <a:ext uri="{FF2B5EF4-FFF2-40B4-BE49-F238E27FC236}">
                <a16:creationId xmlns:a16="http://schemas.microsoft.com/office/drawing/2014/main" id="{ED167E7C-AF34-1145-8F41-5C28265E09F7}"/>
              </a:ext>
            </a:extLst>
          </p:cNvPr>
          <p:cNvSpPr txBox="1"/>
          <p:nvPr/>
        </p:nvSpPr>
        <p:spPr>
          <a:xfrm>
            <a:off x="6358150" y="6333500"/>
            <a:ext cx="3509818" cy="261610"/>
          </a:xfrm>
          <a:prstGeom prst="rect">
            <a:avLst/>
          </a:prstGeom>
          <a:noFill/>
        </p:spPr>
        <p:txBody>
          <a:bodyPr wrap="square" rtlCol="0">
            <a:spAutoFit/>
          </a:bodyPr>
          <a:lstStyle/>
          <a:p>
            <a:pPr algn="ctr"/>
            <a:r>
              <a:rPr lang="en-US" sz="1100" dirty="0">
                <a:solidFill>
                  <a:schemeClr val="accent2">
                    <a:lumMod val="75000"/>
                  </a:schemeClr>
                </a:solidFill>
                <a:latin typeface="Helvetica Light" panose="020B0403020202020204" pitchFamily="34" charset="0"/>
              </a:rPr>
              <a:t>CAD/GBP Monthly</a:t>
            </a:r>
          </a:p>
        </p:txBody>
      </p:sp>
      <p:sp>
        <p:nvSpPr>
          <p:cNvPr id="26" name="TextBox 25">
            <a:extLst>
              <a:ext uri="{FF2B5EF4-FFF2-40B4-BE49-F238E27FC236}">
                <a16:creationId xmlns:a16="http://schemas.microsoft.com/office/drawing/2014/main" id="{43BB9055-C6D4-AF4C-A395-0602919D44B9}"/>
              </a:ext>
            </a:extLst>
          </p:cNvPr>
          <p:cNvSpPr txBox="1"/>
          <p:nvPr/>
        </p:nvSpPr>
        <p:spPr>
          <a:xfrm>
            <a:off x="8904126" y="2128330"/>
            <a:ext cx="3509818" cy="261610"/>
          </a:xfrm>
          <a:prstGeom prst="rect">
            <a:avLst/>
          </a:prstGeom>
          <a:noFill/>
        </p:spPr>
        <p:txBody>
          <a:bodyPr wrap="square" rtlCol="0">
            <a:spAutoFit/>
          </a:bodyPr>
          <a:lstStyle/>
          <a:p>
            <a:pPr algn="ctr"/>
            <a:r>
              <a:rPr lang="en-US" sz="1100" dirty="0">
                <a:solidFill>
                  <a:schemeClr val="accent2">
                    <a:lumMod val="75000"/>
                  </a:schemeClr>
                </a:solidFill>
                <a:latin typeface="Helvetica Light" panose="020B0403020202020204" pitchFamily="34" charset="0"/>
              </a:rPr>
              <a:t>CAD/USD Daily</a:t>
            </a:r>
          </a:p>
        </p:txBody>
      </p:sp>
      <p:sp>
        <p:nvSpPr>
          <p:cNvPr id="27" name="TextBox 26">
            <a:extLst>
              <a:ext uri="{FF2B5EF4-FFF2-40B4-BE49-F238E27FC236}">
                <a16:creationId xmlns:a16="http://schemas.microsoft.com/office/drawing/2014/main" id="{AFF4CC3B-E352-D24D-8F43-74D6D19ADF4F}"/>
              </a:ext>
            </a:extLst>
          </p:cNvPr>
          <p:cNvSpPr txBox="1"/>
          <p:nvPr/>
        </p:nvSpPr>
        <p:spPr>
          <a:xfrm>
            <a:off x="8904126" y="4228849"/>
            <a:ext cx="3509818" cy="261610"/>
          </a:xfrm>
          <a:prstGeom prst="rect">
            <a:avLst/>
          </a:prstGeom>
          <a:noFill/>
        </p:spPr>
        <p:txBody>
          <a:bodyPr wrap="square" rtlCol="0">
            <a:spAutoFit/>
          </a:bodyPr>
          <a:lstStyle/>
          <a:p>
            <a:pPr algn="ctr"/>
            <a:r>
              <a:rPr lang="en-US" sz="1100" dirty="0">
                <a:solidFill>
                  <a:schemeClr val="accent2">
                    <a:lumMod val="75000"/>
                  </a:schemeClr>
                </a:solidFill>
                <a:latin typeface="Helvetica Light" panose="020B0403020202020204" pitchFamily="34" charset="0"/>
              </a:rPr>
              <a:t>CAD/INR Daily</a:t>
            </a:r>
          </a:p>
        </p:txBody>
      </p:sp>
      <p:sp>
        <p:nvSpPr>
          <p:cNvPr id="28" name="TextBox 27">
            <a:extLst>
              <a:ext uri="{FF2B5EF4-FFF2-40B4-BE49-F238E27FC236}">
                <a16:creationId xmlns:a16="http://schemas.microsoft.com/office/drawing/2014/main" id="{0C48CCBD-8982-CC43-BEBE-CC99C62AA54E}"/>
              </a:ext>
            </a:extLst>
          </p:cNvPr>
          <p:cNvSpPr txBox="1"/>
          <p:nvPr/>
        </p:nvSpPr>
        <p:spPr>
          <a:xfrm>
            <a:off x="8904126" y="6333500"/>
            <a:ext cx="3509818" cy="261610"/>
          </a:xfrm>
          <a:prstGeom prst="rect">
            <a:avLst/>
          </a:prstGeom>
          <a:noFill/>
        </p:spPr>
        <p:txBody>
          <a:bodyPr wrap="square" rtlCol="0">
            <a:spAutoFit/>
          </a:bodyPr>
          <a:lstStyle/>
          <a:p>
            <a:pPr algn="ctr"/>
            <a:r>
              <a:rPr lang="en-US" sz="1100" dirty="0">
                <a:solidFill>
                  <a:schemeClr val="accent2">
                    <a:lumMod val="75000"/>
                  </a:schemeClr>
                </a:solidFill>
                <a:latin typeface="Helvetica Light" panose="020B0403020202020204" pitchFamily="34" charset="0"/>
              </a:rPr>
              <a:t>CAD/GBP Daily</a:t>
            </a:r>
          </a:p>
        </p:txBody>
      </p:sp>
      <p:pic>
        <p:nvPicPr>
          <p:cNvPr id="29" name="Picture 28">
            <a:extLst>
              <a:ext uri="{FF2B5EF4-FFF2-40B4-BE49-F238E27FC236}">
                <a16:creationId xmlns:a16="http://schemas.microsoft.com/office/drawing/2014/main" id="{461CA5C5-A755-2B44-A366-2C4B9A8A27A1}"/>
              </a:ext>
            </a:extLst>
          </p:cNvPr>
          <p:cNvPicPr>
            <a:picLocks noChangeAspect="1"/>
          </p:cNvPicPr>
          <p:nvPr/>
        </p:nvPicPr>
        <p:blipFill>
          <a:blip r:embed="rId4"/>
          <a:stretch>
            <a:fillRect/>
          </a:stretch>
        </p:blipFill>
        <p:spPr>
          <a:xfrm>
            <a:off x="6788287" y="553393"/>
            <a:ext cx="2275200" cy="1440000"/>
          </a:xfrm>
          <a:prstGeom prst="rect">
            <a:avLst/>
          </a:prstGeom>
        </p:spPr>
      </p:pic>
      <p:pic>
        <p:nvPicPr>
          <p:cNvPr id="31" name="Picture 30">
            <a:extLst>
              <a:ext uri="{FF2B5EF4-FFF2-40B4-BE49-F238E27FC236}">
                <a16:creationId xmlns:a16="http://schemas.microsoft.com/office/drawing/2014/main" id="{6CECC0D0-0710-AA4C-89F1-7D9229891197}"/>
              </a:ext>
            </a:extLst>
          </p:cNvPr>
          <p:cNvPicPr>
            <a:picLocks noChangeAspect="1"/>
          </p:cNvPicPr>
          <p:nvPr/>
        </p:nvPicPr>
        <p:blipFill>
          <a:blip r:embed="rId5"/>
          <a:stretch>
            <a:fillRect/>
          </a:stretch>
        </p:blipFill>
        <p:spPr>
          <a:xfrm>
            <a:off x="6822197" y="2675177"/>
            <a:ext cx="2241290" cy="1440000"/>
          </a:xfrm>
          <a:prstGeom prst="rect">
            <a:avLst/>
          </a:prstGeom>
        </p:spPr>
      </p:pic>
      <p:pic>
        <p:nvPicPr>
          <p:cNvPr id="33" name="Picture 32">
            <a:extLst>
              <a:ext uri="{FF2B5EF4-FFF2-40B4-BE49-F238E27FC236}">
                <a16:creationId xmlns:a16="http://schemas.microsoft.com/office/drawing/2014/main" id="{4D189D0B-7769-0E4F-994C-867B3F11CDBA}"/>
              </a:ext>
            </a:extLst>
          </p:cNvPr>
          <p:cNvPicPr>
            <a:picLocks noChangeAspect="1"/>
          </p:cNvPicPr>
          <p:nvPr/>
        </p:nvPicPr>
        <p:blipFill>
          <a:blip r:embed="rId6"/>
          <a:stretch>
            <a:fillRect/>
          </a:stretch>
        </p:blipFill>
        <p:spPr>
          <a:xfrm>
            <a:off x="6755887" y="4817650"/>
            <a:ext cx="2340000" cy="1440000"/>
          </a:xfrm>
          <a:prstGeom prst="rect">
            <a:avLst/>
          </a:prstGeom>
        </p:spPr>
      </p:pic>
      <p:pic>
        <p:nvPicPr>
          <p:cNvPr id="35" name="Picture 34">
            <a:extLst>
              <a:ext uri="{FF2B5EF4-FFF2-40B4-BE49-F238E27FC236}">
                <a16:creationId xmlns:a16="http://schemas.microsoft.com/office/drawing/2014/main" id="{ED0B1407-D633-1B46-9E99-AF13A61B247C}"/>
              </a:ext>
            </a:extLst>
          </p:cNvPr>
          <p:cNvPicPr>
            <a:picLocks noChangeAspect="1"/>
          </p:cNvPicPr>
          <p:nvPr/>
        </p:nvPicPr>
        <p:blipFill>
          <a:blip r:embed="rId7"/>
          <a:stretch>
            <a:fillRect/>
          </a:stretch>
        </p:blipFill>
        <p:spPr>
          <a:xfrm>
            <a:off x="9450296" y="4817650"/>
            <a:ext cx="2242443" cy="1440000"/>
          </a:xfrm>
          <a:prstGeom prst="rect">
            <a:avLst/>
          </a:prstGeom>
        </p:spPr>
      </p:pic>
      <p:pic>
        <p:nvPicPr>
          <p:cNvPr id="37" name="Picture 36">
            <a:extLst>
              <a:ext uri="{FF2B5EF4-FFF2-40B4-BE49-F238E27FC236}">
                <a16:creationId xmlns:a16="http://schemas.microsoft.com/office/drawing/2014/main" id="{FBF0576C-7BBB-4448-A8A7-FCB022215F6E}"/>
              </a:ext>
            </a:extLst>
          </p:cNvPr>
          <p:cNvPicPr>
            <a:picLocks noChangeAspect="1"/>
          </p:cNvPicPr>
          <p:nvPr/>
        </p:nvPicPr>
        <p:blipFill>
          <a:blip r:embed="rId8"/>
          <a:stretch>
            <a:fillRect/>
          </a:stretch>
        </p:blipFill>
        <p:spPr>
          <a:xfrm>
            <a:off x="9439836" y="2675177"/>
            <a:ext cx="2252903" cy="1440000"/>
          </a:xfrm>
          <a:prstGeom prst="rect">
            <a:avLst/>
          </a:prstGeom>
        </p:spPr>
      </p:pic>
      <p:pic>
        <p:nvPicPr>
          <p:cNvPr id="39" name="Picture 38">
            <a:extLst>
              <a:ext uri="{FF2B5EF4-FFF2-40B4-BE49-F238E27FC236}">
                <a16:creationId xmlns:a16="http://schemas.microsoft.com/office/drawing/2014/main" id="{257E04E6-F8E4-E847-B8A0-853DB839140A}"/>
              </a:ext>
            </a:extLst>
          </p:cNvPr>
          <p:cNvPicPr>
            <a:picLocks noChangeAspect="1"/>
          </p:cNvPicPr>
          <p:nvPr/>
        </p:nvPicPr>
        <p:blipFill>
          <a:blip r:embed="rId9"/>
          <a:stretch>
            <a:fillRect/>
          </a:stretch>
        </p:blipFill>
        <p:spPr>
          <a:xfrm>
            <a:off x="9439836" y="574658"/>
            <a:ext cx="2251034" cy="1440000"/>
          </a:xfrm>
          <a:prstGeom prst="rect">
            <a:avLst/>
          </a:prstGeom>
        </p:spPr>
      </p:pic>
      <p:sp>
        <p:nvSpPr>
          <p:cNvPr id="40" name="TextBox 39">
            <a:extLst>
              <a:ext uri="{FF2B5EF4-FFF2-40B4-BE49-F238E27FC236}">
                <a16:creationId xmlns:a16="http://schemas.microsoft.com/office/drawing/2014/main" id="{D0EC1759-58E8-0044-A98F-AC276C6B4CF2}"/>
              </a:ext>
            </a:extLst>
          </p:cNvPr>
          <p:cNvSpPr txBox="1"/>
          <p:nvPr/>
        </p:nvSpPr>
        <p:spPr>
          <a:xfrm>
            <a:off x="7695387" y="225032"/>
            <a:ext cx="3509818" cy="261610"/>
          </a:xfrm>
          <a:prstGeom prst="rect">
            <a:avLst/>
          </a:prstGeom>
          <a:noFill/>
        </p:spPr>
        <p:txBody>
          <a:bodyPr wrap="square" rtlCol="0">
            <a:spAutoFit/>
          </a:bodyPr>
          <a:lstStyle/>
          <a:p>
            <a:pPr algn="ctr"/>
            <a:r>
              <a:rPr lang="en-US" sz="1100" b="1" dirty="0">
                <a:solidFill>
                  <a:srgbClr val="4267B2"/>
                </a:solidFill>
                <a:latin typeface="Helvetica Light" panose="020B0403020202020204" pitchFamily="34" charset="0"/>
              </a:rPr>
              <a:t>Error/ Residual Plots</a:t>
            </a:r>
          </a:p>
        </p:txBody>
      </p:sp>
    </p:spTree>
    <p:extLst>
      <p:ext uri="{BB962C8B-B14F-4D97-AF65-F5344CB8AC3E}">
        <p14:creationId xmlns:p14="http://schemas.microsoft.com/office/powerpoint/2010/main" val="205478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References</a:t>
            </a:r>
          </a:p>
        </p:txBody>
      </p:sp>
      <p:sp>
        <p:nvSpPr>
          <p:cNvPr id="19" name="Subtitle 2">
            <a:extLst>
              <a:ext uri="{FF2B5EF4-FFF2-40B4-BE49-F238E27FC236}">
                <a16:creationId xmlns:a16="http://schemas.microsoft.com/office/drawing/2014/main" id="{1E932971-0456-9745-B3C5-91DE5DC0DBCF}"/>
              </a:ext>
            </a:extLst>
          </p:cNvPr>
          <p:cNvSpPr txBox="1">
            <a:spLocks/>
          </p:cNvSpPr>
          <p:nvPr/>
        </p:nvSpPr>
        <p:spPr>
          <a:xfrm>
            <a:off x="839788" y="1609164"/>
            <a:ext cx="10231624" cy="454062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500" dirty="0">
                <a:solidFill>
                  <a:schemeClr val="tx1">
                    <a:lumMod val="75000"/>
                    <a:lumOff val="25000"/>
                  </a:schemeClr>
                </a:solidFill>
                <a:latin typeface="Helvetica Light" panose="020B0403020202020204" pitchFamily="34" charset="0"/>
              </a:rPr>
              <a:t>My Live Web App is available at, https://forex-</a:t>
            </a:r>
            <a:r>
              <a:rPr lang="en-US" sz="1500" dirty="0" err="1">
                <a:solidFill>
                  <a:schemeClr val="tx1">
                    <a:lumMod val="75000"/>
                    <a:lumOff val="25000"/>
                  </a:schemeClr>
                </a:solidFill>
                <a:latin typeface="Helvetica Light" panose="020B0403020202020204" pitchFamily="34" charset="0"/>
              </a:rPr>
              <a:t>predictor.herokuapp.com</a:t>
            </a:r>
            <a:r>
              <a:rPr lang="en-US" sz="1500" dirty="0">
                <a:solidFill>
                  <a:schemeClr val="tx1">
                    <a:lumMod val="75000"/>
                    <a:lumOff val="25000"/>
                  </a:schemeClr>
                </a:solidFill>
                <a:latin typeface="Helvetica Light" panose="020B0403020202020204" pitchFamily="34" charset="0"/>
              </a:rPr>
              <a:t>/</a:t>
            </a:r>
          </a:p>
          <a:p>
            <a:pPr>
              <a:lnSpc>
                <a:spcPct val="120000"/>
              </a:lnSpc>
            </a:pPr>
            <a:r>
              <a:rPr lang="en-US" sz="1500" dirty="0">
                <a:solidFill>
                  <a:schemeClr val="tx1">
                    <a:lumMod val="75000"/>
                    <a:lumOff val="25000"/>
                  </a:schemeClr>
                </a:solidFill>
                <a:latin typeface="Helvetica Light" panose="020B0403020202020204" pitchFamily="34" charset="0"/>
              </a:rPr>
              <a:t>Research paper on techniques to forecast foreign exchange rates by Manav Kaushik and AK </a:t>
            </a:r>
            <a:r>
              <a:rPr lang="en-US" sz="1500" dirty="0" err="1">
                <a:solidFill>
                  <a:schemeClr val="tx1">
                    <a:lumMod val="75000"/>
                    <a:lumOff val="25000"/>
                  </a:schemeClr>
                </a:solidFill>
                <a:latin typeface="Helvetica Light" panose="020B0403020202020204" pitchFamily="34" charset="0"/>
              </a:rPr>
              <a:t>Giri</a:t>
            </a:r>
            <a:r>
              <a:rPr lang="en-US" sz="1500" dirty="0">
                <a:solidFill>
                  <a:schemeClr val="tx1">
                    <a:lumMod val="75000"/>
                    <a:lumOff val="25000"/>
                  </a:schemeClr>
                </a:solidFill>
                <a:latin typeface="Helvetica Light" panose="020B0403020202020204" pitchFamily="34" charset="0"/>
              </a:rPr>
              <a:t> , https://</a:t>
            </a:r>
            <a:r>
              <a:rPr lang="en-US" sz="1500" dirty="0" err="1">
                <a:solidFill>
                  <a:schemeClr val="tx1">
                    <a:lumMod val="75000"/>
                    <a:lumOff val="25000"/>
                  </a:schemeClr>
                </a:solidFill>
                <a:latin typeface="Helvetica Light" panose="020B0403020202020204" pitchFamily="34" charset="0"/>
              </a:rPr>
              <a:t>arxiv.org</a:t>
            </a:r>
            <a:r>
              <a:rPr lang="en-US" sz="1500" dirty="0">
                <a:solidFill>
                  <a:schemeClr val="tx1">
                    <a:lumMod val="75000"/>
                    <a:lumOff val="25000"/>
                  </a:schemeClr>
                </a:solidFill>
                <a:latin typeface="Helvetica Light" panose="020B0403020202020204" pitchFamily="34" charset="0"/>
              </a:rPr>
              <a:t>/pdf/2002.10247.pdf (difference of inflation and </a:t>
            </a:r>
            <a:r>
              <a:rPr lang="en-US" sz="1500" dirty="0" err="1">
                <a:solidFill>
                  <a:schemeClr val="tx1">
                    <a:lumMod val="75000"/>
                    <a:lumOff val="25000"/>
                  </a:schemeClr>
                </a:solidFill>
                <a:latin typeface="Helvetica Light" panose="020B0403020202020204" pitchFamily="34" charset="0"/>
              </a:rPr>
              <a:t>gdp</a:t>
            </a:r>
            <a:r>
              <a:rPr lang="en-US" sz="1500" dirty="0">
                <a:solidFill>
                  <a:schemeClr val="tx1">
                    <a:lumMod val="75000"/>
                    <a:lumOff val="25000"/>
                  </a:schemeClr>
                </a:solidFill>
                <a:latin typeface="Helvetica Light" panose="020B0403020202020204" pitchFamily="34" charset="0"/>
              </a:rPr>
              <a:t>)</a:t>
            </a:r>
          </a:p>
          <a:p>
            <a:pPr>
              <a:lnSpc>
                <a:spcPct val="120000"/>
              </a:lnSpc>
            </a:pPr>
            <a:r>
              <a:rPr lang="en-US" sz="1500" dirty="0">
                <a:solidFill>
                  <a:schemeClr val="tx1">
                    <a:lumMod val="75000"/>
                    <a:lumOff val="25000"/>
                  </a:schemeClr>
                </a:solidFill>
                <a:latin typeface="Helvetica Light" panose="020B0403020202020204" pitchFamily="34" charset="0"/>
              </a:rPr>
              <a:t>Modelling with </a:t>
            </a:r>
            <a:r>
              <a:rPr lang="en-US" sz="1500" dirty="0" err="1">
                <a:solidFill>
                  <a:schemeClr val="tx1">
                    <a:lumMod val="75000"/>
                    <a:lumOff val="25000"/>
                  </a:schemeClr>
                </a:solidFill>
                <a:latin typeface="Helvetica Light" panose="020B0403020202020204" pitchFamily="34" charset="0"/>
              </a:rPr>
              <a:t>fbprophet</a:t>
            </a:r>
            <a:r>
              <a:rPr lang="en-US" sz="1500" dirty="0">
                <a:solidFill>
                  <a:schemeClr val="tx1">
                    <a:lumMod val="75000"/>
                    <a:lumOff val="25000"/>
                  </a:schemeClr>
                </a:solidFill>
                <a:latin typeface="Helvetica Light" panose="020B0403020202020204" pitchFamily="34" charset="0"/>
              </a:rPr>
              <a:t> by Andrej </a:t>
            </a:r>
            <a:r>
              <a:rPr lang="en-US" sz="1500" dirty="0" err="1">
                <a:solidFill>
                  <a:schemeClr val="tx1">
                    <a:lumMod val="75000"/>
                    <a:lumOff val="25000"/>
                  </a:schemeClr>
                </a:solidFill>
                <a:latin typeface="Helvetica Light" panose="020B0403020202020204" pitchFamily="34" charset="0"/>
              </a:rPr>
              <a:t>Baranovskij</a:t>
            </a:r>
            <a:r>
              <a:rPr lang="en-US" sz="1500" dirty="0">
                <a:solidFill>
                  <a:schemeClr val="tx1">
                    <a:lumMod val="75000"/>
                    <a:lumOff val="25000"/>
                  </a:schemeClr>
                </a:solidFill>
                <a:latin typeface="Helvetica Light" panose="020B0403020202020204" pitchFamily="34" charset="0"/>
              </a:rPr>
              <a:t>, https://towardsdatascience.com/serving-prophet-model-with-flask-predicting-future-1896986da05f</a:t>
            </a:r>
          </a:p>
          <a:p>
            <a:pPr>
              <a:lnSpc>
                <a:spcPct val="120000"/>
              </a:lnSpc>
            </a:pPr>
            <a:r>
              <a:rPr lang="en-US" sz="1500" dirty="0">
                <a:solidFill>
                  <a:schemeClr val="tx1">
                    <a:lumMod val="75000"/>
                    <a:lumOff val="25000"/>
                  </a:schemeClr>
                </a:solidFill>
                <a:latin typeface="Helvetica Light" panose="020B0403020202020204" pitchFamily="34" charset="0"/>
              </a:rPr>
              <a:t>Sensex India dataset, https://www.bseindia.com/markets/equity/EQReports/StockPrcHistori.aspx?flag=1</a:t>
            </a:r>
          </a:p>
          <a:p>
            <a:pPr>
              <a:lnSpc>
                <a:spcPct val="120000"/>
              </a:lnSpc>
            </a:pPr>
            <a:r>
              <a:rPr lang="en-US" sz="1500" dirty="0">
                <a:solidFill>
                  <a:schemeClr val="tx1">
                    <a:lumMod val="75000"/>
                    <a:lumOff val="25000"/>
                  </a:schemeClr>
                </a:solidFill>
                <a:latin typeface="Helvetica Light" panose="020B0403020202020204" pitchFamily="34" charset="0"/>
              </a:rPr>
              <a:t>Inflation and GDP datasets, https://</a:t>
            </a:r>
            <a:r>
              <a:rPr lang="en-US" sz="1500" dirty="0" err="1">
                <a:solidFill>
                  <a:schemeClr val="tx1">
                    <a:lumMod val="75000"/>
                    <a:lumOff val="25000"/>
                  </a:schemeClr>
                </a:solidFill>
                <a:latin typeface="Helvetica Light" panose="020B0403020202020204" pitchFamily="34" charset="0"/>
              </a:rPr>
              <a:t>fred.stlouisfed.org</a:t>
            </a:r>
            <a:r>
              <a:rPr lang="en-US" sz="1500" dirty="0">
                <a:solidFill>
                  <a:schemeClr val="tx1">
                    <a:lumMod val="75000"/>
                    <a:lumOff val="25000"/>
                  </a:schemeClr>
                </a:solidFill>
                <a:latin typeface="Helvetica Light" panose="020B0403020202020204" pitchFamily="34" charset="0"/>
              </a:rPr>
              <a:t>/series/GDP</a:t>
            </a:r>
          </a:p>
          <a:p>
            <a:pPr>
              <a:lnSpc>
                <a:spcPct val="120000"/>
              </a:lnSpc>
            </a:pPr>
            <a:r>
              <a:rPr lang="en-US" sz="1500" dirty="0">
                <a:solidFill>
                  <a:schemeClr val="tx1">
                    <a:lumMod val="75000"/>
                    <a:lumOff val="25000"/>
                  </a:schemeClr>
                </a:solidFill>
                <a:latin typeface="Helvetica Light" panose="020B0403020202020204" pitchFamily="34" charset="0"/>
              </a:rPr>
              <a:t>Stockmarket and Forex datasets, https://ca.finance.yahoo.com/quote/CADINR=X/</a:t>
            </a:r>
          </a:p>
          <a:p>
            <a:pPr>
              <a:lnSpc>
                <a:spcPct val="120000"/>
              </a:lnSpc>
            </a:pPr>
            <a:r>
              <a:rPr lang="en-US" sz="1500" dirty="0">
                <a:solidFill>
                  <a:schemeClr val="tx1">
                    <a:lumMod val="75000"/>
                    <a:lumOff val="25000"/>
                  </a:schemeClr>
                </a:solidFill>
                <a:latin typeface="Helvetica Light" panose="020B0403020202020204" pitchFamily="34" charset="0"/>
              </a:rPr>
              <a:t>Canada GDP datasets, www150.statcan.gc.ca</a:t>
            </a:r>
          </a:p>
          <a:p>
            <a:pPr>
              <a:lnSpc>
                <a:spcPct val="120000"/>
              </a:lnSpc>
            </a:pPr>
            <a:r>
              <a:rPr lang="en-US" sz="1500" dirty="0">
                <a:solidFill>
                  <a:schemeClr val="tx1">
                    <a:lumMod val="75000"/>
                    <a:lumOff val="25000"/>
                  </a:schemeClr>
                </a:solidFill>
                <a:latin typeface="Helvetica Light" panose="020B0403020202020204" pitchFamily="34" charset="0"/>
              </a:rPr>
              <a:t>Creating </a:t>
            </a:r>
            <a:r>
              <a:rPr lang="en-US" sz="1500" dirty="0" err="1">
                <a:solidFill>
                  <a:schemeClr val="tx1">
                    <a:lumMod val="75000"/>
                    <a:lumOff val="25000"/>
                  </a:schemeClr>
                </a:solidFill>
                <a:latin typeface="Helvetica Light" panose="020B0403020202020204" pitchFamily="34" charset="0"/>
              </a:rPr>
              <a:t>Streamlit</a:t>
            </a:r>
            <a:r>
              <a:rPr lang="en-US" sz="1500" dirty="0">
                <a:solidFill>
                  <a:schemeClr val="tx1">
                    <a:lumMod val="75000"/>
                    <a:lumOff val="25000"/>
                  </a:schemeClr>
                </a:solidFill>
                <a:latin typeface="Helvetica Light" panose="020B0403020202020204" pitchFamily="34" charset="0"/>
              </a:rPr>
              <a:t> Web App by Data Professor, https://</a:t>
            </a:r>
            <a:r>
              <a:rPr lang="en-US" sz="1500" dirty="0" err="1">
                <a:solidFill>
                  <a:schemeClr val="tx1">
                    <a:lumMod val="75000"/>
                    <a:lumOff val="25000"/>
                  </a:schemeClr>
                </a:solidFill>
                <a:latin typeface="Helvetica Light" panose="020B0403020202020204" pitchFamily="34" charset="0"/>
              </a:rPr>
              <a:t>www.youtube.com</a:t>
            </a:r>
            <a:r>
              <a:rPr lang="en-US" sz="1500" dirty="0">
                <a:solidFill>
                  <a:schemeClr val="tx1">
                    <a:lumMod val="75000"/>
                    <a:lumOff val="25000"/>
                  </a:schemeClr>
                </a:solidFill>
                <a:latin typeface="Helvetica Light" panose="020B0403020202020204" pitchFamily="34" charset="0"/>
              </a:rPr>
              <a:t>/channel/UCV8e2g4IWQqK71bbzGDEI4Q </a:t>
            </a:r>
          </a:p>
          <a:p>
            <a:pPr>
              <a:lnSpc>
                <a:spcPct val="120000"/>
              </a:lnSpc>
            </a:pPr>
            <a:r>
              <a:rPr lang="en-US" sz="1500" dirty="0">
                <a:solidFill>
                  <a:schemeClr val="tx1">
                    <a:lumMod val="75000"/>
                    <a:lumOff val="25000"/>
                  </a:schemeClr>
                </a:solidFill>
                <a:latin typeface="Helvetica Light" panose="020B0403020202020204" pitchFamily="34" charset="0"/>
              </a:rPr>
              <a:t>Deploying Web App, </a:t>
            </a:r>
            <a:r>
              <a:rPr lang="en-US" sz="1500" dirty="0" err="1">
                <a:solidFill>
                  <a:schemeClr val="tx1">
                    <a:lumMod val="75000"/>
                    <a:lumOff val="25000"/>
                  </a:schemeClr>
                </a:solidFill>
                <a:latin typeface="Helvetica Light" panose="020B0403020202020204" pitchFamily="34" charset="0"/>
              </a:rPr>
              <a:t>youtube</a:t>
            </a:r>
            <a:r>
              <a:rPr lang="en-US" sz="1500" dirty="0">
                <a:solidFill>
                  <a:schemeClr val="tx1">
                    <a:lumMod val="75000"/>
                    <a:lumOff val="25000"/>
                  </a:schemeClr>
                </a:solidFill>
                <a:latin typeface="Helvetica Light" panose="020B0403020202020204" pitchFamily="34" charset="0"/>
              </a:rPr>
              <a:t> videos on deploying apps using Heroku by </a:t>
            </a:r>
            <a:r>
              <a:rPr lang="en-US" sz="1500" dirty="0" err="1">
                <a:solidFill>
                  <a:schemeClr val="tx1">
                    <a:lumMod val="75000"/>
                    <a:lumOff val="25000"/>
                  </a:schemeClr>
                </a:solidFill>
                <a:latin typeface="Helvetica Light" panose="020B0403020202020204" pitchFamily="34" charset="0"/>
              </a:rPr>
              <a:t>Nachiketa</a:t>
            </a:r>
            <a:r>
              <a:rPr lang="en-US" sz="1500" dirty="0">
                <a:solidFill>
                  <a:schemeClr val="tx1">
                    <a:lumMod val="75000"/>
                    <a:lumOff val="25000"/>
                  </a:schemeClr>
                </a:solidFill>
                <a:latin typeface="Helvetica Light" panose="020B0403020202020204" pitchFamily="34" charset="0"/>
              </a:rPr>
              <a:t> </a:t>
            </a:r>
            <a:r>
              <a:rPr lang="en-US" sz="1500" dirty="0" err="1">
                <a:solidFill>
                  <a:schemeClr val="tx1">
                    <a:lumMod val="75000"/>
                    <a:lumOff val="25000"/>
                  </a:schemeClr>
                </a:solidFill>
                <a:latin typeface="Helvetica Light" panose="020B0403020202020204" pitchFamily="34" charset="0"/>
              </a:rPr>
              <a:t>Hebbar</a:t>
            </a:r>
            <a:r>
              <a:rPr lang="en-US" sz="1500" dirty="0">
                <a:solidFill>
                  <a:schemeClr val="tx1">
                    <a:lumMod val="75000"/>
                    <a:lumOff val="25000"/>
                  </a:schemeClr>
                </a:solidFill>
                <a:latin typeface="Helvetica Light" panose="020B0403020202020204" pitchFamily="34" charset="0"/>
              </a:rPr>
              <a:t>, https://www.youtube.com/c/NachiketaHebbar/featured</a:t>
            </a:r>
          </a:p>
          <a:p>
            <a:pPr>
              <a:lnSpc>
                <a:spcPct val="120000"/>
              </a:lnSpc>
            </a:pPr>
            <a:r>
              <a:rPr lang="en-US" sz="1500" dirty="0">
                <a:solidFill>
                  <a:schemeClr val="tx1">
                    <a:lumMod val="75000"/>
                    <a:lumOff val="25000"/>
                  </a:schemeClr>
                </a:solidFill>
                <a:latin typeface="Helvetica Light" panose="020B0403020202020204" pitchFamily="34" charset="0"/>
              </a:rPr>
              <a:t>Presentation background, </a:t>
            </a:r>
            <a:r>
              <a:rPr lang="en-US" sz="1500" dirty="0" err="1">
                <a:solidFill>
                  <a:schemeClr val="tx1">
                    <a:lumMod val="75000"/>
                    <a:lumOff val="25000"/>
                  </a:schemeClr>
                </a:solidFill>
                <a:latin typeface="Helvetica Light" panose="020B0403020202020204" pitchFamily="34" charset="0"/>
              </a:rPr>
              <a:t>www.freepik.com</a:t>
            </a:r>
            <a:endParaRPr lang="en-US" sz="1500" dirty="0">
              <a:solidFill>
                <a:schemeClr val="tx1">
                  <a:lumMod val="75000"/>
                  <a:lumOff val="25000"/>
                </a:schemeClr>
              </a:solidFill>
              <a:latin typeface="Helvetica Light" panose="020B0403020202020204" pitchFamily="34" charset="0"/>
            </a:endParaRPr>
          </a:p>
          <a:p>
            <a:pPr>
              <a:lnSpc>
                <a:spcPct val="120000"/>
              </a:lnSpc>
            </a:pPr>
            <a:endParaRPr lang="en-US" sz="1500" dirty="0">
              <a:solidFill>
                <a:schemeClr val="tx1">
                  <a:lumMod val="75000"/>
                  <a:lumOff val="25000"/>
                </a:schemeClr>
              </a:solidFill>
              <a:latin typeface="Helvetica Light" panose="020B0403020202020204" pitchFamily="34" charset="0"/>
            </a:endParaRPr>
          </a:p>
          <a:p>
            <a:pPr>
              <a:lnSpc>
                <a:spcPct val="120000"/>
              </a:lnSpc>
            </a:pPr>
            <a:endParaRPr lang="en-US" sz="1500" dirty="0">
              <a:solidFill>
                <a:schemeClr val="tx1">
                  <a:lumMod val="75000"/>
                  <a:lumOff val="25000"/>
                </a:schemeClr>
              </a:solidFill>
              <a:latin typeface="Helvetica Light" panose="020B0403020202020204" pitchFamily="34" charset="0"/>
            </a:endParaRPr>
          </a:p>
          <a:p>
            <a:pPr>
              <a:lnSpc>
                <a:spcPct val="120000"/>
              </a:lnSpc>
            </a:pPr>
            <a:endParaRPr lang="en-US" sz="1500" dirty="0">
              <a:solidFill>
                <a:schemeClr val="tx1">
                  <a:lumMod val="75000"/>
                  <a:lumOff val="25000"/>
                </a:schemeClr>
              </a:solidFill>
              <a:latin typeface="Helvetica Light" panose="020B0403020202020204" pitchFamily="34" charset="0"/>
            </a:endParaRPr>
          </a:p>
        </p:txBody>
      </p:sp>
    </p:spTree>
    <p:extLst>
      <p:ext uri="{BB962C8B-B14F-4D97-AF65-F5344CB8AC3E}">
        <p14:creationId xmlns:p14="http://schemas.microsoft.com/office/powerpoint/2010/main" val="237626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Thank you.</a:t>
            </a:r>
          </a:p>
        </p:txBody>
      </p:sp>
    </p:spTree>
    <p:extLst>
      <p:ext uri="{BB962C8B-B14F-4D97-AF65-F5344CB8AC3E}">
        <p14:creationId xmlns:p14="http://schemas.microsoft.com/office/powerpoint/2010/main" val="185047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Problem Statement</a:t>
            </a:r>
          </a:p>
        </p:txBody>
      </p:sp>
      <p:pic>
        <p:nvPicPr>
          <p:cNvPr id="6" name="Picture Placeholder 5">
            <a:extLst>
              <a:ext uri="{FF2B5EF4-FFF2-40B4-BE49-F238E27FC236}">
                <a16:creationId xmlns:a16="http://schemas.microsoft.com/office/drawing/2014/main" id="{46997927-43E6-814A-878E-262898C52CB2}"/>
              </a:ext>
            </a:extLst>
          </p:cNvPr>
          <p:cNvPicPr>
            <a:picLocks noGrp="1" noChangeAspect="1"/>
          </p:cNvPicPr>
          <p:nvPr>
            <p:ph type="pic" idx="1"/>
          </p:nvPr>
        </p:nvPicPr>
        <p:blipFill>
          <a:blip r:embed="rId4"/>
          <a:srcRect t="3604" b="3604"/>
          <a:stretch>
            <a:fillRect/>
          </a:stretch>
        </p:blipFill>
        <p:spPr/>
      </p:pic>
      <p:sp>
        <p:nvSpPr>
          <p:cNvPr id="3" name="Subtitle 2">
            <a:extLst>
              <a:ext uri="{FF2B5EF4-FFF2-40B4-BE49-F238E27FC236}">
                <a16:creationId xmlns:a16="http://schemas.microsoft.com/office/drawing/2014/main" id="{84C8EB10-3A52-2044-9240-76F1B2DF4CA5}"/>
              </a:ext>
            </a:extLst>
          </p:cNvPr>
          <p:cNvSpPr>
            <a:spLocks noGrp="1"/>
          </p:cNvSpPr>
          <p:nvPr>
            <p:ph type="body" sz="half" idx="2"/>
          </p:nvPr>
        </p:nvSpPr>
        <p:spPr>
          <a:xfrm>
            <a:off x="839788" y="2057400"/>
            <a:ext cx="4343400" cy="3811588"/>
          </a:xfrm>
        </p:spPr>
        <p:txBody>
          <a:bodyPr>
            <a:normAutofit lnSpcReduction="10000"/>
          </a:bodyPr>
          <a:lstStyle/>
          <a:p>
            <a:pPr>
              <a:lnSpc>
                <a:spcPct val="150000"/>
              </a:lnSpc>
            </a:pPr>
            <a:r>
              <a:rPr lang="en-US" sz="1300" dirty="0">
                <a:solidFill>
                  <a:srgbClr val="4267B2"/>
                </a:solidFill>
                <a:latin typeface="Helvetica Light" panose="020B0403020202020204" pitchFamily="34" charset="0"/>
              </a:rPr>
              <a:t>Canada being a land of immigrants has thousands of new international students and workers landing every year. Most of these people, especially students end up taking loans from banks or lend money from parents to safeguard themselves. Hence paying paying back all those expenses, plus sending money to support their families abroad becomes one of their prime responsibilities. As a result they are always looking for best exchange rates in order to gain maximum advantage. </a:t>
            </a:r>
            <a:r>
              <a:rPr lang="en-US" sz="1300" i="1" dirty="0">
                <a:solidFill>
                  <a:srgbClr val="4267B2"/>
                </a:solidFill>
                <a:latin typeface="HELVETICA LIGHT" panose="020B0403020202020204" pitchFamily="34" charset="0"/>
              </a:rPr>
              <a:t>With this project my intention is to understand the forex market, and develop an application where people are able to find the best time to transfer money back home.</a:t>
            </a:r>
          </a:p>
        </p:txBody>
      </p:sp>
    </p:spTree>
    <p:extLst>
      <p:ext uri="{BB962C8B-B14F-4D97-AF65-F5344CB8AC3E}">
        <p14:creationId xmlns:p14="http://schemas.microsoft.com/office/powerpoint/2010/main" val="379259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What can you expect.</a:t>
            </a:r>
          </a:p>
        </p:txBody>
      </p:sp>
      <p:sp>
        <p:nvSpPr>
          <p:cNvPr id="5" name="Content Placeholder 4">
            <a:extLst>
              <a:ext uri="{FF2B5EF4-FFF2-40B4-BE49-F238E27FC236}">
                <a16:creationId xmlns:a16="http://schemas.microsoft.com/office/drawing/2014/main" id="{1B4BFD65-0B60-E94A-9F86-2159B6CEAA36}"/>
              </a:ext>
            </a:extLst>
          </p:cNvPr>
          <p:cNvSpPr>
            <a:spLocks noGrp="1"/>
          </p:cNvSpPr>
          <p:nvPr>
            <p:ph idx="1"/>
          </p:nvPr>
        </p:nvSpPr>
        <p:spPr/>
        <p:txBody>
          <a:bodyPr/>
          <a:lstStyle/>
          <a:p>
            <a:r>
              <a:rPr lang="en-US" dirty="0">
                <a:solidFill>
                  <a:srgbClr val="4267B2"/>
                </a:solidFill>
                <a:latin typeface="Helvetica Light" panose="020B0403020202020204" pitchFamily="34" charset="0"/>
              </a:rPr>
              <a:t>Research on the topic</a:t>
            </a:r>
          </a:p>
          <a:p>
            <a:r>
              <a:rPr lang="en-US" dirty="0">
                <a:solidFill>
                  <a:srgbClr val="4267B2"/>
                </a:solidFill>
                <a:latin typeface="Helvetica Light" panose="020B0403020202020204" pitchFamily="34" charset="0"/>
              </a:rPr>
              <a:t>Understand target audience</a:t>
            </a:r>
          </a:p>
          <a:p>
            <a:r>
              <a:rPr lang="en-US" dirty="0">
                <a:solidFill>
                  <a:srgbClr val="4267B2"/>
                </a:solidFill>
                <a:latin typeface="Helvetica Light" panose="020B0403020202020204" pitchFamily="34" charset="0"/>
              </a:rPr>
              <a:t>Data Sources and initial data exploration</a:t>
            </a:r>
          </a:p>
          <a:p>
            <a:r>
              <a:rPr lang="en-US" dirty="0">
                <a:solidFill>
                  <a:srgbClr val="4267B2"/>
                </a:solidFill>
                <a:latin typeface="Helvetica Light" panose="020B0403020202020204" pitchFamily="34" charset="0"/>
              </a:rPr>
              <a:t>My approach on Time Series Analysis</a:t>
            </a:r>
          </a:p>
          <a:p>
            <a:r>
              <a:rPr lang="en-US" dirty="0">
                <a:solidFill>
                  <a:srgbClr val="4267B2"/>
                </a:solidFill>
                <a:latin typeface="Helvetica Light" panose="020B0403020202020204" pitchFamily="34" charset="0"/>
              </a:rPr>
              <a:t>Compare Metrics / accuracy of prediction.</a:t>
            </a:r>
          </a:p>
          <a:p>
            <a:r>
              <a:rPr lang="en-US" dirty="0">
                <a:solidFill>
                  <a:srgbClr val="4267B2"/>
                </a:solidFill>
                <a:latin typeface="Helvetica Light" panose="020B0403020202020204" pitchFamily="34" charset="0"/>
              </a:rPr>
              <a:t>Web App Demo and insights</a:t>
            </a:r>
          </a:p>
          <a:p>
            <a:r>
              <a:rPr lang="en-US" dirty="0">
                <a:solidFill>
                  <a:srgbClr val="4267B2"/>
                </a:solidFill>
                <a:latin typeface="Helvetica Light" panose="020B0403020202020204" pitchFamily="34" charset="0"/>
              </a:rPr>
              <a:t>Future possibilities</a:t>
            </a:r>
          </a:p>
          <a:p>
            <a:r>
              <a:rPr lang="en-US" dirty="0">
                <a:solidFill>
                  <a:srgbClr val="4267B2"/>
                </a:solidFill>
                <a:latin typeface="Helvetica Light" panose="020B0403020202020204" pitchFamily="34" charset="0"/>
              </a:rPr>
              <a:t>Conclusions</a:t>
            </a:r>
          </a:p>
        </p:txBody>
      </p:sp>
      <p:cxnSp>
        <p:nvCxnSpPr>
          <p:cNvPr id="8" name="Straight Connector 7">
            <a:extLst>
              <a:ext uri="{FF2B5EF4-FFF2-40B4-BE49-F238E27FC236}">
                <a16:creationId xmlns:a16="http://schemas.microsoft.com/office/drawing/2014/main" id="{4EAB372E-E580-584F-A5BE-A2408F8280C9}"/>
              </a:ext>
            </a:extLst>
          </p:cNvPr>
          <p:cNvCxnSpPr/>
          <p:nvPr/>
        </p:nvCxnSpPr>
        <p:spPr>
          <a:xfrm>
            <a:off x="3906983" y="3731491"/>
            <a:ext cx="32234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25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Research</a:t>
            </a:r>
          </a:p>
        </p:txBody>
      </p:sp>
      <p:pic>
        <p:nvPicPr>
          <p:cNvPr id="13" name="Picture Placeholder 12">
            <a:extLst>
              <a:ext uri="{FF2B5EF4-FFF2-40B4-BE49-F238E27FC236}">
                <a16:creationId xmlns:a16="http://schemas.microsoft.com/office/drawing/2014/main" id="{F1A8F5D0-63CF-5B41-A099-C1FC8A2D1019}"/>
              </a:ext>
            </a:extLst>
          </p:cNvPr>
          <p:cNvPicPr>
            <a:picLocks noGrp="1" noChangeAspect="1"/>
          </p:cNvPicPr>
          <p:nvPr>
            <p:ph type="pic" idx="1"/>
          </p:nvPr>
        </p:nvPicPr>
        <p:blipFill rotWithShape="1">
          <a:blip r:embed="rId4">
            <a:extLst>
              <a:ext uri="{BEBA8EAE-BF5A-486C-A8C5-ECC9F3942E4B}">
                <a14:imgProps xmlns:a14="http://schemas.microsoft.com/office/drawing/2010/main">
                  <a14:imgLayer r:embed="rId5">
                    <a14:imgEffect>
                      <a14:saturation sat="35000"/>
                    </a14:imgEffect>
                  </a14:imgLayer>
                </a14:imgProps>
              </a:ext>
            </a:extLst>
          </a:blip>
          <a:srcRect t="-15170" b="-15170"/>
          <a:stretch/>
        </p:blipFill>
        <p:spPr>
          <a:xfrm>
            <a:off x="5183188" y="987424"/>
            <a:ext cx="6156000" cy="4874400"/>
          </a:xfrm>
          <a:effectLst>
            <a:glow rad="50800">
              <a:srgbClr val="4267B2">
                <a:alpha val="10000"/>
              </a:srgbClr>
            </a:glow>
            <a:softEdge rad="50800"/>
          </a:effectLst>
        </p:spPr>
      </p:pic>
      <p:sp>
        <p:nvSpPr>
          <p:cNvPr id="5" name="Content Placeholder 4">
            <a:extLst>
              <a:ext uri="{FF2B5EF4-FFF2-40B4-BE49-F238E27FC236}">
                <a16:creationId xmlns:a16="http://schemas.microsoft.com/office/drawing/2014/main" id="{1B4BFD65-0B60-E94A-9F86-2159B6CEAA3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solidFill>
                  <a:srgbClr val="4267B2"/>
                </a:solidFill>
                <a:latin typeface="Helvetica Light" panose="020B0403020202020204" pitchFamily="34" charset="0"/>
              </a:rPr>
              <a:t>Understand Forex (FX or currency Market)</a:t>
            </a:r>
          </a:p>
          <a:p>
            <a:pPr marL="285750" indent="-285750">
              <a:buFont typeface="Arial" panose="020B0604020202020204" pitchFamily="34" charset="0"/>
              <a:buChar char="•"/>
            </a:pPr>
            <a:r>
              <a:rPr lang="en-US" dirty="0">
                <a:solidFill>
                  <a:srgbClr val="4267B2"/>
                </a:solidFill>
                <a:latin typeface="Helvetica Light" panose="020B0403020202020204" pitchFamily="34" charset="0"/>
              </a:rPr>
              <a:t>Interesting Facts</a:t>
            </a:r>
          </a:p>
          <a:p>
            <a:pPr marL="285750" indent="-285750">
              <a:buFont typeface="Arial" panose="020B0604020202020204" pitchFamily="34" charset="0"/>
              <a:buChar char="•"/>
            </a:pPr>
            <a:r>
              <a:rPr lang="en-US" dirty="0">
                <a:solidFill>
                  <a:srgbClr val="4267B2"/>
                </a:solidFill>
                <a:latin typeface="Helvetica Light" panose="020B0403020202020204" pitchFamily="34" charset="0"/>
              </a:rPr>
              <a:t>Some principles to consider while trading,</a:t>
            </a:r>
          </a:p>
          <a:p>
            <a:pPr marL="742950" lvl="1" indent="-285750">
              <a:buFont typeface="Wingdings" pitchFamily="2" charset="2"/>
              <a:buChar char="ü"/>
            </a:pPr>
            <a:r>
              <a:rPr lang="en-US" dirty="0">
                <a:solidFill>
                  <a:srgbClr val="4267B2"/>
                </a:solidFill>
                <a:latin typeface="Helvetica Light" panose="020B0403020202020204" pitchFamily="34" charset="0"/>
              </a:rPr>
              <a:t>Triangular Arbitrage</a:t>
            </a:r>
          </a:p>
          <a:p>
            <a:pPr marL="742950" lvl="1" indent="-285750">
              <a:buFont typeface="Wingdings" pitchFamily="2" charset="2"/>
              <a:buChar char="ü"/>
            </a:pPr>
            <a:r>
              <a:rPr lang="en-US" dirty="0">
                <a:solidFill>
                  <a:srgbClr val="4267B2"/>
                </a:solidFill>
                <a:latin typeface="Helvetica Light" panose="020B0403020202020204" pitchFamily="34" charset="0"/>
              </a:rPr>
              <a:t>Day-of-the-week effect</a:t>
            </a:r>
          </a:p>
          <a:p>
            <a:pPr marL="285750" indent="-285750">
              <a:buFont typeface="Arial" panose="020B0604020202020204" pitchFamily="34" charset="0"/>
              <a:buChar char="•"/>
            </a:pPr>
            <a:r>
              <a:rPr lang="en-US" dirty="0">
                <a:solidFill>
                  <a:srgbClr val="4267B2"/>
                </a:solidFill>
                <a:latin typeface="Helvetica Light" panose="020B0403020202020204" pitchFamily="34" charset="0"/>
              </a:rPr>
              <a:t>Explain CAD/USD versus USD/CAD</a:t>
            </a:r>
          </a:p>
          <a:p>
            <a:pPr marL="285750" indent="-285750">
              <a:buFont typeface="Arial" panose="020B0604020202020204" pitchFamily="34" charset="0"/>
              <a:buChar char="•"/>
            </a:pPr>
            <a:r>
              <a:rPr lang="en-US" dirty="0">
                <a:solidFill>
                  <a:srgbClr val="4267B2"/>
                </a:solidFill>
                <a:latin typeface="Helvetica Light" panose="020B0403020202020204" pitchFamily="34" charset="0"/>
              </a:rPr>
              <a:t>What is Volatility?</a:t>
            </a:r>
          </a:p>
          <a:p>
            <a:endParaRPr lang="en-US" dirty="0">
              <a:solidFill>
                <a:srgbClr val="4267B2"/>
              </a:solidFill>
              <a:latin typeface="Helvetica Light" panose="020B0403020202020204" pitchFamily="34" charset="0"/>
            </a:endParaRPr>
          </a:p>
          <a:p>
            <a:endParaRPr lang="en-US" dirty="0">
              <a:solidFill>
                <a:srgbClr val="4267B2"/>
              </a:solidFill>
              <a:latin typeface="Helvetica Light" panose="020B0403020202020204" pitchFamily="34" charset="0"/>
            </a:endParaRPr>
          </a:p>
        </p:txBody>
      </p:sp>
      <p:cxnSp>
        <p:nvCxnSpPr>
          <p:cNvPr id="8" name="Straight Connector 7">
            <a:extLst>
              <a:ext uri="{FF2B5EF4-FFF2-40B4-BE49-F238E27FC236}">
                <a16:creationId xmlns:a16="http://schemas.microsoft.com/office/drawing/2014/main" id="{4EAB372E-E580-584F-A5BE-A2408F8280C9}"/>
              </a:ext>
            </a:extLst>
          </p:cNvPr>
          <p:cNvCxnSpPr>
            <a:cxnSpLocks/>
          </p:cNvCxnSpPr>
          <p:nvPr/>
        </p:nvCxnSpPr>
        <p:spPr>
          <a:xfrm>
            <a:off x="1976582" y="4645892"/>
            <a:ext cx="72043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E80A24A-C7D6-844F-9F8B-423A383A9BED}"/>
              </a:ext>
            </a:extLst>
          </p:cNvPr>
          <p:cNvSpPr txBox="1"/>
          <p:nvPr/>
        </p:nvSpPr>
        <p:spPr>
          <a:xfrm>
            <a:off x="6317673" y="5338618"/>
            <a:ext cx="3509818" cy="276999"/>
          </a:xfrm>
          <a:prstGeom prst="rect">
            <a:avLst/>
          </a:prstGeom>
          <a:noFill/>
        </p:spPr>
        <p:txBody>
          <a:bodyPr wrap="square" rtlCol="0">
            <a:spAutoFit/>
          </a:bodyPr>
          <a:lstStyle/>
          <a:p>
            <a:pPr algn="ctr"/>
            <a:r>
              <a:rPr lang="en-US" sz="1200" dirty="0">
                <a:solidFill>
                  <a:schemeClr val="accent2">
                    <a:lumMod val="75000"/>
                  </a:schemeClr>
                </a:solidFill>
                <a:latin typeface="Helvetica Light" panose="020B0403020202020204" pitchFamily="34" charset="0"/>
              </a:rPr>
              <a:t>FX Market – Dec 2020 (Ref: </a:t>
            </a:r>
            <a:r>
              <a:rPr lang="en-US" sz="1200" dirty="0">
                <a:solidFill>
                  <a:schemeClr val="accent2">
                    <a:lumMod val="75000"/>
                  </a:schemeClr>
                </a:solidFill>
                <a:latin typeface="Helvetica Light" panose="020B0403020202020204" pitchFamily="34" charset="0"/>
                <a:hlinkClick r:id="rId6">
                  <a:extLst>
                    <a:ext uri="{A12FA001-AC4F-418D-AE19-62706E023703}">
                      <ahyp:hlinkClr xmlns:ahyp="http://schemas.microsoft.com/office/drawing/2018/hyperlinkcolor" val="tx"/>
                    </a:ext>
                  </a:extLst>
                </a:hlinkClick>
              </a:rPr>
              <a:t>Daily FX</a:t>
            </a:r>
            <a:r>
              <a:rPr lang="en-US" sz="1200" dirty="0">
                <a:solidFill>
                  <a:schemeClr val="accent2">
                    <a:lumMod val="75000"/>
                  </a:schemeClr>
                </a:solidFill>
                <a:latin typeface="Helvetica Light" panose="020B0403020202020204" pitchFamily="34" charset="0"/>
              </a:rPr>
              <a:t>)</a:t>
            </a:r>
          </a:p>
        </p:txBody>
      </p:sp>
    </p:spTree>
    <p:extLst>
      <p:ext uri="{BB962C8B-B14F-4D97-AF65-F5344CB8AC3E}">
        <p14:creationId xmlns:p14="http://schemas.microsoft.com/office/powerpoint/2010/main" val="263214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Target Audience</a:t>
            </a:r>
          </a:p>
        </p:txBody>
      </p:sp>
      <p:sp>
        <p:nvSpPr>
          <p:cNvPr id="5" name="Content Placeholder 4">
            <a:extLst>
              <a:ext uri="{FF2B5EF4-FFF2-40B4-BE49-F238E27FC236}">
                <a16:creationId xmlns:a16="http://schemas.microsoft.com/office/drawing/2014/main" id="{1B4BFD65-0B60-E94A-9F86-2159B6CEAA36}"/>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dirty="0">
                <a:solidFill>
                  <a:srgbClr val="4267B2"/>
                </a:solidFill>
                <a:latin typeface="Helvetica Light" panose="020B0403020202020204" pitchFamily="34" charset="0"/>
              </a:rPr>
              <a:t>Students – seek for best time to bring money in to pay their tuition fees, or send money back home to pay for the loans or debts.</a:t>
            </a:r>
          </a:p>
          <a:p>
            <a:pPr marL="742950" lvl="1" indent="-285750">
              <a:buFont typeface="Wingdings" pitchFamily="2" charset="2"/>
              <a:buChar char="ü"/>
            </a:pPr>
            <a:r>
              <a:rPr lang="en-US" sz="1100" dirty="0">
                <a:solidFill>
                  <a:srgbClr val="4267B2"/>
                </a:solidFill>
                <a:latin typeface="Helvetica Light" panose="020B0403020202020204" pitchFamily="34" charset="0"/>
              </a:rPr>
              <a:t>Ex. CAD/INR, send $2,000 CAD to India in May 2017 would be Rs. 94,580 while same amount in Sept would get you Rs. 104,640 i.e. almost 10 percent, amount equivalent to buying a good android smart phone.</a:t>
            </a:r>
          </a:p>
          <a:p>
            <a:pPr marL="285750" indent="-285750">
              <a:buFont typeface="Arial" panose="020B0604020202020204" pitchFamily="34" charset="0"/>
              <a:buChar char="•"/>
            </a:pPr>
            <a:r>
              <a:rPr lang="en-US" dirty="0">
                <a:solidFill>
                  <a:srgbClr val="4267B2"/>
                </a:solidFill>
                <a:latin typeface="Helvetica Light" panose="020B0403020202020204" pitchFamily="34" charset="0"/>
              </a:rPr>
              <a:t>Foreign workers – send money back home to support their family.</a:t>
            </a:r>
          </a:p>
          <a:p>
            <a:pPr marL="285750" indent="-285750">
              <a:buFont typeface="Arial" panose="020B0604020202020204" pitchFamily="34" charset="0"/>
              <a:buChar char="•"/>
            </a:pPr>
            <a:r>
              <a:rPr lang="en-US" dirty="0">
                <a:solidFill>
                  <a:srgbClr val="4267B2"/>
                </a:solidFill>
                <a:latin typeface="Helvetica Light" panose="020B0403020202020204" pitchFamily="34" charset="0"/>
              </a:rPr>
              <a:t>Immigrants or traveler's – people looking for best time to book tickets for whole family to travel back home or in some other foreign country and looking for best time to pay for their holiday package.</a:t>
            </a:r>
          </a:p>
          <a:p>
            <a:endParaRPr lang="en-US" dirty="0">
              <a:solidFill>
                <a:srgbClr val="4267B2"/>
              </a:solidFill>
              <a:latin typeface="Helvetica Light" panose="020B0403020202020204" pitchFamily="34" charset="0"/>
            </a:endParaRPr>
          </a:p>
        </p:txBody>
      </p:sp>
      <p:cxnSp>
        <p:nvCxnSpPr>
          <p:cNvPr id="8" name="Straight Connector 7">
            <a:extLst>
              <a:ext uri="{FF2B5EF4-FFF2-40B4-BE49-F238E27FC236}">
                <a16:creationId xmlns:a16="http://schemas.microsoft.com/office/drawing/2014/main" id="{4EAB372E-E580-584F-A5BE-A2408F8280C9}"/>
              </a:ext>
            </a:extLst>
          </p:cNvPr>
          <p:cNvCxnSpPr>
            <a:cxnSpLocks/>
          </p:cNvCxnSpPr>
          <p:nvPr/>
        </p:nvCxnSpPr>
        <p:spPr>
          <a:xfrm>
            <a:off x="4904509" y="5868988"/>
            <a:ext cx="72043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E80A24A-C7D6-844F-9F8B-423A383A9BED}"/>
              </a:ext>
            </a:extLst>
          </p:cNvPr>
          <p:cNvSpPr txBox="1"/>
          <p:nvPr/>
        </p:nvSpPr>
        <p:spPr>
          <a:xfrm>
            <a:off x="6430280" y="5868988"/>
            <a:ext cx="3509818" cy="523220"/>
          </a:xfrm>
          <a:prstGeom prst="rect">
            <a:avLst/>
          </a:prstGeom>
          <a:noFill/>
        </p:spPr>
        <p:txBody>
          <a:bodyPr wrap="square" rtlCol="0">
            <a:spAutoFit/>
          </a:bodyPr>
          <a:lstStyle/>
          <a:p>
            <a:pPr algn="ctr"/>
            <a:r>
              <a:rPr lang="en-US" sz="1400" dirty="0">
                <a:solidFill>
                  <a:schemeClr val="accent2">
                    <a:lumMod val="75000"/>
                  </a:schemeClr>
                </a:solidFill>
                <a:latin typeface="Helvetica Light" panose="020B0403020202020204" pitchFamily="34" charset="0"/>
              </a:rPr>
              <a:t>Example: CAD/INR conversion based on my initial EDA for this project</a:t>
            </a:r>
          </a:p>
        </p:txBody>
      </p:sp>
      <p:pic>
        <p:nvPicPr>
          <p:cNvPr id="9" name="Picture Placeholder 8">
            <a:extLst>
              <a:ext uri="{FF2B5EF4-FFF2-40B4-BE49-F238E27FC236}">
                <a16:creationId xmlns:a16="http://schemas.microsoft.com/office/drawing/2014/main" id="{8BDC5754-E24A-D841-8BAA-53B862020637}"/>
              </a:ext>
            </a:extLst>
          </p:cNvPr>
          <p:cNvPicPr>
            <a:picLocks noGrp="1" noChangeAspect="1"/>
          </p:cNvPicPr>
          <p:nvPr>
            <p:ph type="pic" idx="1"/>
          </p:nvPr>
        </p:nvPicPr>
        <p:blipFill>
          <a:blip r:embed="rId4"/>
          <a:srcRect/>
          <a:stretch/>
        </p:blipFill>
        <p:spPr>
          <a:xfrm>
            <a:off x="6142017" y="1192555"/>
            <a:ext cx="4086343" cy="2236445"/>
          </a:xfrm>
          <a:prstGeom prst="rect">
            <a:avLst/>
          </a:prstGeom>
        </p:spPr>
      </p:pic>
      <p:pic>
        <p:nvPicPr>
          <p:cNvPr id="11" name="Picture 10">
            <a:extLst>
              <a:ext uri="{FF2B5EF4-FFF2-40B4-BE49-F238E27FC236}">
                <a16:creationId xmlns:a16="http://schemas.microsoft.com/office/drawing/2014/main" id="{D49442BE-4599-A94C-AE9F-35304074244F}"/>
              </a:ext>
            </a:extLst>
          </p:cNvPr>
          <p:cNvPicPr>
            <a:picLocks noChangeAspect="1"/>
          </p:cNvPicPr>
          <p:nvPr/>
        </p:nvPicPr>
        <p:blipFill>
          <a:blip r:embed="rId5"/>
          <a:srcRect/>
          <a:stretch/>
        </p:blipFill>
        <p:spPr>
          <a:xfrm>
            <a:off x="6142017" y="3540721"/>
            <a:ext cx="4086343" cy="2236445"/>
          </a:xfrm>
          <a:prstGeom prst="rect">
            <a:avLst/>
          </a:prstGeom>
        </p:spPr>
      </p:pic>
      <p:sp>
        <p:nvSpPr>
          <p:cNvPr id="15" name="Rectangle 14">
            <a:extLst>
              <a:ext uri="{FF2B5EF4-FFF2-40B4-BE49-F238E27FC236}">
                <a16:creationId xmlns:a16="http://schemas.microsoft.com/office/drawing/2014/main" id="{890733B7-AA58-4246-97E9-E2C6F8DD4543}"/>
              </a:ext>
            </a:extLst>
          </p:cNvPr>
          <p:cNvSpPr/>
          <p:nvPr/>
        </p:nvSpPr>
        <p:spPr>
          <a:xfrm>
            <a:off x="5931431" y="1442972"/>
            <a:ext cx="4507513" cy="411438"/>
          </a:xfrm>
          <a:prstGeom prst="rect">
            <a:avLst/>
          </a:prstGeom>
          <a:noFill/>
          <a:ln w="19050">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267B2"/>
              </a:solidFill>
            </a:endParaRPr>
          </a:p>
        </p:txBody>
      </p:sp>
      <p:sp>
        <p:nvSpPr>
          <p:cNvPr id="16" name="Rectangle 15">
            <a:extLst>
              <a:ext uri="{FF2B5EF4-FFF2-40B4-BE49-F238E27FC236}">
                <a16:creationId xmlns:a16="http://schemas.microsoft.com/office/drawing/2014/main" id="{F83D5701-262C-9746-ACC5-11152D0BFA70}"/>
              </a:ext>
            </a:extLst>
          </p:cNvPr>
          <p:cNvSpPr/>
          <p:nvPr/>
        </p:nvSpPr>
        <p:spPr>
          <a:xfrm>
            <a:off x="5931430" y="4061376"/>
            <a:ext cx="4507513" cy="411438"/>
          </a:xfrm>
          <a:prstGeom prst="rect">
            <a:avLst/>
          </a:prstGeom>
          <a:noFill/>
          <a:ln w="19050">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267B2"/>
              </a:solidFill>
            </a:endParaRPr>
          </a:p>
        </p:txBody>
      </p:sp>
    </p:spTree>
    <p:extLst>
      <p:ext uri="{BB962C8B-B14F-4D97-AF65-F5344CB8AC3E}">
        <p14:creationId xmlns:p14="http://schemas.microsoft.com/office/powerpoint/2010/main" val="80754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pic>
        <p:nvPicPr>
          <p:cNvPr id="11" name="Picture Placeholder 16">
            <a:extLst>
              <a:ext uri="{FF2B5EF4-FFF2-40B4-BE49-F238E27FC236}">
                <a16:creationId xmlns:a16="http://schemas.microsoft.com/office/drawing/2014/main" id="{6F9CA0EA-4D19-DE47-8682-D415C002BA86}"/>
              </a:ext>
            </a:extLst>
          </p:cNvPr>
          <p:cNvPicPr>
            <a:picLocks noChangeAspect="1"/>
          </p:cNvPicPr>
          <p:nvPr/>
        </p:nvPicPr>
        <p:blipFill rotWithShape="1">
          <a:blip r:embed="rId4"/>
          <a:srcRect t="-24073" b="-24073"/>
          <a:stretch/>
        </p:blipFill>
        <p:spPr>
          <a:xfrm>
            <a:off x="6071441" y="-214447"/>
            <a:ext cx="4949092" cy="3907848"/>
          </a:xfrm>
          <a:prstGeom prst="rect">
            <a:avLst/>
          </a:prstGeom>
        </p:spPr>
      </p:pic>
      <p:pic>
        <p:nvPicPr>
          <p:cNvPr id="12" name="Picture Placeholder 16">
            <a:extLst>
              <a:ext uri="{FF2B5EF4-FFF2-40B4-BE49-F238E27FC236}">
                <a16:creationId xmlns:a16="http://schemas.microsoft.com/office/drawing/2014/main" id="{CCA21B4C-04B1-0D47-A675-32C058F3411C}"/>
              </a:ext>
            </a:extLst>
          </p:cNvPr>
          <p:cNvPicPr>
            <a:picLocks noChangeAspect="1"/>
          </p:cNvPicPr>
          <p:nvPr/>
        </p:nvPicPr>
        <p:blipFill rotWithShape="1">
          <a:blip r:embed="rId5"/>
          <a:srcRect t="-24073" b="-24073"/>
          <a:stretch/>
        </p:blipFill>
        <p:spPr>
          <a:xfrm>
            <a:off x="6096000" y="3012408"/>
            <a:ext cx="4949092" cy="3907848"/>
          </a:xfrm>
          <a:prstGeom prst="rect">
            <a:avLst/>
          </a:prstGeom>
        </p:spPr>
      </p:pic>
      <p:pic>
        <p:nvPicPr>
          <p:cNvPr id="17" name="Picture Placeholder 16">
            <a:extLst>
              <a:ext uri="{FF2B5EF4-FFF2-40B4-BE49-F238E27FC236}">
                <a16:creationId xmlns:a16="http://schemas.microsoft.com/office/drawing/2014/main" id="{30041944-E753-5D42-9434-0BB16E38112F}"/>
              </a:ext>
            </a:extLst>
          </p:cNvPr>
          <p:cNvPicPr>
            <a:picLocks noGrp="1" noChangeAspect="1"/>
          </p:cNvPicPr>
          <p:nvPr>
            <p:ph type="pic" idx="1"/>
          </p:nvPr>
        </p:nvPicPr>
        <p:blipFill rotWithShape="1">
          <a:blip r:embed="rId4"/>
          <a:srcRect t="-24073" b="-24073"/>
          <a:stretch/>
        </p:blipFill>
        <p:spPr>
          <a:xfrm>
            <a:off x="6071441" y="-217917"/>
            <a:ext cx="4949092" cy="3907848"/>
          </a:xfrm>
        </p:spPr>
      </p:pic>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Data Sources</a:t>
            </a:r>
          </a:p>
        </p:txBody>
      </p:sp>
      <p:sp>
        <p:nvSpPr>
          <p:cNvPr id="5" name="Content Placeholder 4">
            <a:extLst>
              <a:ext uri="{FF2B5EF4-FFF2-40B4-BE49-F238E27FC236}">
                <a16:creationId xmlns:a16="http://schemas.microsoft.com/office/drawing/2014/main" id="{1B4BFD65-0B60-E94A-9F86-2159B6CEAA36}"/>
              </a:ext>
            </a:extLst>
          </p:cNvPr>
          <p:cNvSpPr>
            <a:spLocks noGrp="1"/>
          </p:cNvSpPr>
          <p:nvPr>
            <p:ph type="body" sz="half" idx="2"/>
          </p:nvPr>
        </p:nvSpPr>
        <p:spPr>
          <a:xfrm>
            <a:off x="839788" y="2057400"/>
            <a:ext cx="4064721" cy="3811588"/>
          </a:xfrm>
        </p:spPr>
        <p:txBody>
          <a:bodyPr>
            <a:normAutofit/>
          </a:bodyPr>
          <a:lstStyle/>
          <a:p>
            <a:pPr marL="285750" indent="-285750">
              <a:buFont typeface="Arial" panose="020B0604020202020204" pitchFamily="34" charset="0"/>
              <a:buChar char="•"/>
            </a:pPr>
            <a:r>
              <a:rPr lang="en-US" sz="1400" dirty="0">
                <a:solidFill>
                  <a:srgbClr val="4267B2"/>
                </a:solidFill>
                <a:latin typeface="Helvetica Light" panose="020B0403020202020204" pitchFamily="34" charset="0"/>
              </a:rPr>
              <a:t>Time Period, I decided to include historic datasets from the year 2004 to present day in order to understand the economic shocks that occurred between the year 2006 and 2015.</a:t>
            </a:r>
          </a:p>
          <a:p>
            <a:pPr marL="285750" indent="-285750">
              <a:buFont typeface="Arial" panose="020B0604020202020204" pitchFamily="34" charset="0"/>
              <a:buChar char="•"/>
            </a:pPr>
            <a:r>
              <a:rPr lang="en-US" sz="1400" dirty="0">
                <a:solidFill>
                  <a:srgbClr val="4267B2"/>
                </a:solidFill>
                <a:latin typeface="Helvetica Light" panose="020B0403020202020204" pitchFamily="34" charset="0"/>
              </a:rPr>
              <a:t>Main focus was to identify open use yet reliable sources of data.</a:t>
            </a:r>
          </a:p>
          <a:p>
            <a:pPr marL="285750" indent="-285750">
              <a:buFont typeface="Arial" panose="020B0604020202020204" pitchFamily="34" charset="0"/>
              <a:buChar char="•"/>
            </a:pPr>
            <a:r>
              <a:rPr lang="en-US" sz="1400" dirty="0">
                <a:solidFill>
                  <a:srgbClr val="4267B2"/>
                </a:solidFill>
                <a:latin typeface="Helvetica Light" panose="020B0403020202020204" pitchFamily="34" charset="0"/>
              </a:rPr>
              <a:t>Historic Forex and stock data was obtained from the yahoo finance website, inflation and some GDP data was obtained from </a:t>
            </a:r>
            <a:r>
              <a:rPr lang="en-US" sz="1400" dirty="0" err="1">
                <a:solidFill>
                  <a:srgbClr val="4267B2"/>
                </a:solidFill>
                <a:latin typeface="Helvetica Light" panose="020B0403020202020204" pitchFamily="34" charset="0"/>
              </a:rPr>
              <a:t>fred.stlouisfed.org</a:t>
            </a:r>
            <a:r>
              <a:rPr lang="en-US" sz="1400" dirty="0">
                <a:solidFill>
                  <a:srgbClr val="4267B2"/>
                </a:solidFill>
                <a:latin typeface="Helvetica Light" panose="020B0403020202020204" pitchFamily="34" charset="0"/>
              </a:rPr>
              <a:t> website, Indian stock market ‘SENSEX’ data was obtained from </a:t>
            </a:r>
            <a:r>
              <a:rPr lang="en-US" sz="1400" dirty="0" err="1">
                <a:solidFill>
                  <a:srgbClr val="4267B2"/>
                </a:solidFill>
                <a:latin typeface="Helvetica Light" panose="020B0403020202020204" pitchFamily="34" charset="0"/>
              </a:rPr>
              <a:t>bseindia.com</a:t>
            </a:r>
            <a:r>
              <a:rPr lang="en-US" sz="1400" dirty="0">
                <a:solidFill>
                  <a:srgbClr val="4267B2"/>
                </a:solidFill>
                <a:latin typeface="Helvetica Light" panose="020B0403020202020204" pitchFamily="34" charset="0"/>
              </a:rPr>
              <a:t>/markets website and lastly the Canadian GDP information was made available by the www150.statcan.gc.ca website.</a:t>
            </a:r>
          </a:p>
          <a:p>
            <a:pPr marL="285750" indent="-285750">
              <a:buFont typeface="Arial" panose="020B0604020202020204" pitchFamily="34" charset="0"/>
              <a:buChar char="•"/>
            </a:pPr>
            <a:endParaRPr lang="en-US" sz="1400" dirty="0">
              <a:solidFill>
                <a:srgbClr val="4267B2"/>
              </a:solidFill>
              <a:latin typeface="Helvetica Light" panose="020B0403020202020204" pitchFamily="34" charset="0"/>
            </a:endParaRPr>
          </a:p>
          <a:p>
            <a:endParaRPr lang="en-US" sz="1400" dirty="0">
              <a:solidFill>
                <a:srgbClr val="4267B2"/>
              </a:solidFill>
              <a:latin typeface="Helvetica Light" panose="020B0403020202020204" pitchFamily="34" charset="0"/>
            </a:endParaRPr>
          </a:p>
        </p:txBody>
      </p:sp>
      <p:sp>
        <p:nvSpPr>
          <p:cNvPr id="14" name="TextBox 13">
            <a:extLst>
              <a:ext uri="{FF2B5EF4-FFF2-40B4-BE49-F238E27FC236}">
                <a16:creationId xmlns:a16="http://schemas.microsoft.com/office/drawing/2014/main" id="{4E80A24A-C7D6-844F-9F8B-423A383A9BED}"/>
              </a:ext>
            </a:extLst>
          </p:cNvPr>
          <p:cNvSpPr txBox="1"/>
          <p:nvPr/>
        </p:nvSpPr>
        <p:spPr>
          <a:xfrm>
            <a:off x="6448905" y="3012408"/>
            <a:ext cx="3990037" cy="461665"/>
          </a:xfrm>
          <a:prstGeom prst="rect">
            <a:avLst/>
          </a:prstGeom>
          <a:noFill/>
        </p:spPr>
        <p:txBody>
          <a:bodyPr wrap="square" rtlCol="0">
            <a:spAutoFit/>
          </a:bodyPr>
          <a:lstStyle/>
          <a:p>
            <a:pPr algn="ctr"/>
            <a:r>
              <a:rPr lang="en-US" sz="1200" dirty="0">
                <a:solidFill>
                  <a:schemeClr val="accent2">
                    <a:lumMod val="75000"/>
                  </a:schemeClr>
                </a:solidFill>
                <a:latin typeface="Helvetica Light" panose="020B0403020202020204" pitchFamily="34" charset="0"/>
              </a:rPr>
              <a:t>Example: USD Exchange Rate Flow from 2004 to present day (plot from my initial EDA)</a:t>
            </a:r>
          </a:p>
        </p:txBody>
      </p:sp>
      <p:sp>
        <p:nvSpPr>
          <p:cNvPr id="16" name="Rectangle 15">
            <a:extLst>
              <a:ext uri="{FF2B5EF4-FFF2-40B4-BE49-F238E27FC236}">
                <a16:creationId xmlns:a16="http://schemas.microsoft.com/office/drawing/2014/main" id="{F83D5701-262C-9746-ACC5-11152D0BFA70}"/>
              </a:ext>
            </a:extLst>
          </p:cNvPr>
          <p:cNvSpPr/>
          <p:nvPr/>
        </p:nvSpPr>
        <p:spPr>
          <a:xfrm>
            <a:off x="6229926" y="503380"/>
            <a:ext cx="4659831" cy="2465466"/>
          </a:xfrm>
          <a:prstGeom prst="rect">
            <a:avLst/>
          </a:prstGeom>
          <a:noFill/>
          <a:ln w="19050">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267B2"/>
              </a:solidFill>
            </a:endParaRPr>
          </a:p>
        </p:txBody>
      </p:sp>
      <p:grpSp>
        <p:nvGrpSpPr>
          <p:cNvPr id="22" name="Group 21">
            <a:extLst>
              <a:ext uri="{FF2B5EF4-FFF2-40B4-BE49-F238E27FC236}">
                <a16:creationId xmlns:a16="http://schemas.microsoft.com/office/drawing/2014/main" id="{D3FB8A5B-B213-AC40-9025-D166C3BD9C8E}"/>
              </a:ext>
            </a:extLst>
          </p:cNvPr>
          <p:cNvGrpSpPr/>
          <p:nvPr/>
        </p:nvGrpSpPr>
        <p:grpSpPr>
          <a:xfrm>
            <a:off x="6225308" y="3736111"/>
            <a:ext cx="4659831" cy="3007122"/>
            <a:chOff x="6093066" y="655779"/>
            <a:chExt cx="4949092" cy="3193790"/>
          </a:xfrm>
        </p:grpSpPr>
        <p:sp>
          <p:nvSpPr>
            <p:cNvPr id="20" name="TextBox 19">
              <a:extLst>
                <a:ext uri="{FF2B5EF4-FFF2-40B4-BE49-F238E27FC236}">
                  <a16:creationId xmlns:a16="http://schemas.microsoft.com/office/drawing/2014/main" id="{19B329F0-1285-0749-A8A0-B1666132AA1A}"/>
                </a:ext>
              </a:extLst>
            </p:cNvPr>
            <p:cNvSpPr txBox="1"/>
            <p:nvPr/>
          </p:nvSpPr>
          <p:spPr>
            <a:xfrm>
              <a:off x="6353624" y="3359246"/>
              <a:ext cx="4237721" cy="490323"/>
            </a:xfrm>
            <a:prstGeom prst="rect">
              <a:avLst/>
            </a:prstGeom>
            <a:noFill/>
          </p:spPr>
          <p:txBody>
            <a:bodyPr wrap="square" rtlCol="0">
              <a:spAutoFit/>
            </a:bodyPr>
            <a:lstStyle/>
            <a:p>
              <a:pPr algn="ctr"/>
              <a:r>
                <a:rPr lang="en-US" sz="1200" dirty="0">
                  <a:solidFill>
                    <a:schemeClr val="accent2">
                      <a:lumMod val="75000"/>
                    </a:schemeClr>
                  </a:solidFill>
                  <a:latin typeface="Helvetica Light" panose="020B0403020202020204" pitchFamily="34" charset="0"/>
                </a:rPr>
                <a:t>Example: UK Exchange Rate Flow from 2004 to present day (plot from my initial EDA)</a:t>
              </a:r>
            </a:p>
          </p:txBody>
        </p:sp>
        <p:sp>
          <p:nvSpPr>
            <p:cNvPr id="21" name="Rectangle 20">
              <a:extLst>
                <a:ext uri="{FF2B5EF4-FFF2-40B4-BE49-F238E27FC236}">
                  <a16:creationId xmlns:a16="http://schemas.microsoft.com/office/drawing/2014/main" id="{B66DCACA-2167-A548-8A19-65DE91F7B384}"/>
                </a:ext>
              </a:extLst>
            </p:cNvPr>
            <p:cNvSpPr/>
            <p:nvPr/>
          </p:nvSpPr>
          <p:spPr>
            <a:xfrm>
              <a:off x="6093066" y="655779"/>
              <a:ext cx="4949092" cy="2618511"/>
            </a:xfrm>
            <a:prstGeom prst="rect">
              <a:avLst/>
            </a:prstGeom>
            <a:noFill/>
            <a:ln w="19050">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267B2"/>
                </a:solidFill>
              </a:endParaRPr>
            </a:p>
          </p:txBody>
        </p:sp>
      </p:grpSp>
    </p:spTree>
    <p:extLst>
      <p:ext uri="{BB962C8B-B14F-4D97-AF65-F5344CB8AC3E}">
        <p14:creationId xmlns:p14="http://schemas.microsoft.com/office/powerpoint/2010/main" val="2632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My Approach on Time Series Analysis</a:t>
            </a:r>
          </a:p>
        </p:txBody>
      </p:sp>
      <p:sp>
        <p:nvSpPr>
          <p:cNvPr id="5" name="Content Placeholder 4">
            <a:extLst>
              <a:ext uri="{FF2B5EF4-FFF2-40B4-BE49-F238E27FC236}">
                <a16:creationId xmlns:a16="http://schemas.microsoft.com/office/drawing/2014/main" id="{1B4BFD65-0B60-E94A-9F86-2159B6CEAA36}"/>
              </a:ext>
            </a:extLst>
          </p:cNvPr>
          <p:cNvSpPr>
            <a:spLocks noGrp="1"/>
          </p:cNvSpPr>
          <p:nvPr>
            <p:ph idx="1"/>
          </p:nvPr>
        </p:nvSpPr>
        <p:spPr>
          <a:xfrm>
            <a:off x="838200" y="1825625"/>
            <a:ext cx="6109447" cy="4351338"/>
          </a:xfrm>
        </p:spPr>
        <p:txBody>
          <a:bodyPr>
            <a:noAutofit/>
          </a:bodyPr>
          <a:lstStyle/>
          <a:p>
            <a:r>
              <a:rPr lang="en-US" sz="1500" dirty="0">
                <a:solidFill>
                  <a:srgbClr val="4267B2"/>
                </a:solidFill>
                <a:latin typeface="Helvetica Light" panose="020B0403020202020204" pitchFamily="34" charset="0"/>
              </a:rPr>
              <a:t>Gather data</a:t>
            </a:r>
          </a:p>
          <a:p>
            <a:r>
              <a:rPr lang="en-US" sz="1500" dirty="0">
                <a:solidFill>
                  <a:srgbClr val="4267B2"/>
                </a:solidFill>
                <a:latin typeface="Helvetica Light" panose="020B0403020202020204" pitchFamily="34" charset="0"/>
              </a:rPr>
              <a:t>Clean data, perform imputations</a:t>
            </a:r>
          </a:p>
          <a:p>
            <a:r>
              <a:rPr lang="en-US" sz="1500" dirty="0">
                <a:solidFill>
                  <a:srgbClr val="4267B2"/>
                </a:solidFill>
                <a:latin typeface="Helvetica Light" panose="020B0403020202020204" pitchFamily="34" charset="0"/>
              </a:rPr>
              <a:t>Exploratory Data Analysis (EDA)</a:t>
            </a:r>
          </a:p>
          <a:p>
            <a:r>
              <a:rPr lang="en-US" sz="1500" dirty="0">
                <a:solidFill>
                  <a:srgbClr val="4267B2"/>
                </a:solidFill>
                <a:latin typeface="Helvetica Light" panose="020B0403020202020204" pitchFamily="34" charset="0"/>
              </a:rPr>
              <a:t>Univariate Analysis to obtain a base model (using SARIMA and </a:t>
            </a:r>
            <a:r>
              <a:rPr lang="en-US" sz="1500" dirty="0" err="1">
                <a:solidFill>
                  <a:srgbClr val="4267B2"/>
                </a:solidFill>
                <a:latin typeface="Helvetica Light" panose="020B0403020202020204" pitchFamily="34" charset="0"/>
              </a:rPr>
              <a:t>fbprophet</a:t>
            </a:r>
            <a:r>
              <a:rPr lang="en-US" sz="1500" dirty="0">
                <a:solidFill>
                  <a:srgbClr val="4267B2"/>
                </a:solidFill>
                <a:latin typeface="Helvetica Light" panose="020B0403020202020204" pitchFamily="34" charset="0"/>
              </a:rPr>
              <a:t>)</a:t>
            </a:r>
          </a:p>
          <a:p>
            <a:r>
              <a:rPr lang="en-US" sz="1500" dirty="0">
                <a:solidFill>
                  <a:srgbClr val="4267B2"/>
                </a:solidFill>
                <a:latin typeface="Helvetica Light" panose="020B0403020202020204" pitchFamily="34" charset="0"/>
              </a:rPr>
              <a:t>Feature Engineering (incorporate rolling average, previous prices etc.)</a:t>
            </a:r>
          </a:p>
          <a:p>
            <a:r>
              <a:rPr lang="en-US" sz="1500" dirty="0">
                <a:solidFill>
                  <a:srgbClr val="4267B2"/>
                </a:solidFill>
                <a:latin typeface="Helvetica Light" panose="020B0403020202020204" pitchFamily="34" charset="0"/>
              </a:rPr>
              <a:t>Univariate Analysis to obtain exogenous variable data for multivariate modelling</a:t>
            </a:r>
          </a:p>
          <a:p>
            <a:r>
              <a:rPr lang="en-US" sz="1500" dirty="0">
                <a:solidFill>
                  <a:srgbClr val="4267B2"/>
                </a:solidFill>
                <a:latin typeface="Helvetica Light" panose="020B0403020202020204" pitchFamily="34" charset="0"/>
              </a:rPr>
              <a:t>Multivariate Analysis using different time series models </a:t>
            </a:r>
          </a:p>
          <a:p>
            <a:pPr marL="0" indent="0">
              <a:buNone/>
            </a:pPr>
            <a:r>
              <a:rPr lang="en-US" sz="1500" dirty="0">
                <a:solidFill>
                  <a:srgbClr val="4267B2"/>
                </a:solidFill>
                <a:latin typeface="Helvetica Light" panose="020B0403020202020204" pitchFamily="34" charset="0"/>
              </a:rPr>
              <a:t>    (including SARIMAX, VARMAX, </a:t>
            </a:r>
            <a:r>
              <a:rPr lang="en-US" sz="1500" dirty="0" err="1">
                <a:solidFill>
                  <a:srgbClr val="4267B2"/>
                </a:solidFill>
                <a:latin typeface="Helvetica Light" panose="020B0403020202020204" pitchFamily="34" charset="0"/>
              </a:rPr>
              <a:t>fbprophet</a:t>
            </a:r>
            <a:r>
              <a:rPr lang="en-US" sz="1500" dirty="0">
                <a:solidFill>
                  <a:srgbClr val="4267B2"/>
                </a:solidFill>
                <a:latin typeface="Helvetica Light" panose="020B0403020202020204" pitchFamily="34" charset="0"/>
              </a:rPr>
              <a:t> etc.)</a:t>
            </a:r>
          </a:p>
          <a:p>
            <a:r>
              <a:rPr lang="en-US" sz="1500" dirty="0">
                <a:solidFill>
                  <a:srgbClr val="4267B2"/>
                </a:solidFill>
                <a:latin typeface="Helvetica Light" panose="020B0403020202020204" pitchFamily="34" charset="0"/>
              </a:rPr>
              <a:t>Analyze results to check </a:t>
            </a:r>
            <a:r>
              <a:rPr lang="en-US" sz="1500" i="1" dirty="0">
                <a:solidFill>
                  <a:srgbClr val="4267B2"/>
                </a:solidFill>
                <a:latin typeface="Helvetica Light" panose="020B0403020202020204" pitchFamily="34" charset="0"/>
              </a:rPr>
              <a:t>intuitively</a:t>
            </a:r>
            <a:r>
              <a:rPr lang="en-US" sz="1500" dirty="0">
                <a:solidFill>
                  <a:srgbClr val="4267B2"/>
                </a:solidFill>
                <a:latin typeface="Helvetica Light" panose="020B0403020202020204" pitchFamily="34" charset="0"/>
              </a:rPr>
              <a:t> for any errors in prediction</a:t>
            </a:r>
          </a:p>
          <a:p>
            <a:r>
              <a:rPr lang="en-US" sz="1500" dirty="0">
                <a:solidFill>
                  <a:srgbClr val="4267B2"/>
                </a:solidFill>
                <a:latin typeface="Helvetica Light" panose="020B0403020202020204" pitchFamily="34" charset="0"/>
              </a:rPr>
              <a:t>Compare Results and select the best model</a:t>
            </a:r>
          </a:p>
          <a:p>
            <a:r>
              <a:rPr lang="en-US" sz="1500" dirty="0">
                <a:solidFill>
                  <a:srgbClr val="4267B2"/>
                </a:solidFill>
                <a:latin typeface="Helvetica Light" panose="020B0403020202020204" pitchFamily="34" charset="0"/>
              </a:rPr>
              <a:t>Build Web Application using Stream lit and deploy using Heroku platform.</a:t>
            </a:r>
          </a:p>
        </p:txBody>
      </p:sp>
      <p:sp>
        <p:nvSpPr>
          <p:cNvPr id="6" name="TextBox 5">
            <a:extLst>
              <a:ext uri="{FF2B5EF4-FFF2-40B4-BE49-F238E27FC236}">
                <a16:creationId xmlns:a16="http://schemas.microsoft.com/office/drawing/2014/main" id="{C67A70B8-1827-A44E-853A-3A75E8807304}"/>
              </a:ext>
            </a:extLst>
          </p:cNvPr>
          <p:cNvSpPr txBox="1"/>
          <p:nvPr/>
        </p:nvSpPr>
        <p:spPr>
          <a:xfrm>
            <a:off x="8128713" y="4973595"/>
            <a:ext cx="2761936" cy="577081"/>
          </a:xfrm>
          <a:prstGeom prst="rect">
            <a:avLst/>
          </a:prstGeom>
          <a:noFill/>
        </p:spPr>
        <p:txBody>
          <a:bodyPr wrap="square" rtlCol="0">
            <a:spAutoFit/>
          </a:bodyPr>
          <a:lstStyle/>
          <a:p>
            <a:pPr algn="ctr"/>
            <a:r>
              <a:rPr lang="en-US" sz="1050" dirty="0">
                <a:solidFill>
                  <a:schemeClr val="accent2">
                    <a:lumMod val="75000"/>
                  </a:schemeClr>
                </a:solidFill>
                <a:latin typeface="Helvetica Light" panose="020B0403020202020204" pitchFamily="34" charset="0"/>
              </a:rPr>
              <a:t>Performing Univariate Analysis – Stock Prediction for London Stock Exchange - LSE</a:t>
            </a:r>
          </a:p>
        </p:txBody>
      </p:sp>
      <p:pic>
        <p:nvPicPr>
          <p:cNvPr id="7" name="Picture 6">
            <a:extLst>
              <a:ext uri="{FF2B5EF4-FFF2-40B4-BE49-F238E27FC236}">
                <a16:creationId xmlns:a16="http://schemas.microsoft.com/office/drawing/2014/main" id="{B0F389FC-513C-2846-BC13-97D123A3C874}"/>
              </a:ext>
            </a:extLst>
          </p:cNvPr>
          <p:cNvPicPr>
            <a:picLocks noChangeAspect="1"/>
          </p:cNvPicPr>
          <p:nvPr/>
        </p:nvPicPr>
        <p:blipFill>
          <a:blip r:embed="rId4"/>
          <a:stretch>
            <a:fillRect/>
          </a:stretch>
        </p:blipFill>
        <p:spPr>
          <a:xfrm>
            <a:off x="7203141" y="2165818"/>
            <a:ext cx="4613080" cy="2736573"/>
          </a:xfrm>
          <a:prstGeom prst="rect">
            <a:avLst/>
          </a:prstGeom>
        </p:spPr>
      </p:pic>
    </p:spTree>
    <p:extLst>
      <p:ext uri="{BB962C8B-B14F-4D97-AF65-F5344CB8AC3E}">
        <p14:creationId xmlns:p14="http://schemas.microsoft.com/office/powerpoint/2010/main" val="244228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Compare Models and Explore trends - 1</a:t>
            </a:r>
          </a:p>
        </p:txBody>
      </p:sp>
      <p:pic>
        <p:nvPicPr>
          <p:cNvPr id="7" name="Picture 6">
            <a:extLst>
              <a:ext uri="{FF2B5EF4-FFF2-40B4-BE49-F238E27FC236}">
                <a16:creationId xmlns:a16="http://schemas.microsoft.com/office/drawing/2014/main" id="{BD8C5E32-48F3-7546-B052-2B4F8CD3375C}"/>
              </a:ext>
            </a:extLst>
          </p:cNvPr>
          <p:cNvPicPr>
            <a:picLocks noChangeAspect="1"/>
          </p:cNvPicPr>
          <p:nvPr/>
        </p:nvPicPr>
        <p:blipFill>
          <a:blip r:embed="rId4"/>
          <a:stretch>
            <a:fillRect/>
          </a:stretch>
        </p:blipFill>
        <p:spPr>
          <a:xfrm>
            <a:off x="7980828" y="1845470"/>
            <a:ext cx="3642659" cy="2169224"/>
          </a:xfrm>
          <a:prstGeom prst="rect">
            <a:avLst/>
          </a:prstGeom>
        </p:spPr>
      </p:pic>
      <p:pic>
        <p:nvPicPr>
          <p:cNvPr id="9" name="Picture 8">
            <a:extLst>
              <a:ext uri="{FF2B5EF4-FFF2-40B4-BE49-F238E27FC236}">
                <a16:creationId xmlns:a16="http://schemas.microsoft.com/office/drawing/2014/main" id="{EECDD29D-889E-884B-8DBA-40F01629951E}"/>
              </a:ext>
            </a:extLst>
          </p:cNvPr>
          <p:cNvPicPr>
            <a:picLocks noChangeAspect="1"/>
          </p:cNvPicPr>
          <p:nvPr/>
        </p:nvPicPr>
        <p:blipFill>
          <a:blip r:embed="rId5"/>
          <a:stretch>
            <a:fillRect/>
          </a:stretch>
        </p:blipFill>
        <p:spPr>
          <a:xfrm>
            <a:off x="4230967" y="1845470"/>
            <a:ext cx="3642659" cy="2169224"/>
          </a:xfrm>
          <a:prstGeom prst="rect">
            <a:avLst/>
          </a:prstGeom>
        </p:spPr>
      </p:pic>
      <p:pic>
        <p:nvPicPr>
          <p:cNvPr id="11" name="Picture 10">
            <a:extLst>
              <a:ext uri="{FF2B5EF4-FFF2-40B4-BE49-F238E27FC236}">
                <a16:creationId xmlns:a16="http://schemas.microsoft.com/office/drawing/2014/main" id="{0C0C92F6-E4E0-404F-901B-D6A356B6EF25}"/>
              </a:ext>
            </a:extLst>
          </p:cNvPr>
          <p:cNvPicPr>
            <a:picLocks noChangeAspect="1"/>
          </p:cNvPicPr>
          <p:nvPr/>
        </p:nvPicPr>
        <p:blipFill>
          <a:blip r:embed="rId6"/>
          <a:stretch>
            <a:fillRect/>
          </a:stretch>
        </p:blipFill>
        <p:spPr>
          <a:xfrm>
            <a:off x="481106" y="1845470"/>
            <a:ext cx="3642659" cy="2169224"/>
          </a:xfrm>
          <a:prstGeom prst="rect">
            <a:avLst/>
          </a:prstGeom>
        </p:spPr>
      </p:pic>
      <p:sp>
        <p:nvSpPr>
          <p:cNvPr id="12" name="TextBox 11">
            <a:extLst>
              <a:ext uri="{FF2B5EF4-FFF2-40B4-BE49-F238E27FC236}">
                <a16:creationId xmlns:a16="http://schemas.microsoft.com/office/drawing/2014/main" id="{4B1F7ECF-AFAC-1847-9B33-05F4953233C1}"/>
              </a:ext>
            </a:extLst>
          </p:cNvPr>
          <p:cNvSpPr txBox="1"/>
          <p:nvPr/>
        </p:nvSpPr>
        <p:spPr>
          <a:xfrm>
            <a:off x="240930" y="3951939"/>
            <a:ext cx="3990037" cy="276999"/>
          </a:xfrm>
          <a:prstGeom prst="rect">
            <a:avLst/>
          </a:prstGeom>
        </p:spPr>
        <p:txBody>
          <a:bodyPr wrap="square" rtlCol="0">
            <a:spAutoFit/>
          </a:bodyPr>
          <a:lstStyle/>
          <a:p>
            <a:pPr algn="ctr"/>
            <a:r>
              <a:rPr lang="en-US" sz="1200" dirty="0">
                <a:solidFill>
                  <a:schemeClr val="accent2">
                    <a:lumMod val="75000"/>
                  </a:schemeClr>
                </a:solidFill>
                <a:latin typeface="Helvetica Light" panose="020B0403020202020204" pitchFamily="34" charset="0"/>
              </a:rPr>
              <a:t>Monthly CAD/USD</a:t>
            </a:r>
          </a:p>
        </p:txBody>
      </p:sp>
      <p:sp>
        <p:nvSpPr>
          <p:cNvPr id="13" name="TextBox 12">
            <a:extLst>
              <a:ext uri="{FF2B5EF4-FFF2-40B4-BE49-F238E27FC236}">
                <a16:creationId xmlns:a16="http://schemas.microsoft.com/office/drawing/2014/main" id="{4DB30769-FF4E-EE40-B16F-4EBDBABDE35D}"/>
              </a:ext>
            </a:extLst>
          </p:cNvPr>
          <p:cNvSpPr txBox="1"/>
          <p:nvPr/>
        </p:nvSpPr>
        <p:spPr>
          <a:xfrm>
            <a:off x="4105470" y="3951939"/>
            <a:ext cx="3990037" cy="276999"/>
          </a:xfrm>
          <a:prstGeom prst="rect">
            <a:avLst/>
          </a:prstGeom>
        </p:spPr>
        <p:txBody>
          <a:bodyPr wrap="square" rtlCol="0">
            <a:spAutoFit/>
          </a:bodyPr>
          <a:lstStyle/>
          <a:p>
            <a:pPr algn="ctr"/>
            <a:r>
              <a:rPr lang="en-US" sz="1200" dirty="0">
                <a:solidFill>
                  <a:schemeClr val="accent2">
                    <a:lumMod val="75000"/>
                  </a:schemeClr>
                </a:solidFill>
                <a:latin typeface="Helvetica Light" panose="020B0403020202020204" pitchFamily="34" charset="0"/>
              </a:rPr>
              <a:t>Monthly CAD/INR</a:t>
            </a:r>
          </a:p>
        </p:txBody>
      </p:sp>
      <p:sp>
        <p:nvSpPr>
          <p:cNvPr id="15" name="TextBox 14">
            <a:extLst>
              <a:ext uri="{FF2B5EF4-FFF2-40B4-BE49-F238E27FC236}">
                <a16:creationId xmlns:a16="http://schemas.microsoft.com/office/drawing/2014/main" id="{F36708EE-02F8-7C4A-BD29-74040FA45FE5}"/>
              </a:ext>
            </a:extLst>
          </p:cNvPr>
          <p:cNvSpPr txBox="1"/>
          <p:nvPr/>
        </p:nvSpPr>
        <p:spPr>
          <a:xfrm>
            <a:off x="7961033" y="3951939"/>
            <a:ext cx="3990037" cy="276999"/>
          </a:xfrm>
          <a:prstGeom prst="rect">
            <a:avLst/>
          </a:prstGeom>
        </p:spPr>
        <p:txBody>
          <a:bodyPr wrap="square" rtlCol="0">
            <a:spAutoFit/>
          </a:bodyPr>
          <a:lstStyle/>
          <a:p>
            <a:pPr algn="ctr"/>
            <a:r>
              <a:rPr lang="en-US" sz="1200" dirty="0">
                <a:solidFill>
                  <a:schemeClr val="accent2">
                    <a:lumMod val="75000"/>
                  </a:schemeClr>
                </a:solidFill>
                <a:latin typeface="Helvetica Light" panose="020B0403020202020204" pitchFamily="34" charset="0"/>
              </a:rPr>
              <a:t>Monthly CAD/GBP</a:t>
            </a:r>
          </a:p>
        </p:txBody>
      </p:sp>
      <p:sp>
        <p:nvSpPr>
          <p:cNvPr id="16" name="TextBox 15">
            <a:extLst>
              <a:ext uri="{FF2B5EF4-FFF2-40B4-BE49-F238E27FC236}">
                <a16:creationId xmlns:a16="http://schemas.microsoft.com/office/drawing/2014/main" id="{25F15378-DC10-8342-BF88-BE3AD3FB0DC3}"/>
              </a:ext>
            </a:extLst>
          </p:cNvPr>
          <p:cNvSpPr txBox="1"/>
          <p:nvPr/>
        </p:nvSpPr>
        <p:spPr>
          <a:xfrm>
            <a:off x="114664" y="1491080"/>
            <a:ext cx="11962673" cy="276999"/>
          </a:xfrm>
          <a:prstGeom prst="rect">
            <a:avLst/>
          </a:prstGeom>
        </p:spPr>
        <p:txBody>
          <a:bodyPr wrap="square" rtlCol="0">
            <a:spAutoFit/>
          </a:bodyPr>
          <a:lstStyle/>
          <a:p>
            <a:pPr algn="ctr"/>
            <a:r>
              <a:rPr lang="en-US" sz="1200" dirty="0">
                <a:solidFill>
                  <a:schemeClr val="accent2">
                    <a:lumMod val="75000"/>
                  </a:schemeClr>
                </a:solidFill>
                <a:latin typeface="Helvetica Light" panose="020B0403020202020204" pitchFamily="34" charset="0"/>
              </a:rPr>
              <a:t>Fitting all features to </a:t>
            </a:r>
            <a:r>
              <a:rPr lang="en-US" sz="1200" dirty="0" err="1">
                <a:solidFill>
                  <a:schemeClr val="accent2">
                    <a:lumMod val="75000"/>
                  </a:schemeClr>
                </a:solidFill>
                <a:latin typeface="Helvetica Light" panose="020B0403020202020204" pitchFamily="34" charset="0"/>
              </a:rPr>
              <a:t>fbprophet</a:t>
            </a:r>
            <a:r>
              <a:rPr lang="en-US" sz="1200" dirty="0">
                <a:solidFill>
                  <a:schemeClr val="accent2">
                    <a:lumMod val="75000"/>
                  </a:schemeClr>
                </a:solidFill>
                <a:latin typeface="Helvetica Light" panose="020B0403020202020204" pitchFamily="34" charset="0"/>
              </a:rPr>
              <a:t> model and understand past trend, seasonality, sudden shocks to later plot the errors in predictions.</a:t>
            </a:r>
          </a:p>
        </p:txBody>
      </p:sp>
      <p:pic>
        <p:nvPicPr>
          <p:cNvPr id="18" name="Picture 17">
            <a:extLst>
              <a:ext uri="{FF2B5EF4-FFF2-40B4-BE49-F238E27FC236}">
                <a16:creationId xmlns:a16="http://schemas.microsoft.com/office/drawing/2014/main" id="{06FA5B94-492C-E741-97A6-B149F410E8F6}"/>
              </a:ext>
            </a:extLst>
          </p:cNvPr>
          <p:cNvPicPr>
            <a:picLocks noChangeAspect="1"/>
          </p:cNvPicPr>
          <p:nvPr/>
        </p:nvPicPr>
        <p:blipFill>
          <a:blip r:embed="rId7"/>
          <a:stretch>
            <a:fillRect/>
          </a:stretch>
        </p:blipFill>
        <p:spPr>
          <a:xfrm>
            <a:off x="8095507" y="4387417"/>
            <a:ext cx="3642662" cy="2169225"/>
          </a:xfrm>
          <a:prstGeom prst="rect">
            <a:avLst/>
          </a:prstGeom>
        </p:spPr>
      </p:pic>
      <p:pic>
        <p:nvPicPr>
          <p:cNvPr id="20" name="Picture 19">
            <a:extLst>
              <a:ext uri="{FF2B5EF4-FFF2-40B4-BE49-F238E27FC236}">
                <a16:creationId xmlns:a16="http://schemas.microsoft.com/office/drawing/2014/main" id="{AB7281B8-BC47-3949-8544-C1C8515E7C7E}"/>
              </a:ext>
            </a:extLst>
          </p:cNvPr>
          <p:cNvPicPr>
            <a:picLocks noChangeAspect="1"/>
          </p:cNvPicPr>
          <p:nvPr/>
        </p:nvPicPr>
        <p:blipFill>
          <a:blip r:embed="rId8"/>
          <a:stretch>
            <a:fillRect/>
          </a:stretch>
        </p:blipFill>
        <p:spPr>
          <a:xfrm>
            <a:off x="4274669" y="4387417"/>
            <a:ext cx="3642662" cy="2169225"/>
          </a:xfrm>
          <a:prstGeom prst="rect">
            <a:avLst/>
          </a:prstGeom>
        </p:spPr>
      </p:pic>
      <p:pic>
        <p:nvPicPr>
          <p:cNvPr id="22" name="Picture 21">
            <a:extLst>
              <a:ext uri="{FF2B5EF4-FFF2-40B4-BE49-F238E27FC236}">
                <a16:creationId xmlns:a16="http://schemas.microsoft.com/office/drawing/2014/main" id="{0EBA0615-96F7-6C44-B06B-1669B3EBC0AB}"/>
              </a:ext>
            </a:extLst>
          </p:cNvPr>
          <p:cNvPicPr>
            <a:picLocks noChangeAspect="1"/>
          </p:cNvPicPr>
          <p:nvPr/>
        </p:nvPicPr>
        <p:blipFill>
          <a:blip r:embed="rId9"/>
          <a:stretch>
            <a:fillRect/>
          </a:stretch>
        </p:blipFill>
        <p:spPr>
          <a:xfrm>
            <a:off x="481106" y="4387417"/>
            <a:ext cx="3642662" cy="2169225"/>
          </a:xfrm>
          <a:prstGeom prst="rect">
            <a:avLst/>
          </a:prstGeom>
        </p:spPr>
      </p:pic>
      <p:sp>
        <p:nvSpPr>
          <p:cNvPr id="26" name="TextBox 25">
            <a:extLst>
              <a:ext uri="{FF2B5EF4-FFF2-40B4-BE49-F238E27FC236}">
                <a16:creationId xmlns:a16="http://schemas.microsoft.com/office/drawing/2014/main" id="{CA1E42A3-AC99-B040-A524-109A2958A4A3}"/>
              </a:ext>
            </a:extLst>
          </p:cNvPr>
          <p:cNvSpPr txBox="1"/>
          <p:nvPr/>
        </p:nvSpPr>
        <p:spPr>
          <a:xfrm>
            <a:off x="240930" y="6502852"/>
            <a:ext cx="3990037" cy="276999"/>
          </a:xfrm>
          <a:prstGeom prst="rect">
            <a:avLst/>
          </a:prstGeom>
        </p:spPr>
        <p:txBody>
          <a:bodyPr wrap="square" rtlCol="0">
            <a:spAutoFit/>
          </a:bodyPr>
          <a:lstStyle/>
          <a:p>
            <a:pPr algn="ctr"/>
            <a:r>
              <a:rPr lang="en-US" sz="1200" dirty="0">
                <a:solidFill>
                  <a:schemeClr val="accent2">
                    <a:lumMod val="75000"/>
                  </a:schemeClr>
                </a:solidFill>
                <a:latin typeface="Helvetica Light" panose="020B0403020202020204" pitchFamily="34" charset="0"/>
              </a:rPr>
              <a:t>Daily CAD/USD</a:t>
            </a:r>
          </a:p>
        </p:txBody>
      </p:sp>
      <p:sp>
        <p:nvSpPr>
          <p:cNvPr id="27" name="TextBox 26">
            <a:extLst>
              <a:ext uri="{FF2B5EF4-FFF2-40B4-BE49-F238E27FC236}">
                <a16:creationId xmlns:a16="http://schemas.microsoft.com/office/drawing/2014/main" id="{E5ECDCD2-37E7-0F40-896C-5D723809B991}"/>
              </a:ext>
            </a:extLst>
          </p:cNvPr>
          <p:cNvSpPr txBox="1"/>
          <p:nvPr/>
        </p:nvSpPr>
        <p:spPr>
          <a:xfrm>
            <a:off x="4105470" y="6502852"/>
            <a:ext cx="3990037" cy="276999"/>
          </a:xfrm>
          <a:prstGeom prst="rect">
            <a:avLst/>
          </a:prstGeom>
        </p:spPr>
        <p:txBody>
          <a:bodyPr wrap="square" rtlCol="0">
            <a:spAutoFit/>
          </a:bodyPr>
          <a:lstStyle/>
          <a:p>
            <a:pPr algn="ctr"/>
            <a:r>
              <a:rPr lang="en-US" sz="1200" dirty="0">
                <a:solidFill>
                  <a:schemeClr val="accent2">
                    <a:lumMod val="75000"/>
                  </a:schemeClr>
                </a:solidFill>
                <a:latin typeface="Helvetica Light" panose="020B0403020202020204" pitchFamily="34" charset="0"/>
              </a:rPr>
              <a:t>Daily CAD/INR</a:t>
            </a:r>
          </a:p>
        </p:txBody>
      </p:sp>
      <p:sp>
        <p:nvSpPr>
          <p:cNvPr id="28" name="TextBox 27">
            <a:extLst>
              <a:ext uri="{FF2B5EF4-FFF2-40B4-BE49-F238E27FC236}">
                <a16:creationId xmlns:a16="http://schemas.microsoft.com/office/drawing/2014/main" id="{DF578C67-B169-9047-89B2-A174666A319E}"/>
              </a:ext>
            </a:extLst>
          </p:cNvPr>
          <p:cNvSpPr txBox="1"/>
          <p:nvPr/>
        </p:nvSpPr>
        <p:spPr>
          <a:xfrm>
            <a:off x="7961033" y="6502852"/>
            <a:ext cx="3990037" cy="276999"/>
          </a:xfrm>
          <a:prstGeom prst="rect">
            <a:avLst/>
          </a:prstGeom>
        </p:spPr>
        <p:txBody>
          <a:bodyPr wrap="square" rtlCol="0">
            <a:spAutoFit/>
          </a:bodyPr>
          <a:lstStyle/>
          <a:p>
            <a:pPr algn="ctr"/>
            <a:r>
              <a:rPr lang="en-US" sz="1200" dirty="0">
                <a:solidFill>
                  <a:schemeClr val="accent2">
                    <a:lumMod val="75000"/>
                  </a:schemeClr>
                </a:solidFill>
                <a:latin typeface="Helvetica Light" panose="020B0403020202020204" pitchFamily="34" charset="0"/>
              </a:rPr>
              <a:t>Daily CAD/GBP</a:t>
            </a:r>
          </a:p>
        </p:txBody>
      </p:sp>
    </p:spTree>
    <p:extLst>
      <p:ext uri="{BB962C8B-B14F-4D97-AF65-F5344CB8AC3E}">
        <p14:creationId xmlns:p14="http://schemas.microsoft.com/office/powerpoint/2010/main" val="399179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D878-EB5F-E84E-9C56-D2D36DFABBC7}"/>
              </a:ext>
            </a:extLst>
          </p:cNvPr>
          <p:cNvSpPr>
            <a:spLocks noGrp="1"/>
          </p:cNvSpPr>
          <p:nvPr>
            <p:ph type="title"/>
          </p:nvPr>
        </p:nvSpPr>
        <p:spPr>
          <a:noFill/>
        </p:spPr>
        <p:txBody>
          <a:bodyPr/>
          <a:lstStyle/>
          <a:p>
            <a:r>
              <a:rPr lang="en-US" dirty="0">
                <a:solidFill>
                  <a:schemeClr val="accent2">
                    <a:lumMod val="75000"/>
                  </a:schemeClr>
                </a:solidFill>
                <a:latin typeface="Helvetica" pitchFamily="2" charset="0"/>
              </a:rPr>
              <a:t>Compare Models and Explore trends - 2</a:t>
            </a:r>
          </a:p>
        </p:txBody>
      </p:sp>
      <p:sp>
        <p:nvSpPr>
          <p:cNvPr id="16" name="TextBox 15">
            <a:extLst>
              <a:ext uri="{FF2B5EF4-FFF2-40B4-BE49-F238E27FC236}">
                <a16:creationId xmlns:a16="http://schemas.microsoft.com/office/drawing/2014/main" id="{25F15378-DC10-8342-BF88-BE3AD3FB0DC3}"/>
              </a:ext>
            </a:extLst>
          </p:cNvPr>
          <p:cNvSpPr txBox="1"/>
          <p:nvPr/>
        </p:nvSpPr>
        <p:spPr>
          <a:xfrm>
            <a:off x="542365" y="1491080"/>
            <a:ext cx="11107270" cy="276999"/>
          </a:xfrm>
          <a:prstGeom prst="rect">
            <a:avLst/>
          </a:prstGeom>
        </p:spPr>
        <p:txBody>
          <a:bodyPr wrap="square" rtlCol="0">
            <a:spAutoFit/>
          </a:bodyPr>
          <a:lstStyle/>
          <a:p>
            <a:pPr algn="ctr"/>
            <a:r>
              <a:rPr lang="en-US" sz="1200" dirty="0">
                <a:solidFill>
                  <a:schemeClr val="accent2">
                    <a:lumMod val="75000"/>
                  </a:schemeClr>
                </a:solidFill>
                <a:latin typeface="Helvetica Light" panose="020B0403020202020204" pitchFamily="34" charset="0"/>
              </a:rPr>
              <a:t>Understanding Mean and Standard Deviations of errors to make decisions based on volatility of that market</a:t>
            </a:r>
          </a:p>
        </p:txBody>
      </p:sp>
      <p:pic>
        <p:nvPicPr>
          <p:cNvPr id="4" name="Picture 3">
            <a:extLst>
              <a:ext uri="{FF2B5EF4-FFF2-40B4-BE49-F238E27FC236}">
                <a16:creationId xmlns:a16="http://schemas.microsoft.com/office/drawing/2014/main" id="{4B52F968-7D7C-F848-AF9A-CFB51FCC428E}"/>
              </a:ext>
            </a:extLst>
          </p:cNvPr>
          <p:cNvPicPr>
            <a:picLocks noChangeAspect="1"/>
          </p:cNvPicPr>
          <p:nvPr/>
        </p:nvPicPr>
        <p:blipFill>
          <a:blip r:embed="rId4"/>
          <a:stretch>
            <a:fillRect/>
          </a:stretch>
        </p:blipFill>
        <p:spPr>
          <a:xfrm>
            <a:off x="8271030" y="2005982"/>
            <a:ext cx="3104624" cy="2300378"/>
          </a:xfrm>
          <a:prstGeom prst="rect">
            <a:avLst/>
          </a:prstGeom>
        </p:spPr>
      </p:pic>
      <p:pic>
        <p:nvPicPr>
          <p:cNvPr id="6" name="Picture 5">
            <a:extLst>
              <a:ext uri="{FF2B5EF4-FFF2-40B4-BE49-F238E27FC236}">
                <a16:creationId xmlns:a16="http://schemas.microsoft.com/office/drawing/2014/main" id="{BAD7B5E8-CC71-8541-BD5F-8130D0BE273A}"/>
              </a:ext>
            </a:extLst>
          </p:cNvPr>
          <p:cNvPicPr>
            <a:picLocks noChangeAspect="1"/>
          </p:cNvPicPr>
          <p:nvPr/>
        </p:nvPicPr>
        <p:blipFill>
          <a:blip r:embed="rId5"/>
          <a:stretch>
            <a:fillRect/>
          </a:stretch>
        </p:blipFill>
        <p:spPr>
          <a:xfrm>
            <a:off x="4499124" y="2005982"/>
            <a:ext cx="3051401" cy="2300378"/>
          </a:xfrm>
          <a:prstGeom prst="rect">
            <a:avLst/>
          </a:prstGeom>
        </p:spPr>
      </p:pic>
      <p:pic>
        <p:nvPicPr>
          <p:cNvPr id="10" name="Picture 9">
            <a:extLst>
              <a:ext uri="{FF2B5EF4-FFF2-40B4-BE49-F238E27FC236}">
                <a16:creationId xmlns:a16="http://schemas.microsoft.com/office/drawing/2014/main" id="{7DAE04C6-3537-A244-95D7-7E3F40A1E18E}"/>
              </a:ext>
            </a:extLst>
          </p:cNvPr>
          <p:cNvPicPr>
            <a:picLocks noChangeAspect="1"/>
          </p:cNvPicPr>
          <p:nvPr/>
        </p:nvPicPr>
        <p:blipFill>
          <a:blip r:embed="rId6"/>
          <a:stretch>
            <a:fillRect/>
          </a:stretch>
        </p:blipFill>
        <p:spPr>
          <a:xfrm>
            <a:off x="660248" y="2005982"/>
            <a:ext cx="3110537" cy="2300378"/>
          </a:xfrm>
          <a:prstGeom prst="rect">
            <a:avLst/>
          </a:prstGeom>
        </p:spPr>
      </p:pic>
      <p:pic>
        <p:nvPicPr>
          <p:cNvPr id="17" name="Picture 16">
            <a:extLst>
              <a:ext uri="{FF2B5EF4-FFF2-40B4-BE49-F238E27FC236}">
                <a16:creationId xmlns:a16="http://schemas.microsoft.com/office/drawing/2014/main" id="{E511EE27-D9A1-F746-90C4-8EF435C535C6}"/>
              </a:ext>
            </a:extLst>
          </p:cNvPr>
          <p:cNvPicPr>
            <a:picLocks noChangeAspect="1"/>
          </p:cNvPicPr>
          <p:nvPr/>
        </p:nvPicPr>
        <p:blipFill>
          <a:blip r:embed="rId7"/>
          <a:stretch>
            <a:fillRect/>
          </a:stretch>
        </p:blipFill>
        <p:spPr>
          <a:xfrm>
            <a:off x="7986402" y="4467975"/>
            <a:ext cx="3607276" cy="2300378"/>
          </a:xfrm>
          <a:prstGeom prst="rect">
            <a:avLst/>
          </a:prstGeom>
        </p:spPr>
      </p:pic>
      <p:pic>
        <p:nvPicPr>
          <p:cNvPr id="21" name="Picture 20">
            <a:extLst>
              <a:ext uri="{FF2B5EF4-FFF2-40B4-BE49-F238E27FC236}">
                <a16:creationId xmlns:a16="http://schemas.microsoft.com/office/drawing/2014/main" id="{9EF6075E-D934-564D-A896-E186FECE8466}"/>
              </a:ext>
            </a:extLst>
          </p:cNvPr>
          <p:cNvPicPr>
            <a:picLocks noChangeAspect="1"/>
          </p:cNvPicPr>
          <p:nvPr/>
        </p:nvPicPr>
        <p:blipFill>
          <a:blip r:embed="rId8"/>
          <a:stretch>
            <a:fillRect/>
          </a:stretch>
        </p:blipFill>
        <p:spPr>
          <a:xfrm>
            <a:off x="4178681" y="4467975"/>
            <a:ext cx="3577709" cy="2300378"/>
          </a:xfrm>
          <a:prstGeom prst="rect">
            <a:avLst/>
          </a:prstGeom>
        </p:spPr>
      </p:pic>
      <p:pic>
        <p:nvPicPr>
          <p:cNvPr id="24" name="Picture 23">
            <a:extLst>
              <a:ext uri="{FF2B5EF4-FFF2-40B4-BE49-F238E27FC236}">
                <a16:creationId xmlns:a16="http://schemas.microsoft.com/office/drawing/2014/main" id="{0A29B29D-F886-4E4C-AB33-B5542890A01E}"/>
              </a:ext>
            </a:extLst>
          </p:cNvPr>
          <p:cNvPicPr>
            <a:picLocks noChangeAspect="1"/>
          </p:cNvPicPr>
          <p:nvPr/>
        </p:nvPicPr>
        <p:blipFill>
          <a:blip r:embed="rId9"/>
          <a:stretch>
            <a:fillRect/>
          </a:stretch>
        </p:blipFill>
        <p:spPr>
          <a:xfrm>
            <a:off x="420462" y="4461295"/>
            <a:ext cx="3533999" cy="2249960"/>
          </a:xfrm>
          <a:prstGeom prst="rect">
            <a:avLst/>
          </a:prstGeom>
        </p:spPr>
      </p:pic>
    </p:spTree>
    <p:extLst>
      <p:ext uri="{BB962C8B-B14F-4D97-AF65-F5344CB8AC3E}">
        <p14:creationId xmlns:p14="http://schemas.microsoft.com/office/powerpoint/2010/main" val="1438564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2224</Words>
  <Application>Microsoft Macintosh PowerPoint</Application>
  <PresentationFormat>Widescreen</PresentationFormat>
  <Paragraphs>173</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Helvetica</vt:lpstr>
      <vt:lpstr>HELVETICA LIGHT</vt:lpstr>
      <vt:lpstr>HELVETICA LIGHT</vt:lpstr>
      <vt:lpstr>Wingdings</vt:lpstr>
      <vt:lpstr>Office Theme</vt:lpstr>
      <vt:lpstr>Capstone Project:</vt:lpstr>
      <vt:lpstr>Problem Statement</vt:lpstr>
      <vt:lpstr>What can you expect.</vt:lpstr>
      <vt:lpstr>Research</vt:lpstr>
      <vt:lpstr>Target Audience</vt:lpstr>
      <vt:lpstr>Data Sources</vt:lpstr>
      <vt:lpstr>My Approach on Time Series Analysis</vt:lpstr>
      <vt:lpstr>Compare Models and Explore trends - 1</vt:lpstr>
      <vt:lpstr>Compare Models and Explore trends - 2</vt:lpstr>
      <vt:lpstr>Comparing Metrics for 3 Models</vt:lpstr>
      <vt:lpstr>Web Application Demonstration</vt:lpstr>
      <vt:lpstr>Future Possibilities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Microsoft Office User</dc:creator>
  <cp:lastModifiedBy>Microsoft Office User</cp:lastModifiedBy>
  <cp:revision>37</cp:revision>
  <dcterms:created xsi:type="dcterms:W3CDTF">2021-06-04T04:08:15Z</dcterms:created>
  <dcterms:modified xsi:type="dcterms:W3CDTF">2021-06-04T11:26:14Z</dcterms:modified>
</cp:coreProperties>
</file>