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82" r:id="rId5"/>
    <p:sldId id="294" r:id="rId6"/>
    <p:sldId id="295" r:id="rId7"/>
    <p:sldId id="296" r:id="rId8"/>
    <p:sldId id="297" r:id="rId9"/>
    <p:sldId id="293" r:id="rId10"/>
    <p:sldId id="298" r:id="rId11"/>
    <p:sldId id="300" r:id="rId12"/>
    <p:sldId id="299" r:id="rId13"/>
    <p:sldId id="301" r:id="rId14"/>
    <p:sldId id="302" r:id="rId15"/>
    <p:sldId id="305" r:id="rId16"/>
    <p:sldId id="303" r:id="rId17"/>
    <p:sldId id="304" r:id="rId18"/>
    <p:sldId id="306" r:id="rId19"/>
    <p:sldId id="307" r:id="rId20"/>
    <p:sldId id="308" r:id="rId21"/>
    <p:sldId id="309" r:id="rId22"/>
    <p:sldId id="310" r:id="rId23"/>
    <p:sldId id="311" r:id="rId24"/>
    <p:sldId id="312" r:id="rId25"/>
    <p:sldId id="313" r:id="rId26"/>
    <p:sldId id="316" r:id="rId27"/>
    <p:sldId id="314"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62" autoAdjust="0"/>
  </p:normalViewPr>
  <p:slideViewPr>
    <p:cSldViewPr snapToGrid="0">
      <p:cViewPr varScale="1">
        <p:scale>
          <a:sx n="67" d="100"/>
          <a:sy n="67" d="100"/>
        </p:scale>
        <p:origin x="85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ba Chennamsetty" userId="e0a65b4e13431f2d" providerId="LiveId" clId="{49EC905E-F30A-4187-BD2D-1531C90EB2E4}"/>
    <pc:docChg chg="custSel addSld modSld">
      <pc:chgData name="Samba Chennamsetty" userId="e0a65b4e13431f2d" providerId="LiveId" clId="{49EC905E-F30A-4187-BD2D-1531C90EB2E4}" dt="2022-06-15T18:47:27.091" v="96" actId="20577"/>
      <pc:docMkLst>
        <pc:docMk/>
      </pc:docMkLst>
      <pc:sldChg chg="modSp mod">
        <pc:chgData name="Samba Chennamsetty" userId="e0a65b4e13431f2d" providerId="LiveId" clId="{49EC905E-F30A-4187-BD2D-1531C90EB2E4}" dt="2022-06-15T18:44:59.379" v="58" actId="207"/>
        <pc:sldMkLst>
          <pc:docMk/>
          <pc:sldMk cId="2691552934" sldId="312"/>
        </pc:sldMkLst>
        <pc:spChg chg="mod">
          <ac:chgData name="Samba Chennamsetty" userId="e0a65b4e13431f2d" providerId="LiveId" clId="{49EC905E-F30A-4187-BD2D-1531C90EB2E4}" dt="2022-06-15T18:44:59.379" v="58" actId="207"/>
          <ac:spMkLst>
            <pc:docMk/>
            <pc:sldMk cId="2691552934" sldId="312"/>
            <ac:spMk id="5" creationId="{9164B494-9242-46A4-8A0D-BB87FE1ACF6F}"/>
          </ac:spMkLst>
        </pc:spChg>
      </pc:sldChg>
      <pc:sldChg chg="modSp add mod">
        <pc:chgData name="Samba Chennamsetty" userId="e0a65b4e13431f2d" providerId="LiveId" clId="{49EC905E-F30A-4187-BD2D-1531C90EB2E4}" dt="2022-06-15T18:47:27.091" v="96" actId="20577"/>
        <pc:sldMkLst>
          <pc:docMk/>
          <pc:sldMk cId="1203155800" sldId="316"/>
        </pc:sldMkLst>
        <pc:spChg chg="mod">
          <ac:chgData name="Samba Chennamsetty" userId="e0a65b4e13431f2d" providerId="LiveId" clId="{49EC905E-F30A-4187-BD2D-1531C90EB2E4}" dt="2022-06-15T18:46:16.777" v="87" actId="20577"/>
          <ac:spMkLst>
            <pc:docMk/>
            <pc:sldMk cId="1203155800" sldId="316"/>
            <ac:spMk id="2" creationId="{A0150EC9-7E7D-4648-AC38-2A7BCBFB2EF6}"/>
          </ac:spMkLst>
        </pc:spChg>
        <pc:spChg chg="mod">
          <ac:chgData name="Samba Chennamsetty" userId="e0a65b4e13431f2d" providerId="LiveId" clId="{49EC905E-F30A-4187-BD2D-1531C90EB2E4}" dt="2022-06-15T18:47:27.091" v="96" actId="20577"/>
          <ac:spMkLst>
            <pc:docMk/>
            <pc:sldMk cId="1203155800" sldId="316"/>
            <ac:spMk id="5" creationId="{9164B494-9242-46A4-8A0D-BB87FE1ACF6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custT="1"/>
      <dgm:spPr/>
      <dgm:t>
        <a:bodyPr/>
        <a:lstStyle/>
        <a:p>
          <a:r>
            <a:rPr lang="en-US" sz="1400" b="1" dirty="0"/>
            <a:t>User Interface</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custT="1"/>
      <dgm:spPr/>
      <dgm:t>
        <a:bodyPr/>
        <a:lstStyle/>
        <a:p>
          <a:r>
            <a:rPr lang="en-US" sz="1400" dirty="0"/>
            <a:t>Web application UI that communicates with backend programming language.</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custT="1"/>
      <dgm:spPr/>
      <dgm:t>
        <a:bodyPr/>
        <a:lstStyle/>
        <a:p>
          <a:r>
            <a:rPr lang="en-US" sz="1400" b="1" dirty="0"/>
            <a:t>Backend Server</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E25CB8D7-2E39-4D62-85A9-BEB48A46DBE6}">
      <dgm:prSet custT="1"/>
      <dgm:spPr/>
      <dgm:t>
        <a:bodyPr/>
        <a:lstStyle/>
        <a:p>
          <a:r>
            <a:rPr lang="en-US" sz="1400" b="1" dirty="0"/>
            <a:t>Database server</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custT="1"/>
      <dgm:spPr/>
      <dgm:t>
        <a:bodyPr/>
        <a:lstStyle/>
        <a:p>
          <a:r>
            <a:rPr lang="en-US" sz="1400" dirty="0"/>
            <a:t>MySQL database that communicates with backend developed in java to process data.</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022A9CC9-DE66-45F5-BC7C-F82FCC7EA29A}">
      <dgm:prSet custT="1"/>
      <dgm:spPr/>
      <dgm:t>
        <a:bodyPr/>
        <a:lstStyle/>
        <a:p>
          <a:r>
            <a:rPr lang="en-US" sz="1400" dirty="0"/>
            <a:t>Backend development in java to communicates with database and user interface</a:t>
          </a:r>
        </a:p>
      </dgm:t>
    </dgm:pt>
    <dgm:pt modelId="{6B616B54-4F7E-4C19-AB07-CF929DE0226E}" type="sibTrans" cxnId="{76C2B31A-D28D-4419-9C6D-6AF2C31AACB5}">
      <dgm:prSet/>
      <dgm:spPr/>
      <dgm:t>
        <a:bodyPr/>
        <a:lstStyle/>
        <a:p>
          <a:endParaRPr lang="en-US"/>
        </a:p>
      </dgm:t>
    </dgm:pt>
    <dgm:pt modelId="{226D4D88-ED77-4EAA-AB66-FF7829EF4692}" type="parTrans" cxnId="{76C2B31A-D28D-4419-9C6D-6AF2C31AACB5}">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b="1" kern="1200" dirty="0"/>
            <a:t>User Interface</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t>Web application UI that communicates with backend programming language.</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b="1" kern="1200" dirty="0"/>
            <a:t>Backend Server</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dirty="0"/>
            <a:t>Backend development in java to communicates with database and user interface</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b="1" kern="1200" dirty="0"/>
            <a:t>Database server</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t>MySQL database that communicates with backend developed in java to process data.</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7BD9B-31B9-40C5-8984-3894A64FC6D9}"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AE9E4-3774-4ED8-BC24-5658DD0131A7}" type="slidenum">
              <a:rPr lang="en-US" smtClean="0"/>
              <a:t>‹#›</a:t>
            </a:fld>
            <a:endParaRPr lang="en-US"/>
          </a:p>
        </p:txBody>
      </p:sp>
    </p:spTree>
    <p:extLst>
      <p:ext uri="{BB962C8B-B14F-4D97-AF65-F5344CB8AC3E}">
        <p14:creationId xmlns:p14="http://schemas.microsoft.com/office/powerpoint/2010/main" val="84024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78BED28D-AA12-4EBA-BA3C-5554DFA28A52}" type="datetime1">
              <a:rPr lang="en-US" smtClean="0"/>
              <a:t>6/15/2022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8E430-0B6A-4D66-99A8-7651781B689D}"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5E9DD712-BDA3-4212-8842-9388DB9BD385}" type="datetime1">
              <a:rPr lang="en-US" smtClean="0"/>
              <a:t>6/15/2022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B2A9A348-4FCE-42B3-B66E-2B6515A41A8D}" type="datetime1">
              <a:rPr lang="en-US" smtClean="0"/>
              <a:t>6/15/2022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EE822F73-FBA1-4A84-AA0E-0FE00527FC8C}" type="datetime1">
              <a:rPr lang="en-US" smtClean="0"/>
              <a:t>6/15/2022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049C1D-1ED1-4BE0-BBB8-196AAD23ADC6}"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820CB-2357-4D54-B4E7-CD96D7A5FB5D}" type="datetime1">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D77A23-24E8-4EF5-8A9F-57EBA9C99389}"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18CDC-0231-4FCD-B9CF-B0AD7D712569}" type="datetime1">
              <a:rPr lang="en-US" smtClean="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2AE67476-314A-4C49-9F49-7F7485556C6B}" type="datetime1">
              <a:rPr lang="en-US" smtClean="0"/>
              <a:t>6/15/2022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C0233-9DED-434D-8613-49DB1E16E496}" type="datetime1">
              <a:rPr lang="en-US" smtClean="0"/>
              <a:t>6/15/2022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306B13E-2053-4FE7-B1E9-275BDE3B8DDB}" type="datetime1">
              <a:rPr lang="en-US" smtClean="0"/>
              <a:t>6/15/2022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1400" b="1">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enfed.org/personal/personal-loans" TargetMode="External"/><Relationship Id="rId2" Type="http://schemas.openxmlformats.org/officeDocument/2006/relationships/hyperlink" Target="https://happymoney.com/company" TargetMode="External"/><Relationship Id="rId1" Type="http://schemas.openxmlformats.org/officeDocument/2006/relationships/slideLayout" Target="../slideLayouts/slideLayout2.xml"/><Relationship Id="rId4" Type="http://schemas.openxmlformats.org/officeDocument/2006/relationships/hyperlink" Target="https://www.lightstream.com/about-us"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amba-chennamsetty/online-loan-management-system-aval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White">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730D41-D3A4-4CFC-91DC-62E6A5AE503B}"/>
              </a:ext>
            </a:extLst>
          </p:cNvPr>
          <p:cNvSpPr>
            <a:spLocks noGrp="1"/>
          </p:cNvSpPr>
          <p:nvPr>
            <p:ph type="subTitle" idx="4294967295"/>
          </p:nvPr>
        </p:nvSpPr>
        <p:spPr>
          <a:xfrm>
            <a:off x="7649625" y="4902728"/>
            <a:ext cx="3511550" cy="1146175"/>
          </a:xfrm>
        </p:spPr>
        <p:txBody>
          <a:bodyPr anchor="t">
            <a:normAutofit/>
          </a:bodyPr>
          <a:lstStyle/>
          <a:p>
            <a:pPr marL="0" indent="0" algn="ctr">
              <a:buNone/>
            </a:pPr>
            <a:r>
              <a:rPr lang="en-US" sz="2000" cap="none" dirty="0">
                <a:solidFill>
                  <a:schemeClr val="bg1"/>
                </a:solidFill>
                <a:latin typeface="+mj-lt"/>
                <a:cs typeface="Calibri" panose="020F0502020204030204" pitchFamily="34" charset="0"/>
              </a:rPr>
              <a:t>SUBMITTED TO</a:t>
            </a:r>
          </a:p>
          <a:p>
            <a:pPr marL="0" indent="0" algn="ctr">
              <a:buNone/>
            </a:pPr>
            <a:r>
              <a:rPr lang="en-US" sz="2400" dirty="0">
                <a:solidFill>
                  <a:schemeClr val="bg1"/>
                </a:solidFill>
                <a:latin typeface="+mj-lt"/>
                <a:cs typeface="Calibri" panose="020F0502020204030204" pitchFamily="34" charset="0"/>
              </a:rPr>
              <a:t>Dr. Reza Sadeghi</a:t>
            </a:r>
            <a:endParaRPr lang="en-US" sz="2000" dirty="0">
              <a:solidFill>
                <a:schemeClr val="bg1"/>
              </a:solidFill>
              <a:latin typeface="+mj-lt"/>
              <a:cs typeface="Calibri" panose="020F0502020204030204" pitchFamily="34" charset="0"/>
            </a:endParaRPr>
          </a:p>
        </p:txBody>
      </p:sp>
      <p:sp>
        <p:nvSpPr>
          <p:cNvPr id="2" name="Title 1">
            <a:extLst>
              <a:ext uri="{FF2B5EF4-FFF2-40B4-BE49-F238E27FC236}">
                <a16:creationId xmlns:a16="http://schemas.microsoft.com/office/drawing/2014/main" id="{E1FC5398-C628-478A-822A-BE6CBC51559B}"/>
              </a:ext>
            </a:extLst>
          </p:cNvPr>
          <p:cNvSpPr>
            <a:spLocks noGrp="1"/>
          </p:cNvSpPr>
          <p:nvPr>
            <p:ph type="ctrTitle" idx="4294967295"/>
          </p:nvPr>
        </p:nvSpPr>
        <p:spPr>
          <a:xfrm>
            <a:off x="7199992" y="1045103"/>
            <a:ext cx="4410817" cy="3857625"/>
          </a:xfrm>
        </p:spPr>
        <p:txBody>
          <a:bodyPr anchor="ctr">
            <a:normAutofit/>
          </a:bodyPr>
          <a:lstStyle/>
          <a:p>
            <a:pPr algn="ctr"/>
            <a:r>
              <a:rPr lang="en-US" sz="4000" cap="none" dirty="0">
                <a:solidFill>
                  <a:schemeClr val="bg1"/>
                </a:solidFill>
                <a:cs typeface="Calibri" panose="020F0502020204030204" pitchFamily="34" charset="0"/>
              </a:rPr>
              <a:t>ONLINE LOAN MANAGEMENT SYSTEM</a:t>
            </a:r>
            <a:br>
              <a:rPr lang="en-US" sz="4000" dirty="0">
                <a:solidFill>
                  <a:schemeClr val="bg1"/>
                </a:solidFill>
              </a:rPr>
            </a:br>
            <a:br>
              <a:rPr lang="en-US" dirty="0">
                <a:solidFill>
                  <a:schemeClr val="bg1"/>
                </a:solidFill>
              </a:rPr>
            </a:br>
            <a:r>
              <a:rPr lang="en-US" sz="2000" cap="none" dirty="0">
                <a:solidFill>
                  <a:schemeClr val="bg1"/>
                </a:solidFill>
                <a:cs typeface="Calibri" panose="020F0502020204030204" pitchFamily="34" charset="0"/>
              </a:rPr>
              <a:t>An Avalon’s team project</a:t>
            </a:r>
            <a:endParaRPr lang="en-US" sz="2400" dirty="0">
              <a:solidFill>
                <a:schemeClr val="bg1"/>
              </a:solidFill>
              <a:cs typeface="Calibri" panose="020F0502020204030204" pitchFamily="34" charset="0"/>
            </a:endParaRPr>
          </a:p>
        </p:txBody>
      </p:sp>
      <p:pic>
        <p:nvPicPr>
          <p:cNvPr id="6" name="Picture 5">
            <a:extLst>
              <a:ext uri="{FF2B5EF4-FFF2-40B4-BE49-F238E27FC236}">
                <a16:creationId xmlns:a16="http://schemas.microsoft.com/office/drawing/2014/main" id="{E114DF36-77DF-4635-8C30-65B5DC82F48D}"/>
              </a:ext>
            </a:extLst>
          </p:cNvPr>
          <p:cNvPicPr>
            <a:picLocks noChangeAspect="1"/>
          </p:cNvPicPr>
          <p:nvPr/>
        </p:nvPicPr>
        <p:blipFill>
          <a:blip r:embed="rId2"/>
          <a:stretch>
            <a:fillRect/>
          </a:stretch>
        </p:blipFill>
        <p:spPr>
          <a:xfrm>
            <a:off x="414761" y="1434645"/>
            <a:ext cx="6071983" cy="3988709"/>
          </a:xfrm>
          <a:prstGeom prst="rect">
            <a:avLst/>
          </a:prstGeom>
        </p:spPr>
      </p:pic>
      <p:sp>
        <p:nvSpPr>
          <p:cNvPr id="7" name="Slide Number Placeholder 6">
            <a:extLst>
              <a:ext uri="{FF2B5EF4-FFF2-40B4-BE49-F238E27FC236}">
                <a16:creationId xmlns:a16="http://schemas.microsoft.com/office/drawing/2014/main" id="{F27DA5EB-CECD-42B1-8EB3-D605F614F78B}"/>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Enhanced Entity-Relationship Model</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p:txBody>
          <a:bodyPr>
            <a:noAutofit/>
          </a:bodyPr>
          <a:lstStyle/>
          <a:p>
            <a:r>
              <a:rPr lang="en-US" sz="2000" dirty="0"/>
              <a:t>Enhanced Entity-Relationship model describes the table structure with column-level datatypes.</a:t>
            </a:r>
          </a:p>
          <a:p>
            <a:r>
              <a:rPr lang="en-US" sz="2000" dirty="0">
                <a:effectLst/>
                <a:latin typeface="Calibri" panose="020F0502020204030204" pitchFamily="34" charset="0"/>
                <a:ea typeface="Calibri" panose="020F0502020204030204" pitchFamily="34" charset="0"/>
              </a:rPr>
              <a:t>Each rectangle box denotes a table of the schema and inside of it describes attributes of the table.</a:t>
            </a:r>
          </a:p>
          <a:p>
            <a:r>
              <a:rPr lang="en-US" sz="2000" dirty="0">
                <a:effectLst/>
                <a:latin typeface="Calibri" panose="020F0502020204030204" pitchFamily="34" charset="0"/>
                <a:ea typeface="Calibri" panose="020F0502020204030204" pitchFamily="34" charset="0"/>
              </a:rPr>
              <a:t>The dotted lines describe a table that has a relationship with another table.</a:t>
            </a:r>
          </a:p>
          <a:p>
            <a:r>
              <a:rPr lang="en-US" sz="2000" dirty="0">
                <a:effectLst/>
                <a:latin typeface="Calibri" panose="020F0502020204030204" pitchFamily="34" charset="0"/>
                <a:ea typeface="Calibri" panose="020F0502020204030204" pitchFamily="34" charset="0"/>
              </a:rPr>
              <a:t>Each such established relation has a constraint that connects one with another.</a:t>
            </a:r>
          </a:p>
          <a:p>
            <a:r>
              <a:rPr lang="en-US" sz="2000" dirty="0"/>
              <a:t>The table structure, data types of columns, and relations between them will be generated using reverse engineering from the workbench software.</a:t>
            </a:r>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6D79466-69A0-44B7-A022-C1F19AE367C7}"/>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19879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sz="2800" dirty="0"/>
              <a:t>Enhanced Entity-Relationship Model</a:t>
            </a:r>
            <a:endParaRPr lang="en-US" dirty="0">
              <a:solidFill>
                <a:schemeClr val="tx1">
                  <a:lumMod val="85000"/>
                  <a:lumOff val="15000"/>
                </a:schemeClr>
              </a:solidFill>
            </a:endParaRPr>
          </a:p>
        </p:txBody>
      </p:sp>
      <p:pic>
        <p:nvPicPr>
          <p:cNvPr id="6" name="Content Placeholder 5">
            <a:extLst>
              <a:ext uri="{FF2B5EF4-FFF2-40B4-BE49-F238E27FC236}">
                <a16:creationId xmlns:a16="http://schemas.microsoft.com/office/drawing/2014/main" id="{1CF48792-6402-4245-B71C-9BBE29EC40E4}"/>
              </a:ext>
            </a:extLst>
          </p:cNvPr>
          <p:cNvPicPr>
            <a:picLocks noGrp="1" noChangeAspect="1"/>
          </p:cNvPicPr>
          <p:nvPr>
            <p:ph idx="1"/>
          </p:nvPr>
        </p:nvPicPr>
        <p:blipFill>
          <a:blip r:embed="rId2"/>
          <a:stretch>
            <a:fillRect/>
          </a:stretch>
        </p:blipFill>
        <p:spPr>
          <a:xfrm>
            <a:off x="4229239" y="2341563"/>
            <a:ext cx="3733521" cy="3633787"/>
          </a:xfrm>
        </p:spPr>
      </p:pic>
      <p:sp>
        <p:nvSpPr>
          <p:cNvPr id="7" name="Slide Number Placeholder 6">
            <a:extLst>
              <a:ext uri="{FF2B5EF4-FFF2-40B4-BE49-F238E27FC236}">
                <a16:creationId xmlns:a16="http://schemas.microsoft.com/office/drawing/2014/main" id="{D740C169-2291-491B-A116-7A15E7426D57}"/>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76020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SQL Database Development</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p:txBody>
          <a:bodyPr>
            <a:noAutofit/>
          </a:bodyPr>
          <a:lstStyle/>
          <a:p>
            <a:r>
              <a:rPr lang="en-US" sz="1600" dirty="0"/>
              <a:t>Employee table below created by using </a:t>
            </a:r>
            <a:r>
              <a:rPr lang="en-US" sz="1600" b="1" i="1" dirty="0"/>
              <a:t>CREATE </a:t>
            </a:r>
            <a:r>
              <a:rPr lang="en-US" sz="1600" dirty="0"/>
              <a:t>from MySQL workbench.  For this DB developer has to specify each column name along with proper datatype.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6" name="Picture 5">
            <a:extLst>
              <a:ext uri="{FF2B5EF4-FFF2-40B4-BE49-F238E27FC236}">
                <a16:creationId xmlns:a16="http://schemas.microsoft.com/office/drawing/2014/main" id="{79A01239-FF00-4803-86B9-0E1026943B59}"/>
              </a:ext>
            </a:extLst>
          </p:cNvPr>
          <p:cNvPicPr>
            <a:picLocks noChangeAspect="1"/>
          </p:cNvPicPr>
          <p:nvPr/>
        </p:nvPicPr>
        <p:blipFill>
          <a:blip r:embed="rId2"/>
          <a:stretch>
            <a:fillRect/>
          </a:stretch>
        </p:blipFill>
        <p:spPr>
          <a:xfrm>
            <a:off x="932898" y="3192468"/>
            <a:ext cx="2806589" cy="2511158"/>
          </a:xfrm>
          <a:prstGeom prst="rect">
            <a:avLst/>
          </a:prstGeom>
        </p:spPr>
      </p:pic>
      <p:sp>
        <p:nvSpPr>
          <p:cNvPr id="7" name="Slide Number Placeholder 6">
            <a:extLst>
              <a:ext uri="{FF2B5EF4-FFF2-40B4-BE49-F238E27FC236}">
                <a16:creationId xmlns:a16="http://schemas.microsoft.com/office/drawing/2014/main" id="{B52BABCA-5469-4EDE-B411-1C51BEDDF63D}"/>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288417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SQL Database Development</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p:txBody>
          <a:bodyPr>
            <a:noAutofit/>
          </a:bodyPr>
          <a:lstStyle/>
          <a:p>
            <a:r>
              <a:rPr lang="en-US" sz="1600" dirty="0"/>
              <a:t>This is the customer table created and data inserted by using MySQL quires for application operations.</a:t>
            </a:r>
          </a:p>
          <a:p>
            <a:r>
              <a:rPr lang="en-US" sz="1600" dirty="0"/>
              <a:t>Here we used the SELECT operation is used to fetch all rows from the customer table.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8" name="Picture 7">
            <a:extLst>
              <a:ext uri="{FF2B5EF4-FFF2-40B4-BE49-F238E27FC236}">
                <a16:creationId xmlns:a16="http://schemas.microsoft.com/office/drawing/2014/main" id="{D41863CF-B77B-4825-B5CA-CAFCD4F98151}"/>
              </a:ext>
            </a:extLst>
          </p:cNvPr>
          <p:cNvPicPr>
            <a:picLocks noChangeAspect="1"/>
          </p:cNvPicPr>
          <p:nvPr/>
        </p:nvPicPr>
        <p:blipFill>
          <a:blip r:embed="rId2"/>
          <a:stretch>
            <a:fillRect/>
          </a:stretch>
        </p:blipFill>
        <p:spPr>
          <a:xfrm>
            <a:off x="1004104" y="2991227"/>
            <a:ext cx="8916644" cy="2514951"/>
          </a:xfrm>
          <a:prstGeom prst="rect">
            <a:avLst/>
          </a:prstGeom>
        </p:spPr>
      </p:pic>
      <p:sp>
        <p:nvSpPr>
          <p:cNvPr id="11" name="Slide Number Placeholder 10">
            <a:extLst>
              <a:ext uri="{FF2B5EF4-FFF2-40B4-BE49-F238E27FC236}">
                <a16:creationId xmlns:a16="http://schemas.microsoft.com/office/drawing/2014/main" id="{327B2449-8E75-41FE-B152-A2C53D571D33}"/>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74537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SQL Database Development</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p:txBody>
          <a:bodyPr>
            <a:noAutofit/>
          </a:bodyPr>
          <a:lstStyle/>
          <a:p>
            <a:r>
              <a:rPr lang="en-US" sz="1600" dirty="0"/>
              <a:t>Adding new column </a:t>
            </a:r>
            <a:r>
              <a:rPr lang="en-US" sz="1600" dirty="0" err="1"/>
              <a:t>middle_name</a:t>
            </a:r>
            <a:r>
              <a:rPr lang="en-US" sz="1600" dirty="0"/>
              <a:t> to employee table using </a:t>
            </a:r>
            <a:r>
              <a:rPr lang="en-US" sz="1600" b="1" i="1" dirty="0"/>
              <a:t>ALTER</a:t>
            </a:r>
            <a:r>
              <a:rPr lang="en-US" sz="1600" dirty="0"/>
              <a:t> command</a:t>
            </a:r>
            <a:br>
              <a:rPr lang="en-US" sz="1600" dirty="0"/>
            </a:br>
            <a:endParaRPr lang="en-US" sz="1600" dirty="0"/>
          </a:p>
          <a:p>
            <a:pPr marL="0" indent="0">
              <a:buNone/>
            </a:pPr>
            <a:endParaRPr lang="en-US" sz="1600" dirty="0"/>
          </a:p>
          <a:p>
            <a:pPr marL="0" indent="0">
              <a:buNone/>
            </a:pPr>
            <a:endParaRPr lang="en-US" sz="1600" dirty="0"/>
          </a:p>
          <a:p>
            <a:r>
              <a:rPr lang="en-US" sz="1600" dirty="0"/>
              <a:t>Deleting existing column </a:t>
            </a:r>
            <a:r>
              <a:rPr lang="en-US" sz="1600" dirty="0" err="1"/>
              <a:t>middle_name</a:t>
            </a:r>
            <a:r>
              <a:rPr lang="en-US" sz="1600" dirty="0"/>
              <a:t> using </a:t>
            </a:r>
            <a:r>
              <a:rPr lang="en-US" sz="1600" b="1" i="1" dirty="0"/>
              <a:t>ALTER</a:t>
            </a:r>
            <a:r>
              <a:rPr lang="en-US" sz="1600" dirty="0"/>
              <a:t> command from employee table.</a:t>
            </a:r>
          </a:p>
          <a:p>
            <a:pPr marL="0" indent="0">
              <a:buNone/>
            </a:pPr>
            <a:endParaRPr lang="en-US" sz="1600" dirty="0"/>
          </a:p>
          <a:p>
            <a:endParaRPr lang="en-US" sz="1600" dirty="0"/>
          </a:p>
          <a:p>
            <a:r>
              <a:rPr lang="en-US" sz="1600" dirty="0"/>
              <a:t>Deleting inserted record from the employee table based on </a:t>
            </a:r>
            <a:r>
              <a:rPr lang="en-US" sz="1600" dirty="0" err="1"/>
              <a:t>emp_id</a:t>
            </a:r>
            <a:r>
              <a:rPr lang="en-US" sz="1600" dirty="0"/>
              <a:t> using </a:t>
            </a:r>
            <a:r>
              <a:rPr lang="en-US" sz="1600" b="1" i="1" dirty="0"/>
              <a:t>WHERE</a:t>
            </a:r>
            <a:r>
              <a:rPr lang="en-US" sz="1600" dirty="0"/>
              <a:t> condition</a:t>
            </a:r>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15" name="Picture 14">
            <a:extLst>
              <a:ext uri="{FF2B5EF4-FFF2-40B4-BE49-F238E27FC236}">
                <a16:creationId xmlns:a16="http://schemas.microsoft.com/office/drawing/2014/main" id="{63A19546-B500-431F-82E1-DEF43343106B}"/>
              </a:ext>
            </a:extLst>
          </p:cNvPr>
          <p:cNvPicPr>
            <a:picLocks noChangeAspect="1"/>
          </p:cNvPicPr>
          <p:nvPr/>
        </p:nvPicPr>
        <p:blipFill>
          <a:blip r:embed="rId2"/>
          <a:stretch>
            <a:fillRect/>
          </a:stretch>
        </p:blipFill>
        <p:spPr>
          <a:xfrm>
            <a:off x="937605" y="2962210"/>
            <a:ext cx="4639322" cy="466790"/>
          </a:xfrm>
          <a:prstGeom prst="rect">
            <a:avLst/>
          </a:prstGeom>
        </p:spPr>
      </p:pic>
      <p:pic>
        <p:nvPicPr>
          <p:cNvPr id="17" name="Picture 16">
            <a:extLst>
              <a:ext uri="{FF2B5EF4-FFF2-40B4-BE49-F238E27FC236}">
                <a16:creationId xmlns:a16="http://schemas.microsoft.com/office/drawing/2014/main" id="{9CA6C08F-80E0-477A-8D3C-676564492C8D}"/>
              </a:ext>
            </a:extLst>
          </p:cNvPr>
          <p:cNvPicPr>
            <a:picLocks noChangeAspect="1"/>
          </p:cNvPicPr>
          <p:nvPr/>
        </p:nvPicPr>
        <p:blipFill>
          <a:blip r:embed="rId3"/>
          <a:stretch>
            <a:fillRect/>
          </a:stretch>
        </p:blipFill>
        <p:spPr>
          <a:xfrm>
            <a:off x="937605" y="4321121"/>
            <a:ext cx="4220164" cy="381053"/>
          </a:xfrm>
          <a:prstGeom prst="rect">
            <a:avLst/>
          </a:prstGeom>
        </p:spPr>
      </p:pic>
      <p:pic>
        <p:nvPicPr>
          <p:cNvPr id="19" name="Picture 18">
            <a:extLst>
              <a:ext uri="{FF2B5EF4-FFF2-40B4-BE49-F238E27FC236}">
                <a16:creationId xmlns:a16="http://schemas.microsoft.com/office/drawing/2014/main" id="{F3787D2E-7A86-4389-9491-3588DB7FAF7A}"/>
              </a:ext>
            </a:extLst>
          </p:cNvPr>
          <p:cNvPicPr>
            <a:picLocks noChangeAspect="1"/>
          </p:cNvPicPr>
          <p:nvPr/>
        </p:nvPicPr>
        <p:blipFill>
          <a:blip r:embed="rId4"/>
          <a:stretch>
            <a:fillRect/>
          </a:stretch>
        </p:blipFill>
        <p:spPr>
          <a:xfrm>
            <a:off x="937605" y="5694752"/>
            <a:ext cx="3982006" cy="533474"/>
          </a:xfrm>
          <a:prstGeom prst="rect">
            <a:avLst/>
          </a:prstGeom>
        </p:spPr>
      </p:pic>
      <p:sp>
        <p:nvSpPr>
          <p:cNvPr id="20" name="Slide Number Placeholder 19">
            <a:extLst>
              <a:ext uri="{FF2B5EF4-FFF2-40B4-BE49-F238E27FC236}">
                <a16:creationId xmlns:a16="http://schemas.microsoft.com/office/drawing/2014/main" id="{C2F91117-12F2-4451-8842-E1FFB884A944}"/>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05876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SQL Database Development</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p:txBody>
          <a:bodyPr>
            <a:noAutofit/>
          </a:bodyPr>
          <a:lstStyle/>
          <a:p>
            <a:r>
              <a:rPr lang="en-US" sz="1600" dirty="0"/>
              <a:t>The </a:t>
            </a:r>
            <a:r>
              <a:rPr lang="en-US" sz="1600" b="1" i="1" dirty="0"/>
              <a:t>UPDATE</a:t>
            </a:r>
            <a:r>
              <a:rPr lang="en-US" sz="1600" dirty="0"/>
              <a:t> operation is used to update the multiple rows using the </a:t>
            </a:r>
            <a:r>
              <a:rPr lang="en-US" sz="1600" b="1" i="1" dirty="0"/>
              <a:t>WHERE</a:t>
            </a:r>
            <a:r>
              <a:rPr lang="en-US" sz="1600" dirty="0"/>
              <a:t> condition, with this matching records from where the condition will update to new values.</a:t>
            </a:r>
          </a:p>
          <a:p>
            <a:r>
              <a:rPr lang="en-US" sz="1600" dirty="0"/>
              <a:t> </a:t>
            </a:r>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6" name="Picture 5">
            <a:extLst>
              <a:ext uri="{FF2B5EF4-FFF2-40B4-BE49-F238E27FC236}">
                <a16:creationId xmlns:a16="http://schemas.microsoft.com/office/drawing/2014/main" id="{D843A9C9-D841-468C-BD0A-2FAA76B2B26C}"/>
              </a:ext>
            </a:extLst>
          </p:cNvPr>
          <p:cNvPicPr>
            <a:picLocks noChangeAspect="1"/>
          </p:cNvPicPr>
          <p:nvPr/>
        </p:nvPicPr>
        <p:blipFill>
          <a:blip r:embed="rId2"/>
          <a:stretch>
            <a:fillRect/>
          </a:stretch>
        </p:blipFill>
        <p:spPr>
          <a:xfrm>
            <a:off x="1022376" y="3327030"/>
            <a:ext cx="7671248" cy="2648320"/>
          </a:xfrm>
          <a:prstGeom prst="rect">
            <a:avLst/>
          </a:prstGeom>
        </p:spPr>
      </p:pic>
      <p:sp>
        <p:nvSpPr>
          <p:cNvPr id="7" name="Slide Number Placeholder 6">
            <a:extLst>
              <a:ext uri="{FF2B5EF4-FFF2-40B4-BE49-F238E27FC236}">
                <a16:creationId xmlns:a16="http://schemas.microsoft.com/office/drawing/2014/main" id="{C283405F-ADD9-4BD5-8040-E8E7CB69A0FA}"/>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95805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Loading Data &amp; Performance Enhancement</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p:txBody>
          <a:bodyPr>
            <a:noAutofit/>
          </a:bodyPr>
          <a:lstStyle/>
          <a:p>
            <a:r>
              <a:rPr lang="en-US" sz="1800" dirty="0"/>
              <a:t>By connecting the database with backend technology by giving valid credentials (URL, driver-class-name, username, and password) developer loads the data from the database server to the backend.</a:t>
            </a:r>
          </a:p>
          <a:p>
            <a:r>
              <a:rPr lang="en-US" sz="1800" dirty="0"/>
              <a:t>Backend technology has to process or modify data before sending it to the User Interface.</a:t>
            </a:r>
          </a:p>
          <a:p>
            <a:r>
              <a:rPr lang="en-US" sz="1800" dirty="0"/>
              <a:t>The below is the database connecting from the java spring framework to the MySQL database server of loan schema.</a:t>
            </a:r>
          </a:p>
          <a:p>
            <a:endParaRPr lang="en-US" sz="1600" dirty="0"/>
          </a:p>
          <a:p>
            <a:endParaRPr lang="en-US" sz="1600" dirty="0"/>
          </a:p>
          <a:p>
            <a:endParaRPr lang="en-US" sz="1600" b="1"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7" name="Picture 6">
            <a:extLst>
              <a:ext uri="{FF2B5EF4-FFF2-40B4-BE49-F238E27FC236}">
                <a16:creationId xmlns:a16="http://schemas.microsoft.com/office/drawing/2014/main" id="{AB0A5FBE-F189-4E41-834B-6A09781B44A3}"/>
              </a:ext>
            </a:extLst>
          </p:cNvPr>
          <p:cNvPicPr>
            <a:picLocks noChangeAspect="1"/>
          </p:cNvPicPr>
          <p:nvPr/>
        </p:nvPicPr>
        <p:blipFill>
          <a:blip r:embed="rId2"/>
          <a:stretch>
            <a:fillRect/>
          </a:stretch>
        </p:blipFill>
        <p:spPr>
          <a:xfrm>
            <a:off x="936663" y="4357885"/>
            <a:ext cx="9652173" cy="1278640"/>
          </a:xfrm>
          <a:prstGeom prst="rect">
            <a:avLst/>
          </a:prstGeom>
        </p:spPr>
      </p:pic>
      <p:sp>
        <p:nvSpPr>
          <p:cNvPr id="8" name="Slide Number Placeholder 7">
            <a:extLst>
              <a:ext uri="{FF2B5EF4-FFF2-40B4-BE49-F238E27FC236}">
                <a16:creationId xmlns:a16="http://schemas.microsoft.com/office/drawing/2014/main" id="{F4282EFF-444A-407D-AE6C-9A1B7B804272}"/>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61892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Loading Data &amp; Performance Enhancement</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2" y="2161069"/>
            <a:ext cx="11029615" cy="3814281"/>
          </a:xfrm>
        </p:spPr>
        <p:txBody>
          <a:bodyPr>
            <a:noAutofit/>
          </a:bodyPr>
          <a:lstStyle/>
          <a:p>
            <a:r>
              <a:rPr lang="en-US" sz="1600" dirty="0"/>
              <a:t>By providing valid data to the database tables and proper foreign key values, the server is able to fetch the data as early as possible and that results in the performance of the query.</a:t>
            </a:r>
          </a:p>
          <a:p>
            <a:endParaRPr lang="en-US" sz="1600" dirty="0"/>
          </a:p>
          <a:p>
            <a:endParaRPr lang="en-US" sz="1600" dirty="0"/>
          </a:p>
          <a:p>
            <a:endParaRPr lang="en-US" sz="1600" dirty="0"/>
          </a:p>
          <a:p>
            <a:endParaRPr lang="en-US" sz="1600" dirty="0"/>
          </a:p>
          <a:p>
            <a:endParaRPr lang="en-US" sz="1600" dirty="0"/>
          </a:p>
          <a:p>
            <a:endParaRPr lang="en-US" sz="1600" b="1"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6" name="Picture 5">
            <a:extLst>
              <a:ext uri="{FF2B5EF4-FFF2-40B4-BE49-F238E27FC236}">
                <a16:creationId xmlns:a16="http://schemas.microsoft.com/office/drawing/2014/main" id="{921651D5-25EB-40D3-941F-47A5FB700CCE}"/>
              </a:ext>
            </a:extLst>
          </p:cNvPr>
          <p:cNvPicPr>
            <a:picLocks noChangeAspect="1"/>
          </p:cNvPicPr>
          <p:nvPr/>
        </p:nvPicPr>
        <p:blipFill>
          <a:blip r:embed="rId2"/>
          <a:stretch>
            <a:fillRect/>
          </a:stretch>
        </p:blipFill>
        <p:spPr>
          <a:xfrm>
            <a:off x="1030714" y="2958453"/>
            <a:ext cx="8058693" cy="3197391"/>
          </a:xfrm>
          <a:prstGeom prst="rect">
            <a:avLst/>
          </a:prstGeom>
        </p:spPr>
      </p:pic>
      <p:sp>
        <p:nvSpPr>
          <p:cNvPr id="8" name="Slide Number Placeholder 7">
            <a:extLst>
              <a:ext uri="{FF2B5EF4-FFF2-40B4-BE49-F238E27FC236}">
                <a16:creationId xmlns:a16="http://schemas.microsoft.com/office/drawing/2014/main" id="{A365A9E2-A6F8-435C-BC04-9D93F262D2D3}"/>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87305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Graphical User Interface</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2" y="2161069"/>
            <a:ext cx="11029615" cy="3814281"/>
          </a:xfrm>
        </p:spPr>
        <p:txBody>
          <a:bodyPr>
            <a:noAutofit/>
          </a:bodyPr>
          <a:lstStyle/>
          <a:p>
            <a:r>
              <a:rPr lang="en-US" sz="1600" dirty="0"/>
              <a:t>Index page contains both the login pages of employee and customer. Successful customer login redirects to customer dashboard &amp; employee as well.</a:t>
            </a:r>
            <a:br>
              <a:rPr lang="en-US" sz="1600" dirty="0"/>
            </a:br>
            <a:br>
              <a:rPr lang="en-US" sz="1600" dirty="0"/>
            </a:br>
            <a:br>
              <a:rPr lang="en-US" sz="1600" dirty="0"/>
            </a:br>
            <a:br>
              <a:rPr lang="en-US" sz="1600" dirty="0"/>
            </a:br>
            <a:endParaRPr lang="en-US" sz="1600" dirty="0"/>
          </a:p>
          <a:p>
            <a:endParaRPr lang="en-US" sz="1600" dirty="0"/>
          </a:p>
          <a:p>
            <a:endParaRPr lang="en-US" sz="1600" dirty="0"/>
          </a:p>
          <a:p>
            <a:endParaRPr lang="en-US" sz="1600" dirty="0"/>
          </a:p>
          <a:p>
            <a:endParaRPr lang="en-US" sz="1600" b="1"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7" name="Picture 6">
            <a:extLst>
              <a:ext uri="{FF2B5EF4-FFF2-40B4-BE49-F238E27FC236}">
                <a16:creationId xmlns:a16="http://schemas.microsoft.com/office/drawing/2014/main" id="{F5B417EB-5EF1-4A95-9766-EE5D1992891D}"/>
              </a:ext>
            </a:extLst>
          </p:cNvPr>
          <p:cNvPicPr>
            <a:picLocks noChangeAspect="1"/>
          </p:cNvPicPr>
          <p:nvPr/>
        </p:nvPicPr>
        <p:blipFill>
          <a:blip r:embed="rId2"/>
          <a:stretch>
            <a:fillRect/>
          </a:stretch>
        </p:blipFill>
        <p:spPr>
          <a:xfrm>
            <a:off x="2129050" y="2824964"/>
            <a:ext cx="7640953" cy="4033036"/>
          </a:xfrm>
          <a:prstGeom prst="rect">
            <a:avLst/>
          </a:prstGeom>
        </p:spPr>
      </p:pic>
      <p:sp>
        <p:nvSpPr>
          <p:cNvPr id="8" name="Slide Number Placeholder 7">
            <a:extLst>
              <a:ext uri="{FF2B5EF4-FFF2-40B4-BE49-F238E27FC236}">
                <a16:creationId xmlns:a16="http://schemas.microsoft.com/office/drawing/2014/main" id="{1306588F-CE69-44F5-9B62-C722E465FBC3}"/>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423571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Graphical User Interface</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2" y="2161069"/>
            <a:ext cx="11029615" cy="3814281"/>
          </a:xfrm>
        </p:spPr>
        <p:txBody>
          <a:bodyPr>
            <a:noAutofit/>
          </a:bodyPr>
          <a:lstStyle/>
          <a:p>
            <a:r>
              <a:rPr lang="en-US" sz="1600" dirty="0"/>
              <a:t>Customer has to enter valid credentials to enter into their dashboard.</a:t>
            </a:r>
          </a:p>
          <a:p>
            <a:pPr marL="0" indent="0">
              <a:buNone/>
            </a:pPr>
            <a:br>
              <a:rPr lang="en-US" sz="1600" dirty="0"/>
            </a:br>
            <a:br>
              <a:rPr lang="en-US" sz="1600" dirty="0"/>
            </a:br>
            <a:br>
              <a:rPr lang="en-US" sz="1600" dirty="0"/>
            </a:br>
            <a:br>
              <a:rPr lang="en-US" sz="1600" dirty="0"/>
            </a:br>
            <a:endParaRPr lang="en-US" sz="1600" dirty="0"/>
          </a:p>
          <a:p>
            <a:endParaRPr lang="en-US" sz="1600" dirty="0"/>
          </a:p>
          <a:p>
            <a:endParaRPr lang="en-US" sz="1600" dirty="0"/>
          </a:p>
          <a:p>
            <a:endParaRPr lang="en-US" sz="1600" dirty="0"/>
          </a:p>
          <a:p>
            <a:endParaRPr lang="en-US" sz="1600" b="1"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6" name="Picture 5">
            <a:extLst>
              <a:ext uri="{FF2B5EF4-FFF2-40B4-BE49-F238E27FC236}">
                <a16:creationId xmlns:a16="http://schemas.microsoft.com/office/drawing/2014/main" id="{ADFAEE0F-9FEC-4FDB-9584-AC4B58A6CC63}"/>
              </a:ext>
            </a:extLst>
          </p:cNvPr>
          <p:cNvPicPr>
            <a:picLocks noChangeAspect="1"/>
          </p:cNvPicPr>
          <p:nvPr/>
        </p:nvPicPr>
        <p:blipFill>
          <a:blip r:embed="rId2"/>
          <a:stretch>
            <a:fillRect/>
          </a:stretch>
        </p:blipFill>
        <p:spPr>
          <a:xfrm>
            <a:off x="2207493" y="2485566"/>
            <a:ext cx="7777011" cy="4372434"/>
          </a:xfrm>
          <a:prstGeom prst="rect">
            <a:avLst/>
          </a:prstGeom>
        </p:spPr>
      </p:pic>
      <p:sp>
        <p:nvSpPr>
          <p:cNvPr id="8" name="Slide Number Placeholder 7">
            <a:extLst>
              <a:ext uri="{FF2B5EF4-FFF2-40B4-BE49-F238E27FC236}">
                <a16:creationId xmlns:a16="http://schemas.microsoft.com/office/drawing/2014/main" id="{41177245-C525-49B3-B396-42F864FEBF46}"/>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77006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Outline</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4670509"/>
          </a:xfrm>
          <a:prstGeom prst="rect">
            <a:avLst/>
          </a:prstGeom>
          <a:noFill/>
        </p:spPr>
        <p:txBody>
          <a:bodyPr wrap="square" rtlCol="0">
            <a:spAutoFit/>
          </a:bodyPr>
          <a:lstStyle/>
          <a:p>
            <a:pPr marL="285750" indent="-285750">
              <a:lnSpc>
                <a:spcPct val="150000"/>
              </a:lnSpc>
              <a:buClr>
                <a:schemeClr val="accent1"/>
              </a:buClr>
              <a:buSzPct val="110000"/>
              <a:buFont typeface="Wingdings" panose="05000000000000000000" pitchFamily="2" charset="2"/>
              <a:buChar char="§"/>
            </a:pPr>
            <a:r>
              <a:rPr lang="en-US" sz="1700" dirty="0"/>
              <a:t>Team Members</a:t>
            </a:r>
          </a:p>
          <a:p>
            <a:pPr marL="285750" indent="-285750">
              <a:lnSpc>
                <a:spcPct val="150000"/>
              </a:lnSpc>
              <a:buClr>
                <a:schemeClr val="accent1"/>
              </a:buClr>
              <a:buSzPct val="110000"/>
              <a:buFont typeface="Wingdings" panose="05000000000000000000" pitchFamily="2" charset="2"/>
              <a:buChar char="§"/>
            </a:pPr>
            <a:r>
              <a:rPr lang="en-US" sz="1700" dirty="0"/>
              <a:t>Introduction</a:t>
            </a:r>
          </a:p>
          <a:p>
            <a:pPr marL="285750" indent="-285750">
              <a:lnSpc>
                <a:spcPct val="150000"/>
              </a:lnSpc>
              <a:buClr>
                <a:schemeClr val="accent1"/>
              </a:buClr>
              <a:buSzPct val="110000"/>
              <a:buFont typeface="Wingdings" panose="05000000000000000000" pitchFamily="2" charset="2"/>
              <a:buChar char="§"/>
            </a:pPr>
            <a:r>
              <a:rPr lang="en-US" sz="1700" dirty="0"/>
              <a:t>Description</a:t>
            </a:r>
          </a:p>
          <a:p>
            <a:pPr marL="285750" indent="-285750">
              <a:lnSpc>
                <a:spcPct val="150000"/>
              </a:lnSpc>
              <a:buClr>
                <a:schemeClr val="accent1"/>
              </a:buClr>
              <a:buSzPct val="110000"/>
              <a:buFont typeface="Wingdings" panose="05000000000000000000" pitchFamily="2" charset="2"/>
              <a:buChar char="§"/>
            </a:pPr>
            <a:r>
              <a:rPr lang="en-US" sz="1700" dirty="0"/>
              <a:t>Application flow</a:t>
            </a:r>
          </a:p>
          <a:p>
            <a:pPr marL="285750" indent="-285750">
              <a:lnSpc>
                <a:spcPct val="150000"/>
              </a:lnSpc>
              <a:buClr>
                <a:schemeClr val="accent1"/>
              </a:buClr>
              <a:buSzPct val="110000"/>
              <a:buFont typeface="Wingdings" panose="05000000000000000000" pitchFamily="2" charset="2"/>
              <a:buChar char="§"/>
            </a:pPr>
            <a:r>
              <a:rPr lang="en-US" sz="1700" dirty="0"/>
              <a:t>Software Requirements</a:t>
            </a:r>
          </a:p>
          <a:p>
            <a:pPr marL="285750" indent="-285750">
              <a:lnSpc>
                <a:spcPct val="150000"/>
              </a:lnSpc>
              <a:buClr>
                <a:schemeClr val="accent1"/>
              </a:buClr>
              <a:buSzPct val="110000"/>
              <a:buFont typeface="Wingdings" panose="05000000000000000000" pitchFamily="2" charset="2"/>
              <a:buChar char="§"/>
            </a:pPr>
            <a:r>
              <a:rPr lang="en-US" sz="1700" dirty="0"/>
              <a:t>Entity Relationship Model</a:t>
            </a:r>
          </a:p>
          <a:p>
            <a:pPr marL="285750" indent="-285750">
              <a:lnSpc>
                <a:spcPct val="150000"/>
              </a:lnSpc>
              <a:buClr>
                <a:schemeClr val="accent1"/>
              </a:buClr>
              <a:buSzPct val="110000"/>
              <a:buFont typeface="Wingdings" panose="05000000000000000000" pitchFamily="2" charset="2"/>
              <a:buChar char="§"/>
            </a:pPr>
            <a:r>
              <a:rPr lang="en-US" sz="1700" dirty="0"/>
              <a:t>Enhanced Entity-Relationship Model</a:t>
            </a:r>
          </a:p>
          <a:p>
            <a:pPr marL="285750" indent="-285750">
              <a:lnSpc>
                <a:spcPct val="150000"/>
              </a:lnSpc>
              <a:buClr>
                <a:schemeClr val="accent1"/>
              </a:buClr>
              <a:buSzPct val="110000"/>
              <a:buFont typeface="Wingdings" panose="05000000000000000000" pitchFamily="2" charset="2"/>
              <a:buChar char="§"/>
            </a:pPr>
            <a:r>
              <a:rPr lang="en-US" sz="1700" dirty="0"/>
              <a:t>SQL Database Development</a:t>
            </a:r>
          </a:p>
          <a:p>
            <a:pPr marL="285750" indent="-285750">
              <a:lnSpc>
                <a:spcPct val="150000"/>
              </a:lnSpc>
              <a:buClr>
                <a:schemeClr val="accent1"/>
              </a:buClr>
              <a:buSzPct val="110000"/>
              <a:buFont typeface="Wingdings" panose="05000000000000000000" pitchFamily="2" charset="2"/>
              <a:buChar char="§"/>
            </a:pPr>
            <a:r>
              <a:rPr lang="en-US" sz="1700" dirty="0"/>
              <a:t>Loading Data &amp; Performance Enhancement</a:t>
            </a:r>
          </a:p>
          <a:p>
            <a:pPr marL="285750" indent="-285750">
              <a:lnSpc>
                <a:spcPct val="150000"/>
              </a:lnSpc>
              <a:buClr>
                <a:schemeClr val="accent1"/>
              </a:buClr>
              <a:buSzPct val="110000"/>
              <a:buFont typeface="Wingdings" panose="05000000000000000000" pitchFamily="2" charset="2"/>
              <a:buChar char="§"/>
            </a:pPr>
            <a:r>
              <a:rPr lang="en-US" sz="1700" dirty="0"/>
              <a:t>Graphical User Interface</a:t>
            </a:r>
          </a:p>
          <a:p>
            <a:pPr marL="285750" indent="-285750">
              <a:lnSpc>
                <a:spcPct val="150000"/>
              </a:lnSpc>
              <a:buClr>
                <a:schemeClr val="accent1"/>
              </a:buClr>
              <a:buSzPct val="110000"/>
              <a:buFont typeface="Wingdings" panose="05000000000000000000" pitchFamily="2" charset="2"/>
              <a:buChar char="§"/>
            </a:pPr>
            <a:r>
              <a:rPr lang="en-US" sz="1700" dirty="0"/>
              <a:t>References </a:t>
            </a:r>
          </a:p>
          <a:p>
            <a:endParaRPr lang="en-US" sz="1700" dirty="0"/>
          </a:p>
        </p:txBody>
      </p:sp>
      <p:sp>
        <p:nvSpPr>
          <p:cNvPr id="5" name="Slide Number Placeholder 4">
            <a:extLst>
              <a:ext uri="{FF2B5EF4-FFF2-40B4-BE49-F238E27FC236}">
                <a16:creationId xmlns:a16="http://schemas.microsoft.com/office/drawing/2014/main" id="{1EBB3A1D-96E3-4815-9BB7-F6BF946CA680}"/>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25970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Graphical User Interface</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2" y="2161069"/>
            <a:ext cx="11029615" cy="3814281"/>
          </a:xfrm>
        </p:spPr>
        <p:txBody>
          <a:bodyPr>
            <a:noAutofit/>
          </a:bodyPr>
          <a:lstStyle/>
          <a:p>
            <a:r>
              <a:rPr lang="en-US" sz="1600" dirty="0"/>
              <a:t>Once the customer applied for the loan from his dashboard, the respective bank employee receives the request. Then the employee is able to see the requested loans from the navigation bar.</a:t>
            </a:r>
            <a:br>
              <a:rPr lang="en-US" sz="1600" dirty="0"/>
            </a:br>
            <a:br>
              <a:rPr lang="en-US" sz="1600" dirty="0"/>
            </a:br>
            <a:br>
              <a:rPr lang="en-US" sz="1600" dirty="0"/>
            </a:br>
            <a:br>
              <a:rPr lang="en-US" sz="1600" dirty="0"/>
            </a:br>
            <a:br>
              <a:rPr lang="en-US" sz="1600" dirty="0"/>
            </a:br>
            <a:endParaRPr lang="en-US" sz="1600" dirty="0"/>
          </a:p>
          <a:p>
            <a:endParaRPr lang="en-US" sz="1600" dirty="0"/>
          </a:p>
          <a:p>
            <a:endParaRPr lang="en-US" sz="1600" dirty="0"/>
          </a:p>
          <a:p>
            <a:endParaRPr lang="en-US" sz="1600" dirty="0"/>
          </a:p>
          <a:p>
            <a:endParaRPr lang="en-US" sz="1600" b="1" dirty="0"/>
          </a:p>
          <a:p>
            <a:endParaRPr lang="en-US" sz="1600" dirty="0"/>
          </a:p>
          <a:p>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pic>
        <p:nvPicPr>
          <p:cNvPr id="7" name="Picture 6">
            <a:extLst>
              <a:ext uri="{FF2B5EF4-FFF2-40B4-BE49-F238E27FC236}">
                <a16:creationId xmlns:a16="http://schemas.microsoft.com/office/drawing/2014/main" id="{693CDC88-8A1C-4069-8CC5-88BA19D83D75}"/>
              </a:ext>
            </a:extLst>
          </p:cNvPr>
          <p:cNvPicPr>
            <a:picLocks noChangeAspect="1"/>
          </p:cNvPicPr>
          <p:nvPr/>
        </p:nvPicPr>
        <p:blipFill>
          <a:blip r:embed="rId2"/>
          <a:stretch>
            <a:fillRect/>
          </a:stretch>
        </p:blipFill>
        <p:spPr>
          <a:xfrm>
            <a:off x="2353339" y="2649562"/>
            <a:ext cx="7485321" cy="4208438"/>
          </a:xfrm>
          <a:prstGeom prst="rect">
            <a:avLst/>
          </a:prstGeom>
        </p:spPr>
      </p:pic>
      <p:sp>
        <p:nvSpPr>
          <p:cNvPr id="8" name="Slide Number Placeholder 7">
            <a:extLst>
              <a:ext uri="{FF2B5EF4-FFF2-40B4-BE49-F238E27FC236}">
                <a16:creationId xmlns:a16="http://schemas.microsoft.com/office/drawing/2014/main" id="{20431DF5-B3A2-408C-BE0D-0A401F5B5F0C}"/>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4113828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Graphical User Interface</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2" y="2161069"/>
            <a:ext cx="11029615" cy="3814281"/>
          </a:xfrm>
        </p:spPr>
        <p:txBody>
          <a:bodyPr>
            <a:noAutofit/>
          </a:bodyPr>
          <a:lstStyle/>
          <a:p>
            <a:r>
              <a:rPr lang="en-US" sz="1600" dirty="0"/>
              <a:t>The rest of the flow continues by running the application.</a:t>
            </a:r>
          </a:p>
          <a:p>
            <a:r>
              <a:rPr lang="en-US" sz="1600" dirty="0"/>
              <a:t>Application URL: </a:t>
            </a:r>
            <a:r>
              <a:rPr lang="en-US" sz="1600" dirty="0">
                <a:solidFill>
                  <a:schemeClr val="accent1">
                    <a:lumMod val="75000"/>
                  </a:schemeClr>
                </a:solidFill>
                <a:hlinkClick r:id="rId2">
                  <a:extLst>
                    <a:ext uri="{A12FA001-AC4F-418D-AE19-62706E023703}">
                      <ahyp:hlinkClr xmlns:ahyp="http://schemas.microsoft.com/office/drawing/2018/hyperlinkcolor" val="tx"/>
                    </a:ext>
                  </a:extLst>
                </a:hlinkClick>
              </a:rPr>
              <a:t>http://localhost:8080</a:t>
            </a:r>
            <a:r>
              <a:rPr lang="en-US" sz="1600" dirty="0">
                <a:solidFill>
                  <a:schemeClr val="accent1">
                    <a:lumMod val="75000"/>
                  </a:schemeClr>
                </a:solidFill>
              </a:rPr>
              <a:t> </a:t>
            </a:r>
          </a:p>
          <a:p>
            <a:pPr marL="0" indent="0">
              <a:buNone/>
            </a:pPr>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744803F-86B2-4622-9E09-D1D8C279B3D3}"/>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2691552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REFERENCES</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2" y="2161069"/>
            <a:ext cx="11029615" cy="3814281"/>
          </a:xfrm>
        </p:spPr>
        <p:txBody>
          <a:bodyPr>
            <a:noAutofit/>
          </a:bodyPr>
          <a:lstStyle/>
          <a:p>
            <a:pPr marL="0" indent="0">
              <a:buNone/>
            </a:pPr>
            <a:r>
              <a:rPr lang="en-US" sz="1800" dirty="0">
                <a:effectLst/>
                <a:latin typeface="Calibri" panose="020F0502020204030204" pitchFamily="34" charset="0"/>
                <a:ea typeface="Calibri" panose="020F0502020204030204" pitchFamily="34" charset="0"/>
              </a:rPr>
              <a:t>[1] "About Happy Money Loan Company," [Online]. Available: </a:t>
            </a:r>
            <a:r>
              <a:rPr lang="en-US" sz="1800" dirty="0">
                <a:solidFill>
                  <a:srgbClr val="0070C0"/>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https://happymoney.com/company</a:t>
            </a:r>
            <a:endParaRPr lang="en-US" sz="1800" dirty="0">
              <a:effectLst/>
              <a:latin typeface="Calibri" panose="020F0502020204030204" pitchFamily="34" charset="0"/>
              <a:ea typeface="Calibri" panose="020F0502020204030204" pitchFamily="34" charset="0"/>
            </a:endParaRPr>
          </a:p>
          <a:p>
            <a:pPr marL="0" indent="0">
              <a:buNone/>
            </a:pPr>
            <a:r>
              <a:rPr lang="en-US" sz="1800" dirty="0">
                <a:effectLst/>
                <a:latin typeface="Calibri" panose="020F0502020204030204" pitchFamily="34" charset="0"/>
                <a:ea typeface="Calibri" panose="020F0502020204030204" pitchFamily="34" charset="0"/>
              </a:rPr>
              <a:t>[2] "About </a:t>
            </a:r>
            <a:r>
              <a:rPr lang="en-US" sz="1800" dirty="0" err="1">
                <a:effectLst/>
                <a:latin typeface="Calibri" panose="020F0502020204030204" pitchFamily="34" charset="0"/>
                <a:ea typeface="Calibri" panose="020F0502020204030204" pitchFamily="34" charset="0"/>
              </a:rPr>
              <a:t>PenFred</a:t>
            </a:r>
            <a:r>
              <a:rPr lang="en-US" sz="1800" dirty="0">
                <a:effectLst/>
                <a:latin typeface="Calibri" panose="020F0502020204030204" pitchFamily="34" charset="0"/>
                <a:ea typeface="Calibri" panose="020F0502020204030204" pitchFamily="34" charset="0"/>
              </a:rPr>
              <a:t> Credit Union," [Online]. Available: </a:t>
            </a:r>
            <a:r>
              <a:rPr lang="en-US" sz="1800" dirty="0">
                <a:solidFill>
                  <a:srgbClr val="0070C0"/>
                </a:solidFill>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https://www.penfed.org/personal/personal-loans</a:t>
            </a:r>
            <a:endParaRPr lang="en-US" sz="1800" dirty="0">
              <a:solidFill>
                <a:srgbClr val="0070C0"/>
              </a:solidFill>
              <a:effectLst/>
              <a:latin typeface="Calibri" panose="020F0502020204030204" pitchFamily="34" charset="0"/>
              <a:ea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rPr>
              <a:t>[3] </a:t>
            </a:r>
            <a:r>
              <a:rPr lang="en-US" sz="1800" dirty="0">
                <a:effectLst/>
                <a:latin typeface="Calibri" panose="020F0502020204030204" pitchFamily="34" charset="0"/>
                <a:ea typeface="Calibri" panose="020F0502020204030204" pitchFamily="34" charset="0"/>
              </a:rPr>
              <a:t>"Theme Of Light Stream," [Online]. Available: </a:t>
            </a:r>
            <a:r>
              <a:rPr lang="en-US" sz="1800" dirty="0">
                <a:solidFill>
                  <a:srgbClr val="0070C0"/>
                </a:solidFill>
                <a:effectLst/>
                <a:latin typeface="Calibri" panose="020F050202020403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https://www.lightstream.com/about-us</a:t>
            </a:r>
            <a:endParaRPr lang="en-US" sz="1800" dirty="0">
              <a:solidFill>
                <a:srgbClr val="0070C0"/>
              </a:solidFill>
              <a:effectLst/>
              <a:latin typeface="Calibri" panose="020F0502020204030204" pitchFamily="34" charset="0"/>
              <a:ea typeface="Calibri" panose="020F0502020204030204" pitchFamily="34" charset="0"/>
            </a:endParaRPr>
          </a:p>
          <a:p>
            <a:pPr marL="0" indent="0">
              <a:buNone/>
            </a:pPr>
            <a:endParaRPr lang="en-US" sz="16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DC63377-6F3C-4637-BCB7-6BCA462BCC7D}"/>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368807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dirty="0"/>
              <a:t>GITHUB REFERENCE</a:t>
            </a:r>
            <a:endParaRPr lang="en-US" sz="2800" dirty="0"/>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192" y="2161069"/>
            <a:ext cx="11029615" cy="3814281"/>
          </a:xfrm>
        </p:spPr>
        <p:txBody>
          <a:bodyPr>
            <a:noAutofit/>
          </a:bodyPr>
          <a:lstStyle/>
          <a:p>
            <a:pPr marL="0" indent="0">
              <a:buNone/>
            </a:pPr>
            <a:r>
              <a:rPr lang="en-US" sz="1600" dirty="0">
                <a:solidFill>
                  <a:schemeClr val="accent1">
                    <a:lumMod val="75000"/>
                  </a:schemeClr>
                </a:solidFill>
                <a:hlinkClick r:id="rId2">
                  <a:extLst>
                    <a:ext uri="{A12FA001-AC4F-418D-AE19-62706E023703}">
                      <ahyp:hlinkClr xmlns:ahyp="http://schemas.microsoft.com/office/drawing/2018/hyperlinkcolor" val="tx"/>
                    </a:ext>
                  </a:extLst>
                </a:hlinkClick>
              </a:rPr>
              <a:t>https://github.com/samba-chennamsetty/online-loan-management-system-avalons</a:t>
            </a:r>
            <a:r>
              <a:rPr lang="en-US" sz="1600" dirty="0">
                <a:solidFill>
                  <a:schemeClr val="accent1">
                    <a:lumMod val="75000"/>
                  </a:schemeClr>
                </a:solidFill>
              </a:rPr>
              <a:t> </a:t>
            </a:r>
          </a:p>
          <a:p>
            <a:pPr marL="0" indent="0">
              <a:buNone/>
            </a:pPr>
            <a:endParaRPr lang="en-US" sz="1600" dirty="0">
              <a:solidFill>
                <a:schemeClr val="accent1">
                  <a:lumMod val="75000"/>
                </a:schemeClr>
              </a:solidFill>
            </a:endParaRPr>
          </a:p>
          <a:p>
            <a:pPr marL="0" indent="0">
              <a:buNone/>
            </a:pPr>
            <a:endParaRPr lang="en-US" sz="1600">
              <a:solidFill>
                <a:schemeClr val="accent1">
                  <a:lumMod val="75000"/>
                </a:schemeClr>
              </a:solidFill>
            </a:endParaRPr>
          </a:p>
          <a:p>
            <a:pPr marL="0" indent="0">
              <a:buNone/>
            </a:pPr>
            <a:endParaRPr lang="en-US" sz="1600" dirty="0">
              <a:solidFill>
                <a:schemeClr val="accent1">
                  <a:lumMod val="75000"/>
                </a:schemeClr>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DC63377-6F3C-4637-BCB7-6BCA462BCC7D}"/>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120315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Any questions ?</a:t>
            </a:r>
          </a:p>
        </p:txBody>
      </p:sp>
      <p:pic>
        <p:nvPicPr>
          <p:cNvPr id="8" name="Content Placeholder 7">
            <a:extLst>
              <a:ext uri="{FF2B5EF4-FFF2-40B4-BE49-F238E27FC236}">
                <a16:creationId xmlns:a16="http://schemas.microsoft.com/office/drawing/2014/main" id="{A1DA4C41-7506-4C87-883D-1E265DF4BBA0}"/>
              </a:ext>
            </a:extLst>
          </p:cNvPr>
          <p:cNvPicPr>
            <a:picLocks noGrp="1" noChangeAspect="1"/>
          </p:cNvPicPr>
          <p:nvPr>
            <p:ph idx="1"/>
          </p:nvPr>
        </p:nvPicPr>
        <p:blipFill>
          <a:blip r:embed="rId2"/>
          <a:stretch>
            <a:fillRect/>
          </a:stretch>
        </p:blipFill>
        <p:spPr>
          <a:xfrm>
            <a:off x="5170871" y="2341563"/>
            <a:ext cx="1850257" cy="2858234"/>
          </a:xfrm>
        </p:spPr>
      </p:pic>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12C674-9519-41C3-BE85-EB5089815CD4}"/>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237569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endParaRPr lang="en-US" sz="28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5" name="Content Placeholder 4">
            <a:extLst>
              <a:ext uri="{FF2B5EF4-FFF2-40B4-BE49-F238E27FC236}">
                <a16:creationId xmlns:a16="http://schemas.microsoft.com/office/drawing/2014/main" id="{6723D5F6-3A1B-49F8-B34A-61E3DFED582B}"/>
              </a:ext>
            </a:extLst>
          </p:cNvPr>
          <p:cNvSpPr>
            <a:spLocks noGrp="1"/>
          </p:cNvSpPr>
          <p:nvPr>
            <p:ph idx="1"/>
          </p:nvPr>
        </p:nvSpPr>
        <p:spPr/>
        <p:txBody>
          <a:bodyPr>
            <a:normAutofit/>
          </a:bodyPr>
          <a:lstStyle/>
          <a:p>
            <a:pPr marL="0" indent="0" algn="ctr">
              <a:buNone/>
            </a:pPr>
            <a:endParaRPr lang="en-US" sz="5400" b="1" dirty="0">
              <a:solidFill>
                <a:srgbClr val="0070C0"/>
              </a:solidFill>
            </a:endParaRPr>
          </a:p>
          <a:p>
            <a:pPr marL="0" indent="0" algn="ctr">
              <a:buNone/>
            </a:pPr>
            <a:r>
              <a:rPr lang="en-US" sz="5400" b="1" dirty="0">
                <a:solidFill>
                  <a:srgbClr val="0070C0"/>
                </a:solidFill>
              </a:rPr>
              <a:t>Thank you…!</a:t>
            </a:r>
          </a:p>
          <a:p>
            <a:pPr marL="0" indent="0" algn="ctr">
              <a:buNone/>
            </a:pPr>
            <a:endParaRPr lang="en-US" sz="5400" b="1" dirty="0">
              <a:solidFill>
                <a:srgbClr val="0070C0"/>
              </a:solidFill>
            </a:endParaRPr>
          </a:p>
          <a:p>
            <a:pPr marL="0" indent="0" algn="ctr">
              <a:buNone/>
            </a:pPr>
            <a:endParaRPr lang="en-US" sz="5400" b="1" dirty="0">
              <a:solidFill>
                <a:srgbClr val="0070C0"/>
              </a:solidFill>
            </a:endParaRPr>
          </a:p>
        </p:txBody>
      </p:sp>
      <p:sp>
        <p:nvSpPr>
          <p:cNvPr id="6" name="Slide Number Placeholder 5">
            <a:extLst>
              <a:ext uri="{FF2B5EF4-FFF2-40B4-BE49-F238E27FC236}">
                <a16:creationId xmlns:a16="http://schemas.microsoft.com/office/drawing/2014/main" id="{6CE57F94-3153-4F40-ABC2-56BCB390FB0C}"/>
              </a:ext>
            </a:extLst>
          </p:cNvPr>
          <p:cNvSpPr>
            <a:spLocks noGrp="1"/>
          </p:cNvSpPr>
          <p:nvPr>
            <p:ph type="sldNum" sz="quarter" idx="12"/>
          </p:nvPr>
        </p:nvSpPr>
        <p:spPr>
          <a:ln>
            <a:noFill/>
          </a:ln>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348476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Team Members</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2788456"/>
          </a:xfrm>
          <a:prstGeom prst="rect">
            <a:avLst/>
          </a:prstGeom>
          <a:noFill/>
        </p:spPr>
        <p:txBody>
          <a:bodyPr wrap="square" rtlCol="0">
            <a:spAutoFit/>
          </a:bodyPr>
          <a:lstStyle/>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Samba Chennamsetty</a:t>
            </a:r>
            <a:r>
              <a:rPr kumimoji="0" lang="en-US"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r>
              <a:rPr kumimoji="0" lang="en-US"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Team Head</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Arif</a:t>
            </a: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Pasha Shaik –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Jagadishwar</a:t>
            </a: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Reddy Velma –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Siva Rama Krishna Ch –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Teja Sri </a:t>
            </a:r>
            <a:r>
              <a:rPr kumimoji="0" lang="en-US" sz="1700" b="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Ravula</a:t>
            </a: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 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Vamsi Kiran </a:t>
            </a:r>
            <a:r>
              <a:rPr kumimoji="0" lang="en-US" sz="1700" b="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Kakkera</a:t>
            </a: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 Team Member </a:t>
            </a:r>
          </a:p>
          <a:p>
            <a:pPr marL="285750" indent="-285750">
              <a:buClr>
                <a:schemeClr val="accent1"/>
              </a:buClr>
              <a:buFont typeface="Wingdings" panose="05000000000000000000" pitchFamily="2" charset="2"/>
              <a:buChar char="§"/>
            </a:pPr>
            <a:endParaRPr lang="en-US" sz="1600" dirty="0"/>
          </a:p>
        </p:txBody>
      </p:sp>
      <p:sp>
        <p:nvSpPr>
          <p:cNvPr id="5" name="Slide Number Placeholder 4">
            <a:extLst>
              <a:ext uri="{FF2B5EF4-FFF2-40B4-BE49-F238E27FC236}">
                <a16:creationId xmlns:a16="http://schemas.microsoft.com/office/drawing/2014/main" id="{12B4C476-6A00-4539-968A-954481692B68}"/>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6035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Introduction</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427809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rPr>
              <a:t>Online loan Management System (OLMS) is a project which is taken and being developed by our team which helps loan applicants’ apply for loans online. </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rPr>
              <a:t>Applicants have to fill online loan application form to apply for a loan. </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rPr>
              <a:t>Branch employee has the authority to approve or reject loan applications. </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rPr>
              <a:t>Customer can view their Loan account details, Interest rate, repayment schedule details, etc. from the web application.</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rPr>
              <a:t>The business model we choose for the project are Happy Money Loan Provider [1], PenFed Credit Union [2], and Light Stream Loans [3]. </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rPr>
              <a:t>This system is designed to easily maintain the data of the loan customers specifically. Customers can apply for loans without visiting the bank.</a:t>
            </a:r>
          </a:p>
          <a:p>
            <a:pPr>
              <a:buClr>
                <a:schemeClr val="accent1"/>
              </a:buClr>
            </a:pPr>
            <a:endParaRPr lang="en-US" sz="1700" dirty="0"/>
          </a:p>
        </p:txBody>
      </p:sp>
      <p:sp>
        <p:nvSpPr>
          <p:cNvPr id="5" name="Slide Number Placeholder 4">
            <a:extLst>
              <a:ext uri="{FF2B5EF4-FFF2-40B4-BE49-F238E27FC236}">
                <a16:creationId xmlns:a16="http://schemas.microsoft.com/office/drawing/2014/main" id="{4F0561C5-AD22-4EB5-9EF1-959BD6CFDD0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59727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DESCRIPTION</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427809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700" dirty="0"/>
              <a:t>Application consists of multiple modules that communicate with customers and branch employees.</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Customer Account module</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Loan Application Module</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Loan account Module</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Loan Payment Module</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Employee Dashboard Module</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Settings Module</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Activity Module</a:t>
            </a:r>
          </a:p>
          <a:p>
            <a:pPr>
              <a:buClr>
                <a:schemeClr val="accent1"/>
              </a:buClr>
            </a:pPr>
            <a:endParaRPr lang="en-US" sz="1700" dirty="0"/>
          </a:p>
        </p:txBody>
      </p:sp>
      <p:sp>
        <p:nvSpPr>
          <p:cNvPr id="5" name="Slide Number Placeholder 4">
            <a:extLst>
              <a:ext uri="{FF2B5EF4-FFF2-40B4-BE49-F238E27FC236}">
                <a16:creationId xmlns:a16="http://schemas.microsoft.com/office/drawing/2014/main" id="{2C5C3889-2105-40C0-9EAA-4CF07F6B776C}"/>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26002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APPLICATION FLOW</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87424919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171BC38-2E86-4BFA-B3C8-52FB58BEE9DD}"/>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13416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Software requirements </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244682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700" dirty="0"/>
              <a:t>Backend: </a:t>
            </a:r>
            <a:r>
              <a:rPr lang="en-US" sz="1700" b="1" dirty="0"/>
              <a:t>Java 8, Spring Boot Framework 2.4</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User Interface: </a:t>
            </a:r>
            <a:r>
              <a:rPr lang="en-US" sz="1700" b="1" dirty="0"/>
              <a:t>HTML, CSS, Bootstrap, JavaScript, Ajax &amp; jQuery</a:t>
            </a:r>
          </a:p>
          <a:p>
            <a:pPr marL="285750" indent="-285750">
              <a:buClr>
                <a:schemeClr val="accent1"/>
              </a:buClr>
              <a:buFont typeface="Wingdings" panose="05000000000000000000" pitchFamily="2" charset="2"/>
              <a:buChar char="§"/>
            </a:pPr>
            <a:endParaRPr lang="en-US" sz="1700" dirty="0"/>
          </a:p>
          <a:p>
            <a:pPr marL="285750" indent="-285750">
              <a:buClr>
                <a:schemeClr val="accent1"/>
              </a:buClr>
              <a:buFont typeface="Wingdings" panose="05000000000000000000" pitchFamily="2" charset="2"/>
              <a:buChar char="§"/>
            </a:pPr>
            <a:r>
              <a:rPr lang="en-US" sz="1700" dirty="0"/>
              <a:t>Database: </a:t>
            </a:r>
            <a:r>
              <a:rPr lang="en-US" sz="1700" b="1" dirty="0"/>
              <a:t>MySQL, Workbench</a:t>
            </a:r>
          </a:p>
          <a:p>
            <a:pPr marL="285750" indent="-285750">
              <a:buClr>
                <a:schemeClr val="accent1"/>
              </a:buClr>
              <a:buFont typeface="Wingdings" panose="05000000000000000000" pitchFamily="2" charset="2"/>
              <a:buChar char="§"/>
            </a:pPr>
            <a:endParaRPr lang="en-US" sz="1700" b="1" dirty="0"/>
          </a:p>
          <a:p>
            <a:pPr marL="285750" indent="-285750">
              <a:buClr>
                <a:schemeClr val="accent1"/>
              </a:buClr>
              <a:buFont typeface="Wingdings" panose="05000000000000000000" pitchFamily="2" charset="2"/>
              <a:buChar char="§"/>
            </a:pPr>
            <a:r>
              <a:rPr lang="en-US" sz="1700" dirty="0"/>
              <a:t>Server: </a:t>
            </a:r>
            <a:r>
              <a:rPr lang="en-US" sz="1700" b="1" dirty="0"/>
              <a:t>Apache Tomcat 8.5</a:t>
            </a:r>
          </a:p>
          <a:p>
            <a:pPr marL="285750" indent="-285750">
              <a:buClr>
                <a:schemeClr val="accent1"/>
              </a:buClr>
              <a:buFont typeface="Wingdings" panose="05000000000000000000" pitchFamily="2" charset="2"/>
              <a:buChar char="§"/>
            </a:pPr>
            <a:endParaRPr lang="en-US" sz="1700" b="1" dirty="0"/>
          </a:p>
          <a:p>
            <a:pPr marL="285750" indent="-285750">
              <a:buClr>
                <a:schemeClr val="accent1"/>
              </a:buClr>
              <a:buFont typeface="Wingdings" panose="05000000000000000000" pitchFamily="2" charset="2"/>
              <a:buChar char="§"/>
            </a:pPr>
            <a:r>
              <a:rPr lang="en-US" sz="1700" dirty="0"/>
              <a:t>Browser: </a:t>
            </a:r>
            <a:r>
              <a:rPr lang="en-US" sz="1700" b="1" dirty="0"/>
              <a:t>Google Chrome</a:t>
            </a:r>
            <a:endParaRPr lang="en-US" sz="1700" dirty="0"/>
          </a:p>
        </p:txBody>
      </p:sp>
      <p:sp>
        <p:nvSpPr>
          <p:cNvPr id="5" name="Slide Number Placeholder 4">
            <a:extLst>
              <a:ext uri="{FF2B5EF4-FFF2-40B4-BE49-F238E27FC236}">
                <a16:creationId xmlns:a16="http://schemas.microsoft.com/office/drawing/2014/main" id="{926B7A53-6CE7-437E-9D6C-ECDEB91B45F6}"/>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673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Entity relationship model</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p:txBody>
          <a:bodyPr>
            <a:noAutofit/>
          </a:bodyPr>
          <a:lstStyle/>
          <a:p>
            <a:r>
              <a:rPr lang="en-US" sz="1400" dirty="0"/>
              <a:t>Entity relationship model designed with 10 database tables, which have relationships with other tables.</a:t>
            </a:r>
          </a:p>
          <a:p>
            <a:r>
              <a:rPr lang="en-US" sz="1400" dirty="0"/>
              <a:t>Tables:</a:t>
            </a:r>
          </a:p>
          <a:p>
            <a:r>
              <a:rPr lang="en-US" sz="1400" dirty="0"/>
              <a:t>Branch</a:t>
            </a:r>
          </a:p>
          <a:p>
            <a:r>
              <a:rPr lang="en-US" sz="1400" dirty="0"/>
              <a:t>Customer</a:t>
            </a:r>
          </a:p>
          <a:p>
            <a:r>
              <a:rPr lang="en-US" sz="1400" dirty="0"/>
              <a:t>EMI</a:t>
            </a:r>
          </a:p>
          <a:p>
            <a:r>
              <a:rPr lang="en-US" sz="1400" dirty="0"/>
              <a:t>Employee</a:t>
            </a:r>
          </a:p>
          <a:p>
            <a:r>
              <a:rPr lang="en-US" sz="1400" dirty="0"/>
              <a:t>Loan Information</a:t>
            </a:r>
          </a:p>
          <a:p>
            <a:r>
              <a:rPr lang="en-US" sz="1400" dirty="0"/>
              <a:t>Loan Offers</a:t>
            </a:r>
          </a:p>
          <a:p>
            <a:r>
              <a:rPr lang="en-US" sz="1400" dirty="0"/>
              <a:t>Loan Request</a:t>
            </a:r>
          </a:p>
          <a:p>
            <a:r>
              <a:rPr lang="en-US" sz="1400" dirty="0"/>
              <a:t>Loan Type</a:t>
            </a:r>
          </a:p>
          <a:p>
            <a:r>
              <a:rPr lang="en-US" sz="1400" dirty="0"/>
              <a:t>Payment Info</a:t>
            </a:r>
          </a:p>
          <a:p>
            <a:r>
              <a:rPr lang="en-US" sz="1400" dirty="0"/>
              <a:t>User Activity</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3F328F-D206-4831-9068-7887E183185A}"/>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66254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dirty="0">
                <a:solidFill>
                  <a:schemeClr val="tx1">
                    <a:lumMod val="85000"/>
                    <a:lumOff val="15000"/>
                  </a:schemeClr>
                </a:solidFill>
              </a:rPr>
              <a:t>Entity relationship model</a:t>
            </a:r>
          </a:p>
        </p:txBody>
      </p:sp>
      <p:pic>
        <p:nvPicPr>
          <p:cNvPr id="8" name="Content Placeholder 7">
            <a:extLst>
              <a:ext uri="{FF2B5EF4-FFF2-40B4-BE49-F238E27FC236}">
                <a16:creationId xmlns:a16="http://schemas.microsoft.com/office/drawing/2014/main" id="{57D7EC41-2A26-4426-8AF7-63A63F1FC13D}"/>
              </a:ext>
            </a:extLst>
          </p:cNvPr>
          <p:cNvPicPr>
            <a:picLocks noGrp="1" noChangeAspect="1"/>
          </p:cNvPicPr>
          <p:nvPr>
            <p:ph idx="1"/>
          </p:nvPr>
        </p:nvPicPr>
        <p:blipFill>
          <a:blip r:embed="rId2"/>
          <a:stretch>
            <a:fillRect/>
          </a:stretch>
        </p:blipFill>
        <p:spPr>
          <a:xfrm>
            <a:off x="3046541" y="2057098"/>
            <a:ext cx="6098918" cy="4098746"/>
          </a:xfrm>
        </p:spPr>
      </p:pic>
      <p:sp>
        <p:nvSpPr>
          <p:cNvPr id="9" name="Slide Number Placeholder 8">
            <a:extLst>
              <a:ext uri="{FF2B5EF4-FFF2-40B4-BE49-F238E27FC236}">
                <a16:creationId xmlns:a16="http://schemas.microsoft.com/office/drawing/2014/main" id="{653E6CCD-7BFD-48CA-82F7-C7421F3999D1}"/>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21260780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407</TotalTime>
  <Words>939</Words>
  <Application>Microsoft Office PowerPoint</Application>
  <PresentationFormat>Widescreen</PresentationFormat>
  <Paragraphs>193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Franklin Gothic Book</vt:lpstr>
      <vt:lpstr>Franklin Gothic Demi</vt:lpstr>
      <vt:lpstr>Wingdings</vt:lpstr>
      <vt:lpstr>Wingdings 2</vt:lpstr>
      <vt:lpstr>DividendVTI</vt:lpstr>
      <vt:lpstr>ONLINE LOAN MANAGEMENT SYSTEM  An Avalon’s team project</vt:lpstr>
      <vt:lpstr>Outline</vt:lpstr>
      <vt:lpstr>Team Members</vt:lpstr>
      <vt:lpstr>Introduction</vt:lpstr>
      <vt:lpstr>DESCRIPTION</vt:lpstr>
      <vt:lpstr>APPLICATION FLOW</vt:lpstr>
      <vt:lpstr>Software requirements </vt:lpstr>
      <vt:lpstr>Entity relationship model</vt:lpstr>
      <vt:lpstr>Entity relationship model</vt:lpstr>
      <vt:lpstr>Enhanced Entity-Relationship Model</vt:lpstr>
      <vt:lpstr>Enhanced Entity-Relationship Model</vt:lpstr>
      <vt:lpstr>SQL Database Development</vt:lpstr>
      <vt:lpstr>SQL Database Development</vt:lpstr>
      <vt:lpstr>SQL Database Development</vt:lpstr>
      <vt:lpstr>SQL Database Development</vt:lpstr>
      <vt:lpstr>Loading Data &amp; Performance Enhancement</vt:lpstr>
      <vt:lpstr>Loading Data &amp; Performance Enhancement</vt:lpstr>
      <vt:lpstr>Graphical User Interface</vt:lpstr>
      <vt:lpstr>Graphical User Interface</vt:lpstr>
      <vt:lpstr>Graphical User Interface</vt:lpstr>
      <vt:lpstr>Graphical User Interface</vt:lpstr>
      <vt:lpstr>REFERENCES</vt:lpstr>
      <vt:lpstr>GITHUB REFERENCE</vt:lpstr>
      <vt:lpstr>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Loan Management System</dc:title>
  <dc:creator>Samba Chennamsetty</dc:creator>
  <cp:lastModifiedBy>Samba Chennamsetty</cp:lastModifiedBy>
  <cp:revision>16</cp:revision>
  <dcterms:created xsi:type="dcterms:W3CDTF">2022-06-15T04:03:47Z</dcterms:created>
  <dcterms:modified xsi:type="dcterms:W3CDTF">2022-06-15T18:47:29Z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