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82" r:id="rId5"/>
    <p:sldId id="294" r:id="rId6"/>
    <p:sldId id="295" r:id="rId7"/>
    <p:sldId id="296" r:id="rId8"/>
    <p:sldId id="297" r:id="rId9"/>
    <p:sldId id="293" r:id="rId10"/>
    <p:sldId id="298" r:id="rId11"/>
    <p:sldId id="300" r:id="rId12"/>
    <p:sldId id="299" r:id="rId13"/>
    <p:sldId id="301" r:id="rId14"/>
    <p:sldId id="305" r:id="rId15"/>
    <p:sldId id="303" r:id="rId16"/>
    <p:sldId id="317" r:id="rId17"/>
    <p:sldId id="318" r:id="rId18"/>
    <p:sldId id="319" r:id="rId19"/>
    <p:sldId id="320" r:id="rId20"/>
    <p:sldId id="321" r:id="rId21"/>
    <p:sldId id="323" r:id="rId22"/>
    <p:sldId id="316" r:id="rId23"/>
    <p:sldId id="314"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95A57-C96C-424A-A9B7-E793C77DDE3D}" v="36" dt="2022-12-03T06:05:26.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62" autoAdjust="0"/>
  </p:normalViewPr>
  <p:slideViewPr>
    <p:cSldViewPr snapToGrid="0">
      <p:cViewPr>
        <p:scale>
          <a:sx n="100" d="100"/>
          <a:sy n="100" d="100"/>
        </p:scale>
        <p:origin x="91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7BD9B-31B9-40C5-8984-3894A64FC6D9}"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E9E4-3774-4ED8-BC24-5658DD0131A7}" type="slidenum">
              <a:rPr lang="en-US" smtClean="0"/>
              <a:t>‹#›</a:t>
            </a:fld>
            <a:endParaRPr lang="en-US"/>
          </a:p>
        </p:txBody>
      </p:sp>
    </p:spTree>
    <p:extLst>
      <p:ext uri="{BB962C8B-B14F-4D97-AF65-F5344CB8AC3E}">
        <p14:creationId xmlns:p14="http://schemas.microsoft.com/office/powerpoint/2010/main" val="84024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78BED28D-AA12-4EBA-BA3C-5554DFA28A52}" type="datetime1">
              <a:rPr lang="en-US" smtClean="0"/>
              <a:t>12/2/2022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8E430-0B6A-4D66-99A8-7651781B689D}"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5E9DD712-BDA3-4212-8842-9388DB9BD385}" type="datetime1">
              <a:rPr lang="en-US" smtClean="0"/>
              <a:t>12/2/2022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B2A9A348-4FCE-42B3-B66E-2B6515A41A8D}" type="datetime1">
              <a:rPr lang="en-US" smtClean="0"/>
              <a:t>12/2/2022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EE822F73-FBA1-4A84-AA0E-0FE00527FC8C}" type="datetime1">
              <a:rPr lang="en-US" smtClean="0"/>
              <a:t>12/2/2022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049C1D-1ED1-4BE0-BBB8-196AAD23ADC6}"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820CB-2357-4D54-B4E7-CD96D7A5FB5D}" type="datetime1">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D77A23-24E8-4EF5-8A9F-57EBA9C99389}" type="datetime1">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18CDC-0231-4FCD-B9CF-B0AD7D712569}" type="datetime1">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2AE67476-314A-4C49-9F49-7F7485556C6B}" type="datetime1">
              <a:rPr lang="en-US" smtClean="0"/>
              <a:t>12/2/2022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C0233-9DED-434D-8613-49DB1E16E496}" type="datetime1">
              <a:rPr lang="en-US" smtClean="0"/>
              <a:t>12/2/2022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306B13E-2053-4FE7-B1E9-275BDE3B8DDB}" type="datetime1">
              <a:rPr lang="en-US" smtClean="0"/>
              <a:t>12/2/2022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1400" b="1">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White">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730D41-D3A4-4CFC-91DC-62E6A5AE503B}"/>
              </a:ext>
            </a:extLst>
          </p:cNvPr>
          <p:cNvSpPr>
            <a:spLocks noGrp="1"/>
          </p:cNvSpPr>
          <p:nvPr>
            <p:ph type="subTitle" idx="4294967295"/>
          </p:nvPr>
        </p:nvSpPr>
        <p:spPr>
          <a:xfrm>
            <a:off x="7649625" y="4902728"/>
            <a:ext cx="3511550" cy="1146175"/>
          </a:xfrm>
        </p:spPr>
        <p:txBody>
          <a:bodyPr anchor="t">
            <a:normAutofit/>
          </a:bodyPr>
          <a:lstStyle/>
          <a:p>
            <a:pPr marL="0" indent="0" algn="ctr">
              <a:buNone/>
            </a:pPr>
            <a:r>
              <a:rPr lang="en-US" sz="2000" cap="none" dirty="0">
                <a:solidFill>
                  <a:schemeClr val="bg1"/>
                </a:solidFill>
                <a:latin typeface="Calibri" panose="020F0502020204030204" pitchFamily="34" charset="0"/>
                <a:ea typeface="Calibri" panose="020F0502020204030204" pitchFamily="34" charset="0"/>
                <a:cs typeface="Calibri" panose="020F0502020204030204" pitchFamily="34" charset="0"/>
              </a:rPr>
              <a:t>SUBMITTED TO</a:t>
            </a:r>
          </a:p>
          <a:p>
            <a:pPr marL="0" indent="0" algn="ctr">
              <a:buNone/>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Dr. Reza Sadeghi</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E1FC5398-C628-478A-822A-BE6CBC51559B}"/>
              </a:ext>
            </a:extLst>
          </p:cNvPr>
          <p:cNvSpPr>
            <a:spLocks noGrp="1"/>
          </p:cNvSpPr>
          <p:nvPr>
            <p:ph type="ctrTitle" idx="4294967295"/>
          </p:nvPr>
        </p:nvSpPr>
        <p:spPr>
          <a:xfrm>
            <a:off x="7199992" y="1045103"/>
            <a:ext cx="4410817" cy="3857625"/>
          </a:xfrm>
        </p:spPr>
        <p:txBody>
          <a:bodyPr anchor="ctr">
            <a:normAutofit/>
          </a:bodyPr>
          <a:lstStyle/>
          <a:p>
            <a:pPr algn="ctr"/>
            <a:r>
              <a:rPr kumimoji="0" lang="en-US" sz="4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Used Cars Price Prediction</a:t>
            </a:r>
            <a:br>
              <a:rPr lang="en-US" sz="4000"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000" cap="none" dirty="0">
                <a:solidFill>
                  <a:schemeClr val="bg1"/>
                </a:solidFill>
                <a:latin typeface="Calibri" panose="020F0502020204030204" pitchFamily="34" charset="0"/>
                <a:ea typeface="Calibri" panose="020F0502020204030204" pitchFamily="34" charset="0"/>
                <a:cs typeface="Calibri" panose="020F0502020204030204" pitchFamily="34" charset="0"/>
              </a:rPr>
              <a:t>An Avalon’s team project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F27DA5EB-CECD-42B1-8EB3-D605F614F78B}"/>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4" name="Picture 3" descr="A group of cars parked&#10;&#10;Description automatically generated with low confidence">
            <a:extLst>
              <a:ext uri="{FF2B5EF4-FFF2-40B4-BE49-F238E27FC236}">
                <a16:creationId xmlns:a16="http://schemas.microsoft.com/office/drawing/2014/main" id="{DE31F533-FF67-9CBD-71A2-8EC54CDDACC9}"/>
              </a:ext>
            </a:extLst>
          </p:cNvPr>
          <p:cNvPicPr>
            <a:picLocks noChangeAspect="1"/>
          </p:cNvPicPr>
          <p:nvPr/>
        </p:nvPicPr>
        <p:blipFill>
          <a:blip r:embed="rId2"/>
          <a:stretch>
            <a:fillRect/>
          </a:stretch>
        </p:blipFill>
        <p:spPr>
          <a:xfrm>
            <a:off x="581191" y="1955272"/>
            <a:ext cx="6565827" cy="3857625"/>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a:t>Bivariate Analysis</a:t>
            </a:r>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158DB86E-7F3E-60CA-DE62-558B76A5727B}"/>
              </a:ext>
            </a:extLst>
          </p:cNvPr>
          <p:cNvPicPr>
            <a:picLocks noChangeAspect="1"/>
          </p:cNvPicPr>
          <p:nvPr/>
        </p:nvPicPr>
        <p:blipFill rotWithShape="1">
          <a:blip r:embed="rId2"/>
          <a:srcRect t="-1" r="23024" b="-911"/>
          <a:stretch/>
        </p:blipFill>
        <p:spPr>
          <a:xfrm>
            <a:off x="446363" y="2259076"/>
            <a:ext cx="5182911" cy="3888521"/>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fontScale="92500" lnSpcReduction="10000"/>
          </a:bodyPr>
          <a:lstStyle/>
          <a:p>
            <a:r>
              <a:rPr lang="en-US" sz="1800" dirty="0">
                <a:latin typeface="Calibri" panose="020F0502020204030204" pitchFamily="34" charset="0"/>
                <a:ea typeface="Calibri" panose="020F0502020204030204" pitchFamily="34" charset="0"/>
                <a:cs typeface="Calibri" panose="020F0502020204030204" pitchFamily="34" charset="0"/>
              </a:rPr>
              <a:t>Bivariate analysis refers to the analysis of two variables to determine relationships between them. Bivariate analyses are often reported in quality-of-life research. For an excellent example of research that utilizes bivariate analyses and demonstrates how the results of bivariate analyses can be used to inform furthermore complex analyses.</a:t>
            </a:r>
          </a:p>
          <a:p>
            <a:r>
              <a:rPr lang="en-US" sz="1800" dirty="0">
                <a:latin typeface="Calibri" panose="020F0502020204030204" pitchFamily="34" charset="0"/>
                <a:ea typeface="Calibri" panose="020F0502020204030204" pitchFamily="34" charset="0"/>
                <a:cs typeface="Calibri" panose="020F0502020204030204" pitchFamily="34" charset="0"/>
              </a:rPr>
              <a:t>We find the relation between Selling Price and Car age which is bi with scatter plotting.</a:t>
            </a:r>
          </a:p>
          <a:p>
            <a:r>
              <a:rPr lang="en-US" sz="1800" dirty="0">
                <a:latin typeface="Calibri" panose="020F0502020204030204" pitchFamily="34" charset="0"/>
                <a:ea typeface="Calibri" panose="020F0502020204030204" pitchFamily="34" charset="0"/>
                <a:cs typeface="Calibri" panose="020F0502020204030204" pitchFamily="34" charset="0"/>
              </a:rPr>
              <a:t>Here we can notice that as the age goes up the selling prices decreases.</a:t>
            </a:r>
          </a:p>
          <a:p>
            <a:r>
              <a:rPr lang="en-US" sz="1800" dirty="0">
                <a:latin typeface="Calibri" panose="020F0502020204030204" pitchFamily="34" charset="0"/>
                <a:ea typeface="Calibri" panose="020F0502020204030204" pitchFamily="34" charset="0"/>
                <a:cs typeface="Calibri" panose="020F0502020204030204" pitchFamily="34" charset="0"/>
              </a:rPr>
              <a:t>And most of the manual transmission cars are under the age 15 and price range of 20000.</a:t>
            </a:r>
            <a:endParaRPr lang="en-US" sz="1800" dirty="0"/>
          </a:p>
        </p:txBody>
      </p:sp>
      <p:sp>
        <p:nvSpPr>
          <p:cNvPr id="4" name="Slide Number Placeholder 3">
            <a:extLst>
              <a:ext uri="{FF2B5EF4-FFF2-40B4-BE49-F238E27FC236}">
                <a16:creationId xmlns:a16="http://schemas.microsoft.com/office/drawing/2014/main" id="{D6D79466-69A0-44B7-A022-C1F19AE367C7}"/>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10</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319879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a:t>Pearson Correlation</a:t>
            </a:r>
          </a:p>
        </p:txBody>
      </p:sp>
      <p:sp>
        <p:nvSpPr>
          <p:cNvPr id="14" name="Rectangle 13">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C7A72F-7907-1051-747F-BB5A8575EEF9}"/>
              </a:ext>
            </a:extLst>
          </p:cNvPr>
          <p:cNvPicPr>
            <a:picLocks noChangeAspect="1"/>
          </p:cNvPicPr>
          <p:nvPr/>
        </p:nvPicPr>
        <p:blipFill rotWithShape="1">
          <a:blip r:embed="rId2"/>
          <a:srcRect l="9655" t="-6185" r="-1516" b="28165"/>
          <a:stretch/>
        </p:blipFill>
        <p:spPr>
          <a:xfrm>
            <a:off x="581192" y="2485236"/>
            <a:ext cx="5404639" cy="3076248"/>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Pearson's correlation coefficient is the covariance of the two variables divided by the product of their standard deviations. </a:t>
            </a:r>
          </a:p>
          <a:p>
            <a:r>
              <a:rPr lang="en-US" sz="1600" dirty="0">
                <a:effectLst/>
                <a:latin typeface="Calibri" panose="020F0502020204030204" pitchFamily="34" charset="0"/>
                <a:ea typeface="Calibri" panose="020F0502020204030204" pitchFamily="34" charset="0"/>
                <a:cs typeface="Calibri" panose="020F0502020204030204" pitchFamily="34" charset="0"/>
              </a:rPr>
              <a:t>The form of the definition involves a "product moment", that is, the mean (the first moment about the origin) of the product of the mean-adjusted random variables; hence the modifier product-moment in the name.</a:t>
            </a:r>
          </a:p>
          <a:p>
            <a:r>
              <a:rPr lang="en-US" sz="1600" dirty="0">
                <a:effectLst/>
                <a:latin typeface="Calibri" panose="020F0502020204030204" pitchFamily="34" charset="0"/>
                <a:ea typeface="Calibri" panose="020F0502020204030204" pitchFamily="34" charset="0"/>
                <a:cs typeface="Calibri" panose="020F0502020204030204" pitchFamily="34" charset="0"/>
              </a:rPr>
              <a:t>A value greater than ‘0’ indicates a positive relationship between two variables where an increase in the value of one variable increases the value of another variable. </a:t>
            </a:r>
          </a:p>
          <a:p>
            <a:r>
              <a:rPr lang="en-US" sz="1600" dirty="0">
                <a:effectLst/>
                <a:latin typeface="Calibri" panose="020F0502020204030204" pitchFamily="34" charset="0"/>
                <a:ea typeface="Calibri" panose="020F0502020204030204" pitchFamily="34" charset="0"/>
                <a:cs typeface="Calibri" panose="020F0502020204030204" pitchFamily="34" charset="0"/>
              </a:rPr>
              <a:t>Value less than ‘0’ indicates a negative relationship between two variables where an increase in the value of one decreases the value of another variable.</a:t>
            </a:r>
            <a:endParaRPr lang="en-US" sz="1200" dirty="0">
              <a:latin typeface="Calibri" panose="020F0502020204030204" pitchFamily="34" charset="0"/>
              <a:ea typeface="Calibri" panose="020F0502020204030204" pitchFamily="34" charset="0"/>
              <a:cs typeface="Calibri" panose="020F0502020204030204" pitchFamily="34" charset="0"/>
            </a:endParaRPr>
          </a:p>
          <a:p>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B52BABCA-5469-4EDE-B411-1C51BEDDF63D}"/>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11</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1666875" y="1296516"/>
            <a:ext cx="11029950" cy="3814281"/>
          </a:xfrm>
          <a:prstGeom prst="rect">
            <a:avLst/>
          </a:prstGeom>
        </p:spPr>
        <p:txBody>
          <a:bodyPr/>
          <a:lstStyle/>
          <a:p>
            <a:endParaRPr lang="en-US"/>
          </a:p>
        </p:txBody>
      </p:sp>
    </p:spTree>
    <p:extLst>
      <p:ext uri="{BB962C8B-B14F-4D97-AF65-F5344CB8AC3E}">
        <p14:creationId xmlns:p14="http://schemas.microsoft.com/office/powerpoint/2010/main" val="288417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dirty="0"/>
              <a:t>Pair plot</a:t>
            </a:r>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D31C11-9655-2C87-05FE-E6EF6866D46B}"/>
              </a:ext>
            </a:extLst>
          </p:cNvPr>
          <p:cNvPicPr>
            <a:picLocks noChangeAspect="1"/>
          </p:cNvPicPr>
          <p:nvPr/>
        </p:nvPicPr>
        <p:blipFill>
          <a:blip r:embed="rId2"/>
          <a:stretch>
            <a:fillRect/>
          </a:stretch>
        </p:blipFill>
        <p:spPr>
          <a:xfrm>
            <a:off x="470502" y="2658409"/>
            <a:ext cx="5380670" cy="3497435"/>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Selling price is compared with kms driven and age of the car.</a:t>
            </a:r>
          </a:p>
          <a:p>
            <a:r>
              <a:rPr lang="en-US" dirty="0">
                <a:latin typeface="Calibri" panose="020F0502020204030204" pitchFamily="34" charset="0"/>
                <a:ea typeface="Calibri" panose="020F0502020204030204" pitchFamily="34" charset="0"/>
                <a:cs typeface="Calibri" panose="020F0502020204030204" pitchFamily="34" charset="0"/>
              </a:rPr>
              <a:t>The pair plot graphs portray the comparison between selling price and kms driven along with age.</a:t>
            </a:r>
          </a:p>
          <a:p>
            <a:r>
              <a:rPr lang="en-US" dirty="0">
                <a:latin typeface="Calibri" panose="020F0502020204030204" pitchFamily="34" charset="0"/>
                <a:ea typeface="Calibri" panose="020F0502020204030204" pitchFamily="34" charset="0"/>
                <a:cs typeface="Calibri" panose="020F0502020204030204" pitchFamily="34" charset="0"/>
              </a:rPr>
              <a:t>Here, the observation states that the increase in kms driven makes the selling price decrease, vice-versa i.e., data shown in fig. </a:t>
            </a:r>
          </a:p>
          <a:p>
            <a:r>
              <a:rPr lang="en-US" dirty="0">
                <a:latin typeface="Calibri" panose="020F0502020204030204" pitchFamily="34" charset="0"/>
                <a:ea typeface="Calibri" panose="020F0502020204030204" pitchFamily="34" charset="0"/>
                <a:cs typeface="Calibri" panose="020F0502020204030204" pitchFamily="34" charset="0"/>
              </a:rPr>
              <a:t>The car that has driven 800000 kms has a selling price of 0. Whereas highest selling price which is more than 100000 has only driven very less (near to 0 or 10000)</a:t>
            </a:r>
          </a:p>
        </p:txBody>
      </p:sp>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12</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27453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dirty="0"/>
              <a:t>Correlation Matrix</a:t>
            </a:r>
          </a:p>
        </p:txBody>
      </p:sp>
      <p:sp>
        <p:nvSpPr>
          <p:cNvPr id="14"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ECF35FF-E43D-E28F-1B71-3CFAE0A00515}"/>
              </a:ext>
            </a:extLst>
          </p:cNvPr>
          <p:cNvPicPr>
            <a:picLocks noChangeAspect="1"/>
          </p:cNvPicPr>
          <p:nvPr/>
        </p:nvPicPr>
        <p:blipFill>
          <a:blip r:embed="rId2"/>
          <a:stretch>
            <a:fillRect/>
          </a:stretch>
        </p:blipFill>
        <p:spPr>
          <a:xfrm>
            <a:off x="1358027" y="2499053"/>
            <a:ext cx="3594082" cy="3405393"/>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 correlation heatmap is a graphical representation of a correlation matrix representing the correlation between different variables. </a:t>
            </a:r>
          </a:p>
          <a:p>
            <a:r>
              <a:rPr lang="en-US" dirty="0">
                <a:latin typeface="Calibri" panose="020F0502020204030204" pitchFamily="34" charset="0"/>
                <a:ea typeface="Calibri" panose="020F0502020204030204" pitchFamily="34" charset="0"/>
                <a:cs typeface="Calibri" panose="020F0502020204030204" pitchFamily="34" charset="0"/>
              </a:rPr>
              <a:t>The value of correlation can take any value from -1 to 1. Correlation between two random variables or bivariate data does not necessarily imply a causal relationship.</a:t>
            </a:r>
          </a:p>
        </p:txBody>
      </p:sp>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13</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23730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dirty="0"/>
              <a:t>Data Splitting</a:t>
            </a:r>
          </a:p>
        </p:txBody>
      </p:sp>
      <p:sp>
        <p:nvSpPr>
          <p:cNvPr id="14"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graphical user interface&#10;&#10;Description automatically generated">
            <a:extLst>
              <a:ext uri="{FF2B5EF4-FFF2-40B4-BE49-F238E27FC236}">
                <a16:creationId xmlns:a16="http://schemas.microsoft.com/office/drawing/2014/main" id="{46A38B89-B2FF-6E34-3692-E31572B5F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80698" y="2599049"/>
            <a:ext cx="4748741" cy="3205400"/>
          </a:xfrm>
          <a:prstGeom prst="rect">
            <a:avLst/>
          </a:prstGeom>
          <a:noFill/>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Adding a new variable for calculating the age of the car.</a:t>
            </a:r>
          </a:p>
          <a:p>
            <a:pPr algn="just"/>
            <a:r>
              <a:rPr lang="en-US" sz="1800" dirty="0">
                <a:latin typeface="Calibri" panose="020F0502020204030204" pitchFamily="34" charset="0"/>
                <a:ea typeface="Calibri" panose="020F0502020204030204" pitchFamily="34" charset="0"/>
                <a:cs typeface="Calibri" panose="020F0502020204030204" pitchFamily="34" charset="0"/>
              </a:rPr>
              <a:t>As part of this we clean the unwanted data and make the data right and good for the model with error free.</a:t>
            </a:r>
          </a:p>
          <a:p>
            <a:pPr algn="just"/>
            <a:r>
              <a:rPr lang="en-US" sz="1800" dirty="0">
                <a:latin typeface="Calibri" panose="020F0502020204030204" pitchFamily="34" charset="0"/>
                <a:ea typeface="Calibri" panose="020F0502020204030204" pitchFamily="34" charset="0"/>
                <a:cs typeface="Calibri" panose="020F0502020204030204" pitchFamily="34" charset="0"/>
              </a:rPr>
              <a:t>Dropping all non required or </a:t>
            </a:r>
            <a:r>
              <a:rPr lang="en-US" sz="1800" dirty="0" err="1">
                <a:latin typeface="Calibri" panose="020F0502020204030204" pitchFamily="34" charset="0"/>
                <a:ea typeface="Calibri" panose="020F0502020204030204" pitchFamily="34" charset="0"/>
                <a:cs typeface="Calibri" panose="020F0502020204030204" pitchFamily="34" charset="0"/>
              </a:rPr>
              <a:t>repeative</a:t>
            </a:r>
            <a:r>
              <a:rPr lang="en-US" sz="1800" dirty="0">
                <a:latin typeface="Calibri" panose="020F0502020204030204" pitchFamily="34" charset="0"/>
                <a:ea typeface="Calibri" panose="020F0502020204030204" pitchFamily="34" charset="0"/>
                <a:cs typeface="Calibri" panose="020F0502020204030204" pitchFamily="34" charset="0"/>
              </a:rPr>
              <a:t> data using the .drop function.</a:t>
            </a:r>
          </a:p>
          <a:p>
            <a:pPr algn="just"/>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14</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189046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D541204-B666-420C-9DF1-C06950D2F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5"/>
            <a:ext cx="3424138" cy="1500131"/>
          </a:xfrm>
        </p:spPr>
        <p:txBody>
          <a:bodyPr>
            <a:normAutofit/>
          </a:bodyPr>
          <a:lstStyle/>
          <a:p>
            <a:pPr>
              <a:buClr>
                <a:schemeClr val="accent1"/>
              </a:buClr>
              <a:buSzPct val="110000"/>
            </a:pPr>
            <a:r>
              <a:rPr lang="en-US" dirty="0"/>
              <a:t>Measuring Performance</a:t>
            </a:r>
          </a:p>
        </p:txBody>
      </p:sp>
      <p:sp>
        <p:nvSpPr>
          <p:cNvPr id="35" name="Rectangle 34">
            <a:extLst>
              <a:ext uri="{FF2B5EF4-FFF2-40B4-BE49-F238E27FC236}">
                <a16:creationId xmlns:a16="http://schemas.microsoft.com/office/drawing/2014/main" id="{0C0E6C8D-508A-44F8-BB9B-7911B0118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C84847AE-0FEA-43E8-8AA1-4169A6FDB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487790A-E9D7-438A-90BB-9361BEF14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3" y="2414788"/>
            <a:ext cx="3424138" cy="3975776"/>
          </a:xfrm>
        </p:spPr>
        <p:txBody>
          <a:bodyPr>
            <a:normAutofit/>
          </a:bodyPr>
          <a:lstStyle/>
          <a:p>
            <a:pPr marL="0" marR="0" lvl="0" indent="0">
              <a:spcBef>
                <a:spcPts val="0"/>
              </a:spcBef>
              <a:buClr>
                <a:srgbClr val="F06846"/>
              </a:buClr>
              <a:buNone/>
            </a:pPr>
            <a:r>
              <a:rPr lang="en-US" dirty="0">
                <a:effectLst/>
                <a:latin typeface="Calibri" panose="020F0502020204030204" pitchFamily="34" charset="0"/>
                <a:ea typeface="Calibri" panose="020F0502020204030204" pitchFamily="34" charset="0"/>
                <a:cs typeface="Calibri" panose="020F0502020204030204" pitchFamily="34" charset="0"/>
              </a:rPr>
              <a:t>Plot ROC Curve</a:t>
            </a:r>
          </a:p>
          <a:p>
            <a:pPr marL="342900" marR="0" lvl="0" indent="-342900">
              <a:spcBef>
                <a:spcPts val="0"/>
              </a:spcBef>
              <a:buClr>
                <a:srgbClr val="F06846"/>
              </a:buClr>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ROC curves in logistic regression are used for determining the best cutoff value for predicting whether a new observation is a "failure" (0) or a "success" (1).</a:t>
            </a:r>
          </a:p>
          <a:p>
            <a:pPr marL="342900" marR="0" lvl="0" indent="-342900">
              <a:spcBef>
                <a:spcPts val="0"/>
              </a:spcBef>
              <a:buClr>
                <a:srgbClr val="F06846"/>
              </a:buClr>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buClr>
                <a:srgbClr val="F06846"/>
              </a:buClr>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Graphical user interface, text&#10;&#10;Description automatically generated">
            <a:extLst>
              <a:ext uri="{FF2B5EF4-FFF2-40B4-BE49-F238E27FC236}">
                <a16:creationId xmlns:a16="http://schemas.microsoft.com/office/drawing/2014/main" id="{D4874796-722A-5CB8-ADCA-225BBFC816A7}"/>
              </a:ext>
            </a:extLst>
          </p:cNvPr>
          <p:cNvPicPr>
            <a:picLocks noChangeAspect="1"/>
          </p:cNvPicPr>
          <p:nvPr/>
        </p:nvPicPr>
        <p:blipFill rotWithShape="1">
          <a:blip r:embed="rId2"/>
          <a:srcRect l="2718" r="20439" b="1"/>
          <a:stretch/>
        </p:blipFill>
        <p:spPr>
          <a:xfrm>
            <a:off x="4246850" y="641103"/>
            <a:ext cx="6849775" cy="5749462"/>
          </a:xfrm>
          <a:prstGeom prst="rect">
            <a:avLst/>
          </a:prstGeom>
        </p:spPr>
      </p:pic>
      <p:pic>
        <p:nvPicPr>
          <p:cNvPr id="7" name="Picture 6">
            <a:extLst>
              <a:ext uri="{FF2B5EF4-FFF2-40B4-BE49-F238E27FC236}">
                <a16:creationId xmlns:a16="http://schemas.microsoft.com/office/drawing/2014/main" id="{67ABB0CA-DF7B-1857-C13D-269505D11BD0}"/>
              </a:ext>
            </a:extLst>
          </p:cNvPr>
          <p:cNvPicPr>
            <a:picLocks noChangeAspect="1"/>
          </p:cNvPicPr>
          <p:nvPr/>
        </p:nvPicPr>
        <p:blipFill rotWithShape="1">
          <a:blip r:embed="rId3"/>
          <a:srcRect l="14361" r="21076" b="2"/>
          <a:stretch/>
        </p:blipFill>
        <p:spPr>
          <a:xfrm>
            <a:off x="8943433" y="1647849"/>
            <a:ext cx="2649897" cy="4114499"/>
          </a:xfrm>
          <a:prstGeom prst="rect">
            <a:avLst/>
          </a:prstGeom>
        </p:spPr>
      </p:pic>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15</a:t>
            </a:fld>
            <a:endParaRPr lang="en-US"/>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301707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b="1" dirty="0">
                <a:latin typeface="Calibri" panose="020F0502020204030204" pitchFamily="34" charset="0"/>
                <a:ea typeface="Calibri" panose="020F0502020204030204" pitchFamily="34" charset="0"/>
                <a:cs typeface="Calibri" panose="020F0502020204030204" pitchFamily="34" charset="0"/>
              </a:rPr>
              <a:t>Residual Analysis</a:t>
            </a:r>
          </a:p>
        </p:txBody>
      </p:sp>
      <p:sp>
        <p:nvSpPr>
          <p:cNvPr id="21"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C5296-69EC-B058-BA22-BC98CA42D7F6}"/>
              </a:ext>
            </a:extLst>
          </p:cNvPr>
          <p:cNvPicPr>
            <a:picLocks noChangeAspect="1"/>
          </p:cNvPicPr>
          <p:nvPr/>
        </p:nvPicPr>
        <p:blipFill rotWithShape="1">
          <a:blip r:embed="rId2"/>
          <a:srcRect r="14564" b="1"/>
          <a:stretch/>
        </p:blipFill>
        <p:spPr>
          <a:xfrm>
            <a:off x="611392" y="2347105"/>
            <a:ext cx="5074920" cy="3712464"/>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40830" y="2340864"/>
            <a:ext cx="5269977" cy="3634486"/>
          </a:xfrm>
        </p:spPr>
        <p:txBody>
          <a:bodyPr>
            <a:norm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We plot the graph to find the error terms of the model w.r.t prediction value of price. </a:t>
            </a:r>
          </a:p>
          <a:p>
            <a:pPr algn="just"/>
            <a:r>
              <a:rPr lang="en-US" sz="1800" dirty="0">
                <a:latin typeface="Calibri" panose="020F0502020204030204" pitchFamily="34" charset="0"/>
                <a:ea typeface="Calibri" panose="020F0502020204030204" pitchFamily="34" charset="0"/>
                <a:cs typeface="Calibri" panose="020F0502020204030204" pitchFamily="34" charset="0"/>
              </a:rPr>
              <a:t>The error graph shows the increase in the density and drops down when error is increased. </a:t>
            </a:r>
          </a:p>
          <a:p>
            <a:pPr algn="just"/>
            <a:r>
              <a:rPr lang="en-US" sz="1800" dirty="0">
                <a:latin typeface="Calibri" panose="020F0502020204030204" pitchFamily="34" charset="0"/>
                <a:ea typeface="Calibri" panose="020F0502020204030204" pitchFamily="34" charset="0"/>
                <a:cs typeface="Calibri" panose="020F0502020204030204" pitchFamily="34" charset="0"/>
              </a:rPr>
              <a:t>So, at 0 the density is high and it is distributed normally.</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From the given histogram, we could see that the Residuals are normally distributed. Hence our assumption for Linear Regression is valid.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16</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136871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b="1" dirty="0">
                <a:latin typeface="Calibri" panose="020F0502020204030204" pitchFamily="34" charset="0"/>
                <a:ea typeface="Calibri" panose="020F0502020204030204" pitchFamily="34" charset="0"/>
                <a:cs typeface="Calibri" panose="020F0502020204030204" pitchFamily="34" charset="0"/>
              </a:rPr>
              <a:t>Evolution</a:t>
            </a:r>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C30F3F-9DB4-6E3C-7545-B5609EF4456D}"/>
              </a:ext>
            </a:extLst>
          </p:cNvPr>
          <p:cNvPicPr>
            <a:picLocks noChangeAspect="1"/>
          </p:cNvPicPr>
          <p:nvPr/>
        </p:nvPicPr>
        <p:blipFill>
          <a:blip r:embed="rId2"/>
          <a:stretch>
            <a:fillRect/>
          </a:stretch>
        </p:blipFill>
        <p:spPr>
          <a:xfrm>
            <a:off x="780698" y="2711832"/>
            <a:ext cx="4748741" cy="2979835"/>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Evaluate the actual price and predicted price with the results obtained by plotting the graph with graphical representation.</a:t>
            </a:r>
          </a:p>
          <a:p>
            <a:r>
              <a:rPr lang="en-US" dirty="0">
                <a:latin typeface="Calibri" panose="020F0502020204030204" pitchFamily="34" charset="0"/>
                <a:ea typeface="Calibri" panose="020F0502020204030204" pitchFamily="34" charset="0"/>
                <a:cs typeface="Calibri" panose="020F0502020204030204" pitchFamily="34" charset="0"/>
              </a:rPr>
              <a:t>We can observe how the actual and predicted prices has variance we can see a few outliers on the top right with high variance.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17</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192899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pPr>
              <a:buClr>
                <a:schemeClr val="accent1"/>
              </a:buClr>
              <a:buSzPct val="110000"/>
            </a:pPr>
            <a:r>
              <a:rPr lang="en-US" b="1" dirty="0">
                <a:latin typeface="Calibri" panose="020F0502020204030204" pitchFamily="34" charset="0"/>
                <a:ea typeface="Calibri" panose="020F0502020204030204" pitchFamily="34" charset="0"/>
                <a:cs typeface="Calibri" panose="020F0502020204030204" pitchFamily="34" charset="0"/>
              </a:rPr>
              <a:t>Final Result Comparison</a:t>
            </a:r>
          </a:p>
        </p:txBody>
      </p:sp>
      <p:sp>
        <p:nvSpPr>
          <p:cNvPr id="14"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8D196A-F960-BE10-4A56-0C9881CABE6A}"/>
              </a:ext>
            </a:extLst>
          </p:cNvPr>
          <p:cNvPicPr>
            <a:picLocks noChangeAspect="1"/>
          </p:cNvPicPr>
          <p:nvPr/>
        </p:nvPicPr>
        <p:blipFill>
          <a:blip r:embed="rId2"/>
          <a:stretch>
            <a:fillRect/>
          </a:stretch>
        </p:blipFill>
        <p:spPr>
          <a:xfrm>
            <a:off x="438143" y="2764720"/>
            <a:ext cx="5371883" cy="2967965"/>
          </a:xfrm>
          <a:prstGeom prst="rect">
            <a:avLst/>
          </a:prstGeom>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pPr marL="0" indent="0">
              <a:lnSpc>
                <a:spcPct val="100000"/>
              </a:lnSpc>
              <a:buNone/>
            </a:pPr>
            <a:r>
              <a:rPr lang="en-US" sz="1400" dirty="0">
                <a:latin typeface="Calibri" panose="020F0502020204030204" pitchFamily="34" charset="0"/>
                <a:ea typeface="Calibri" panose="020F0502020204030204" pitchFamily="34" charset="0"/>
                <a:cs typeface="Calibri" panose="020F0502020204030204" pitchFamily="34" charset="0"/>
              </a:rPr>
              <a:t>As per our final Model, the top predictor variables that influences the </a:t>
            </a:r>
            <a:r>
              <a:rPr lang="en-US" sz="1400" dirty="0" err="1">
                <a:latin typeface="Calibri" panose="020F0502020204030204" pitchFamily="34" charset="0"/>
                <a:ea typeface="Calibri" panose="020F0502020204030204" pitchFamily="34" charset="0"/>
                <a:cs typeface="Calibri" panose="020F0502020204030204" pitchFamily="34" charset="0"/>
              </a:rPr>
              <a:t>selling_price</a:t>
            </a:r>
            <a:r>
              <a:rPr lang="en-US" sz="1400" dirty="0">
                <a:latin typeface="Calibri" panose="020F0502020204030204" pitchFamily="34" charset="0"/>
                <a:ea typeface="Calibri" panose="020F0502020204030204" pitchFamily="34" charset="0"/>
                <a:cs typeface="Calibri" panose="020F0502020204030204" pitchFamily="34" charset="0"/>
              </a:rPr>
              <a:t> are: </a:t>
            </a:r>
          </a:p>
          <a:p>
            <a:pPr>
              <a:lnSpc>
                <a:spcPct val="100000"/>
              </a:lnSpc>
            </a:pPr>
            <a:r>
              <a:rPr lang="en-US" sz="1400" dirty="0" err="1">
                <a:latin typeface="Calibri" panose="020F0502020204030204" pitchFamily="34" charset="0"/>
                <a:ea typeface="Calibri" panose="020F0502020204030204" pitchFamily="34" charset="0"/>
                <a:cs typeface="Calibri" panose="020F0502020204030204" pitchFamily="34" charset="0"/>
              </a:rPr>
              <a:t>km_driven</a:t>
            </a:r>
            <a:r>
              <a:rPr lang="en-US" sz="1400" dirty="0">
                <a:latin typeface="Calibri" panose="020F0502020204030204" pitchFamily="34" charset="0"/>
                <a:ea typeface="Calibri" panose="020F0502020204030204" pitchFamily="34" charset="0"/>
                <a:cs typeface="Calibri" panose="020F0502020204030204" pitchFamily="34" charset="0"/>
              </a:rPr>
              <a:t>: A coefficient value of ‘0.081104’ indicated that a unit increase in </a:t>
            </a:r>
            <a:r>
              <a:rPr lang="en-US" sz="1400" dirty="0" err="1">
                <a:latin typeface="Calibri" panose="020F0502020204030204" pitchFamily="34" charset="0"/>
                <a:ea typeface="Calibri" panose="020F0502020204030204" pitchFamily="34" charset="0"/>
                <a:cs typeface="Calibri" panose="020F0502020204030204" pitchFamily="34" charset="0"/>
              </a:rPr>
              <a:t>km_driven</a:t>
            </a:r>
            <a:r>
              <a:rPr lang="en-US" sz="1400" dirty="0">
                <a:latin typeface="Calibri" panose="020F0502020204030204" pitchFamily="34" charset="0"/>
                <a:ea typeface="Calibri" panose="020F0502020204030204" pitchFamily="34" charset="0"/>
                <a:cs typeface="Calibri" panose="020F0502020204030204" pitchFamily="34" charset="0"/>
              </a:rPr>
              <a:t> variable, decreases the </a:t>
            </a:r>
            <a:r>
              <a:rPr lang="en-US" sz="1400" dirty="0" err="1">
                <a:latin typeface="Calibri" panose="020F0502020204030204" pitchFamily="34" charset="0"/>
                <a:ea typeface="Calibri" panose="020F0502020204030204" pitchFamily="34" charset="0"/>
                <a:cs typeface="Calibri" panose="020F0502020204030204" pitchFamily="34" charset="0"/>
              </a:rPr>
              <a:t>selling_price</a:t>
            </a:r>
            <a:r>
              <a:rPr lang="en-US" sz="1400" dirty="0">
                <a:latin typeface="Calibri" panose="020F0502020204030204" pitchFamily="34" charset="0"/>
                <a:ea typeface="Calibri" panose="020F0502020204030204" pitchFamily="34" charset="0"/>
                <a:cs typeface="Calibri" panose="020F0502020204030204" pitchFamily="34" charset="0"/>
              </a:rPr>
              <a:t> numbers by 0.081104 units.</a:t>
            </a:r>
          </a:p>
          <a:p>
            <a:pPr>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age: A coefficient value of ‘-0.132559’ indicated that, a unit increase in age variable, decreases the </a:t>
            </a:r>
            <a:r>
              <a:rPr lang="en-US" sz="1400" dirty="0" err="1">
                <a:latin typeface="Calibri" panose="020F0502020204030204" pitchFamily="34" charset="0"/>
                <a:ea typeface="Calibri" panose="020F0502020204030204" pitchFamily="34" charset="0"/>
                <a:cs typeface="Calibri" panose="020F0502020204030204" pitchFamily="34" charset="0"/>
              </a:rPr>
              <a:t>selling_price</a:t>
            </a:r>
            <a:r>
              <a:rPr lang="en-US" sz="1400" dirty="0">
                <a:latin typeface="Calibri" panose="020F0502020204030204" pitchFamily="34" charset="0"/>
                <a:ea typeface="Calibri" panose="020F0502020204030204" pitchFamily="34" charset="0"/>
                <a:cs typeface="Calibri" panose="020F0502020204030204" pitchFamily="34" charset="0"/>
              </a:rPr>
              <a:t> numbers by 0.132559 units.</a:t>
            </a:r>
          </a:p>
          <a:p>
            <a:pPr>
              <a:lnSpc>
                <a:spcPct val="100000"/>
              </a:lnSpc>
            </a:pPr>
            <a:r>
              <a:rPr lang="en-US" sz="1400" dirty="0" err="1">
                <a:latin typeface="Calibri" panose="020F0502020204030204" pitchFamily="34" charset="0"/>
                <a:ea typeface="Calibri" panose="020F0502020204030204" pitchFamily="34" charset="0"/>
                <a:cs typeface="Calibri" panose="020F0502020204030204" pitchFamily="34" charset="0"/>
              </a:rPr>
              <a:t>fuel_Diesel</a:t>
            </a:r>
            <a:r>
              <a:rPr lang="en-US" sz="1400" dirty="0">
                <a:latin typeface="Calibri" panose="020F0502020204030204" pitchFamily="34" charset="0"/>
                <a:ea typeface="Calibri" panose="020F0502020204030204" pitchFamily="34" charset="0"/>
                <a:cs typeface="Calibri" panose="020F0502020204030204" pitchFamily="34" charset="0"/>
              </a:rPr>
              <a:t>: A coefficient value of ‘0.032289’ indicated that w.r.t Petrol, a unit increase in </a:t>
            </a:r>
            <a:r>
              <a:rPr lang="en-US" sz="1400" dirty="0" err="1">
                <a:latin typeface="Calibri" panose="020F0502020204030204" pitchFamily="34" charset="0"/>
                <a:ea typeface="Calibri" panose="020F0502020204030204" pitchFamily="34" charset="0"/>
                <a:cs typeface="Calibri" panose="020F0502020204030204" pitchFamily="34" charset="0"/>
              </a:rPr>
              <a:t>fuel_Diesel</a:t>
            </a:r>
            <a:r>
              <a:rPr lang="en-US" sz="1400" dirty="0">
                <a:latin typeface="Calibri" panose="020F0502020204030204" pitchFamily="34" charset="0"/>
                <a:ea typeface="Calibri" panose="020F0502020204030204" pitchFamily="34" charset="0"/>
                <a:cs typeface="Calibri" panose="020F0502020204030204" pitchFamily="34" charset="0"/>
              </a:rPr>
              <a:t> variable increases the </a:t>
            </a:r>
            <a:r>
              <a:rPr lang="en-US" sz="1400" dirty="0" err="1">
                <a:latin typeface="Calibri" panose="020F0502020204030204" pitchFamily="34" charset="0"/>
                <a:ea typeface="Calibri" panose="020F0502020204030204" pitchFamily="34" charset="0"/>
                <a:cs typeface="Calibri" panose="020F0502020204030204" pitchFamily="34" charset="0"/>
              </a:rPr>
              <a:t>selling_price</a:t>
            </a:r>
            <a:r>
              <a:rPr lang="en-US" sz="1400" dirty="0">
                <a:latin typeface="Calibri" panose="020F0502020204030204" pitchFamily="34" charset="0"/>
                <a:ea typeface="Calibri" panose="020F0502020204030204" pitchFamily="34" charset="0"/>
                <a:cs typeface="Calibri" panose="020F0502020204030204" pitchFamily="34" charset="0"/>
              </a:rPr>
              <a:t> numbers by 0.032289 units.</a:t>
            </a:r>
          </a:p>
          <a:p>
            <a:pPr>
              <a:lnSpc>
                <a:spcPct val="100000"/>
              </a:lnSpc>
            </a:pPr>
            <a:r>
              <a:rPr lang="en-US" sz="1400" dirty="0" err="1">
                <a:latin typeface="Calibri" panose="020F0502020204030204" pitchFamily="34" charset="0"/>
                <a:ea typeface="Calibri" panose="020F0502020204030204" pitchFamily="34" charset="0"/>
                <a:cs typeface="Calibri" panose="020F0502020204030204" pitchFamily="34" charset="0"/>
              </a:rPr>
              <a:t>transmission_Manual</a:t>
            </a:r>
            <a:r>
              <a:rPr lang="en-US" sz="1400" dirty="0">
                <a:latin typeface="Calibri" panose="020F0502020204030204" pitchFamily="34" charset="0"/>
                <a:ea typeface="Calibri" panose="020F0502020204030204" pitchFamily="34" charset="0"/>
                <a:cs typeface="Calibri" panose="020F0502020204030204" pitchFamily="34" charset="0"/>
              </a:rPr>
              <a:t>: A coefficient value of ‘-0.087353’ indicated that w.r.t Automatic, a unit increase in </a:t>
            </a:r>
            <a:r>
              <a:rPr lang="en-US" sz="1400" dirty="0" err="1">
                <a:latin typeface="Calibri" panose="020F0502020204030204" pitchFamily="34" charset="0"/>
                <a:ea typeface="Calibri" panose="020F0502020204030204" pitchFamily="34" charset="0"/>
                <a:cs typeface="Calibri" panose="020F0502020204030204" pitchFamily="34" charset="0"/>
              </a:rPr>
              <a:t>transmission_Manual</a:t>
            </a:r>
            <a:r>
              <a:rPr lang="en-US" sz="1400" dirty="0">
                <a:latin typeface="Calibri" panose="020F0502020204030204" pitchFamily="34" charset="0"/>
                <a:ea typeface="Calibri" panose="020F0502020204030204" pitchFamily="34" charset="0"/>
                <a:cs typeface="Calibri" panose="020F0502020204030204" pitchFamily="34" charset="0"/>
              </a:rPr>
              <a:t> variable decreases the </a:t>
            </a:r>
            <a:r>
              <a:rPr lang="en-US" sz="1400" dirty="0" err="1">
                <a:latin typeface="Calibri" panose="020F0502020204030204" pitchFamily="34" charset="0"/>
                <a:ea typeface="Calibri" panose="020F0502020204030204" pitchFamily="34" charset="0"/>
                <a:cs typeface="Calibri" panose="020F0502020204030204" pitchFamily="34" charset="0"/>
              </a:rPr>
              <a:t>selling_price</a:t>
            </a:r>
            <a:r>
              <a:rPr lang="en-US" sz="1400" dirty="0">
                <a:latin typeface="Calibri" panose="020F0502020204030204" pitchFamily="34" charset="0"/>
                <a:ea typeface="Calibri" panose="020F0502020204030204" pitchFamily="34" charset="0"/>
                <a:cs typeface="Calibri" panose="020F0502020204030204" pitchFamily="34" charset="0"/>
              </a:rPr>
              <a:t> numbers by 0.087353 units.</a:t>
            </a:r>
          </a:p>
        </p:txBody>
      </p:sp>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18</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174318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dirty="0"/>
              <a:t>GITHUB REFERENCE</a:t>
            </a:r>
            <a:endParaRPr lang="en-US" sz="2800" dirty="0"/>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025" y="2341563"/>
            <a:ext cx="10686882" cy="2327275"/>
          </a:xfrm>
        </p:spPr>
        <p:txBody>
          <a:bodyPr>
            <a:noAutofit/>
          </a:bodyPr>
          <a:lstStyle/>
          <a:p>
            <a:pPr marL="0" indent="0">
              <a:buNone/>
            </a:pPr>
            <a:r>
              <a:rPr lang="en-US" sz="1600" u="sng" dirty="0">
                <a:solidFill>
                  <a:schemeClr val="accent1">
                    <a:lumMod val="75000"/>
                  </a:schemeClr>
                </a:solidFill>
              </a:rPr>
              <a:t>https://github.com/samba-chennamsetty/used-car-selling-price-linear-regression </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DC63377-6F3C-4637-BCB7-6BCA462BCC7D}"/>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20315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Outline</a:t>
            </a:r>
            <a:endParaRPr lang="en-US" sz="24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308262" y="1765012"/>
            <a:ext cx="9089281" cy="5201424"/>
          </a:xfrm>
          <a:prstGeom prst="rect">
            <a:avLst/>
          </a:prstGeom>
          <a:noFill/>
        </p:spPr>
        <p:txBody>
          <a:bodyPr wrap="square" rtlCol="0">
            <a:spAutoFit/>
          </a:bodyPr>
          <a:lstStyle/>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Team Members</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lnSpc>
                <a:spcPct val="150000"/>
              </a:lnSpc>
              <a:buClr>
                <a:schemeClr val="accent1"/>
              </a:buClr>
              <a:buSzPct val="11000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Dataset Description</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Clr>
                <a:schemeClr val="accent1"/>
              </a:buClr>
              <a:buSzPct val="11000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Related Work </a:t>
            </a:r>
          </a:p>
          <a:p>
            <a:pPr marL="285750" indent="-285750">
              <a:lnSpc>
                <a:spcPct val="150000"/>
              </a:lnSpc>
              <a:buClr>
                <a:schemeClr val="accent1"/>
              </a:buClr>
              <a:buSzPct val="11000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Project Plan </a:t>
            </a:r>
          </a:p>
          <a:p>
            <a:pPr marL="285750" indent="-285750">
              <a:lnSpc>
                <a:spcPct val="150000"/>
              </a:lnSpc>
              <a:buClr>
                <a:schemeClr val="accent1"/>
              </a:buClr>
              <a:buSzPct val="11000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Exploration </a:t>
            </a:r>
          </a:p>
          <a:p>
            <a:pPr marL="742950" lvl="1" indent="-285750">
              <a:lnSpc>
                <a:spcPct val="150000"/>
              </a:lnSpc>
              <a:buClr>
                <a:schemeClr val="accent1"/>
              </a:buClr>
              <a:buSzPct val="11000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Univariate Analysis</a:t>
            </a:r>
          </a:p>
          <a:p>
            <a:pPr marL="742950" lvl="1" indent="-285750">
              <a:lnSpc>
                <a:spcPct val="150000"/>
              </a:lnSpc>
              <a:buClr>
                <a:schemeClr val="accent1"/>
              </a:buClr>
              <a:buSzPct val="11000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Bivariate Analysis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Data Modeling</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Residual Analysis</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Evolution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Final Result Comparison</a:t>
            </a:r>
          </a:p>
          <a:p>
            <a:endParaRPr lang="en-US" sz="1700" dirty="0"/>
          </a:p>
        </p:txBody>
      </p:sp>
      <p:sp>
        <p:nvSpPr>
          <p:cNvPr id="5" name="Slide Number Placeholder 4">
            <a:extLst>
              <a:ext uri="{FF2B5EF4-FFF2-40B4-BE49-F238E27FC236}">
                <a16:creationId xmlns:a16="http://schemas.microsoft.com/office/drawing/2014/main" id="{1EBB3A1D-96E3-4815-9BB7-F6BF946CA680}"/>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25970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Any questions ?</a:t>
            </a:r>
          </a:p>
        </p:txBody>
      </p:sp>
      <p:pic>
        <p:nvPicPr>
          <p:cNvPr id="8" name="Content Placeholder 7">
            <a:extLst>
              <a:ext uri="{FF2B5EF4-FFF2-40B4-BE49-F238E27FC236}">
                <a16:creationId xmlns:a16="http://schemas.microsoft.com/office/drawing/2014/main" id="{A1DA4C41-7506-4C87-883D-1E265DF4BBA0}"/>
              </a:ext>
            </a:extLst>
          </p:cNvPr>
          <p:cNvPicPr>
            <a:picLocks noGrp="1" noChangeAspect="1"/>
          </p:cNvPicPr>
          <p:nvPr>
            <p:ph idx="1"/>
          </p:nvPr>
        </p:nvPicPr>
        <p:blipFill>
          <a:blip r:embed="rId2"/>
          <a:stretch>
            <a:fillRect/>
          </a:stretch>
        </p:blipFill>
        <p:spPr>
          <a:xfrm>
            <a:off x="5170871" y="2341563"/>
            <a:ext cx="1850257" cy="2858234"/>
          </a:xfrm>
        </p:spPr>
      </p:pic>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12C674-9519-41C3-BE85-EB5089815CD4}"/>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37569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5" name="Content Placeholder 4">
            <a:extLst>
              <a:ext uri="{FF2B5EF4-FFF2-40B4-BE49-F238E27FC236}">
                <a16:creationId xmlns:a16="http://schemas.microsoft.com/office/drawing/2014/main" id="{6723D5F6-3A1B-49F8-B34A-61E3DFED582B}"/>
              </a:ext>
            </a:extLst>
          </p:cNvPr>
          <p:cNvSpPr>
            <a:spLocks noGrp="1"/>
          </p:cNvSpPr>
          <p:nvPr>
            <p:ph idx="1"/>
          </p:nvPr>
        </p:nvSpPr>
        <p:spPr/>
        <p:txBody>
          <a:bodyPr>
            <a:normAutofit/>
          </a:bodyPr>
          <a:lstStyle/>
          <a:p>
            <a:pPr marL="0" indent="0" algn="ctr">
              <a:buNone/>
            </a:pPr>
            <a:endParaRPr lang="en-US" sz="5400" b="1" dirty="0">
              <a:solidFill>
                <a:srgbClr val="0070C0"/>
              </a:solidFill>
            </a:endParaRPr>
          </a:p>
          <a:p>
            <a:pPr marL="0" indent="0" algn="ctr">
              <a:buNone/>
            </a:pPr>
            <a:r>
              <a:rPr lang="en-US" sz="5400" b="1" dirty="0">
                <a:solidFill>
                  <a:srgbClr val="0070C0"/>
                </a:solidFill>
              </a:rPr>
              <a:t>Thank you…!</a:t>
            </a:r>
          </a:p>
          <a:p>
            <a:pPr marL="0" indent="0" algn="ctr">
              <a:buNone/>
            </a:pPr>
            <a:endParaRPr lang="en-US" sz="5400" b="1" dirty="0">
              <a:solidFill>
                <a:srgbClr val="0070C0"/>
              </a:solidFill>
            </a:endParaRPr>
          </a:p>
          <a:p>
            <a:pPr marL="0" indent="0" algn="ctr">
              <a:buNone/>
            </a:pPr>
            <a:endParaRPr lang="en-US" sz="5400" b="1" dirty="0">
              <a:solidFill>
                <a:srgbClr val="0070C0"/>
              </a:solidFill>
            </a:endParaRPr>
          </a:p>
        </p:txBody>
      </p:sp>
      <p:sp>
        <p:nvSpPr>
          <p:cNvPr id="6" name="Slide Number Placeholder 5">
            <a:extLst>
              <a:ext uri="{FF2B5EF4-FFF2-40B4-BE49-F238E27FC236}">
                <a16:creationId xmlns:a16="http://schemas.microsoft.com/office/drawing/2014/main" id="{6CE57F94-3153-4F40-ABC2-56BCB390FB0C}"/>
              </a:ext>
            </a:extLst>
          </p:cNvPr>
          <p:cNvSpPr>
            <a:spLocks noGrp="1"/>
          </p:cNvSpPr>
          <p:nvPr>
            <p:ph type="sldNum" sz="quarter" idx="12"/>
          </p:nvPr>
        </p:nvSpPr>
        <p:spPr>
          <a:ln>
            <a:noFill/>
          </a:ln>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348476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Team Members</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3205493"/>
          </a:xfrm>
          <a:prstGeom prst="rect">
            <a:avLst/>
          </a:prstGeom>
          <a:noFill/>
        </p:spPr>
        <p:txBody>
          <a:bodyPr wrap="square" rtlCol="0">
            <a:spAutoFit/>
          </a:bodyPr>
          <a:lstStyle/>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Samba Chennamsetty</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Head</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Arif</a:t>
            </a: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Pasha Shaik –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Jagadishwar</a:t>
            </a: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Reddy Velma –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Sai Hrithik </a:t>
            </a:r>
            <a:r>
              <a:rPr kumimoji="0" lang="en-US" sz="17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Peddi</a:t>
            </a: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Vamsi Kiran </a:t>
            </a:r>
            <a:r>
              <a:rPr kumimoji="0" lang="en-US" sz="17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Kakkera</a:t>
            </a: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 Team Member </a:t>
            </a:r>
          </a:p>
          <a:p>
            <a:pPr marL="285750" indent="-285750" defTabSz="457200">
              <a:lnSpc>
                <a:spcPct val="110000"/>
              </a:lnSpc>
              <a:spcBef>
                <a:spcPct val="20000"/>
              </a:spcBef>
              <a:spcAft>
                <a:spcPts val="600"/>
              </a:spcAft>
              <a:buClr>
                <a:schemeClr val="accent1"/>
              </a:buClr>
              <a:buSzPct val="92000"/>
              <a:buFont typeface="Wingdings" panose="05000000000000000000" pitchFamily="2" charset="2"/>
              <a:buChar char="§"/>
              <a:defRPr/>
            </a:pPr>
            <a:r>
              <a:rPr kumimoji="0" lang="en-US" sz="17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Kaki Rohit Reddy–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endPar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marL="285750" indent="-285750">
              <a:buClr>
                <a:schemeClr val="accent1"/>
              </a:buClr>
              <a:buFont typeface="Wingdings" panose="05000000000000000000" pitchFamily="2" charset="2"/>
              <a:buChar char="§"/>
            </a:pPr>
            <a:endParaRPr lang="en-US" sz="1600" dirty="0"/>
          </a:p>
        </p:txBody>
      </p:sp>
      <p:sp>
        <p:nvSpPr>
          <p:cNvPr id="5" name="Slide Number Placeholder 4">
            <a:extLst>
              <a:ext uri="{FF2B5EF4-FFF2-40B4-BE49-F238E27FC236}">
                <a16:creationId xmlns:a16="http://schemas.microsoft.com/office/drawing/2014/main" id="{12B4C476-6A00-4539-968A-954481692B68}"/>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6035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4185761"/>
          </a:xfrm>
          <a:prstGeom prst="rect">
            <a:avLst/>
          </a:prstGeom>
          <a:noFill/>
        </p:spPr>
        <p:txBody>
          <a:bodyPr wrap="square" rtlCol="0">
            <a:spAutoFit/>
          </a:bodyPr>
          <a:lstStyle/>
          <a:p>
            <a:pPr marR="0" algn="just">
              <a:spcBef>
                <a:spcPts val="0"/>
              </a:spcBef>
              <a:spcAft>
                <a:spcPts val="3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As the world evolving in all directions significantly, the economic gaps between the people still exist. The livelihood of different people from different financial backgrounds are changing a lot. When it comes to the comfortable travel the cars are playing a vital role. Also, considering the COVID pandemic, most of the lower- and middle-income group of people also attracting to travel in a safe environment and not willing to choose public transport.</a:t>
            </a:r>
          </a:p>
          <a:p>
            <a:pPr marR="0" algn="just">
              <a:spcBef>
                <a:spcPts val="0"/>
              </a:spcBef>
              <a:spcAft>
                <a:spcPts val="3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3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At the same time the car manufacturers also increased the price of the new cars, which is directly affecting the buying capability of low-income group people.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3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Hence, most of the people are looking at the used cars now.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3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There are few people who cannot afford to buy new luxury car, but they wish to travel in it. For those, this used cars are the sunlight in dark.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3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This used cars has become an opportunity for the business. And it's going to generate a decent revenue for business as well.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buClr>
                <a:schemeClr val="accent1"/>
              </a:buClr>
            </a:pPr>
            <a:endParaRPr lang="en-US" sz="1700" dirty="0"/>
          </a:p>
        </p:txBody>
      </p:sp>
      <p:sp>
        <p:nvSpPr>
          <p:cNvPr id="5" name="Slide Number Placeholder 4">
            <a:extLst>
              <a:ext uri="{FF2B5EF4-FFF2-40B4-BE49-F238E27FC236}">
                <a16:creationId xmlns:a16="http://schemas.microsoft.com/office/drawing/2014/main" id="{4F0561C5-AD22-4EB5-9EF1-959BD6CFDD0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59727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Dataset DESCRIPTION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45397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This dataset contains information about used cars listed on www.cardekho.com </a:t>
            </a:r>
          </a:p>
          <a:p>
            <a:pPr marL="285750" indent="-285750">
              <a:buClr>
                <a:schemeClr val="accent1"/>
              </a:buClr>
              <a:buFont typeface="Wingdings" panose="05000000000000000000" pitchFamily="2" charset="2"/>
              <a:buChar char="§"/>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This data can be used for a lot of purposes such as price prediction to exemplify the use of linear regression in Machine Learning.</a:t>
            </a:r>
          </a:p>
          <a:p>
            <a:pPr marL="285750" indent="-285750">
              <a:buClr>
                <a:schemeClr val="accent1"/>
              </a:buClr>
              <a:buFont typeface="Wingdings" panose="05000000000000000000" pitchFamily="2" charset="2"/>
              <a:buChar char="§"/>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Old Car Selling Price with Linear Regression</a:t>
            </a:r>
          </a:p>
          <a:p>
            <a:pPr marL="285750" indent="-285750">
              <a:buClr>
                <a:schemeClr val="accent1"/>
              </a:buClr>
              <a:buFont typeface="Wingdings" panose="05000000000000000000" pitchFamily="2" charset="2"/>
              <a:buChar char="§"/>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err="1">
                <a:latin typeface="Calibri" panose="020F0502020204030204" pitchFamily="34" charset="0"/>
                <a:ea typeface="Calibri" panose="020F0502020204030204" pitchFamily="34" charset="0"/>
                <a:cs typeface="Calibri" panose="020F0502020204030204" pitchFamily="34" charset="0"/>
              </a:rPr>
              <a:t>Car_Name</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Year</a:t>
            </a:r>
          </a:p>
          <a:p>
            <a:pPr marL="742950" lvl="1" indent="-285750">
              <a:buClr>
                <a:schemeClr val="accent1"/>
              </a:buClr>
              <a:buFont typeface="Wingdings" panose="05000000000000000000" pitchFamily="2" charset="2"/>
              <a:buChar char="§"/>
            </a:pPr>
            <a:r>
              <a:rPr lang="en-US" sz="1700" dirty="0" err="1">
                <a:latin typeface="Calibri" panose="020F0502020204030204" pitchFamily="34" charset="0"/>
                <a:ea typeface="Calibri" panose="020F0502020204030204" pitchFamily="34" charset="0"/>
                <a:cs typeface="Calibri" panose="020F0502020204030204" pitchFamily="34" charset="0"/>
              </a:rPr>
              <a:t>Selling_Price</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err="1">
                <a:latin typeface="Calibri" panose="020F0502020204030204" pitchFamily="34" charset="0"/>
                <a:ea typeface="Calibri" panose="020F0502020204030204" pitchFamily="34" charset="0"/>
                <a:cs typeface="Calibri" panose="020F0502020204030204" pitchFamily="34" charset="0"/>
              </a:rPr>
              <a:t>Present_Price</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err="1">
                <a:latin typeface="Calibri" panose="020F0502020204030204" pitchFamily="34" charset="0"/>
                <a:ea typeface="Calibri" panose="020F0502020204030204" pitchFamily="34" charset="0"/>
                <a:cs typeface="Calibri" panose="020F0502020204030204" pitchFamily="34" charset="0"/>
              </a:rPr>
              <a:t>Kms_Driven</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err="1">
                <a:latin typeface="Calibri" panose="020F0502020204030204" pitchFamily="34" charset="0"/>
                <a:ea typeface="Calibri" panose="020F0502020204030204" pitchFamily="34" charset="0"/>
                <a:cs typeface="Calibri" panose="020F0502020204030204" pitchFamily="34" charset="0"/>
              </a:rPr>
              <a:t>Fuel_Type</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err="1">
                <a:latin typeface="Calibri" panose="020F0502020204030204" pitchFamily="34" charset="0"/>
                <a:ea typeface="Calibri" panose="020F0502020204030204" pitchFamily="34" charset="0"/>
                <a:cs typeface="Calibri" panose="020F0502020204030204" pitchFamily="34" charset="0"/>
              </a:rPr>
              <a:t>Seller_Type</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Transmission</a:t>
            </a:r>
          </a:p>
          <a:p>
            <a:pPr marL="742950" lvl="1" indent="-285750">
              <a:buClr>
                <a:schemeClr val="accent1"/>
              </a:buClr>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Owner</a:t>
            </a:r>
          </a:p>
          <a:p>
            <a:pPr>
              <a:buClr>
                <a:schemeClr val="accent1"/>
              </a:buClr>
            </a:pPr>
            <a:endParaRPr lang="en-US" sz="1700" dirty="0"/>
          </a:p>
        </p:txBody>
      </p:sp>
      <p:sp>
        <p:nvSpPr>
          <p:cNvPr id="5" name="Slide Number Placeholder 4">
            <a:extLst>
              <a:ext uri="{FF2B5EF4-FFF2-40B4-BE49-F238E27FC236}">
                <a16:creationId xmlns:a16="http://schemas.microsoft.com/office/drawing/2014/main" id="{2C5C3889-2105-40C0-9EAA-4CF07F6B776C}"/>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26002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Related Work</a:t>
            </a:r>
          </a:p>
        </p:txBody>
      </p:sp>
      <p:sp>
        <p:nvSpPr>
          <p:cNvPr id="3" name="Slide Number Placeholder 2">
            <a:extLst>
              <a:ext uri="{FF2B5EF4-FFF2-40B4-BE49-F238E27FC236}">
                <a16:creationId xmlns:a16="http://schemas.microsoft.com/office/drawing/2014/main" id="{D171BC38-2E86-4BFA-B3C8-52FB58BEE9DD}"/>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5" name="TextBox 4">
            <a:extLst>
              <a:ext uri="{FF2B5EF4-FFF2-40B4-BE49-F238E27FC236}">
                <a16:creationId xmlns:a16="http://schemas.microsoft.com/office/drawing/2014/main" id="{2A1EEA21-8813-CCCC-007B-EEC888D7E41D}"/>
              </a:ext>
            </a:extLst>
          </p:cNvPr>
          <p:cNvSpPr txBox="1"/>
          <p:nvPr/>
        </p:nvSpPr>
        <p:spPr>
          <a:xfrm>
            <a:off x="828674" y="2171700"/>
            <a:ext cx="10010776" cy="3416320"/>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We are comparing this model with car prediction prices which has multi linear regression with less no of dependencies and models.</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Pro’s</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advantages we have over the other related works are</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Using linear regression model allows us to make our analysis simple.</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Providing a variety of visual representations of impact with each feature.</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It is planned to build multiple models based on type of company.</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Considering the best prediction relational fields.</a:t>
            </a: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21341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Project Plan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243688"/>
            <a:ext cx="11029950" cy="1754326"/>
          </a:xfrm>
          <a:prstGeom prst="rect">
            <a:avLst/>
          </a:prstGeom>
          <a:noFill/>
        </p:spPr>
        <p:txBody>
          <a:bodyPr wrap="square" rtlCol="0">
            <a:spAutoFit/>
          </a:bodyPr>
          <a:lstStyle/>
          <a:p>
            <a:pPr>
              <a:buClr>
                <a:schemeClr val="accent1"/>
              </a:buClr>
            </a:pPr>
            <a:r>
              <a:rPr lang="en-US" dirty="0">
                <a:latin typeface="Calibri" panose="020F0502020204030204" pitchFamily="34" charset="0"/>
                <a:ea typeface="Calibri" panose="020F0502020204030204" pitchFamily="34" charset="0"/>
                <a:cs typeface="Calibri" panose="020F0502020204030204" pitchFamily="34" charset="0"/>
              </a:rPr>
              <a:t>The project plan has the below steps in it.</a:t>
            </a:r>
          </a:p>
          <a:p>
            <a:pPr marL="285750" indent="-285750">
              <a:buClr>
                <a:schemeClr val="accent1"/>
              </a:buClr>
              <a:buFont typeface="Wingdings" panose="05000000000000000000" pitchFamily="2"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Data-preprocessing</a:t>
            </a:r>
          </a:p>
          <a:p>
            <a:pPr marL="285750" indent="-285750">
              <a:buClr>
                <a:schemeClr val="accent1"/>
              </a:buCl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Model building</a:t>
            </a:r>
          </a:p>
          <a:p>
            <a:pPr marL="285750" indent="-285750">
              <a:buClr>
                <a:schemeClr val="accent1"/>
              </a:buCl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Optimizing Model</a:t>
            </a:r>
          </a:p>
          <a:p>
            <a:pPr marL="285750" indent="-285750">
              <a:buClr>
                <a:schemeClr val="accent1"/>
              </a:buCl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Model Evaluation</a:t>
            </a:r>
          </a:p>
        </p:txBody>
      </p:sp>
      <p:sp>
        <p:nvSpPr>
          <p:cNvPr id="5" name="Slide Number Placeholder 4">
            <a:extLst>
              <a:ext uri="{FF2B5EF4-FFF2-40B4-BE49-F238E27FC236}">
                <a16:creationId xmlns:a16="http://schemas.microsoft.com/office/drawing/2014/main" id="{926B7A53-6CE7-437E-9D6C-ECDEB91B45F6}"/>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673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t>Data Exploration </a:t>
            </a:r>
          </a:p>
        </p:txBody>
      </p:sp>
      <p:sp>
        <p:nvSpPr>
          <p:cNvPr id="26"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80872E-E503-E538-7307-1C18AB25B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39917" y="2499053"/>
            <a:ext cx="4230302" cy="3405393"/>
          </a:xfrm>
          <a:prstGeom prst="rect">
            <a:avLst/>
          </a:prstGeom>
          <a:noFill/>
        </p:spPr>
      </p:pic>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6335805" y="2180496"/>
            <a:ext cx="5275001" cy="4045683"/>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Univariate Analysis</a:t>
            </a:r>
            <a:r>
              <a:rPr lang="en-US"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Univariate analyses are used extensively in quality-of-life research. Univariate analysis is defined as analysis carried out on only one (“</a:t>
            </a:r>
            <a:r>
              <a:rPr lang="en-US" dirty="0" err="1">
                <a:latin typeface="Calibri" panose="020F0502020204030204" pitchFamily="34" charset="0"/>
                <a:ea typeface="Calibri" panose="020F0502020204030204" pitchFamily="34" charset="0"/>
                <a:cs typeface="Calibri" panose="020F0502020204030204" pitchFamily="34" charset="0"/>
              </a:rPr>
              <a:t>uni</a:t>
            </a:r>
            <a:r>
              <a:rPr lang="en-US" dirty="0">
                <a:latin typeface="Calibri" panose="020F0502020204030204" pitchFamily="34" charset="0"/>
                <a:ea typeface="Calibri" panose="020F0502020204030204" pitchFamily="34" charset="0"/>
                <a:cs typeface="Calibri" panose="020F0502020204030204" pitchFamily="34" charset="0"/>
              </a:rPr>
              <a:t>”) variable (“variate”) to summarize or describe the variable.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However, another use of the term “univariate analysis” exists and refers to statistical analyses that involve only one dependent variable and which are used to test hypotheses and draw inferences about populations based on samples, also referred to as univariate.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A3F328F-D206-4831-9068-7887E183185A}"/>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8</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Tree>
    <p:extLst>
      <p:ext uri="{BB962C8B-B14F-4D97-AF65-F5344CB8AC3E}">
        <p14:creationId xmlns:p14="http://schemas.microsoft.com/office/powerpoint/2010/main" val="166254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t>Boxplot</a:t>
            </a:r>
          </a:p>
        </p:txBody>
      </p:sp>
      <p:sp>
        <p:nvSpPr>
          <p:cNvPr id="16" name="Rectangle 15">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9C9E984-D798-B8F7-FE78-36B461D9A0FA}"/>
              </a:ext>
            </a:extLst>
          </p:cNvPr>
          <p:cNvPicPr>
            <a:picLocks noChangeAspect="1"/>
          </p:cNvPicPr>
          <p:nvPr/>
        </p:nvPicPr>
        <p:blipFill rotWithShape="1">
          <a:blip r:embed="rId2"/>
          <a:srcRect l="-2738" t="-3829" r="31141" b="3829"/>
          <a:stretch/>
        </p:blipFill>
        <p:spPr>
          <a:xfrm>
            <a:off x="742950" y="2176939"/>
            <a:ext cx="4410075" cy="4017296"/>
          </a:xfrm>
          <a:prstGeom prst="rect">
            <a:avLst/>
          </a:prstGeom>
        </p:spPr>
      </p:pic>
      <p:sp>
        <p:nvSpPr>
          <p:cNvPr id="4" name="Content Placeholder 3">
            <a:extLst>
              <a:ext uri="{FF2B5EF4-FFF2-40B4-BE49-F238E27FC236}">
                <a16:creationId xmlns:a16="http://schemas.microsoft.com/office/drawing/2014/main" id="{3B7D23DA-1FEB-FC7C-DD37-B9FD8B4D6770}"/>
              </a:ext>
            </a:extLst>
          </p:cNvPr>
          <p:cNvSpPr>
            <a:spLocks noGrp="1"/>
          </p:cNvSpPr>
          <p:nvPr>
            <p:ph idx="1"/>
          </p:nvPr>
        </p:nvSpPr>
        <p:spPr>
          <a:xfrm>
            <a:off x="6335805" y="2180496"/>
            <a:ext cx="5275001" cy="4045683"/>
          </a:xfrm>
        </p:spPr>
        <p:txBody>
          <a:bodyPr>
            <a:normAutofit/>
          </a:bodyPr>
          <a:lstStyle/>
          <a:p>
            <a:r>
              <a:rPr lang="en-US" dirty="0"/>
              <a:t>Boxplot - A graphical rendition of statistical data based on the minimum, first quartile, median, third quartile, and maximum. </a:t>
            </a:r>
          </a:p>
          <a:p>
            <a:r>
              <a:rPr lang="en-US" dirty="0"/>
              <a:t>In the fig 7 the observation states that the first quartile lies at the lower end of the box and the upper end is the 3rd quartile. The box indicates the range in which the middle 50% of all the data lies. </a:t>
            </a:r>
          </a:p>
          <a:p>
            <a:r>
              <a:rPr lang="en-US" dirty="0"/>
              <a:t>The line in between the first quartile and the third quartile lies the median. (Median in the boxplot represents with solid line and the Mean in the boxplot represents with dashed line)</a:t>
            </a:r>
          </a:p>
          <a:p>
            <a:endParaRPr lang="en-US" dirty="0"/>
          </a:p>
        </p:txBody>
      </p:sp>
      <p:sp>
        <p:nvSpPr>
          <p:cNvPr id="9" name="Slide Number Placeholder 8">
            <a:extLst>
              <a:ext uri="{FF2B5EF4-FFF2-40B4-BE49-F238E27FC236}">
                <a16:creationId xmlns:a16="http://schemas.microsoft.com/office/drawing/2014/main" id="{653E6CCD-7BFD-48CA-82F7-C7421F3999D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9</a:t>
            </a:fld>
            <a:endParaRPr lang="en-US" dirty="0">
              <a:solidFill>
                <a:schemeClr val="tx1"/>
              </a:solidFill>
            </a:endParaRPr>
          </a:p>
        </p:txBody>
      </p:sp>
    </p:spTree>
    <p:extLst>
      <p:ext uri="{BB962C8B-B14F-4D97-AF65-F5344CB8AC3E}">
        <p14:creationId xmlns:p14="http://schemas.microsoft.com/office/powerpoint/2010/main" val="121260780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716</TotalTime>
  <Words>1393</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Book</vt:lpstr>
      <vt:lpstr>Franklin Gothic Demi</vt:lpstr>
      <vt:lpstr>Symbol</vt:lpstr>
      <vt:lpstr>Wingdings</vt:lpstr>
      <vt:lpstr>Wingdings 2</vt:lpstr>
      <vt:lpstr>DividendVTI</vt:lpstr>
      <vt:lpstr>Used Cars Price Prediction  An Avalon’s team project</vt:lpstr>
      <vt:lpstr>Outline</vt:lpstr>
      <vt:lpstr>Team Members</vt:lpstr>
      <vt:lpstr>Introduction</vt:lpstr>
      <vt:lpstr>Dataset DESCRIPTION</vt:lpstr>
      <vt:lpstr>Related Work</vt:lpstr>
      <vt:lpstr>Project Plan</vt:lpstr>
      <vt:lpstr>Data Exploration </vt:lpstr>
      <vt:lpstr>Boxplot</vt:lpstr>
      <vt:lpstr>Bivariate Analysis</vt:lpstr>
      <vt:lpstr>Pearson Correlation</vt:lpstr>
      <vt:lpstr>Pair plot</vt:lpstr>
      <vt:lpstr>Correlation Matrix</vt:lpstr>
      <vt:lpstr>Data Splitting</vt:lpstr>
      <vt:lpstr>Measuring Performance</vt:lpstr>
      <vt:lpstr>Residual Analysis</vt:lpstr>
      <vt:lpstr>Evolution</vt:lpstr>
      <vt:lpstr>Final Result Comparison</vt:lpstr>
      <vt:lpstr>GITHUB REFERENCE</vt:lpstr>
      <vt:lpstr>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Loan Management System</dc:title>
  <dc:creator>Samba Chennamsetty</dc:creator>
  <cp:lastModifiedBy>Shaik Arif Pasha Shaik</cp:lastModifiedBy>
  <cp:revision>17</cp:revision>
  <dcterms:created xsi:type="dcterms:W3CDTF">2022-06-15T04:03:47Z</dcterms:created>
  <dcterms:modified xsi:type="dcterms:W3CDTF">2022-12-03T06:14:28Z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