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3"/>
  </p:notesMasterIdLst>
  <p:sldIdLst>
    <p:sldId id="282" r:id="rId5"/>
    <p:sldId id="294" r:id="rId6"/>
    <p:sldId id="295" r:id="rId7"/>
    <p:sldId id="296" r:id="rId8"/>
    <p:sldId id="317" r:id="rId9"/>
    <p:sldId id="300" r:id="rId10"/>
    <p:sldId id="318" r:id="rId11"/>
    <p:sldId id="319" r:id="rId12"/>
    <p:sldId id="320" r:id="rId13"/>
    <p:sldId id="321" r:id="rId14"/>
    <p:sldId id="323" r:id="rId15"/>
    <p:sldId id="324" r:id="rId16"/>
    <p:sldId id="325" r:id="rId17"/>
    <p:sldId id="326" r:id="rId18"/>
    <p:sldId id="301" r:id="rId19"/>
    <p:sldId id="327" r:id="rId20"/>
    <p:sldId id="314"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62" autoAdjust="0"/>
  </p:normalViewPr>
  <p:slideViewPr>
    <p:cSldViewPr snapToGrid="0">
      <p:cViewPr varScale="1">
        <p:scale>
          <a:sx n="104" d="100"/>
          <a:sy n="104" d="100"/>
        </p:scale>
        <p:origin x="870"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7BD9B-31B9-40C5-8984-3894A64FC6D9}"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AE9E4-3774-4ED8-BC24-5658DD0131A7}" type="slidenum">
              <a:rPr lang="en-US" smtClean="0"/>
              <a:t>‹#›</a:t>
            </a:fld>
            <a:endParaRPr lang="en-US"/>
          </a:p>
        </p:txBody>
      </p:sp>
    </p:spTree>
    <p:extLst>
      <p:ext uri="{BB962C8B-B14F-4D97-AF65-F5344CB8AC3E}">
        <p14:creationId xmlns:p14="http://schemas.microsoft.com/office/powerpoint/2010/main" val="84024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932207DF-0DAC-443B-B576-80C6C2088B06}" type="datetime1">
              <a:rPr lang="en-US" smtClean="0"/>
              <a:t>11/27/2022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Used Cars Price Prediction - Avalons</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55815-78CB-430D-8FC1-8542896D6DC1}" type="datetime1">
              <a:rPr lang="en-US" smtClean="0"/>
              <a:t>11/27/2022</a:t>
            </a:fld>
            <a:endParaRPr lang="en-US" dirty="0"/>
          </a:p>
        </p:txBody>
      </p:sp>
      <p:sp>
        <p:nvSpPr>
          <p:cNvPr id="5" name="Footer Placeholder 4"/>
          <p:cNvSpPr>
            <a:spLocks noGrp="1"/>
          </p:cNvSpPr>
          <p:nvPr>
            <p:ph type="ftr" sz="quarter" idx="11"/>
          </p:nvPr>
        </p:nvSpPr>
        <p:spPr/>
        <p:txBody>
          <a:bodyPr/>
          <a:lstStyle/>
          <a:p>
            <a:r>
              <a:rPr lang="en-US"/>
              <a:t>Used Cars Price Prediction - Avalons</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5F3467D8-E3A0-41E2-B709-9F84BF13121E}" type="datetime1">
              <a:rPr lang="en-US" smtClean="0"/>
              <a:t>11/27/2022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Used Cars Price Prediction - Avalons</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3B0DD6E1-8D9A-4531-B32A-9368F7494607}" type="datetime1">
              <a:rPr lang="en-US" smtClean="0"/>
              <a:t>11/27/2022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Used Cars Price Prediction - Avalons</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7DB3403E-1ED5-4F04-88C5-2CCBCD0EC6B8}" type="datetime1">
              <a:rPr lang="en-US" smtClean="0"/>
              <a:t>11/27/2022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Used Cars Price Prediction - Avalons</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71B86-C9FC-432F-A22C-F328FC33AB3C}" type="datetime1">
              <a:rPr lang="en-US" smtClean="0"/>
              <a:t>11/27/2022</a:t>
            </a:fld>
            <a:endParaRPr lang="en-US" dirty="0"/>
          </a:p>
        </p:txBody>
      </p:sp>
      <p:sp>
        <p:nvSpPr>
          <p:cNvPr id="6" name="Footer Placeholder 5"/>
          <p:cNvSpPr>
            <a:spLocks noGrp="1"/>
          </p:cNvSpPr>
          <p:nvPr>
            <p:ph type="ftr" sz="quarter" idx="11"/>
          </p:nvPr>
        </p:nvSpPr>
        <p:spPr/>
        <p:txBody>
          <a:bodyPr/>
          <a:lstStyle/>
          <a:p>
            <a:r>
              <a:rPr lang="en-US"/>
              <a:t>Used Cars Price Prediction - Avalons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D9E8B-BAD9-495E-8176-2C504CAED9C1}" type="datetime1">
              <a:rPr lang="en-US" smtClean="0"/>
              <a:t>11/27/2022</a:t>
            </a:fld>
            <a:endParaRPr lang="en-US" dirty="0"/>
          </a:p>
        </p:txBody>
      </p:sp>
      <p:sp>
        <p:nvSpPr>
          <p:cNvPr id="8" name="Footer Placeholder 7"/>
          <p:cNvSpPr>
            <a:spLocks noGrp="1"/>
          </p:cNvSpPr>
          <p:nvPr>
            <p:ph type="ftr" sz="quarter" idx="11"/>
          </p:nvPr>
        </p:nvSpPr>
        <p:spPr/>
        <p:txBody>
          <a:bodyPr/>
          <a:lstStyle/>
          <a:p>
            <a:r>
              <a:rPr lang="en-US"/>
              <a:t>Used Cars Price Prediction - Avalons</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8FCF8-AC8B-4006-BA16-78A1E2F9A50B}" type="datetime1">
              <a:rPr lang="en-US" smtClean="0"/>
              <a:t>11/27/2022</a:t>
            </a:fld>
            <a:endParaRPr lang="en-US" dirty="0"/>
          </a:p>
        </p:txBody>
      </p:sp>
      <p:sp>
        <p:nvSpPr>
          <p:cNvPr id="4" name="Footer Placeholder 3"/>
          <p:cNvSpPr>
            <a:spLocks noGrp="1"/>
          </p:cNvSpPr>
          <p:nvPr>
            <p:ph type="ftr" sz="quarter" idx="11"/>
          </p:nvPr>
        </p:nvSpPr>
        <p:spPr/>
        <p:txBody>
          <a:bodyPr/>
          <a:lstStyle/>
          <a:p>
            <a:r>
              <a:rPr lang="en-US"/>
              <a:t>Used Cars Price Prediction - Avalons</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8C862-45EB-4F38-A67B-AA8B108E9E83}" type="datetime1">
              <a:rPr lang="en-US" smtClean="0"/>
              <a:t>11/27/2022</a:t>
            </a:fld>
            <a:endParaRPr lang="en-US" dirty="0"/>
          </a:p>
        </p:txBody>
      </p:sp>
      <p:sp>
        <p:nvSpPr>
          <p:cNvPr id="3" name="Footer Placeholder 2"/>
          <p:cNvSpPr>
            <a:spLocks noGrp="1"/>
          </p:cNvSpPr>
          <p:nvPr>
            <p:ph type="ftr" sz="quarter" idx="11"/>
          </p:nvPr>
        </p:nvSpPr>
        <p:spPr/>
        <p:txBody>
          <a:bodyPr/>
          <a:lstStyle/>
          <a:p>
            <a:r>
              <a:rPr lang="en-US"/>
              <a:t>Used Cars Price Prediction - Avalons</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A9CC2001-D746-404C-A49C-495AAC3C3674}" type="datetime1">
              <a:rPr lang="en-US" smtClean="0"/>
              <a:t>11/27/2022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Used Cars Price Prediction - Avalons</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12F2B-B127-4083-8672-96608C48F93E}" type="datetime1">
              <a:rPr lang="en-US" smtClean="0"/>
              <a:t>11/27/2022</a:t>
            </a:fld>
            <a:endParaRPr lang="en-US" dirty="0"/>
          </a:p>
        </p:txBody>
      </p:sp>
      <p:sp>
        <p:nvSpPr>
          <p:cNvPr id="6" name="Footer Placeholder 5"/>
          <p:cNvSpPr>
            <a:spLocks noGrp="1"/>
          </p:cNvSpPr>
          <p:nvPr>
            <p:ph type="ftr" sz="quarter" idx="11"/>
          </p:nvPr>
        </p:nvSpPr>
        <p:spPr/>
        <p:txBody>
          <a:bodyPr/>
          <a:lstStyle/>
          <a:p>
            <a:pPr algn="l"/>
            <a:r>
              <a:rPr lang="en-US"/>
              <a:t>Used Cars Price Prediction - Avalons</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93320F6-C1FC-4D00-9B15-460639EF623F}" type="datetime1">
              <a:rPr lang="en-US" smtClean="0"/>
              <a:t>11/27/2022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Used Cars Price Prediction - Avalons</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1400" b="1">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amba-chennamsetty/used-cars-price-prediction-big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White">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730D41-D3A4-4CFC-91DC-62E6A5AE503B}"/>
              </a:ext>
            </a:extLst>
          </p:cNvPr>
          <p:cNvSpPr>
            <a:spLocks noGrp="1"/>
          </p:cNvSpPr>
          <p:nvPr>
            <p:ph type="subTitle" idx="4294967295"/>
          </p:nvPr>
        </p:nvSpPr>
        <p:spPr>
          <a:xfrm>
            <a:off x="7649625" y="4902728"/>
            <a:ext cx="3511550" cy="1146175"/>
          </a:xfrm>
        </p:spPr>
        <p:txBody>
          <a:bodyPr anchor="t">
            <a:normAutofit/>
          </a:bodyPr>
          <a:lstStyle/>
          <a:p>
            <a:pPr marL="0" indent="0" algn="ctr">
              <a:buNone/>
            </a:pPr>
            <a:r>
              <a:rPr lang="en-US" sz="2000" cap="none">
                <a:solidFill>
                  <a:schemeClr val="bg1"/>
                </a:solidFill>
                <a:latin typeface="Calibri" panose="020F0502020204030204" pitchFamily="34" charset="0"/>
                <a:ea typeface="Calibri" panose="020F0502020204030204" pitchFamily="34" charset="0"/>
                <a:cs typeface="Calibri" panose="020F0502020204030204" pitchFamily="34" charset="0"/>
              </a:rPr>
              <a:t>SUBMITTED TO</a:t>
            </a:r>
          </a:p>
          <a:p>
            <a:pPr marL="0" indent="0" algn="ctr">
              <a:buNone/>
            </a:pPr>
            <a:r>
              <a:rPr lang="en-US" sz="2400" b="1">
                <a:solidFill>
                  <a:schemeClr val="bg1"/>
                </a:solidFill>
                <a:latin typeface="Calibri" panose="020F0502020204030204" pitchFamily="34" charset="0"/>
                <a:ea typeface="Calibri" panose="020F0502020204030204" pitchFamily="34" charset="0"/>
                <a:cs typeface="Calibri" panose="020F0502020204030204" pitchFamily="34" charset="0"/>
              </a:rPr>
              <a:t>Dr. Geoffrey Thomas</a:t>
            </a:r>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E1FC5398-C628-478A-822A-BE6CBC51559B}"/>
              </a:ext>
            </a:extLst>
          </p:cNvPr>
          <p:cNvSpPr>
            <a:spLocks noGrp="1"/>
          </p:cNvSpPr>
          <p:nvPr>
            <p:ph type="ctrTitle" idx="4294967295"/>
          </p:nvPr>
        </p:nvSpPr>
        <p:spPr>
          <a:xfrm>
            <a:off x="7199992" y="1045103"/>
            <a:ext cx="4410817" cy="3857625"/>
          </a:xfrm>
        </p:spPr>
        <p:txBody>
          <a:bodyPr anchor="ctr">
            <a:normAutofit/>
          </a:bodyPr>
          <a:lstStyle/>
          <a:p>
            <a:pPr algn="ctr"/>
            <a:r>
              <a:rPr lang="en-US" sz="4000" b="1" cap="none">
                <a:solidFill>
                  <a:schemeClr val="bg1"/>
                </a:solidFill>
                <a:latin typeface="Calibri" panose="020F0502020204030204" pitchFamily="34" charset="0"/>
                <a:ea typeface="Calibri" panose="020F0502020204030204" pitchFamily="34" charset="0"/>
                <a:cs typeface="Calibri" panose="020F0502020204030204" pitchFamily="34" charset="0"/>
              </a:rPr>
              <a:t>Used Cars Price Prediction</a:t>
            </a:r>
            <a:br>
              <a:rPr lang="en-US" sz="4000" b="1">
                <a:solidFill>
                  <a:schemeClr val="bg1"/>
                </a:solidFill>
                <a:latin typeface="Calibri" panose="020F0502020204030204" pitchFamily="34" charset="0"/>
                <a:ea typeface="Calibri" panose="020F0502020204030204" pitchFamily="34" charset="0"/>
                <a:cs typeface="Calibri" panose="020F0502020204030204" pitchFamily="34" charset="0"/>
              </a:rPr>
            </a:br>
            <a:br>
              <a:rPr lang="en-US" b="1">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000" b="1" cap="none">
                <a:solidFill>
                  <a:schemeClr val="bg1"/>
                </a:solidFill>
                <a:latin typeface="Calibri" panose="020F0502020204030204" pitchFamily="34" charset="0"/>
                <a:ea typeface="Calibri" panose="020F0502020204030204" pitchFamily="34" charset="0"/>
                <a:cs typeface="Calibri" panose="020F0502020204030204" pitchFamily="34" charset="0"/>
              </a:rPr>
              <a:t>An Avalon’s team project</a:t>
            </a: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F27DA5EB-CECD-42B1-8EB3-D605F614F78B}"/>
              </a:ext>
            </a:extLst>
          </p:cNvPr>
          <p:cNvSpPr>
            <a:spLocks noGrp="1"/>
          </p:cNvSpPr>
          <p:nvPr>
            <p:ph type="sldNum" sz="quarter" idx="12"/>
          </p:nvPr>
        </p:nvSpPr>
        <p:spPr/>
        <p:txBody>
          <a:bodyPr/>
          <a:lstStyle/>
          <a:p>
            <a:fld id="{3A98EE3D-8CD1-4C3F-BD1C-C98C9596463C}" type="slidenum">
              <a:rPr lang="en-US" b="0" smtClean="0">
                <a:latin typeface="Calibri" panose="020F0502020204030204" pitchFamily="34" charset="0"/>
                <a:ea typeface="Calibri" panose="020F0502020204030204" pitchFamily="34" charset="0"/>
                <a:cs typeface="Calibri" panose="020F0502020204030204" pitchFamily="34" charset="0"/>
              </a:rPr>
              <a:t>1</a:t>
            </a:fld>
            <a:endParaRPr lang="en-US" b="0"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descr="A group of cars parked&#10;&#10;Description automatically generated with low confidence">
            <a:extLst>
              <a:ext uri="{FF2B5EF4-FFF2-40B4-BE49-F238E27FC236}">
                <a16:creationId xmlns:a16="http://schemas.microsoft.com/office/drawing/2014/main" id="{87166A90-5A57-4E57-93CD-72B6C8BD92CD}"/>
              </a:ext>
            </a:extLst>
          </p:cNvPr>
          <p:cNvPicPr>
            <a:picLocks noChangeAspect="1"/>
          </p:cNvPicPr>
          <p:nvPr/>
        </p:nvPicPr>
        <p:blipFill>
          <a:blip r:embed="rId2"/>
          <a:stretch>
            <a:fillRect/>
          </a:stretch>
        </p:blipFill>
        <p:spPr>
          <a:xfrm>
            <a:off x="581191" y="1955272"/>
            <a:ext cx="6565827" cy="3857625"/>
          </a:xfrm>
          <a:prstGeom prst="rect">
            <a:avLst/>
          </a:prstGeom>
        </p:spPr>
      </p:pic>
      <p:sp>
        <p:nvSpPr>
          <p:cNvPr id="17" name="Footer Placeholder 16">
            <a:extLst>
              <a:ext uri="{FF2B5EF4-FFF2-40B4-BE49-F238E27FC236}">
                <a16:creationId xmlns:a16="http://schemas.microsoft.com/office/drawing/2014/main" id="{B843E917-0749-55F3-0BAA-53D80602BEAC}"/>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15" name="Rectangle 14">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062B91-53C6-E532-B642-D9BAD32F3841}"/>
              </a:ext>
            </a:extLst>
          </p:cNvPr>
          <p:cNvPicPr>
            <a:picLocks noChangeAspect="1"/>
          </p:cNvPicPr>
          <p:nvPr/>
        </p:nvPicPr>
        <p:blipFill rotWithShape="1">
          <a:blip r:embed="rId2"/>
          <a:srcRect l="6608" r="1121" b="1"/>
          <a:stretch/>
        </p:blipFill>
        <p:spPr>
          <a:xfrm>
            <a:off x="611392" y="2347105"/>
            <a:ext cx="5074920" cy="3712464"/>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40830" y="2340864"/>
            <a:ext cx="5269977" cy="3634486"/>
          </a:xfrm>
        </p:spPr>
        <p:txBody>
          <a:bodyPr>
            <a:normAutofit lnSpcReduction="10000"/>
          </a:bodyPr>
          <a:lstStyle/>
          <a:p>
            <a:pPr algn="just">
              <a:lnSpc>
                <a:spcPct val="100000"/>
              </a:lnSpc>
            </a:pP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This diagram shows the distribution of selling price depending upon the fuel type of the cars. </a:t>
            </a:r>
          </a:p>
          <a:p>
            <a:pPr algn="just">
              <a:lnSpc>
                <a:spcPct val="100000"/>
              </a:lnSpc>
            </a:pP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This diagram shows the reality that New cars have higher selling price. But apart from that one interesting point to note here is that with increasing number of owners the distribution of cars according to selling price changed its skewness.</a:t>
            </a:r>
          </a:p>
          <a:p>
            <a:pPr algn="just">
              <a:lnSpc>
                <a:spcPct val="100000"/>
              </a:lnSpc>
            </a:pP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From slightly negative skewness in First Owner, the skewness became gradually positive, and it is the highest for Fourth and above owner. </a:t>
            </a:r>
          </a:p>
          <a:p>
            <a:pPr algn="just">
              <a:lnSpc>
                <a:spcPct val="100000"/>
              </a:lnSpc>
            </a:pP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simple words with increasing number of owners Costly cars became less in the market, which shows the main concept that with increasing number of Owner price decreases.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10</a:t>
            </a:fld>
            <a:endParaRPr lang="en-US" dirty="0">
              <a:solidFill>
                <a:schemeClr val="tx1"/>
              </a:solidFill>
            </a:endParaRPr>
          </a:p>
        </p:txBody>
      </p:sp>
      <p:sp>
        <p:nvSpPr>
          <p:cNvPr id="6" name="Footer Placeholder 5">
            <a:extLst>
              <a:ext uri="{FF2B5EF4-FFF2-40B4-BE49-F238E27FC236}">
                <a16:creationId xmlns:a16="http://schemas.microsoft.com/office/drawing/2014/main" id="{BE275776-0AE4-5408-8712-87E8FF9D3CF3}"/>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61909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25" name="Rectangle 1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D7C980-EE02-1229-891C-67F63D64AA8D}"/>
              </a:ext>
            </a:extLst>
          </p:cNvPr>
          <p:cNvPicPr>
            <a:picLocks noChangeAspect="1"/>
          </p:cNvPicPr>
          <p:nvPr/>
        </p:nvPicPr>
        <p:blipFill>
          <a:blip r:embed="rId2"/>
          <a:stretch>
            <a:fillRect/>
          </a:stretch>
        </p:blipFill>
        <p:spPr>
          <a:xfrm>
            <a:off x="907284" y="2499053"/>
            <a:ext cx="4495568" cy="3405393"/>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35805" y="2180496"/>
            <a:ext cx="5275001" cy="4045683"/>
          </a:xfrm>
        </p:spPr>
        <p:txBody>
          <a:bodyPr>
            <a:normAutofit/>
          </a:bodyPr>
          <a:lstStyle/>
          <a:p>
            <a:pPr>
              <a:buClr>
                <a:srgbClr val="49DAF4"/>
              </a:buClr>
            </a:pPr>
            <a:r>
              <a:rPr lang="en-US" dirty="0">
                <a:latin typeface="Calibri" panose="020F0502020204030204" pitchFamily="34" charset="0"/>
                <a:ea typeface="Calibri" panose="020F0502020204030204" pitchFamily="34" charset="0"/>
                <a:cs typeface="Calibri" panose="020F0502020204030204" pitchFamily="34" charset="0"/>
              </a:rPr>
              <a:t>Histogram Depicting the Distribution of Cars over age of it.</a:t>
            </a:r>
          </a:p>
          <a:p>
            <a:pPr>
              <a:buClr>
                <a:srgbClr val="49DAF4"/>
              </a:buClr>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11</a:t>
            </a:fld>
            <a:endParaRPr lang="en-US" dirty="0">
              <a:solidFill>
                <a:schemeClr val="tx1"/>
              </a:solidFill>
            </a:endParaRPr>
          </a:p>
        </p:txBody>
      </p:sp>
      <p:sp>
        <p:nvSpPr>
          <p:cNvPr id="7" name="Footer Placeholder 6">
            <a:extLst>
              <a:ext uri="{FF2B5EF4-FFF2-40B4-BE49-F238E27FC236}">
                <a16:creationId xmlns:a16="http://schemas.microsoft.com/office/drawing/2014/main" id="{40D64C52-51AA-8FAC-EA66-8E9493B5B663}"/>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2223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17" name="Rectangle 1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8A4FAAF7-D122-D9EA-CF5A-21FD31226A2B}"/>
              </a:ext>
            </a:extLst>
          </p:cNvPr>
          <p:cNvPicPr>
            <a:picLocks noChangeAspect="1"/>
          </p:cNvPicPr>
          <p:nvPr/>
        </p:nvPicPr>
        <p:blipFill>
          <a:blip r:embed="rId2"/>
          <a:stretch>
            <a:fillRect/>
          </a:stretch>
        </p:blipFill>
        <p:spPr>
          <a:xfrm>
            <a:off x="780698" y="2551562"/>
            <a:ext cx="4748741" cy="3300375"/>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35805" y="2180496"/>
            <a:ext cx="5275001" cy="4045683"/>
          </a:xfrm>
        </p:spPr>
        <p:txBody>
          <a:bodyPr>
            <a:normAutofit/>
          </a:bodyPr>
          <a:lstStyle/>
          <a:p>
            <a:pPr>
              <a:buClr>
                <a:srgbClr val="49DAF4"/>
              </a:buClr>
            </a:pP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This bar diagram will show the distribution of Nature of Ownership based on Fuel Type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12</a:t>
            </a:fld>
            <a:endParaRPr lang="en-US" dirty="0">
              <a:solidFill>
                <a:schemeClr val="tx1"/>
              </a:solidFill>
            </a:endParaRPr>
          </a:p>
        </p:txBody>
      </p:sp>
      <p:sp>
        <p:nvSpPr>
          <p:cNvPr id="7" name="Footer Placeholder 6">
            <a:extLst>
              <a:ext uri="{FF2B5EF4-FFF2-40B4-BE49-F238E27FC236}">
                <a16:creationId xmlns:a16="http://schemas.microsoft.com/office/drawing/2014/main" id="{C19A0FF1-6EFD-AB39-703D-B21C7114AF62}"/>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68697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17" name="Rectangle 1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47F9957-94F9-18D9-CAD8-94670F4B5A85}"/>
              </a:ext>
            </a:extLst>
          </p:cNvPr>
          <p:cNvPicPr>
            <a:picLocks noChangeAspect="1"/>
          </p:cNvPicPr>
          <p:nvPr/>
        </p:nvPicPr>
        <p:blipFill>
          <a:blip r:embed="rId2"/>
          <a:stretch>
            <a:fillRect/>
          </a:stretch>
        </p:blipFill>
        <p:spPr>
          <a:xfrm>
            <a:off x="493693" y="3011949"/>
            <a:ext cx="5310318" cy="2774641"/>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35805" y="2180496"/>
            <a:ext cx="5275001" cy="4045683"/>
          </a:xfrm>
        </p:spPr>
        <p:txBody>
          <a:bodyPr>
            <a:normAutofit/>
          </a:bodyPr>
          <a:lstStyle/>
          <a:p>
            <a:pPr>
              <a:buClr>
                <a:srgbClr val="49DAF4"/>
              </a:buClr>
            </a:pPr>
            <a:r>
              <a:rPr lang="en-US" dirty="0">
                <a:latin typeface="Calibri" panose="020F0502020204030204" pitchFamily="34" charset="0"/>
                <a:ea typeface="Calibri" panose="020F0502020204030204" pitchFamily="34" charset="0"/>
                <a:cs typeface="Calibri" panose="020F0502020204030204" pitchFamily="34" charset="0"/>
              </a:rPr>
              <a:t>Histogram Depicting the Distribution of Cars over age of it.</a:t>
            </a:r>
          </a:p>
          <a:p>
            <a:pPr>
              <a:buClr>
                <a:srgbClr val="49DAF4"/>
              </a:buClr>
            </a:pPr>
            <a:endParaRPr lang="en-US" dirty="0"/>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13</a:t>
            </a:fld>
            <a:endParaRPr lang="en-US" dirty="0">
              <a:solidFill>
                <a:schemeClr val="tx1"/>
              </a:solidFill>
            </a:endParaRPr>
          </a:p>
        </p:txBody>
      </p:sp>
      <p:sp>
        <p:nvSpPr>
          <p:cNvPr id="7" name="Footer Placeholder 6">
            <a:extLst>
              <a:ext uri="{FF2B5EF4-FFF2-40B4-BE49-F238E27FC236}">
                <a16:creationId xmlns:a16="http://schemas.microsoft.com/office/drawing/2014/main" id="{7F49696D-3C3D-7BDC-E2AD-9095E2F32D7F}"/>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74309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price according to owner type</a:t>
            </a:r>
          </a:p>
        </p:txBody>
      </p:sp>
      <p:sp>
        <p:nvSpPr>
          <p:cNvPr id="17" name="Rectangle 1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ABCC6C5-C50D-3324-AE5D-A5B51B1062A4}"/>
              </a:ext>
            </a:extLst>
          </p:cNvPr>
          <p:cNvPicPr>
            <a:picLocks noChangeAspect="1"/>
          </p:cNvPicPr>
          <p:nvPr/>
        </p:nvPicPr>
        <p:blipFill>
          <a:blip r:embed="rId2"/>
          <a:stretch>
            <a:fillRect/>
          </a:stretch>
        </p:blipFill>
        <p:spPr>
          <a:xfrm>
            <a:off x="573295" y="2831853"/>
            <a:ext cx="5151113" cy="2742967"/>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35805" y="2180496"/>
            <a:ext cx="5275001" cy="4045683"/>
          </a:xfrm>
        </p:spPr>
        <p:txBody>
          <a:bodyPr>
            <a:normAutofit/>
          </a:bodyPr>
          <a:lstStyle/>
          <a:p>
            <a:pPr algn="just">
              <a:buClr>
                <a:srgbClr val="49DAF4"/>
              </a:buClr>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Secondhand</a:t>
            </a: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Market shares of the car companies.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14</a:t>
            </a:fld>
            <a:endParaRPr lang="en-US" dirty="0">
              <a:solidFill>
                <a:schemeClr val="tx1"/>
              </a:solidFill>
            </a:endParaRPr>
          </a:p>
        </p:txBody>
      </p:sp>
      <p:sp>
        <p:nvSpPr>
          <p:cNvPr id="7" name="Footer Placeholder 6">
            <a:extLst>
              <a:ext uri="{FF2B5EF4-FFF2-40B4-BE49-F238E27FC236}">
                <a16:creationId xmlns:a16="http://schemas.microsoft.com/office/drawing/2014/main" id="{CDE6B915-3C8A-23EE-FCB0-0E850C964C4C}"/>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423331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vert="horz" lIns="91440" tIns="45720" rIns="91440" bIns="45720" rtlCol="0">
            <a:normAutofit/>
          </a:bodyPr>
          <a:lstStyle/>
          <a:p>
            <a:r>
              <a:rPr lang="en-US" i="0" dirty="0">
                <a:effectLst/>
                <a:latin typeface="Calibri" panose="020F0502020204030204" pitchFamily="34" charset="0"/>
                <a:ea typeface="Calibri" panose="020F0502020204030204" pitchFamily="34" charset="0"/>
                <a:cs typeface="Calibri" panose="020F0502020204030204" pitchFamily="34" charset="0"/>
              </a:rPr>
              <a:t>Regression Diagnostic Test</a:t>
            </a:r>
          </a:p>
        </p:txBody>
      </p:sp>
      <p:sp>
        <p:nvSpPr>
          <p:cNvPr id="80" name="Rectangle 79">
            <a:extLst>
              <a:ext uri="{FF2B5EF4-FFF2-40B4-BE49-F238E27FC236}">
                <a16:creationId xmlns:a16="http://schemas.microsoft.com/office/drawing/2014/main" id="{7096F9B6-03A1-4B67-8664-F63E61FE4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8" y="2180496"/>
            <a:ext cx="5404639" cy="4045683"/>
          </a:xfrm>
          <a:prstGeom prst="rect">
            <a:avLst/>
          </a:prstGeom>
          <a:solidFill>
            <a:srgbClr val="FFFFFF"/>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EB9350D-4BC0-0563-F355-3E059F8D22B5}"/>
              </a:ext>
            </a:extLst>
          </p:cNvPr>
          <p:cNvPicPr>
            <a:picLocks noChangeAspect="1"/>
          </p:cNvPicPr>
          <p:nvPr/>
        </p:nvPicPr>
        <p:blipFill rotWithShape="1">
          <a:blip r:embed="rId2"/>
          <a:srcRect r="36289" b="-2"/>
          <a:stretch/>
        </p:blipFill>
        <p:spPr>
          <a:xfrm>
            <a:off x="667891" y="2361056"/>
            <a:ext cx="2435274" cy="1796561"/>
          </a:xfrm>
          <a:prstGeom prst="rect">
            <a:avLst/>
          </a:prstGeom>
        </p:spPr>
      </p:pic>
      <p:pic>
        <p:nvPicPr>
          <p:cNvPr id="11" name="Picture 10">
            <a:extLst>
              <a:ext uri="{FF2B5EF4-FFF2-40B4-BE49-F238E27FC236}">
                <a16:creationId xmlns:a16="http://schemas.microsoft.com/office/drawing/2014/main" id="{2B0B92F4-35AF-0DBC-9089-6F552D0CDEF4}"/>
              </a:ext>
            </a:extLst>
          </p:cNvPr>
          <p:cNvPicPr>
            <a:picLocks noChangeAspect="1"/>
          </p:cNvPicPr>
          <p:nvPr/>
        </p:nvPicPr>
        <p:blipFill rotWithShape="1">
          <a:blip r:embed="rId3"/>
          <a:srcRect l="8164" r="-6" b="-6"/>
          <a:stretch/>
        </p:blipFill>
        <p:spPr>
          <a:xfrm>
            <a:off x="3195140" y="2361056"/>
            <a:ext cx="2435274" cy="1796561"/>
          </a:xfrm>
          <a:prstGeom prst="rect">
            <a:avLst/>
          </a:prstGeom>
        </p:spPr>
      </p:pic>
      <p:pic>
        <p:nvPicPr>
          <p:cNvPr id="9" name="Picture 8">
            <a:extLst>
              <a:ext uri="{FF2B5EF4-FFF2-40B4-BE49-F238E27FC236}">
                <a16:creationId xmlns:a16="http://schemas.microsoft.com/office/drawing/2014/main" id="{296029AF-F460-C805-D1D7-F35A42E1E8A0}"/>
              </a:ext>
            </a:extLst>
          </p:cNvPr>
          <p:cNvPicPr>
            <a:picLocks noChangeAspect="1"/>
          </p:cNvPicPr>
          <p:nvPr/>
        </p:nvPicPr>
        <p:blipFill rotWithShape="1">
          <a:blip r:embed="rId4"/>
          <a:srcRect l="7357" r="4" b="4"/>
          <a:stretch/>
        </p:blipFill>
        <p:spPr>
          <a:xfrm>
            <a:off x="667892" y="4249059"/>
            <a:ext cx="2435274" cy="1761218"/>
          </a:xfrm>
          <a:prstGeom prst="rect">
            <a:avLst/>
          </a:prstGeom>
        </p:spPr>
      </p:pic>
      <p:pic>
        <p:nvPicPr>
          <p:cNvPr id="7" name="Content Placeholder 6">
            <a:extLst>
              <a:ext uri="{FF2B5EF4-FFF2-40B4-BE49-F238E27FC236}">
                <a16:creationId xmlns:a16="http://schemas.microsoft.com/office/drawing/2014/main" id="{847F0FAB-817D-A348-0DFE-F20CE75A68D9}"/>
              </a:ext>
            </a:extLst>
          </p:cNvPr>
          <p:cNvPicPr>
            <a:picLocks noChangeAspect="1"/>
          </p:cNvPicPr>
          <p:nvPr/>
        </p:nvPicPr>
        <p:blipFill rotWithShape="1">
          <a:blip r:embed="rId5"/>
          <a:srcRect l="4247" r="-3" b="-3"/>
          <a:stretch/>
        </p:blipFill>
        <p:spPr>
          <a:xfrm>
            <a:off x="3195140" y="4249058"/>
            <a:ext cx="2435274" cy="1761218"/>
          </a:xfrm>
          <a:prstGeom prst="rect">
            <a:avLst/>
          </a:prstGeom>
        </p:spPr>
      </p:pic>
      <p:sp>
        <p:nvSpPr>
          <p:cNvPr id="51" name="Content Placeholder 50">
            <a:extLst>
              <a:ext uri="{FF2B5EF4-FFF2-40B4-BE49-F238E27FC236}">
                <a16:creationId xmlns:a16="http://schemas.microsoft.com/office/drawing/2014/main" id="{2495B0E4-2476-5B3F-BBEC-25CA64050414}"/>
              </a:ext>
            </a:extLst>
          </p:cNvPr>
          <p:cNvSpPr>
            <a:spLocks noGrp="1"/>
          </p:cNvSpPr>
          <p:nvPr>
            <p:ph idx="1"/>
          </p:nvPr>
        </p:nvSpPr>
        <p:spPr>
          <a:xfrm>
            <a:off x="6335805" y="2180496"/>
            <a:ext cx="5275001" cy="4045683"/>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red lines in the first and fourth diagram should have been parallel to x axis. So, these two results are acceptable. </a:t>
            </a:r>
          </a:p>
          <a:p>
            <a:pPr algn="just"/>
            <a:r>
              <a:rPr lang="en-US" b="0" i="0" dirty="0">
                <a:effectLst/>
                <a:latin typeface="Calibri" panose="020F0502020204030204" pitchFamily="34" charset="0"/>
                <a:ea typeface="Calibri" panose="020F0502020204030204" pitchFamily="34" charset="0"/>
                <a:cs typeface="Calibri" panose="020F0502020204030204" pitchFamily="34" charset="0"/>
              </a:rPr>
              <a:t>For ideal regression the points should lie on the diagonal line, our result is also not that bad to reject the model.</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6D79466-69A0-44B7-A022-C1F19AE367C7}"/>
              </a:ext>
            </a:extLst>
          </p:cNvPr>
          <p:cNvSpPr>
            <a:spLocks noGrp="1"/>
          </p:cNvSpPr>
          <p:nvPr>
            <p:ph type="sldNum" sz="quarter" idx="12"/>
          </p:nvPr>
        </p:nvSpPr>
        <p:spPr>
          <a:xfrm>
            <a:off x="10558300" y="6400800"/>
            <a:ext cx="1052508" cy="365125"/>
          </a:xfrm>
        </p:spPr>
        <p:txBody>
          <a:bodyPr vert="horz" lIns="91440" tIns="45720" rIns="91440" bIns="45720" rtlCol="0">
            <a:normAutofit/>
          </a:bodyPr>
          <a:lstStyle/>
          <a:p>
            <a:pPr defTabSz="457200">
              <a:spcAft>
                <a:spcPts val="600"/>
              </a:spcAft>
            </a:pPr>
            <a:fld id="{3A98EE3D-8CD1-4C3F-BD1C-C98C9596463C}" type="slidenum">
              <a:rPr lang="en-US">
                <a:solidFill>
                  <a:schemeClr val="tx1"/>
                </a:solidFill>
              </a:rPr>
              <a:pPr defTabSz="457200">
                <a:spcAft>
                  <a:spcPts val="600"/>
                </a:spcAft>
              </a:pPr>
              <a:t>15</a:t>
            </a:fld>
            <a:endParaRPr lang="en-US" dirty="0">
              <a:solidFill>
                <a:schemeClr val="tx1"/>
              </a:solidFill>
            </a:endParaRP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19" name="Footer Placeholder 18">
            <a:extLst>
              <a:ext uri="{FF2B5EF4-FFF2-40B4-BE49-F238E27FC236}">
                <a16:creationId xmlns:a16="http://schemas.microsoft.com/office/drawing/2014/main" id="{63FFA87C-3052-473E-7AAF-9A44D60D2EFD}"/>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19879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E076-698E-8EEB-B6C2-A75DF664AF81}"/>
              </a:ext>
            </a:extLst>
          </p:cNvPr>
          <p:cNvSpPr>
            <a:spLocks noGrp="1"/>
          </p:cNvSpPr>
          <p:nvPr>
            <p:ph type="title"/>
          </p:nvPr>
        </p:nvSpPr>
        <p:spPr/>
        <p:txBody>
          <a:bodyPr/>
          <a:lstStyle/>
          <a:p>
            <a:r>
              <a:rPr lang="en-US" dirty="0"/>
              <a:t>GitHub repository</a:t>
            </a:r>
          </a:p>
        </p:txBody>
      </p:sp>
      <p:sp>
        <p:nvSpPr>
          <p:cNvPr id="3" name="Content Placeholder 2">
            <a:extLst>
              <a:ext uri="{FF2B5EF4-FFF2-40B4-BE49-F238E27FC236}">
                <a16:creationId xmlns:a16="http://schemas.microsoft.com/office/drawing/2014/main" id="{56746D11-CABC-4DCA-C6E9-E5A8CDD13C55}"/>
              </a:ext>
            </a:extLst>
          </p:cNvPr>
          <p:cNvSpPr>
            <a:spLocks noGrp="1"/>
          </p:cNvSpPr>
          <p:nvPr>
            <p:ph idx="1"/>
          </p:nvPr>
        </p:nvSpPr>
        <p:spPr>
          <a:xfrm>
            <a:off x="581192" y="2251632"/>
            <a:ext cx="11029615" cy="1008225"/>
          </a:xfrm>
        </p:spPr>
        <p:txBody>
          <a:bodyPr/>
          <a:lstStyle/>
          <a:p>
            <a:pPr marL="0" indent="0">
              <a:buNone/>
            </a:pPr>
            <a:r>
              <a:rPr lang="en-US" dirty="0">
                <a:solidFill>
                  <a:schemeClr val="accent1">
                    <a:lumMod val="75000"/>
                  </a:schemeClr>
                </a:solidFill>
                <a:hlinkClick r:id="rId2">
                  <a:extLst>
                    <a:ext uri="{A12FA001-AC4F-418D-AE19-62706E023703}">
                      <ahyp:hlinkClr xmlns:ahyp="http://schemas.microsoft.com/office/drawing/2018/hyperlinkcolor" val="tx"/>
                    </a:ext>
                  </a:extLst>
                </a:hlinkClick>
              </a:rPr>
              <a:t>https://github.com/samba-chennamsetty/used-cars-price-prediction-bigdata</a:t>
            </a:r>
            <a:endParaRPr lang="en-US" dirty="0">
              <a:solidFill>
                <a:schemeClr val="accent1">
                  <a:lumMod val="75000"/>
                </a:schemeClr>
              </a:solidFill>
            </a:endParaRPr>
          </a:p>
        </p:txBody>
      </p:sp>
      <p:sp>
        <p:nvSpPr>
          <p:cNvPr id="4" name="Footer Placeholder 3">
            <a:extLst>
              <a:ext uri="{FF2B5EF4-FFF2-40B4-BE49-F238E27FC236}">
                <a16:creationId xmlns:a16="http://schemas.microsoft.com/office/drawing/2014/main" id="{D24F4887-8834-A227-3C67-3E79A847078A}"/>
              </a:ext>
            </a:extLst>
          </p:cNvPr>
          <p:cNvSpPr>
            <a:spLocks noGrp="1"/>
          </p:cNvSpPr>
          <p:nvPr>
            <p:ph type="ftr" sz="quarter" idx="11"/>
          </p:nvPr>
        </p:nvSpPr>
        <p:spPr/>
        <p:txBody>
          <a:bodyPr/>
          <a:lstStyle/>
          <a:p>
            <a:r>
              <a:rPr lang="en-US" dirty="0"/>
              <a:t>Used Cars Price Prediction - </a:t>
            </a:r>
            <a:r>
              <a:rPr lang="en-US" dirty="0" err="1"/>
              <a:t>Avalons</a:t>
            </a:r>
            <a:endParaRPr lang="en-US" dirty="0"/>
          </a:p>
        </p:txBody>
      </p:sp>
      <p:sp>
        <p:nvSpPr>
          <p:cNvPr id="5" name="Slide Number Placeholder 4">
            <a:extLst>
              <a:ext uri="{FF2B5EF4-FFF2-40B4-BE49-F238E27FC236}">
                <a16:creationId xmlns:a16="http://schemas.microsoft.com/office/drawing/2014/main" id="{39107EE6-B250-7570-E2C2-98591ECF2D7C}"/>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748759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r>
              <a:rPr lang="en-US" sz="2800" dirty="0"/>
              <a:t>Any questions ?</a:t>
            </a:r>
          </a:p>
        </p:txBody>
      </p:sp>
      <p:pic>
        <p:nvPicPr>
          <p:cNvPr id="8" name="Content Placeholder 7">
            <a:extLst>
              <a:ext uri="{FF2B5EF4-FFF2-40B4-BE49-F238E27FC236}">
                <a16:creationId xmlns:a16="http://schemas.microsoft.com/office/drawing/2014/main" id="{A1DA4C41-7506-4C87-883D-1E265DF4BBA0}"/>
              </a:ext>
            </a:extLst>
          </p:cNvPr>
          <p:cNvPicPr>
            <a:picLocks noGrp="1" noChangeAspect="1"/>
          </p:cNvPicPr>
          <p:nvPr>
            <p:ph idx="1"/>
          </p:nvPr>
        </p:nvPicPr>
        <p:blipFill>
          <a:blip r:embed="rId2"/>
          <a:stretch>
            <a:fillRect/>
          </a:stretch>
        </p:blipFill>
        <p:spPr>
          <a:xfrm>
            <a:off x="5170871" y="2341563"/>
            <a:ext cx="1850257" cy="2858234"/>
          </a:xfrm>
        </p:spPr>
      </p:pic>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12C674-9519-41C3-BE85-EB5089815CD4}"/>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4" name="Footer Placeholder 3">
            <a:extLst>
              <a:ext uri="{FF2B5EF4-FFF2-40B4-BE49-F238E27FC236}">
                <a16:creationId xmlns:a16="http://schemas.microsoft.com/office/drawing/2014/main" id="{7F129CD3-1BC3-2056-82AB-ED2839039491}"/>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237569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pPr>
              <a:lnSpc>
                <a:spcPct val="150000"/>
              </a:lnSpc>
              <a:buClr>
                <a:schemeClr val="accent1"/>
              </a:buClr>
              <a:buSzPct val="110000"/>
            </a:pPr>
            <a:endParaRPr lang="en-US" sz="2800" dirty="0"/>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5" name="Content Placeholder 4">
            <a:extLst>
              <a:ext uri="{FF2B5EF4-FFF2-40B4-BE49-F238E27FC236}">
                <a16:creationId xmlns:a16="http://schemas.microsoft.com/office/drawing/2014/main" id="{6723D5F6-3A1B-49F8-B34A-61E3DFED582B}"/>
              </a:ext>
            </a:extLst>
          </p:cNvPr>
          <p:cNvSpPr>
            <a:spLocks noGrp="1"/>
          </p:cNvSpPr>
          <p:nvPr>
            <p:ph idx="1"/>
          </p:nvPr>
        </p:nvSpPr>
        <p:spPr/>
        <p:txBody>
          <a:bodyPr>
            <a:normAutofit/>
          </a:bodyPr>
          <a:lstStyle/>
          <a:p>
            <a:pPr marL="0" indent="0" algn="ctr">
              <a:buNone/>
            </a:pPr>
            <a:endParaRPr lang="en-US" sz="5400" b="1" dirty="0">
              <a:solidFill>
                <a:srgbClr val="0070C0"/>
              </a:solidFill>
            </a:endParaRPr>
          </a:p>
          <a:p>
            <a:pPr marL="0" indent="0" algn="ctr">
              <a:buNone/>
            </a:pPr>
            <a:r>
              <a:rPr lang="en-US" sz="5400" b="1" dirty="0">
                <a:solidFill>
                  <a:srgbClr val="0070C0"/>
                </a:solidFill>
              </a:rPr>
              <a:t>Thank you…!</a:t>
            </a:r>
          </a:p>
          <a:p>
            <a:pPr marL="0" indent="0" algn="ctr">
              <a:buNone/>
            </a:pPr>
            <a:endParaRPr lang="en-US" sz="5400" b="1" dirty="0">
              <a:solidFill>
                <a:srgbClr val="0070C0"/>
              </a:solidFill>
            </a:endParaRPr>
          </a:p>
          <a:p>
            <a:pPr marL="0" indent="0" algn="ctr">
              <a:buNone/>
            </a:pPr>
            <a:endParaRPr lang="en-US" sz="5400" b="1" dirty="0">
              <a:solidFill>
                <a:srgbClr val="0070C0"/>
              </a:solidFill>
            </a:endParaRPr>
          </a:p>
        </p:txBody>
      </p:sp>
      <p:sp>
        <p:nvSpPr>
          <p:cNvPr id="6" name="Slide Number Placeholder 5">
            <a:extLst>
              <a:ext uri="{FF2B5EF4-FFF2-40B4-BE49-F238E27FC236}">
                <a16:creationId xmlns:a16="http://schemas.microsoft.com/office/drawing/2014/main" id="{6CE57F94-3153-4F40-ABC2-56BCB390FB0C}"/>
              </a:ext>
            </a:extLst>
          </p:cNvPr>
          <p:cNvSpPr>
            <a:spLocks noGrp="1"/>
          </p:cNvSpPr>
          <p:nvPr>
            <p:ph type="sldNum" sz="quarter" idx="12"/>
          </p:nvPr>
        </p:nvSpPr>
        <p:spPr>
          <a:ln>
            <a:noFill/>
          </a:ln>
        </p:spPr>
        <p:txBody>
          <a:bodyPr/>
          <a:lstStyle/>
          <a:p>
            <a:fld id="{3A98EE3D-8CD1-4C3F-BD1C-C98C9596463C}" type="slidenum">
              <a:rPr lang="en-US" smtClean="0"/>
              <a:t>18</a:t>
            </a:fld>
            <a:endParaRPr lang="en-US" dirty="0"/>
          </a:p>
        </p:txBody>
      </p:sp>
      <p:sp>
        <p:nvSpPr>
          <p:cNvPr id="4" name="Footer Placeholder 3">
            <a:extLst>
              <a:ext uri="{FF2B5EF4-FFF2-40B4-BE49-F238E27FC236}">
                <a16:creationId xmlns:a16="http://schemas.microsoft.com/office/drawing/2014/main" id="{8ADECBC3-19AF-8389-EFB5-4217C78C8CF2}"/>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48476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Outline</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75848"/>
            <a:ext cx="11029950" cy="3191130"/>
          </a:xfrm>
          <a:prstGeom prst="rect">
            <a:avLst/>
          </a:prstGeom>
          <a:noFill/>
        </p:spPr>
        <p:txBody>
          <a:bodyPr wrap="square" rtlCol="0">
            <a:spAutoFit/>
          </a:bodyPr>
          <a:lstStyle/>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Data cleaning</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Data Visualization</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Regression Diagnostic Test</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Test of Multicollinearity</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Test of Autocorrelation</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Test of Homoscedasticity</a:t>
            </a:r>
          </a:p>
          <a:p>
            <a:pPr marL="285750" indent="-285750">
              <a:lnSpc>
                <a:spcPct val="150000"/>
              </a:lnSpc>
              <a:buClr>
                <a:schemeClr val="accent1"/>
              </a:buClr>
              <a:buSzPct val="110000"/>
              <a:buFont typeface="Wingdings" panose="05000000000000000000" pitchFamily="2" charset="2"/>
              <a:buChar char="§"/>
            </a:pPr>
            <a:r>
              <a:rPr lang="en-US" sz="1700" dirty="0">
                <a:latin typeface="Calibri" panose="020F0502020204030204" pitchFamily="34" charset="0"/>
                <a:ea typeface="Calibri" panose="020F0502020204030204" pitchFamily="34" charset="0"/>
                <a:cs typeface="Calibri" panose="020F0502020204030204" pitchFamily="34" charset="0"/>
              </a:rPr>
              <a:t>GitHub Repository</a:t>
            </a:r>
          </a:p>
        </p:txBody>
      </p:sp>
      <p:sp>
        <p:nvSpPr>
          <p:cNvPr id="5" name="Slide Number Placeholder 4">
            <a:extLst>
              <a:ext uri="{FF2B5EF4-FFF2-40B4-BE49-F238E27FC236}">
                <a16:creationId xmlns:a16="http://schemas.microsoft.com/office/drawing/2014/main" id="{1EBB3A1D-96E3-4815-9BB7-F6BF946CA680}"/>
              </a:ext>
            </a:extLst>
          </p:cNvPr>
          <p:cNvSpPr>
            <a:spLocks noGrp="1"/>
          </p:cNvSpPr>
          <p:nvPr>
            <p:ph type="sldNum" sz="quarter" idx="12"/>
          </p:nvPr>
        </p:nvSpPr>
        <p:spPr/>
        <p:txBody>
          <a:bodyPr/>
          <a:lstStyle/>
          <a:p>
            <a:fld id="{3A98EE3D-8CD1-4C3F-BD1C-C98C9596463C}" type="slidenum">
              <a:rPr lang="en-US" smtClean="0">
                <a:latin typeface="Calibri" panose="020F0502020204030204" pitchFamily="34" charset="0"/>
                <a:ea typeface="Calibri" panose="020F0502020204030204" pitchFamily="34" charset="0"/>
                <a:cs typeface="Calibri" panose="020F0502020204030204" pitchFamily="34" charset="0"/>
              </a:rPr>
              <a:t>2</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a:extLst>
              <a:ext uri="{FF2B5EF4-FFF2-40B4-BE49-F238E27FC236}">
                <a16:creationId xmlns:a16="http://schemas.microsoft.com/office/drawing/2014/main" id="{81E2FB3E-0489-5920-71C9-EC2E5E99AD54}"/>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425970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Team Members</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0F77A35-A852-4037-A671-D2A273DA3288}"/>
              </a:ext>
            </a:extLst>
          </p:cNvPr>
          <p:cNvSpPr txBox="1"/>
          <p:nvPr/>
        </p:nvSpPr>
        <p:spPr>
          <a:xfrm>
            <a:off x="581025" y="2341563"/>
            <a:ext cx="11029950" cy="1537344"/>
          </a:xfrm>
          <a:prstGeom prst="rect">
            <a:avLst/>
          </a:prstGeom>
          <a:noFill/>
        </p:spPr>
        <p:txBody>
          <a:bodyPr wrap="square" rtlCol="0">
            <a:spAutoFit/>
          </a:bodyPr>
          <a:lstStyle/>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Samba Chennamsetty</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17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Team Head</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Arif</a:t>
            </a:r>
            <a:r>
              <a:rPr kumimoji="0" lang="en-US" sz="17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Pasha Shaik – </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Team Member</a:t>
            </a:r>
          </a:p>
          <a:p>
            <a:pPr marL="285750" marR="0" lvl="0" indent="-285750" algn="l" defTabSz="457200" rtl="0" eaLnBrk="1" fontAlgn="auto" latinLnBrk="0" hangingPunct="1">
              <a:lnSpc>
                <a:spcPct val="110000"/>
              </a:lnSpc>
              <a:spcBef>
                <a:spcPct val="20000"/>
              </a:spcBef>
              <a:spcAft>
                <a:spcPts val="600"/>
              </a:spcAft>
              <a:buClr>
                <a:schemeClr val="accent1"/>
              </a:buClr>
              <a:buSzPct val="92000"/>
              <a:buFont typeface="Wingdings" panose="05000000000000000000" pitchFamily="2" charset="2"/>
              <a:buChar char="§"/>
              <a:tabLst/>
              <a:defRPr/>
            </a:pPr>
            <a:r>
              <a:rPr kumimoji="0" lang="en-US" sz="170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Jagadishwar</a:t>
            </a:r>
            <a:r>
              <a:rPr kumimoji="0" lang="en-US" sz="170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 Reddy Velma – </a:t>
            </a:r>
            <a:r>
              <a:rPr kumimoji="0" lang="en-US" sz="1700" b="1"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Team Member</a:t>
            </a:r>
          </a:p>
          <a:p>
            <a:pPr marL="285750" indent="-285750">
              <a:buClr>
                <a:schemeClr val="accent1"/>
              </a:buClr>
              <a:buFont typeface="Wingdings" panose="05000000000000000000" pitchFamily="2"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2B4C476-6A00-4539-968A-954481692B68}"/>
              </a:ext>
            </a:extLst>
          </p:cNvPr>
          <p:cNvSpPr>
            <a:spLocks noGrp="1"/>
          </p:cNvSpPr>
          <p:nvPr>
            <p:ph type="sldNum" sz="quarter" idx="12"/>
          </p:nvPr>
        </p:nvSpPr>
        <p:spPr/>
        <p:txBody>
          <a:bodyPr/>
          <a:lstStyle/>
          <a:p>
            <a:fld id="{3A98EE3D-8CD1-4C3F-BD1C-C98C9596463C}" type="slidenum">
              <a:rPr lang="en-US" smtClean="0">
                <a:latin typeface="Calibri" panose="020F0502020204030204" pitchFamily="34" charset="0"/>
                <a:ea typeface="Calibri" panose="020F0502020204030204" pitchFamily="34" charset="0"/>
                <a:cs typeface="Calibri" panose="020F0502020204030204" pitchFamily="34" charset="0"/>
              </a:rPr>
              <a:t>3</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5">
            <a:extLst>
              <a:ext uri="{FF2B5EF4-FFF2-40B4-BE49-F238E27FC236}">
                <a16:creationId xmlns:a16="http://schemas.microsoft.com/office/drawing/2014/main" id="{119126F4-73F1-2A84-80C7-97A277623D79}"/>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6035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4" name="TextBox 3">
            <a:extLst>
              <a:ext uri="{FF2B5EF4-FFF2-40B4-BE49-F238E27FC236}">
                <a16:creationId xmlns:a16="http://schemas.microsoft.com/office/drawing/2014/main" id="{A0F77A35-A852-4037-A671-D2A273DA3288}"/>
              </a:ext>
            </a:extLst>
          </p:cNvPr>
          <p:cNvSpPr txBox="1"/>
          <p:nvPr/>
        </p:nvSpPr>
        <p:spPr>
          <a:xfrm>
            <a:off x="580858" y="2198688"/>
            <a:ext cx="11029950" cy="17389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In this project we will explore the data set of Car Dekho. The data set is about secondhand cars and various features of the Cars. </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project will contain an Exploratory Data analysis, a Regression Model and Finally a Simple Supervised Machine Learning Model.</a:t>
            </a:r>
          </a:p>
          <a:p>
            <a:pPr marL="285750" marR="0" lvl="0" indent="-2857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1700" dirty="0"/>
          </a:p>
        </p:txBody>
      </p:sp>
      <p:sp>
        <p:nvSpPr>
          <p:cNvPr id="5" name="Slide Number Placeholder 4">
            <a:extLst>
              <a:ext uri="{FF2B5EF4-FFF2-40B4-BE49-F238E27FC236}">
                <a16:creationId xmlns:a16="http://schemas.microsoft.com/office/drawing/2014/main" id="{4F0561C5-AD22-4EB5-9EF1-959BD6CFDD0E}"/>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6" name="Footer Placeholder 5">
            <a:extLst>
              <a:ext uri="{FF2B5EF4-FFF2-40B4-BE49-F238E27FC236}">
                <a16:creationId xmlns:a16="http://schemas.microsoft.com/office/drawing/2014/main" id="{FDCA4EF3-6ECB-6E03-1315-62070D9A2D18}"/>
              </a:ext>
            </a:extLst>
          </p:cNvPr>
          <p:cNvSpPr>
            <a:spLocks noGrp="1"/>
          </p:cNvSpPr>
          <p:nvPr>
            <p:ph type="ftr" sz="quarter" idx="11"/>
          </p:nvPr>
        </p:nvSpPr>
        <p:spPr/>
        <p:txBody>
          <a:bodyPr/>
          <a:lstStyle/>
          <a:p>
            <a:r>
              <a:rPr lang="en-US" dirty="0"/>
              <a:t>Used Cars Price Prediction - </a:t>
            </a:r>
            <a:r>
              <a:rPr lang="en-US" dirty="0" err="1"/>
              <a:t>Avalons</a:t>
            </a:r>
            <a:endParaRPr lang="en-US" dirty="0"/>
          </a:p>
        </p:txBody>
      </p:sp>
    </p:spTree>
    <p:extLst>
      <p:ext uri="{BB962C8B-B14F-4D97-AF65-F5344CB8AC3E}">
        <p14:creationId xmlns:p14="http://schemas.microsoft.com/office/powerpoint/2010/main" val="159727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F3EA0-A508-BA3D-0436-E0EB06DDCA16}"/>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 Cleaning</a:t>
            </a:r>
          </a:p>
        </p:txBody>
      </p:sp>
      <p:sp>
        <p:nvSpPr>
          <p:cNvPr id="14" name="Rectangle 13">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7">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47D09A1-F266-AA51-C6BB-579A4DFD5FDA}"/>
              </a:ext>
            </a:extLst>
          </p:cNvPr>
          <p:cNvPicPr>
            <a:picLocks noChangeAspect="1"/>
          </p:cNvPicPr>
          <p:nvPr/>
        </p:nvPicPr>
        <p:blipFill>
          <a:blip r:embed="rId2"/>
          <a:stretch>
            <a:fillRect/>
          </a:stretch>
        </p:blipFill>
        <p:spPr>
          <a:xfrm>
            <a:off x="941563" y="2499053"/>
            <a:ext cx="4427011" cy="3405393"/>
          </a:xfrm>
          <a:prstGeom prst="rect">
            <a:avLst/>
          </a:prstGeom>
        </p:spPr>
      </p:pic>
      <p:sp>
        <p:nvSpPr>
          <p:cNvPr id="3" name="Content Placeholder 2">
            <a:extLst>
              <a:ext uri="{FF2B5EF4-FFF2-40B4-BE49-F238E27FC236}">
                <a16:creationId xmlns:a16="http://schemas.microsoft.com/office/drawing/2014/main" id="{F6B000C3-D072-54B2-F256-25994B487ECE}"/>
              </a:ext>
            </a:extLst>
          </p:cNvPr>
          <p:cNvSpPr>
            <a:spLocks noGrp="1"/>
          </p:cNvSpPr>
          <p:nvPr>
            <p:ph idx="1"/>
          </p:nvPr>
        </p:nvSpPr>
        <p:spPr>
          <a:xfrm>
            <a:off x="6335805" y="2180496"/>
            <a:ext cx="5275001" cy="404568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 this section using various function of </a:t>
            </a:r>
            <a:r>
              <a:rPr lang="en-US" dirty="0" err="1">
                <a:latin typeface="Calibri" panose="020F0502020204030204" pitchFamily="34" charset="0"/>
                <a:ea typeface="Calibri" panose="020F0502020204030204" pitchFamily="34" charset="0"/>
                <a:cs typeface="Calibri" panose="020F0502020204030204" pitchFamily="34" charset="0"/>
              </a:rPr>
              <a:t>tidyverse</a:t>
            </a:r>
            <a:r>
              <a:rPr lang="en-US" dirty="0">
                <a:latin typeface="Calibri" panose="020F0502020204030204" pitchFamily="34" charset="0"/>
                <a:ea typeface="Calibri" panose="020F0502020204030204" pitchFamily="34" charset="0"/>
                <a:cs typeface="Calibri" panose="020F0502020204030204" pitchFamily="34" charset="0"/>
              </a:rPr>
              <a:t> package we have cleaned the data. Numbers are extracted detaching them from their unit and also outliers are filtered. </a:t>
            </a:r>
          </a:p>
          <a:p>
            <a:r>
              <a:rPr lang="en-US" dirty="0">
                <a:latin typeface="Calibri" panose="020F0502020204030204" pitchFamily="34" charset="0"/>
                <a:ea typeface="Calibri" panose="020F0502020204030204" pitchFamily="34" charset="0"/>
                <a:cs typeface="Calibri" panose="020F0502020204030204" pitchFamily="34" charset="0"/>
              </a:rPr>
              <a:t>Using the </a:t>
            </a:r>
            <a:r>
              <a:rPr lang="en-US" dirty="0" err="1">
                <a:latin typeface="Calibri" panose="020F0502020204030204" pitchFamily="34" charset="0"/>
                <a:ea typeface="Calibri" panose="020F0502020204030204" pitchFamily="34" charset="0"/>
                <a:cs typeface="Calibri" panose="020F0502020204030204" pitchFamily="34" charset="0"/>
              </a:rPr>
              <a:t>parse_number</a:t>
            </a:r>
            <a:r>
              <a:rPr lang="en-US" dirty="0">
                <a:latin typeface="Calibri" panose="020F0502020204030204" pitchFamily="34" charset="0"/>
                <a:ea typeface="Calibri" panose="020F0502020204030204" pitchFamily="34" charset="0"/>
                <a:cs typeface="Calibri" panose="020F0502020204030204" pitchFamily="34" charset="0"/>
              </a:rPr>
              <a:t> function the numbers has been detached and with the use of mutate the parsed number is stored in a separate column. filter function is used to get rid of NULL values, 0 values and some outliers. </a:t>
            </a:r>
          </a:p>
          <a:p>
            <a:r>
              <a:rPr lang="en-US" dirty="0">
                <a:latin typeface="Calibri" panose="020F0502020204030204" pitchFamily="34" charset="0"/>
                <a:ea typeface="Calibri" panose="020F0502020204030204" pitchFamily="34" charset="0"/>
                <a:cs typeface="Calibri" panose="020F0502020204030204" pitchFamily="34" charset="0"/>
              </a:rPr>
              <a:t>The logical operators used in filter is according to the need of the data.</a:t>
            </a:r>
          </a:p>
          <a:p>
            <a:endParaRPr lang="en-US" dirty="0"/>
          </a:p>
          <a:p>
            <a:endParaRPr lang="en-US" dirty="0"/>
          </a:p>
        </p:txBody>
      </p:sp>
      <p:sp>
        <p:nvSpPr>
          <p:cNvPr id="4" name="Slide Number Placeholder 3">
            <a:extLst>
              <a:ext uri="{FF2B5EF4-FFF2-40B4-BE49-F238E27FC236}">
                <a16:creationId xmlns:a16="http://schemas.microsoft.com/office/drawing/2014/main" id="{6A6D6603-BD4F-ACC9-5158-6B04534E453D}"/>
              </a:ext>
            </a:extLst>
          </p:cNvPr>
          <p:cNvSpPr>
            <a:spLocks noGrp="1"/>
          </p:cNvSpPr>
          <p:nvPr>
            <p:ph type="sldNum" sz="quarter" idx="12"/>
          </p:nvPr>
        </p:nvSpPr>
        <p:spPr>
          <a:xfrm>
            <a:off x="10558300" y="6400800"/>
            <a:ext cx="1052508" cy="365125"/>
          </a:xfrm>
        </p:spPr>
        <p:txBody>
          <a:bodyPr>
            <a:normAutofit/>
          </a:bodyPr>
          <a:lstStyle/>
          <a:p>
            <a:pPr>
              <a:spcAft>
                <a:spcPts val="600"/>
              </a:spcAft>
            </a:pPr>
            <a:fld id="{3A98EE3D-8CD1-4C3F-BD1C-C98C9596463C}" type="slidenum">
              <a:rPr lang="en-US" smtClean="0">
                <a:solidFill>
                  <a:schemeClr val="tx1"/>
                </a:solidFill>
              </a:rPr>
              <a:pPr>
                <a:spcAft>
                  <a:spcPts val="600"/>
                </a:spcAft>
              </a:pPr>
              <a:t>5</a:t>
            </a:fld>
            <a:endParaRPr lang="en-US" dirty="0">
              <a:solidFill>
                <a:schemeClr val="tx1"/>
              </a:solidFill>
            </a:endParaRPr>
          </a:p>
        </p:txBody>
      </p:sp>
      <p:sp>
        <p:nvSpPr>
          <p:cNvPr id="8" name="Footer Placeholder 7">
            <a:extLst>
              <a:ext uri="{FF2B5EF4-FFF2-40B4-BE49-F238E27FC236}">
                <a16:creationId xmlns:a16="http://schemas.microsoft.com/office/drawing/2014/main" id="{9062089F-CBE5-3FDB-25CD-E88C3D518C75}"/>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09154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p:txBody>
          <a:bodyPr>
            <a:normAutofit/>
          </a:bodyPr>
          <a:lstStyle/>
          <a:p>
            <a:r>
              <a:rPr lang="en-US"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Data Visualization</a:t>
            </a:r>
          </a:p>
        </p:txBody>
      </p:sp>
      <p:sp>
        <p:nvSpPr>
          <p:cNvPr id="5" name="Content Placeholder 4">
            <a:extLst>
              <a:ext uri="{FF2B5EF4-FFF2-40B4-BE49-F238E27FC236}">
                <a16:creationId xmlns:a16="http://schemas.microsoft.com/office/drawing/2014/main" id="{9164B494-9242-46A4-8A0D-BB87FE1ACF6F}"/>
              </a:ext>
            </a:extLst>
          </p:cNvPr>
          <p:cNvSpPr>
            <a:spLocks noGrp="1"/>
          </p:cNvSpPr>
          <p:nvPr>
            <p:ph idx="1"/>
          </p:nvPr>
        </p:nvSpPr>
        <p:spPr>
          <a:xfrm>
            <a:off x="581025" y="2073492"/>
            <a:ext cx="11029615" cy="2893633"/>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Based on the summary we will be doing the Exploratory Data Analysis (EDA) and will make some insight about the data. </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666900" lvl="1"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Type of fuel affects the milage and Maximum Power of the Cars</a:t>
            </a:r>
          </a:p>
          <a:p>
            <a:pPr marL="666900" lvl="1"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Variation in selling price according to the fuel type of the cars.</a:t>
            </a:r>
          </a:p>
          <a:p>
            <a:pPr marL="666900" lvl="1"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Distribution of Cars along with selling price considering owner as a factor.</a:t>
            </a:r>
          </a:p>
          <a:p>
            <a:pPr marL="666900" lvl="1"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Distribution of Cars over age of it.</a:t>
            </a:r>
          </a:p>
        </p:txBody>
      </p:sp>
      <p:sp>
        <p:nvSpPr>
          <p:cNvPr id="3" name="Rectangle 2">
            <a:extLst>
              <a:ext uri="{FF2B5EF4-FFF2-40B4-BE49-F238E27FC236}">
                <a16:creationId xmlns:a16="http://schemas.microsoft.com/office/drawing/2014/main" id="{9948C682-19A1-4B89-8CCD-3B45AB95E202}"/>
              </a:ext>
            </a:extLst>
          </p:cNvPr>
          <p:cNvSpPr/>
          <p:nvPr/>
        </p:nvSpPr>
        <p:spPr>
          <a:xfrm>
            <a:off x="581025" y="2341563"/>
            <a:ext cx="11029950" cy="3814281"/>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3F328F-D206-4831-9068-7887E183185A}"/>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7" name="Footer Placeholder 6">
            <a:extLst>
              <a:ext uri="{FF2B5EF4-FFF2-40B4-BE49-F238E27FC236}">
                <a16:creationId xmlns:a16="http://schemas.microsoft.com/office/drawing/2014/main" id="{E2AA97DE-655F-D3EB-474B-3F6B70CB21BB}"/>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16625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Comparison of mileage and maximum power With fuel type</a:t>
            </a:r>
          </a:p>
        </p:txBody>
      </p:sp>
      <p:sp>
        <p:nvSpPr>
          <p:cNvPr id="40" name="Rectangle 3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34E6819-7A92-1C8D-4D3A-E8BBF607A980}"/>
              </a:ext>
            </a:extLst>
          </p:cNvPr>
          <p:cNvPicPr>
            <a:picLocks noChangeAspect="1"/>
          </p:cNvPicPr>
          <p:nvPr/>
        </p:nvPicPr>
        <p:blipFill rotWithShape="1">
          <a:blip r:embed="rId2"/>
          <a:srcRect l="4377" t="169" r="-3009" b="-169"/>
          <a:stretch/>
        </p:blipFill>
        <p:spPr>
          <a:xfrm>
            <a:off x="611392" y="2347105"/>
            <a:ext cx="5404638" cy="3712464"/>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40830" y="2340864"/>
            <a:ext cx="5269977" cy="3634486"/>
          </a:xfrm>
        </p:spPr>
        <p:txBody>
          <a:bodyPr>
            <a:normAutofit fontScale="92500" lnSpcReduction="20000"/>
          </a:bodyPr>
          <a:lstStyle/>
          <a:p>
            <a:r>
              <a:rPr lang="en-US" sz="1600" b="0" i="0" dirty="0">
                <a:effectLst/>
                <a:latin typeface="Calibri" panose="020F0502020204030204" pitchFamily="34" charset="0"/>
                <a:ea typeface="Calibri" panose="020F0502020204030204" pitchFamily="34" charset="0"/>
                <a:cs typeface="Calibri" panose="020F0502020204030204" pitchFamily="34" charset="0"/>
              </a:rPr>
              <a:t>In this graph, we have a scatter plot where Mileage is on the x-axis and Engine power is on the y axis.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Then the points have been classified based on the fuel type of the cars.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A cluster of petrol cars is found in the 15 to 20 kmpl mileage, whereas no such cluster is found for diesel cars.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LPG cars are of low Mileage and low Engine power, and in contrast to that, cars having CNG as fuel are of excellent efficiency.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Cars with CNG have the highest Mileage. </a:t>
            </a:r>
          </a:p>
          <a:p>
            <a:r>
              <a:rPr lang="en-US" sz="1600" b="0" i="0" dirty="0">
                <a:effectLst/>
                <a:latin typeface="Calibri" panose="020F0502020204030204" pitchFamily="34" charset="0"/>
                <a:ea typeface="Calibri" panose="020F0502020204030204" pitchFamily="34" charset="0"/>
                <a:cs typeface="Calibri" panose="020F0502020204030204" pitchFamily="34" charset="0"/>
              </a:rPr>
              <a:t>LPG found to be a more inefficient mode of fuel, but it could be cost-effective in real life, which is the limitation of the data.</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7</a:t>
            </a:fld>
            <a:endParaRPr lang="en-US" dirty="0">
              <a:solidFill>
                <a:schemeClr val="tx1"/>
              </a:solidFill>
            </a:endParaRPr>
          </a:p>
        </p:txBody>
      </p:sp>
      <p:sp>
        <p:nvSpPr>
          <p:cNvPr id="9" name="Footer Placeholder 8">
            <a:extLst>
              <a:ext uri="{FF2B5EF4-FFF2-40B4-BE49-F238E27FC236}">
                <a16:creationId xmlns:a16="http://schemas.microsoft.com/office/drawing/2014/main" id="{9F365C7F-0521-68DD-33C6-90BF58B63155}"/>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61186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selling cars Based of fuel type</a:t>
            </a:r>
          </a:p>
        </p:txBody>
      </p:sp>
      <p:sp>
        <p:nvSpPr>
          <p:cNvPr id="15" name="Rectangle 14">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2D6E9A-8F92-FCA9-86E4-3C02E52DBE37}"/>
              </a:ext>
            </a:extLst>
          </p:cNvPr>
          <p:cNvPicPr>
            <a:picLocks noChangeAspect="1"/>
          </p:cNvPicPr>
          <p:nvPr/>
        </p:nvPicPr>
        <p:blipFill rotWithShape="1">
          <a:blip r:embed="rId2"/>
          <a:srcRect l="8397" r="2407"/>
          <a:stretch/>
        </p:blipFill>
        <p:spPr>
          <a:xfrm>
            <a:off x="611392" y="2347105"/>
            <a:ext cx="5074920" cy="3712464"/>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40830" y="2340864"/>
            <a:ext cx="5269977" cy="3634486"/>
          </a:xfrm>
        </p:spPr>
        <p:txBody>
          <a:bodyPr>
            <a:normAutofit fontScale="92500"/>
          </a:bodyPr>
          <a:lstStyle/>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Here in the diagram, we can we have the Box plot of the distribution of selling price along with Fuel Type. </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As we all know the lower horizontal side of the box tells us about first quartile and the upper side shows third quartile.</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The line in between shows the median of the distribution. Along with that using stat summary, the mean value of each class are plotted as a point. </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From the distribution it is clear that the on an average the selling price of LPG car is the lowest, whereas the Concentration of Diesel car is at higher selling price section. </a:t>
            </a:r>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8</a:t>
            </a:fld>
            <a:endParaRPr lang="en-US" dirty="0">
              <a:solidFill>
                <a:schemeClr val="tx1"/>
              </a:solidFill>
            </a:endParaRPr>
          </a:p>
        </p:txBody>
      </p:sp>
      <p:sp>
        <p:nvSpPr>
          <p:cNvPr id="6" name="Footer Placeholder 5">
            <a:extLst>
              <a:ext uri="{FF2B5EF4-FFF2-40B4-BE49-F238E27FC236}">
                <a16:creationId xmlns:a16="http://schemas.microsoft.com/office/drawing/2014/main" id="{B38CF587-F666-47E7-CBF4-55B15CA3BC21}"/>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303284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B36F-1646-F72A-2D58-65D1C129D07F}"/>
              </a:ext>
            </a:extLst>
          </p:cNvPr>
          <p:cNvSpPr>
            <a:spLocks noGrp="1"/>
          </p:cNvSpPr>
          <p:nvPr>
            <p:ph type="title"/>
          </p:nvPr>
        </p:nvSpPr>
        <p:spPr>
          <a:xfrm>
            <a:off x="581192" y="702156"/>
            <a:ext cx="11029616" cy="1188720"/>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Distribution of mileage based on fuel type</a:t>
            </a:r>
          </a:p>
        </p:txBody>
      </p:sp>
      <p:sp>
        <p:nvSpPr>
          <p:cNvPr id="15" name="Rectangle 14">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69CD34-AF05-1C8C-AA83-854BD102D205}"/>
              </a:ext>
            </a:extLst>
          </p:cNvPr>
          <p:cNvPicPr>
            <a:picLocks noChangeAspect="1"/>
          </p:cNvPicPr>
          <p:nvPr/>
        </p:nvPicPr>
        <p:blipFill rotWithShape="1">
          <a:blip r:embed="rId2"/>
          <a:srcRect l="3672" t="1" r="-3030" b="1"/>
          <a:stretch/>
        </p:blipFill>
        <p:spPr>
          <a:xfrm>
            <a:off x="611392" y="2347105"/>
            <a:ext cx="5404638" cy="3712464"/>
          </a:xfrm>
          <a:prstGeom prst="rect">
            <a:avLst/>
          </a:prstGeom>
        </p:spPr>
      </p:pic>
      <p:sp>
        <p:nvSpPr>
          <p:cNvPr id="10" name="Content Placeholder 9">
            <a:extLst>
              <a:ext uri="{FF2B5EF4-FFF2-40B4-BE49-F238E27FC236}">
                <a16:creationId xmlns:a16="http://schemas.microsoft.com/office/drawing/2014/main" id="{FAA8A39A-3E24-60A7-2B03-FE75A3AA0A74}"/>
              </a:ext>
            </a:extLst>
          </p:cNvPr>
          <p:cNvSpPr>
            <a:spLocks noGrp="1"/>
          </p:cNvSpPr>
          <p:nvPr>
            <p:ph idx="1"/>
          </p:nvPr>
        </p:nvSpPr>
        <p:spPr>
          <a:xfrm>
            <a:off x="6340830" y="2340864"/>
            <a:ext cx="5269977" cy="3634486"/>
          </a:xfrm>
        </p:spPr>
        <p:txBody>
          <a:bodyPr>
            <a:normAutofit/>
          </a:bodyPr>
          <a:lstStyle/>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For Petrol cars we can observe that the mean value of the cars is higher than the middle most value. </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We can say that the distribution is positively skewed which means there are a smaller number of cars with very high selling price. </a:t>
            </a:r>
          </a:p>
          <a:p>
            <a:pPr algn="just">
              <a:lnSpc>
                <a:spcPct val="100000"/>
              </a:lnSpc>
            </a:pPr>
            <a:r>
              <a:rPr lang="en-US" sz="1800" b="0" i="0" dirty="0">
                <a:effectLst/>
                <a:latin typeface="Calibri" panose="020F0502020204030204" pitchFamily="34" charset="0"/>
                <a:ea typeface="Calibri" panose="020F0502020204030204" pitchFamily="34" charset="0"/>
                <a:cs typeface="Calibri" panose="020F0502020204030204" pitchFamily="34" charset="0"/>
              </a:rPr>
              <a:t>For Diesel car the distribution is almost symmetric.</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US" sz="1400" dirty="0"/>
          </a:p>
        </p:txBody>
      </p:sp>
      <p:sp>
        <p:nvSpPr>
          <p:cNvPr id="4" name="Slide Number Placeholder 3">
            <a:extLst>
              <a:ext uri="{FF2B5EF4-FFF2-40B4-BE49-F238E27FC236}">
                <a16:creationId xmlns:a16="http://schemas.microsoft.com/office/drawing/2014/main" id="{3EF75F4D-DD32-E74A-9B90-BE12B9673131}"/>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solidFill>
                  <a:schemeClr val="tx1"/>
                </a:solidFill>
              </a:rPr>
              <a:pPr>
                <a:spcAft>
                  <a:spcPts val="600"/>
                </a:spcAft>
              </a:pPr>
              <a:t>9</a:t>
            </a:fld>
            <a:endParaRPr lang="en-US" dirty="0">
              <a:solidFill>
                <a:schemeClr val="tx1"/>
              </a:solidFill>
            </a:endParaRPr>
          </a:p>
        </p:txBody>
      </p:sp>
      <p:sp>
        <p:nvSpPr>
          <p:cNvPr id="7" name="Footer Placeholder 6">
            <a:extLst>
              <a:ext uri="{FF2B5EF4-FFF2-40B4-BE49-F238E27FC236}">
                <a16:creationId xmlns:a16="http://schemas.microsoft.com/office/drawing/2014/main" id="{33B7349C-6520-E71A-5E67-B17C217E48B3}"/>
              </a:ext>
            </a:extLst>
          </p:cNvPr>
          <p:cNvSpPr>
            <a:spLocks noGrp="1"/>
          </p:cNvSpPr>
          <p:nvPr>
            <p:ph type="ftr" sz="quarter" idx="11"/>
          </p:nvPr>
        </p:nvSpPr>
        <p:spPr/>
        <p:txBody>
          <a:bodyPr/>
          <a:lstStyle/>
          <a:p>
            <a:r>
              <a:rPr lang="en-US"/>
              <a:t>Used Cars Price Prediction - Avalons</a:t>
            </a:r>
            <a:endParaRPr lang="en-US" dirty="0"/>
          </a:p>
        </p:txBody>
      </p:sp>
    </p:spTree>
    <p:extLst>
      <p:ext uri="{BB962C8B-B14F-4D97-AF65-F5344CB8AC3E}">
        <p14:creationId xmlns:p14="http://schemas.microsoft.com/office/powerpoint/2010/main" val="404801833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6403A-684A-431F-8F36-A24C99E28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504</TotalTime>
  <Words>976</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Franklin Gothic Book</vt:lpstr>
      <vt:lpstr>Franklin Gothic Demi</vt:lpstr>
      <vt:lpstr>Wingdings</vt:lpstr>
      <vt:lpstr>Wingdings 2</vt:lpstr>
      <vt:lpstr>DividendVTI</vt:lpstr>
      <vt:lpstr>Used Cars Price Prediction  An Avalon’s team project</vt:lpstr>
      <vt:lpstr>Outline</vt:lpstr>
      <vt:lpstr>Team Members</vt:lpstr>
      <vt:lpstr>Introduction</vt:lpstr>
      <vt:lpstr>Data Cleaning</vt:lpstr>
      <vt:lpstr>Data Visualization</vt:lpstr>
      <vt:lpstr>Comparison of mileage and maximum power With fuel type</vt:lpstr>
      <vt:lpstr>Distribution of selling cars Based of fuel type</vt:lpstr>
      <vt:lpstr>Distribution of mileage based on fuel type</vt:lpstr>
      <vt:lpstr>Distribution of selling price according to owner type</vt:lpstr>
      <vt:lpstr>Distribution of selling price according to owner type</vt:lpstr>
      <vt:lpstr>Distribution of selling price according to owner type</vt:lpstr>
      <vt:lpstr>Distribution of selling price according to owner type</vt:lpstr>
      <vt:lpstr>Distribution of selling price according to owner type</vt:lpstr>
      <vt:lpstr>Regression Diagnostic Test</vt:lpstr>
      <vt:lpstr>GitHub repository</vt:lpstr>
      <vt:lpstr>Any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Loan Management System</dc:title>
  <dc:creator>Samba Chennamsetty</dc:creator>
  <cp:lastModifiedBy>Shaik Arif Pasha Shaik</cp:lastModifiedBy>
  <cp:revision>25</cp:revision>
  <dcterms:created xsi:type="dcterms:W3CDTF">2022-06-15T04:03:47Z</dcterms:created>
  <dcterms:modified xsi:type="dcterms:W3CDTF">2022-11-28T00:23:26Z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