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18"/>
  </p:notesMasterIdLst>
  <p:handoutMasterIdLst>
    <p:handoutMasterId r:id="rId19"/>
  </p:handoutMasterIdLst>
  <p:sldIdLst>
    <p:sldId id="256" r:id="rId2"/>
    <p:sldId id="274" r:id="rId3"/>
    <p:sldId id="257" r:id="rId4"/>
    <p:sldId id="263" r:id="rId5"/>
    <p:sldId id="271" r:id="rId6"/>
    <p:sldId id="275" r:id="rId7"/>
    <p:sldId id="296" r:id="rId8"/>
    <p:sldId id="281" r:id="rId9"/>
    <p:sldId id="282" r:id="rId10"/>
    <p:sldId id="294" r:id="rId11"/>
    <p:sldId id="295" r:id="rId12"/>
    <p:sldId id="297" r:id="rId13"/>
    <p:sldId id="283" r:id="rId14"/>
    <p:sldId id="291" r:id="rId15"/>
    <p:sldId id="29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3"/>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FD14AC5-3637-60FD-7774-EB275E2A7A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latin typeface="Times New Roman" panose="02020603050405020304" pitchFamily="18" charset="0"/>
            </a:endParaRPr>
          </a:p>
        </p:txBody>
      </p:sp>
      <p:sp>
        <p:nvSpPr>
          <p:cNvPr id="3" name="Date Placeholder 2">
            <a:extLst>
              <a:ext uri="{FF2B5EF4-FFF2-40B4-BE49-F238E27FC236}">
                <a16:creationId xmlns:a16="http://schemas.microsoft.com/office/drawing/2014/main" id="{81AF86C3-74D3-5127-C0FE-51A8970FD1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D97E93-11FC-4551-9D23-A733F336CF49}" type="datetimeFigureOut">
              <a:rPr lang="en-IN" smtClean="0">
                <a:latin typeface="Times New Roman" panose="02020603050405020304" pitchFamily="18" charset="0"/>
              </a:rPr>
              <a:pPr/>
              <a:t>08-05-2024</a:t>
            </a:fld>
            <a:endParaRPr lang="en-IN" dirty="0">
              <a:latin typeface="Times New Roman" panose="02020603050405020304" pitchFamily="18" charset="0"/>
            </a:endParaRPr>
          </a:p>
        </p:txBody>
      </p:sp>
      <p:sp>
        <p:nvSpPr>
          <p:cNvPr id="4" name="Footer Placeholder 3">
            <a:extLst>
              <a:ext uri="{FF2B5EF4-FFF2-40B4-BE49-F238E27FC236}">
                <a16:creationId xmlns:a16="http://schemas.microsoft.com/office/drawing/2014/main" id="{EE027F68-9471-37CF-A563-F1116F3563B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latin typeface="Times New Roman" panose="02020603050405020304" pitchFamily="18" charset="0"/>
            </a:endParaRPr>
          </a:p>
        </p:txBody>
      </p:sp>
      <p:sp>
        <p:nvSpPr>
          <p:cNvPr id="5" name="Slide Number Placeholder 4">
            <a:extLst>
              <a:ext uri="{FF2B5EF4-FFF2-40B4-BE49-F238E27FC236}">
                <a16:creationId xmlns:a16="http://schemas.microsoft.com/office/drawing/2014/main" id="{77276DFE-4E3C-2180-8899-EB0A54CBE73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582539-64D9-4075-B8CE-F37CCB5D8E06}" type="slidenum">
              <a:rPr lang="en-IN" smtClean="0">
                <a:latin typeface="Times New Roman" panose="02020603050405020304" pitchFamily="18" charset="0"/>
              </a:rPr>
              <a:pPr/>
              <a:t>‹#›</a:t>
            </a:fld>
            <a:endParaRPr lang="en-IN" dirty="0">
              <a:latin typeface="Times New Roman" panose="02020603050405020304" pitchFamily="18" charset="0"/>
            </a:endParaRPr>
          </a:p>
        </p:txBody>
      </p:sp>
    </p:spTree>
    <p:extLst>
      <p:ext uri="{BB962C8B-B14F-4D97-AF65-F5344CB8AC3E}">
        <p14:creationId xmlns:p14="http://schemas.microsoft.com/office/powerpoint/2010/main" val="3281967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imes New Roman" panose="02020603050405020304" pitchFamily="18" charset="0"/>
              </a:defRPr>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imes New Roman" panose="02020603050405020304" pitchFamily="18" charset="0"/>
              </a:defRPr>
            </a:lvl1pPr>
          </a:lstStyle>
          <a:p>
            <a:fld id="{CFC71786-8653-4D6E-AC40-5DAEE33ADE9B}" type="datetimeFigureOut">
              <a:rPr lang="en-IN" smtClean="0"/>
              <a:pPr/>
              <a:t>08-05-2024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imes New Roman" panose="02020603050405020304" pitchFamily="18" charset="0"/>
              </a:defRPr>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imes New Roman" panose="02020603050405020304" pitchFamily="18" charset="0"/>
              </a:defRPr>
            </a:lvl1pPr>
          </a:lstStyle>
          <a:p>
            <a:fld id="{CD7F10F9-C93D-4AFF-9018-5559479D46A1}" type="slidenum">
              <a:rPr lang="en-IN" smtClean="0"/>
              <a:pPr/>
              <a:t>‹#›</a:t>
            </a:fld>
            <a:endParaRPr lang="en-IN" dirty="0"/>
          </a:p>
        </p:txBody>
      </p:sp>
    </p:spTree>
    <p:extLst>
      <p:ext uri="{BB962C8B-B14F-4D97-AF65-F5344CB8AC3E}">
        <p14:creationId xmlns:p14="http://schemas.microsoft.com/office/powerpoint/2010/main" val="3020178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mn-cs"/>
      </a:defRPr>
    </a:lvl1pPr>
    <a:lvl2pPr marL="457200" algn="l" defTabSz="914400" rtl="0" eaLnBrk="1" latinLnBrk="0" hangingPunct="1">
      <a:defRPr sz="1200" kern="1200">
        <a:solidFill>
          <a:schemeClr val="tx1"/>
        </a:solidFill>
        <a:latin typeface="Times New Roman" panose="02020603050405020304" pitchFamily="18" charset="0"/>
        <a:ea typeface="+mn-ea"/>
        <a:cs typeface="+mn-cs"/>
      </a:defRPr>
    </a:lvl2pPr>
    <a:lvl3pPr marL="914400" algn="l" defTabSz="914400" rtl="0" eaLnBrk="1" latinLnBrk="0" hangingPunct="1">
      <a:defRPr sz="1200" kern="1200">
        <a:solidFill>
          <a:schemeClr val="tx1"/>
        </a:solidFill>
        <a:latin typeface="Times New Roman" panose="02020603050405020304" pitchFamily="18" charset="0"/>
        <a:ea typeface="+mn-ea"/>
        <a:cs typeface="+mn-cs"/>
      </a:defRPr>
    </a:lvl3pPr>
    <a:lvl4pPr marL="1371600" algn="l" defTabSz="914400" rtl="0" eaLnBrk="1" latinLnBrk="0" hangingPunct="1">
      <a:defRPr sz="1200" kern="1200">
        <a:solidFill>
          <a:schemeClr val="tx1"/>
        </a:solidFill>
        <a:latin typeface="Times New Roman" panose="02020603050405020304" pitchFamily="18" charset="0"/>
        <a:ea typeface="+mn-ea"/>
        <a:cs typeface="+mn-cs"/>
      </a:defRPr>
    </a:lvl4pPr>
    <a:lvl5pPr marL="1828800" algn="l" defTabSz="914400" rtl="0" eaLnBrk="1" latinLnBrk="0" hangingPunct="1">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F4B42-51EB-4A6E-8C2A-14F8EE20396C}" type="slidenum">
              <a:rPr lang="en-US" smtClean="0"/>
              <a:pPr/>
              <a:t>‹#›</a:t>
            </a:fld>
            <a:endParaRPr lang="en-US"/>
          </a:p>
        </p:txBody>
      </p:sp>
    </p:spTree>
    <p:extLst>
      <p:ext uri="{BB962C8B-B14F-4D97-AF65-F5344CB8AC3E}">
        <p14:creationId xmlns:p14="http://schemas.microsoft.com/office/powerpoint/2010/main" val="143874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F4B42-51EB-4A6E-8C2A-14F8EE20396C}" type="slidenum">
              <a:rPr lang="en-US" smtClean="0"/>
              <a:pPr/>
              <a:t>‹#›</a:t>
            </a:fld>
            <a:endParaRPr lang="en-US"/>
          </a:p>
        </p:txBody>
      </p:sp>
    </p:spTree>
    <p:extLst>
      <p:ext uri="{BB962C8B-B14F-4D97-AF65-F5344CB8AC3E}">
        <p14:creationId xmlns:p14="http://schemas.microsoft.com/office/powerpoint/2010/main" val="1973339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F4B42-51EB-4A6E-8C2A-14F8EE20396C}" type="slidenum">
              <a:rPr lang="en-US" smtClean="0"/>
              <a:pPr/>
              <a:t>‹#›</a:t>
            </a:fld>
            <a:endParaRPr lang="en-US"/>
          </a:p>
        </p:txBody>
      </p:sp>
    </p:spTree>
    <p:extLst>
      <p:ext uri="{BB962C8B-B14F-4D97-AF65-F5344CB8AC3E}">
        <p14:creationId xmlns:p14="http://schemas.microsoft.com/office/powerpoint/2010/main" val="2133492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F4B42-51EB-4A6E-8C2A-14F8EE20396C}" type="slidenum">
              <a:rPr lang="en-US" smtClean="0"/>
              <a:pPr/>
              <a:t>‹#›</a:t>
            </a:fld>
            <a:endParaRPr lang="en-US"/>
          </a:p>
        </p:txBody>
      </p:sp>
    </p:spTree>
    <p:extLst>
      <p:ext uri="{BB962C8B-B14F-4D97-AF65-F5344CB8AC3E}">
        <p14:creationId xmlns:p14="http://schemas.microsoft.com/office/powerpoint/2010/main" val="152559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F4B42-51EB-4A6E-8C2A-14F8EE20396C}" type="slidenum">
              <a:rPr lang="en-US" smtClean="0"/>
              <a:pPr/>
              <a:t>‹#›</a:t>
            </a:fld>
            <a:endParaRPr lang="en-US"/>
          </a:p>
        </p:txBody>
      </p:sp>
    </p:spTree>
    <p:extLst>
      <p:ext uri="{BB962C8B-B14F-4D97-AF65-F5344CB8AC3E}">
        <p14:creationId xmlns:p14="http://schemas.microsoft.com/office/powerpoint/2010/main" val="2315583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F4B42-51EB-4A6E-8C2A-14F8EE20396C}" type="slidenum">
              <a:rPr lang="en-US" smtClean="0"/>
              <a:pPr/>
              <a:t>‹#›</a:t>
            </a:fld>
            <a:endParaRPr lang="en-US"/>
          </a:p>
        </p:txBody>
      </p:sp>
    </p:spTree>
    <p:extLst>
      <p:ext uri="{BB962C8B-B14F-4D97-AF65-F5344CB8AC3E}">
        <p14:creationId xmlns:p14="http://schemas.microsoft.com/office/powerpoint/2010/main" val="158706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2F4B42-51EB-4A6E-8C2A-14F8EE20396C}" type="slidenum">
              <a:rPr lang="en-US" smtClean="0"/>
              <a:pPr/>
              <a:t>‹#›</a:t>
            </a:fld>
            <a:endParaRPr lang="en-US"/>
          </a:p>
        </p:txBody>
      </p:sp>
    </p:spTree>
    <p:extLst>
      <p:ext uri="{BB962C8B-B14F-4D97-AF65-F5344CB8AC3E}">
        <p14:creationId xmlns:p14="http://schemas.microsoft.com/office/powerpoint/2010/main" val="128228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2F4B42-51EB-4A6E-8C2A-14F8EE20396C}" type="slidenum">
              <a:rPr lang="en-US" smtClean="0"/>
              <a:pPr/>
              <a:t>‹#›</a:t>
            </a:fld>
            <a:endParaRPr lang="en-US"/>
          </a:p>
        </p:txBody>
      </p:sp>
    </p:spTree>
    <p:extLst>
      <p:ext uri="{BB962C8B-B14F-4D97-AF65-F5344CB8AC3E}">
        <p14:creationId xmlns:p14="http://schemas.microsoft.com/office/powerpoint/2010/main" val="2579607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2F4B42-51EB-4A6E-8C2A-14F8EE20396C}" type="slidenum">
              <a:rPr lang="en-US" smtClean="0"/>
              <a:pPr/>
              <a:t>‹#›</a:t>
            </a:fld>
            <a:endParaRPr lang="en-US"/>
          </a:p>
        </p:txBody>
      </p:sp>
    </p:spTree>
    <p:extLst>
      <p:ext uri="{BB962C8B-B14F-4D97-AF65-F5344CB8AC3E}">
        <p14:creationId xmlns:p14="http://schemas.microsoft.com/office/powerpoint/2010/main" val="558277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F4B42-51EB-4A6E-8C2A-14F8EE20396C}" type="slidenum">
              <a:rPr lang="en-US" smtClean="0"/>
              <a:pPr/>
              <a:t>‹#›</a:t>
            </a:fld>
            <a:endParaRPr lang="en-US"/>
          </a:p>
        </p:txBody>
      </p:sp>
    </p:spTree>
    <p:extLst>
      <p:ext uri="{BB962C8B-B14F-4D97-AF65-F5344CB8AC3E}">
        <p14:creationId xmlns:p14="http://schemas.microsoft.com/office/powerpoint/2010/main" val="3102803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F4B42-51EB-4A6E-8C2A-14F8EE20396C}" type="slidenum">
              <a:rPr lang="en-US" smtClean="0"/>
              <a:pPr/>
              <a:t>‹#›</a:t>
            </a:fld>
            <a:endParaRPr lang="en-US"/>
          </a:p>
        </p:txBody>
      </p:sp>
    </p:spTree>
    <p:extLst>
      <p:ext uri="{BB962C8B-B14F-4D97-AF65-F5344CB8AC3E}">
        <p14:creationId xmlns:p14="http://schemas.microsoft.com/office/powerpoint/2010/main" val="3331869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defRPr>
            </a:lvl1pPr>
          </a:lstStyle>
          <a:p>
            <a:fld id="{DC2F4B42-51EB-4A6E-8C2A-14F8EE20396C}" type="slidenum">
              <a:rPr lang="en-US" smtClean="0"/>
              <a:pPr/>
              <a:t>‹#›</a:t>
            </a:fld>
            <a:endParaRPr lang="en-US" dirty="0"/>
          </a:p>
        </p:txBody>
      </p:sp>
    </p:spTree>
    <p:extLst>
      <p:ext uri="{BB962C8B-B14F-4D97-AF65-F5344CB8AC3E}">
        <p14:creationId xmlns:p14="http://schemas.microsoft.com/office/powerpoint/2010/main" val="1951077427"/>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71464" y="255562"/>
            <a:ext cx="8784976" cy="2802575"/>
          </a:xfrm>
        </p:spPr>
        <p:txBody>
          <a:bodyPr>
            <a:normAutofit fontScale="90000"/>
          </a:bodyPr>
          <a:lstStyle/>
          <a:p>
            <a:pPr algn="l"/>
            <a:r>
              <a:rPr lang="en-US" dirty="0">
                <a:solidFill>
                  <a:schemeClr val="tx1"/>
                </a:solidFill>
                <a:latin typeface="Times New Roman" panose="02020603050405020304" pitchFamily="18" charset="0"/>
                <a:cs typeface="Times New Roman" panose="02020603050405020304" pitchFamily="18" charset="0"/>
              </a:rPr>
              <a:t>An AI-Based Medical Chatbot Model for Infectious Disease Prediction </a:t>
            </a:r>
          </a:p>
        </p:txBody>
      </p:sp>
      <p:sp>
        <p:nvSpPr>
          <p:cNvPr id="5" name="Subtitle 4"/>
          <p:cNvSpPr>
            <a:spLocks noGrp="1"/>
          </p:cNvSpPr>
          <p:nvPr>
            <p:ph type="subTitle" idx="1"/>
          </p:nvPr>
        </p:nvSpPr>
        <p:spPr>
          <a:xfrm>
            <a:off x="5149305" y="3882123"/>
            <a:ext cx="3384376" cy="431616"/>
          </a:xfrm>
        </p:spPr>
        <p:txBody>
          <a:bodyPr>
            <a:normAutofit fontScale="55000" lnSpcReduction="20000"/>
          </a:bodyPr>
          <a:lstStyle/>
          <a:p>
            <a:r>
              <a:rPr lang="en-US" sz="2900" b="1" dirty="0"/>
              <a:t>Guide : </a:t>
            </a:r>
            <a:r>
              <a:rPr lang="en-US" sz="2900" b="1" dirty="0" err="1"/>
              <a:t>Ms.Ch.V.Madhavi</a:t>
            </a:r>
            <a:r>
              <a:rPr lang="en-US" sz="2900" b="1" dirty="0"/>
              <a:t> </a:t>
            </a:r>
            <a:r>
              <a:rPr lang="en-US" sz="2900" b="1" dirty="0" err="1"/>
              <a:t>lakshmi</a:t>
            </a:r>
            <a:endParaRPr lang="en-US" sz="2900" b="1" dirty="0"/>
          </a:p>
          <a:p>
            <a:endParaRPr lang="en-US" b="1" dirty="0">
              <a:solidFill>
                <a:schemeClr val="tx1"/>
              </a:solidFill>
            </a:endParaRPr>
          </a:p>
        </p:txBody>
      </p:sp>
      <p:sp>
        <p:nvSpPr>
          <p:cNvPr id="8" name="Slide Number Placeholder 7">
            <a:extLst>
              <a:ext uri="{FF2B5EF4-FFF2-40B4-BE49-F238E27FC236}">
                <a16:creationId xmlns:a16="http://schemas.microsoft.com/office/drawing/2014/main" id="{D83D4C32-6B11-8E31-94F7-C96573F7E99F}"/>
              </a:ext>
            </a:extLst>
          </p:cNvPr>
          <p:cNvSpPr>
            <a:spLocks noGrp="1"/>
          </p:cNvSpPr>
          <p:nvPr>
            <p:ph type="sldNum" sz="quarter" idx="12"/>
          </p:nvPr>
        </p:nvSpPr>
        <p:spPr>
          <a:xfrm>
            <a:off x="5447928" y="6237313"/>
            <a:ext cx="512638" cy="365125"/>
          </a:xfrm>
        </p:spPr>
        <p:txBody>
          <a:bodyPr/>
          <a:lstStyle/>
          <a:p>
            <a:fld id="{DC2F4B42-51EB-4A6E-8C2A-14F8EE20396C}" type="slidenum">
              <a:rPr lang="en-US" sz="1200">
                <a:solidFill>
                  <a:srgbClr val="FF9933"/>
                </a:solidFill>
              </a:rPr>
              <a:pPr/>
              <a:t>1</a:t>
            </a:fld>
            <a:endParaRPr lang="en-US" sz="1200" dirty="0">
              <a:solidFill>
                <a:srgbClr val="FF9933"/>
              </a:solidFill>
            </a:endParaRPr>
          </a:p>
        </p:txBody>
      </p:sp>
      <p:pic>
        <p:nvPicPr>
          <p:cNvPr id="19" name="Picture 18">
            <a:extLst>
              <a:ext uri="{FF2B5EF4-FFF2-40B4-BE49-F238E27FC236}">
                <a16:creationId xmlns:a16="http://schemas.microsoft.com/office/drawing/2014/main" id="{6B79EA3D-E7CC-E2AD-B0A2-3B9916CB58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3396" y="3307515"/>
            <a:ext cx="3168352" cy="3294922"/>
          </a:xfrm>
          <a:prstGeom prst="rect">
            <a:avLst/>
          </a:prstGeom>
        </p:spPr>
      </p:pic>
      <p:sp>
        <p:nvSpPr>
          <p:cNvPr id="20" name="TextBox 19">
            <a:extLst>
              <a:ext uri="{FF2B5EF4-FFF2-40B4-BE49-F238E27FC236}">
                <a16:creationId xmlns:a16="http://schemas.microsoft.com/office/drawing/2014/main" id="{5122474A-9D99-BA88-C6D5-8BF840DE7717}"/>
              </a:ext>
            </a:extLst>
          </p:cNvPr>
          <p:cNvSpPr txBox="1"/>
          <p:nvPr/>
        </p:nvSpPr>
        <p:spPr>
          <a:xfrm>
            <a:off x="5324029" y="4467613"/>
            <a:ext cx="3384376" cy="1615827"/>
          </a:xfrm>
          <a:prstGeom prst="rect">
            <a:avLst/>
          </a:prstGeom>
          <a:noFill/>
        </p:spPr>
        <p:txBody>
          <a:bodyPr wrap="square" rtlCol="0">
            <a:spAutoFit/>
          </a:bodyPr>
          <a:lstStyle/>
          <a:p>
            <a:pPr>
              <a:lnSpc>
                <a:spcPct val="150000"/>
              </a:lnSpc>
            </a:pPr>
            <a:r>
              <a:rPr lang="en-US" dirty="0">
                <a:latin typeface="Times New Roman" panose="02020603050405020304" pitchFamily="18" charset="0"/>
              </a:rPr>
              <a:t>Team number </a:t>
            </a:r>
            <a:r>
              <a:rPr lang="en-US">
                <a:latin typeface="Times New Roman" panose="02020603050405020304" pitchFamily="18" charset="0"/>
              </a:rPr>
              <a:t>: 10</a:t>
            </a:r>
            <a:endParaRPr lang="en-US" dirty="0">
              <a:latin typeface="Times New Roman" panose="02020603050405020304" pitchFamily="18" charset="0"/>
            </a:endParaRPr>
          </a:p>
          <a:p>
            <a:r>
              <a:rPr lang="en-US" dirty="0">
                <a:latin typeface="Times New Roman" panose="02020603050405020304" pitchFamily="18" charset="0"/>
              </a:rPr>
              <a:t>SK.ALIFA (Y20CS003)</a:t>
            </a:r>
          </a:p>
          <a:p>
            <a:r>
              <a:rPr lang="en-US" dirty="0">
                <a:latin typeface="Times New Roman" panose="02020603050405020304" pitchFamily="18" charset="0"/>
              </a:rPr>
              <a:t>CH.RITHIKA (Y20CS032)</a:t>
            </a:r>
          </a:p>
          <a:p>
            <a:r>
              <a:rPr lang="en-US" dirty="0">
                <a:latin typeface="Times New Roman" panose="02020603050405020304" pitchFamily="18" charset="0"/>
              </a:rPr>
              <a:t>T.SAMBASIVARAO(L21CS211)</a:t>
            </a:r>
          </a:p>
          <a:p>
            <a:endParaRPr lang="en-IN" dirty="0">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4C917A-96B7-47F5-B7FA-3C9AF1B1283C}"/>
              </a:ext>
            </a:extLst>
          </p:cNvPr>
          <p:cNvSpPr>
            <a:spLocks noGrp="1"/>
          </p:cNvSpPr>
          <p:nvPr>
            <p:ph idx="1"/>
          </p:nvPr>
        </p:nvSpPr>
        <p:spPr>
          <a:xfrm>
            <a:off x="407368" y="476673"/>
            <a:ext cx="11449272" cy="5700291"/>
          </a:xfrm>
        </p:spPr>
        <p:txBody>
          <a:bodyPr>
            <a:normAutofit fontScale="25000" lnSpcReduction="20000"/>
          </a:bodyPr>
          <a:lstStyle/>
          <a:p>
            <a:pPr marL="180340" indent="0" algn="just">
              <a:lnSpc>
                <a:spcPct val="150000"/>
              </a:lnSpc>
              <a:spcAft>
                <a:spcPts val="800"/>
              </a:spcAft>
              <a:buNone/>
              <a:tabLst>
                <a:tab pos="270510" algn="l"/>
                <a:tab pos="540385" algn="l"/>
              </a:tabLst>
            </a:pPr>
            <a:r>
              <a:rPr lang="en-US" sz="6200" b="1" kern="100" dirty="0">
                <a:effectLst/>
                <a:latin typeface="Times New Roman" panose="02020603050405020304" pitchFamily="18" charset="0"/>
                <a:ea typeface="Calibri" panose="020F0502020204030204" pitchFamily="34" charset="0"/>
              </a:rPr>
              <a:t>Step</a:t>
            </a:r>
            <a:r>
              <a:rPr lang="en-US" sz="6200" kern="100" dirty="0">
                <a:effectLst/>
                <a:latin typeface="Times New Roman" panose="02020603050405020304" pitchFamily="18" charset="0"/>
                <a:ea typeface="Calibri" panose="020F0502020204030204" pitchFamily="34" charset="0"/>
              </a:rPr>
              <a:t> </a:t>
            </a:r>
            <a:r>
              <a:rPr lang="en-US" sz="6200" b="1" kern="100" dirty="0">
                <a:effectLst/>
                <a:latin typeface="Times New Roman" panose="02020603050405020304" pitchFamily="18" charset="0"/>
                <a:ea typeface="Calibri" panose="020F0502020204030204" pitchFamily="34" charset="0"/>
              </a:rPr>
              <a:t>11:</a:t>
            </a:r>
            <a:r>
              <a:rPr lang="en-US" sz="6200" kern="100" dirty="0">
                <a:effectLst/>
                <a:latin typeface="Times New Roman" panose="02020603050405020304" pitchFamily="18" charset="0"/>
                <a:ea typeface="Calibri" panose="020F0502020204030204" pitchFamily="34" charset="0"/>
              </a:rPr>
              <a:t> Print the mean cross-validated accuracy scores</a:t>
            </a:r>
            <a:r>
              <a:rPr lang="en-US" sz="6200" b="1" kern="100" dirty="0">
                <a:effectLst/>
                <a:latin typeface="Times New Roman" panose="02020603050405020304" pitchFamily="18" charset="0"/>
                <a:ea typeface="Calibri" panose="020F0502020204030204" pitchFamily="34" charset="0"/>
              </a:rPr>
              <a:t>.</a:t>
            </a:r>
            <a:endParaRPr lang="en-IN" sz="6200" dirty="0">
              <a:effectLst/>
              <a:latin typeface="Times New Roman" panose="02020603050405020304" pitchFamily="18" charset="0"/>
              <a:ea typeface="Times New Roman" panose="02020603050405020304" pitchFamily="18" charset="0"/>
            </a:endParaRPr>
          </a:p>
          <a:p>
            <a:pPr marL="0" indent="0" algn="just">
              <a:lnSpc>
                <a:spcPct val="150000"/>
              </a:lnSpc>
              <a:spcAft>
                <a:spcPts val="800"/>
              </a:spcAft>
              <a:buNone/>
              <a:tabLst>
                <a:tab pos="180340" algn="l"/>
                <a:tab pos="540385" algn="l"/>
              </a:tabLst>
            </a:pPr>
            <a:r>
              <a:rPr lang="en-US" sz="6200" b="1" kern="100" dirty="0">
                <a:effectLst/>
                <a:latin typeface="Times New Roman" panose="02020603050405020304" pitchFamily="18" charset="0"/>
                <a:ea typeface="Calibri" panose="020F0502020204030204" pitchFamily="34" charset="0"/>
              </a:rPr>
              <a:t>Step 12:  </a:t>
            </a:r>
            <a:r>
              <a:rPr lang="en-US" sz="6200" kern="100" dirty="0">
                <a:effectLst/>
                <a:latin typeface="Times New Roman" panose="02020603050405020304" pitchFamily="18" charset="0"/>
                <a:ea typeface="Calibri" panose="020F0502020204030204" pitchFamily="34" charset="0"/>
              </a:rPr>
              <a:t>Extract feature importances from the trained </a:t>
            </a:r>
            <a:r>
              <a:rPr lang="en-US" sz="6200" kern="100" dirty="0" err="1">
                <a:effectLst/>
                <a:latin typeface="Times New Roman" panose="02020603050405020304" pitchFamily="18" charset="0"/>
                <a:ea typeface="Calibri" panose="020F0502020204030204" pitchFamily="34" charset="0"/>
              </a:rPr>
              <a:t>DecisionTreeClassifier</a:t>
            </a:r>
            <a:r>
              <a:rPr lang="en-US" sz="6200" kern="100" dirty="0">
                <a:effectLst/>
                <a:latin typeface="Times New Roman" panose="02020603050405020304" pitchFamily="18" charset="0"/>
                <a:ea typeface="Calibri" panose="020F0502020204030204" pitchFamily="34" charset="0"/>
              </a:rPr>
              <a:t> to determine the importance of each feature in the decision-making process.</a:t>
            </a:r>
            <a:endParaRPr lang="en-IN" sz="6200" dirty="0">
              <a:effectLst/>
              <a:latin typeface="Times New Roman" panose="02020603050405020304" pitchFamily="18" charset="0"/>
              <a:ea typeface="Times New Roman" panose="02020603050405020304" pitchFamily="18" charset="0"/>
            </a:endParaRPr>
          </a:p>
          <a:p>
            <a:pPr marL="0" indent="0" algn="just">
              <a:lnSpc>
                <a:spcPct val="150000"/>
              </a:lnSpc>
              <a:spcAft>
                <a:spcPts val="800"/>
              </a:spcAft>
              <a:buNone/>
              <a:tabLst>
                <a:tab pos="180340" algn="l"/>
                <a:tab pos="540385" algn="l"/>
              </a:tabLst>
            </a:pPr>
            <a:r>
              <a:rPr lang="en-US" sz="6200" b="1" kern="100" dirty="0">
                <a:effectLst/>
                <a:latin typeface="Times New Roman" panose="02020603050405020304" pitchFamily="18" charset="0"/>
                <a:ea typeface="Calibri" panose="020F0502020204030204" pitchFamily="34" charset="0"/>
              </a:rPr>
              <a:t>Step 13:  </a:t>
            </a:r>
            <a:r>
              <a:rPr lang="en-US" sz="6200" kern="100" dirty="0">
                <a:effectLst/>
                <a:latin typeface="Times New Roman" panose="02020603050405020304" pitchFamily="18" charset="0"/>
                <a:ea typeface="Calibri" panose="020F0502020204030204" pitchFamily="34" charset="0"/>
              </a:rPr>
              <a:t>Define helper functions: </a:t>
            </a:r>
            <a:r>
              <a:rPr lang="en-US" sz="6200" kern="100" dirty="0" err="1">
                <a:effectLst/>
                <a:latin typeface="Times New Roman" panose="02020603050405020304" pitchFamily="18" charset="0"/>
                <a:ea typeface="Calibri" panose="020F0502020204030204" pitchFamily="34" charset="0"/>
              </a:rPr>
              <a:t>readn</a:t>
            </a:r>
            <a:r>
              <a:rPr lang="en-US" sz="6200" kern="100" dirty="0">
                <a:effectLst/>
                <a:latin typeface="Times New Roman" panose="02020603050405020304" pitchFamily="18" charset="0"/>
                <a:ea typeface="Calibri" panose="020F0502020204030204" pitchFamily="34" charset="0"/>
              </a:rPr>
              <a:t>, </a:t>
            </a:r>
            <a:r>
              <a:rPr lang="en-US" sz="6200" kern="100" dirty="0" err="1">
                <a:effectLst/>
                <a:latin typeface="Times New Roman" panose="02020603050405020304" pitchFamily="18" charset="0"/>
                <a:ea typeface="Calibri" panose="020F0502020204030204" pitchFamily="34" charset="0"/>
              </a:rPr>
              <a:t>calc_condition</a:t>
            </a:r>
            <a:r>
              <a:rPr lang="en-US" sz="6200" kern="100" dirty="0">
                <a:effectLst/>
                <a:latin typeface="Times New Roman" panose="02020603050405020304" pitchFamily="18" charset="0"/>
                <a:ea typeface="Calibri" panose="020F0502020204030204" pitchFamily="34" charset="0"/>
              </a:rPr>
              <a:t>, </a:t>
            </a:r>
            <a:r>
              <a:rPr lang="en-US" sz="6200" kern="100" dirty="0" err="1">
                <a:effectLst/>
                <a:latin typeface="Times New Roman" panose="02020603050405020304" pitchFamily="18" charset="0"/>
                <a:ea typeface="Calibri" panose="020F0502020204030204" pitchFamily="34" charset="0"/>
              </a:rPr>
              <a:t>getDescription</a:t>
            </a:r>
            <a:r>
              <a:rPr lang="en-US" sz="6200" kern="100" dirty="0">
                <a:effectLst/>
                <a:latin typeface="Times New Roman" panose="02020603050405020304" pitchFamily="18" charset="0"/>
                <a:ea typeface="Calibri" panose="020F0502020204030204" pitchFamily="34" charset="0"/>
              </a:rPr>
              <a:t>, </a:t>
            </a:r>
            <a:r>
              <a:rPr lang="en-US" sz="6200" kern="100" dirty="0" err="1">
                <a:effectLst/>
                <a:latin typeface="Times New Roman" panose="02020603050405020304" pitchFamily="18" charset="0"/>
                <a:ea typeface="Calibri" panose="020F0502020204030204" pitchFamily="34" charset="0"/>
              </a:rPr>
              <a:t>getSeverityDict</a:t>
            </a:r>
            <a:r>
              <a:rPr lang="en-US" sz="6200" kern="100" dirty="0">
                <a:effectLst/>
                <a:latin typeface="Times New Roman" panose="02020603050405020304" pitchFamily="18" charset="0"/>
                <a:ea typeface="Calibri" panose="020F0502020204030204" pitchFamily="34" charset="0"/>
              </a:rPr>
              <a:t>, </a:t>
            </a:r>
            <a:r>
              <a:rPr lang="en-US" sz="6200" kern="100" dirty="0" err="1">
                <a:effectLst/>
                <a:latin typeface="Times New Roman" panose="02020603050405020304" pitchFamily="18" charset="0"/>
                <a:ea typeface="Calibri" panose="020F0502020204030204" pitchFamily="34" charset="0"/>
              </a:rPr>
              <a:t>getprecautionDict</a:t>
            </a:r>
            <a:r>
              <a:rPr lang="en-US" sz="6200" kern="100" dirty="0">
                <a:effectLst/>
                <a:latin typeface="Times New Roman" panose="02020603050405020304" pitchFamily="18" charset="0"/>
                <a:ea typeface="Calibri" panose="020F0502020204030204" pitchFamily="34" charset="0"/>
              </a:rPr>
              <a:t>, </a:t>
            </a:r>
            <a:r>
              <a:rPr lang="en-US" sz="6200" kern="100" dirty="0" err="1">
                <a:effectLst/>
                <a:latin typeface="Times New Roman" panose="02020603050405020304" pitchFamily="18" charset="0"/>
                <a:ea typeface="Calibri" panose="020F0502020204030204" pitchFamily="34" charset="0"/>
              </a:rPr>
              <a:t>getInfo</a:t>
            </a:r>
            <a:r>
              <a:rPr lang="en-US" sz="6200" kern="100" dirty="0">
                <a:effectLst/>
                <a:latin typeface="Times New Roman" panose="02020603050405020304" pitchFamily="18" charset="0"/>
                <a:ea typeface="Calibri" panose="020F0502020204030204" pitchFamily="34" charset="0"/>
              </a:rPr>
              <a:t>, </a:t>
            </a:r>
            <a:r>
              <a:rPr lang="en-US" sz="6200" kern="100" dirty="0" err="1">
                <a:effectLst/>
                <a:latin typeface="Times New Roman" panose="02020603050405020304" pitchFamily="18" charset="0"/>
                <a:ea typeface="Calibri" panose="020F0502020204030204" pitchFamily="34" charset="0"/>
              </a:rPr>
              <a:t>check_pattern</a:t>
            </a:r>
            <a:r>
              <a:rPr lang="en-US" sz="6200" kern="100" dirty="0">
                <a:effectLst/>
                <a:latin typeface="Times New Roman" panose="02020603050405020304" pitchFamily="18" charset="0"/>
                <a:ea typeface="Calibri" panose="020F0502020204030204" pitchFamily="34" charset="0"/>
              </a:rPr>
              <a:t>, </a:t>
            </a:r>
            <a:r>
              <a:rPr lang="en-US" sz="6200" kern="100" dirty="0" err="1">
                <a:effectLst/>
                <a:latin typeface="Times New Roman" panose="02020603050405020304" pitchFamily="18" charset="0"/>
                <a:ea typeface="Calibri" panose="020F0502020204030204" pitchFamily="34" charset="0"/>
              </a:rPr>
              <a:t>sec_predict</a:t>
            </a:r>
            <a:r>
              <a:rPr lang="en-US" sz="6200" kern="100" dirty="0">
                <a:effectLst/>
                <a:latin typeface="Times New Roman" panose="02020603050405020304" pitchFamily="18" charset="0"/>
                <a:ea typeface="Calibri" panose="020F0502020204030204" pitchFamily="34" charset="0"/>
              </a:rPr>
              <a:t>, </a:t>
            </a:r>
            <a:r>
              <a:rPr lang="en-US" sz="6200" kern="100" dirty="0" err="1">
                <a:effectLst/>
                <a:latin typeface="Times New Roman" panose="02020603050405020304" pitchFamily="18" charset="0"/>
                <a:ea typeface="Calibri" panose="020F0502020204030204" pitchFamily="34" charset="0"/>
              </a:rPr>
              <a:t>print_disease</a:t>
            </a:r>
            <a:r>
              <a:rPr lang="en-US" sz="6200" kern="100" dirty="0">
                <a:effectLst/>
                <a:latin typeface="Times New Roman" panose="02020603050405020304" pitchFamily="18" charset="0"/>
                <a:ea typeface="Calibri" panose="020F0502020204030204" pitchFamily="34" charset="0"/>
              </a:rPr>
              <a:t>, and </a:t>
            </a:r>
            <a:r>
              <a:rPr lang="en-US" sz="6200" kern="100" dirty="0" err="1">
                <a:effectLst/>
                <a:latin typeface="Times New Roman" panose="02020603050405020304" pitchFamily="18" charset="0"/>
                <a:ea typeface="Calibri" panose="020F0502020204030204" pitchFamily="34" charset="0"/>
              </a:rPr>
              <a:t>tree_to_code</a:t>
            </a:r>
            <a:r>
              <a:rPr lang="en-US" sz="6200" kern="100" dirty="0">
                <a:effectLst/>
                <a:latin typeface="Times New Roman" panose="02020603050405020304" pitchFamily="18" charset="0"/>
                <a:ea typeface="Calibri" panose="020F0502020204030204" pitchFamily="34" charset="0"/>
              </a:rPr>
              <a:t>.</a:t>
            </a:r>
            <a:endParaRPr lang="en-IN" sz="6200" dirty="0">
              <a:effectLst/>
              <a:latin typeface="Times New Roman" panose="02020603050405020304" pitchFamily="18" charset="0"/>
              <a:ea typeface="Times New Roman" panose="02020603050405020304" pitchFamily="18" charset="0"/>
            </a:endParaRPr>
          </a:p>
          <a:p>
            <a:pPr marL="90170" indent="0" algn="just">
              <a:lnSpc>
                <a:spcPct val="150000"/>
              </a:lnSpc>
              <a:spcAft>
                <a:spcPts val="800"/>
              </a:spcAft>
              <a:buNone/>
              <a:tabLst>
                <a:tab pos="270510" algn="l"/>
                <a:tab pos="540385" algn="l"/>
              </a:tabLst>
            </a:pPr>
            <a:r>
              <a:rPr lang="en-US" sz="6200" b="1" kern="100" dirty="0">
                <a:effectLst/>
                <a:latin typeface="Times New Roman" panose="02020603050405020304" pitchFamily="18" charset="0"/>
                <a:ea typeface="Calibri" panose="020F0502020204030204" pitchFamily="34" charset="0"/>
              </a:rPr>
              <a:t>Step 14:  </a:t>
            </a:r>
            <a:r>
              <a:rPr lang="en-US" sz="6200" kern="100" dirty="0">
                <a:effectLst/>
                <a:latin typeface="Times New Roman" panose="02020603050405020304" pitchFamily="18" charset="0"/>
                <a:ea typeface="Calibri" panose="020F0502020204030204" pitchFamily="34" charset="0"/>
              </a:rPr>
              <a:t>Implement the functionalities of these helper functions:</a:t>
            </a:r>
            <a:endParaRPr lang="en-IN" sz="6200" dirty="0">
              <a:effectLst/>
              <a:latin typeface="Times New Roman" panose="02020603050405020304" pitchFamily="18" charset="0"/>
              <a:ea typeface="Times New Roman" panose="02020603050405020304" pitchFamily="18" charset="0"/>
            </a:endParaRPr>
          </a:p>
          <a:p>
            <a:pPr marL="0" indent="0" algn="just">
              <a:lnSpc>
                <a:spcPct val="150000"/>
              </a:lnSpc>
              <a:spcAft>
                <a:spcPts val="800"/>
              </a:spcAft>
              <a:buNone/>
              <a:tabLst>
                <a:tab pos="90170" algn="l"/>
                <a:tab pos="540385" algn="l"/>
              </a:tabLst>
            </a:pPr>
            <a:r>
              <a:rPr lang="en-US" sz="6200" kern="100" dirty="0">
                <a:effectLst/>
                <a:latin typeface="Times New Roman" panose="02020603050405020304" pitchFamily="18" charset="0"/>
                <a:ea typeface="Calibri" panose="020F0502020204030204" pitchFamily="34" charset="0"/>
              </a:rPr>
              <a:t>   </a:t>
            </a:r>
            <a:r>
              <a:rPr lang="en-US" sz="6200" kern="100" dirty="0" err="1">
                <a:effectLst/>
                <a:latin typeface="Times New Roman" panose="02020603050405020304" pitchFamily="18" charset="0"/>
                <a:ea typeface="Calibri" panose="020F0502020204030204" pitchFamily="34" charset="0"/>
              </a:rPr>
              <a:t>readn</a:t>
            </a:r>
            <a:r>
              <a:rPr lang="en-US" sz="6200" kern="100" dirty="0">
                <a:effectLst/>
                <a:latin typeface="Times New Roman" panose="02020603050405020304" pitchFamily="18" charset="0"/>
                <a:ea typeface="Calibri" panose="020F0502020204030204" pitchFamily="34" charset="0"/>
              </a:rPr>
              <a:t>: Utilizes pyttsx3 to read aloud a provided string.</a:t>
            </a:r>
            <a:endParaRPr lang="en-IN" sz="6200" dirty="0">
              <a:effectLst/>
              <a:latin typeface="Times New Roman" panose="02020603050405020304" pitchFamily="18" charset="0"/>
              <a:ea typeface="Times New Roman" panose="02020603050405020304" pitchFamily="18" charset="0"/>
            </a:endParaRPr>
          </a:p>
          <a:p>
            <a:pPr marL="0" indent="0" algn="just">
              <a:lnSpc>
                <a:spcPct val="150000"/>
              </a:lnSpc>
              <a:spcAft>
                <a:spcPts val="800"/>
              </a:spcAft>
              <a:buNone/>
              <a:tabLst>
                <a:tab pos="180340" algn="l"/>
                <a:tab pos="540385" algn="l"/>
              </a:tabLst>
            </a:pPr>
            <a:r>
              <a:rPr lang="en-US" sz="6200" b="1" kern="100" dirty="0">
                <a:effectLst/>
                <a:latin typeface="Times New Roman" panose="02020603050405020304" pitchFamily="18" charset="0"/>
                <a:ea typeface="Calibri" panose="020F0502020204030204" pitchFamily="34" charset="0"/>
              </a:rPr>
              <a:t>   </a:t>
            </a:r>
            <a:r>
              <a:rPr lang="en-US" sz="6200" kern="100" dirty="0" err="1">
                <a:effectLst/>
                <a:latin typeface="Times New Roman" panose="02020603050405020304" pitchFamily="18" charset="0"/>
                <a:ea typeface="Calibri" panose="020F0502020204030204" pitchFamily="34" charset="0"/>
              </a:rPr>
              <a:t>calc_condition</a:t>
            </a:r>
            <a:r>
              <a:rPr lang="en-US" sz="6200" kern="100" dirty="0">
                <a:effectLst/>
                <a:latin typeface="Times New Roman" panose="02020603050405020304" pitchFamily="18" charset="0"/>
                <a:ea typeface="Calibri" panose="020F0502020204030204" pitchFamily="34" charset="0"/>
              </a:rPr>
              <a:t>: Calculates condition severity based on symptoms experienced and   days.</a:t>
            </a:r>
            <a:endParaRPr lang="en-IN" sz="6200" dirty="0">
              <a:effectLst/>
              <a:latin typeface="Times New Roman" panose="02020603050405020304" pitchFamily="18" charset="0"/>
              <a:ea typeface="Times New Roman" panose="02020603050405020304" pitchFamily="18" charset="0"/>
            </a:endParaRPr>
          </a:p>
          <a:p>
            <a:pPr marL="0" indent="0" algn="just">
              <a:lnSpc>
                <a:spcPct val="150000"/>
              </a:lnSpc>
              <a:spcAft>
                <a:spcPts val="800"/>
              </a:spcAft>
              <a:buNone/>
              <a:tabLst>
                <a:tab pos="90170" algn="l"/>
                <a:tab pos="540385" algn="l"/>
              </a:tabLst>
            </a:pPr>
            <a:r>
              <a:rPr lang="en-US" sz="6200" kern="100" dirty="0">
                <a:effectLst/>
                <a:latin typeface="Times New Roman" panose="02020603050405020304" pitchFamily="18" charset="0"/>
                <a:ea typeface="Calibri" panose="020F0502020204030204" pitchFamily="34" charset="0"/>
              </a:rPr>
              <a:t>   </a:t>
            </a:r>
            <a:r>
              <a:rPr lang="en-US" sz="6200" kern="100" dirty="0" err="1">
                <a:effectLst/>
                <a:latin typeface="Times New Roman" panose="02020603050405020304" pitchFamily="18" charset="0"/>
                <a:ea typeface="Calibri" panose="020F0502020204030204" pitchFamily="34" charset="0"/>
              </a:rPr>
              <a:t>getDescription</a:t>
            </a:r>
            <a:r>
              <a:rPr lang="en-US" sz="6200" kern="100" dirty="0">
                <a:effectLst/>
                <a:latin typeface="Times New Roman" panose="02020603050405020304" pitchFamily="18" charset="0"/>
                <a:ea typeface="Calibri" panose="020F0502020204030204" pitchFamily="34" charset="0"/>
              </a:rPr>
              <a:t>: Retrieves symptom descriptions from a CSV file.</a:t>
            </a:r>
            <a:endParaRPr lang="en-IN" sz="6200" dirty="0">
              <a:effectLst/>
              <a:latin typeface="Times New Roman" panose="02020603050405020304" pitchFamily="18" charset="0"/>
              <a:ea typeface="Times New Roman" panose="02020603050405020304" pitchFamily="18" charset="0"/>
            </a:endParaRPr>
          </a:p>
          <a:p>
            <a:pPr marL="0" indent="0" algn="just">
              <a:lnSpc>
                <a:spcPct val="150000"/>
              </a:lnSpc>
              <a:spcAft>
                <a:spcPts val="800"/>
              </a:spcAft>
              <a:buNone/>
              <a:tabLst>
                <a:tab pos="90170" algn="l"/>
                <a:tab pos="540385" algn="l"/>
              </a:tabLst>
            </a:pPr>
            <a:r>
              <a:rPr lang="en-US" sz="6200" kern="100" dirty="0">
                <a:effectLst/>
                <a:latin typeface="Times New Roman" panose="02020603050405020304" pitchFamily="18" charset="0"/>
                <a:ea typeface="Calibri" panose="020F0502020204030204" pitchFamily="34" charset="0"/>
              </a:rPr>
              <a:t>   </a:t>
            </a:r>
            <a:r>
              <a:rPr lang="en-US" sz="6200" kern="100" dirty="0" err="1">
                <a:effectLst/>
                <a:latin typeface="Times New Roman" panose="02020603050405020304" pitchFamily="18" charset="0"/>
                <a:ea typeface="Calibri" panose="020F0502020204030204" pitchFamily="34" charset="0"/>
              </a:rPr>
              <a:t>getSeverityDict</a:t>
            </a:r>
            <a:r>
              <a:rPr lang="en-US" sz="6200" kern="100" dirty="0">
                <a:effectLst/>
                <a:latin typeface="Times New Roman" panose="02020603050405020304" pitchFamily="18" charset="0"/>
                <a:ea typeface="Calibri" panose="020F0502020204030204" pitchFamily="34" charset="0"/>
              </a:rPr>
              <a:t>: Retrieves severity of symptoms from a CSV file.</a:t>
            </a:r>
            <a:endParaRPr lang="en-IN" sz="6200" dirty="0">
              <a:effectLst/>
              <a:latin typeface="Times New Roman" panose="02020603050405020304" pitchFamily="18" charset="0"/>
              <a:ea typeface="Times New Roman" panose="02020603050405020304" pitchFamily="18" charset="0"/>
            </a:endParaRPr>
          </a:p>
          <a:p>
            <a:pPr marL="0" indent="0" algn="just">
              <a:lnSpc>
                <a:spcPct val="150000"/>
              </a:lnSpc>
              <a:spcAft>
                <a:spcPts val="800"/>
              </a:spcAft>
              <a:buNone/>
              <a:tabLst>
                <a:tab pos="90170" algn="l"/>
                <a:tab pos="540385" algn="l"/>
              </a:tabLst>
            </a:pPr>
            <a:r>
              <a:rPr lang="en-US" sz="6200" kern="100" dirty="0">
                <a:effectLst/>
                <a:latin typeface="Times New Roman" panose="02020603050405020304" pitchFamily="18" charset="0"/>
                <a:ea typeface="Calibri" panose="020F0502020204030204" pitchFamily="34" charset="0"/>
              </a:rPr>
              <a:t>   </a:t>
            </a:r>
            <a:r>
              <a:rPr lang="en-US" sz="6200" kern="100" dirty="0" err="1">
                <a:effectLst/>
                <a:latin typeface="Times New Roman" panose="02020603050405020304" pitchFamily="18" charset="0"/>
                <a:ea typeface="Calibri" panose="020F0502020204030204" pitchFamily="34" charset="0"/>
              </a:rPr>
              <a:t>getprecautionDict</a:t>
            </a:r>
            <a:r>
              <a:rPr lang="en-US" sz="6200" kern="100" dirty="0">
                <a:effectLst/>
                <a:latin typeface="Times New Roman" panose="02020603050405020304" pitchFamily="18" charset="0"/>
                <a:ea typeface="Calibri" panose="020F0502020204030204" pitchFamily="34" charset="0"/>
              </a:rPr>
              <a:t>: Retrieves precautionary measures from a CSV file.</a:t>
            </a:r>
            <a:endParaRPr lang="en-IN" sz="62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6" name="Slide Number Placeholder 5">
            <a:extLst>
              <a:ext uri="{FF2B5EF4-FFF2-40B4-BE49-F238E27FC236}">
                <a16:creationId xmlns:a16="http://schemas.microsoft.com/office/drawing/2014/main" id="{33A4BBAF-F0C5-44A6-A4C2-9CF71FFF3F1E}"/>
              </a:ext>
            </a:extLst>
          </p:cNvPr>
          <p:cNvSpPr>
            <a:spLocks noGrp="1"/>
          </p:cNvSpPr>
          <p:nvPr>
            <p:ph type="sldNum" sz="quarter" idx="12"/>
          </p:nvPr>
        </p:nvSpPr>
        <p:spPr>
          <a:xfrm>
            <a:off x="4295800" y="6381328"/>
            <a:ext cx="2057400" cy="365126"/>
          </a:xfrm>
        </p:spPr>
        <p:txBody>
          <a:bodyPr/>
          <a:lstStyle/>
          <a:p>
            <a:fld id="{DC2F4B42-51EB-4A6E-8C2A-14F8EE20396C}" type="slidenum">
              <a:rPr lang="en-US" sz="1200">
                <a:solidFill>
                  <a:srgbClr val="FF9933"/>
                </a:solidFill>
              </a:rPr>
              <a:pPr/>
              <a:t>10</a:t>
            </a:fld>
            <a:endParaRPr lang="en-US" sz="1200" dirty="0">
              <a:solidFill>
                <a:srgbClr val="FF9933"/>
              </a:solidFill>
            </a:endParaRPr>
          </a:p>
        </p:txBody>
      </p:sp>
    </p:spTree>
    <p:extLst>
      <p:ext uri="{BB962C8B-B14F-4D97-AF65-F5344CB8AC3E}">
        <p14:creationId xmlns:p14="http://schemas.microsoft.com/office/powerpoint/2010/main" val="131043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F82572F-6909-429E-848A-695ACE48A388}"/>
              </a:ext>
            </a:extLst>
          </p:cNvPr>
          <p:cNvSpPr>
            <a:spLocks noGrp="1"/>
          </p:cNvSpPr>
          <p:nvPr>
            <p:ph idx="1"/>
          </p:nvPr>
        </p:nvSpPr>
        <p:spPr>
          <a:xfrm>
            <a:off x="479376" y="764705"/>
            <a:ext cx="11377264" cy="5256584"/>
          </a:xfrm>
        </p:spPr>
        <p:txBody>
          <a:bodyPr>
            <a:normAutofit fontScale="97500"/>
          </a:bodyPr>
          <a:lstStyle/>
          <a:p>
            <a:pPr marL="0" indent="0" algn="just">
              <a:lnSpc>
                <a:spcPct val="150000"/>
              </a:lnSpc>
              <a:spcAft>
                <a:spcPts val="800"/>
              </a:spcAft>
              <a:buNone/>
              <a:tabLst>
                <a:tab pos="90170" algn="l"/>
                <a:tab pos="540385" algn="l"/>
              </a:tabLst>
            </a:pPr>
            <a:r>
              <a:rPr lang="en-US" sz="2400" kern="100" dirty="0">
                <a:effectLst/>
                <a:latin typeface="Times New Roman" panose="02020603050405020304" pitchFamily="18" charset="0"/>
                <a:ea typeface="Calibri" panose="020F0502020204030204" pitchFamily="34" charset="0"/>
              </a:rPr>
              <a:t> </a:t>
            </a:r>
            <a:r>
              <a:rPr lang="en-US" sz="2400" kern="100" dirty="0" err="1">
                <a:effectLst/>
                <a:latin typeface="Times New Roman" panose="02020603050405020304" pitchFamily="18" charset="0"/>
                <a:ea typeface="Calibri" panose="020F0502020204030204" pitchFamily="34" charset="0"/>
              </a:rPr>
              <a:t>getInfo</a:t>
            </a:r>
            <a:r>
              <a:rPr lang="en-US" sz="2400" kern="100" dirty="0">
                <a:effectLst/>
                <a:latin typeface="Times New Roman" panose="02020603050405020304" pitchFamily="18" charset="0"/>
                <a:ea typeface="Calibri" panose="020F0502020204030204" pitchFamily="34" charset="0"/>
              </a:rPr>
              <a:t>: Gets user information.</a:t>
            </a:r>
            <a:endParaRPr lang="en-IN" sz="2400" dirty="0">
              <a:effectLst/>
              <a:latin typeface="Times New Roman" panose="02020603050405020304" pitchFamily="18" charset="0"/>
              <a:ea typeface="Times New Roman" panose="02020603050405020304" pitchFamily="18" charset="0"/>
            </a:endParaRPr>
          </a:p>
          <a:p>
            <a:pPr marL="0" indent="0" algn="just">
              <a:lnSpc>
                <a:spcPct val="150000"/>
              </a:lnSpc>
              <a:spcAft>
                <a:spcPts val="800"/>
              </a:spcAft>
              <a:buNone/>
              <a:tabLst>
                <a:tab pos="90170" algn="l"/>
                <a:tab pos="540385" algn="l"/>
              </a:tabLst>
            </a:pPr>
            <a:r>
              <a:rPr lang="en-US" sz="2400" kern="100" dirty="0">
                <a:effectLst/>
                <a:latin typeface="Times New Roman" panose="02020603050405020304" pitchFamily="18" charset="0"/>
                <a:ea typeface="Calibri" panose="020F0502020204030204" pitchFamily="34" charset="0"/>
              </a:rPr>
              <a:t>   </a:t>
            </a:r>
            <a:r>
              <a:rPr lang="en-US" sz="2400" kern="100" dirty="0" err="1">
                <a:effectLst/>
                <a:latin typeface="Times New Roman" panose="02020603050405020304" pitchFamily="18" charset="0"/>
                <a:ea typeface="Calibri" panose="020F0502020204030204" pitchFamily="34" charset="0"/>
              </a:rPr>
              <a:t>check_pattern</a:t>
            </a:r>
            <a:r>
              <a:rPr lang="en-US" sz="2400" kern="100" dirty="0">
                <a:effectLst/>
                <a:latin typeface="Times New Roman" panose="02020603050405020304" pitchFamily="18" charset="0"/>
                <a:ea typeface="Calibri" panose="020F0502020204030204" pitchFamily="34" charset="0"/>
              </a:rPr>
              <a:t>: Checks input pattern and matches it against diseases.</a:t>
            </a:r>
            <a:endParaRPr lang="en-IN" sz="2400" dirty="0">
              <a:effectLst/>
              <a:latin typeface="Times New Roman" panose="02020603050405020304" pitchFamily="18" charset="0"/>
              <a:ea typeface="Times New Roman" panose="02020603050405020304" pitchFamily="18" charset="0"/>
            </a:endParaRPr>
          </a:p>
          <a:p>
            <a:pPr marL="0" indent="0" algn="just">
              <a:lnSpc>
                <a:spcPct val="150000"/>
              </a:lnSpc>
              <a:spcAft>
                <a:spcPts val="800"/>
              </a:spcAft>
              <a:buNone/>
              <a:tabLst>
                <a:tab pos="90170" algn="l"/>
                <a:tab pos="540385" algn="l"/>
              </a:tabLst>
            </a:pPr>
            <a:r>
              <a:rPr lang="en-US" sz="2400" kern="100" dirty="0">
                <a:effectLst/>
                <a:latin typeface="Times New Roman" panose="02020603050405020304" pitchFamily="18" charset="0"/>
                <a:ea typeface="Calibri" panose="020F0502020204030204" pitchFamily="34" charset="0"/>
              </a:rPr>
              <a:t>   </a:t>
            </a:r>
            <a:r>
              <a:rPr lang="en-US" sz="2400" kern="100" dirty="0" err="1">
                <a:effectLst/>
                <a:latin typeface="Times New Roman" panose="02020603050405020304" pitchFamily="18" charset="0"/>
                <a:ea typeface="Calibri" panose="020F0502020204030204" pitchFamily="34" charset="0"/>
              </a:rPr>
              <a:t>sec_predict</a:t>
            </a:r>
            <a:r>
              <a:rPr lang="en-US" sz="2400" kern="100" dirty="0">
                <a:effectLst/>
                <a:latin typeface="Times New Roman" panose="02020603050405020304" pitchFamily="18" charset="0"/>
                <a:ea typeface="Calibri" panose="020F0502020204030204" pitchFamily="34" charset="0"/>
              </a:rPr>
              <a:t>: Predicts disease based on symptoms.</a:t>
            </a:r>
            <a:endParaRPr lang="en-IN" sz="2400" dirty="0">
              <a:effectLst/>
              <a:latin typeface="Times New Roman" panose="02020603050405020304" pitchFamily="18" charset="0"/>
              <a:ea typeface="Times New Roman" panose="02020603050405020304" pitchFamily="18" charset="0"/>
            </a:endParaRPr>
          </a:p>
          <a:p>
            <a:pPr marL="0" indent="0" algn="just">
              <a:lnSpc>
                <a:spcPct val="150000"/>
              </a:lnSpc>
              <a:spcAft>
                <a:spcPts val="800"/>
              </a:spcAft>
              <a:buNone/>
              <a:tabLst>
                <a:tab pos="90170" algn="l"/>
                <a:tab pos="540385" algn="l"/>
              </a:tabLst>
            </a:pPr>
            <a:r>
              <a:rPr lang="en-US" sz="2400" kern="100" dirty="0">
                <a:effectLst/>
                <a:latin typeface="Times New Roman" panose="02020603050405020304" pitchFamily="18" charset="0"/>
                <a:ea typeface="Calibri" panose="020F0502020204030204" pitchFamily="34" charset="0"/>
              </a:rPr>
              <a:t>   </a:t>
            </a:r>
            <a:r>
              <a:rPr lang="en-US" sz="2400" kern="100" dirty="0" err="1">
                <a:effectLst/>
                <a:latin typeface="Times New Roman" panose="02020603050405020304" pitchFamily="18" charset="0"/>
                <a:ea typeface="Calibri" panose="020F0502020204030204" pitchFamily="34" charset="0"/>
              </a:rPr>
              <a:t>print_disease</a:t>
            </a:r>
            <a:r>
              <a:rPr lang="en-US" sz="2400" kern="100" dirty="0">
                <a:effectLst/>
                <a:latin typeface="Times New Roman" panose="02020603050405020304" pitchFamily="18" charset="0"/>
                <a:ea typeface="Calibri" panose="020F0502020204030204" pitchFamily="34" charset="0"/>
              </a:rPr>
              <a:t>: Prints disease information.</a:t>
            </a:r>
            <a:endParaRPr lang="en-IN" sz="2400" dirty="0">
              <a:effectLst/>
              <a:latin typeface="Times New Roman" panose="02020603050405020304" pitchFamily="18" charset="0"/>
              <a:ea typeface="Times New Roman" panose="02020603050405020304" pitchFamily="18" charset="0"/>
            </a:endParaRPr>
          </a:p>
          <a:p>
            <a:pPr marL="0" indent="0" algn="just">
              <a:lnSpc>
                <a:spcPct val="150000"/>
              </a:lnSpc>
              <a:spcAft>
                <a:spcPts val="800"/>
              </a:spcAft>
              <a:buNone/>
              <a:tabLst>
                <a:tab pos="90170" algn="l"/>
                <a:tab pos="540385" algn="l"/>
              </a:tabLst>
            </a:pPr>
            <a:r>
              <a:rPr lang="en-US" sz="2400" kern="100" dirty="0">
                <a:effectLst/>
                <a:latin typeface="Times New Roman" panose="02020603050405020304" pitchFamily="18" charset="0"/>
                <a:ea typeface="Calibri" panose="020F0502020204030204" pitchFamily="34" charset="0"/>
              </a:rPr>
              <a:t>   </a:t>
            </a:r>
            <a:r>
              <a:rPr lang="en-US" sz="2400" kern="100" dirty="0" err="1">
                <a:effectLst/>
                <a:latin typeface="Times New Roman" panose="02020603050405020304" pitchFamily="18" charset="0"/>
                <a:ea typeface="Calibri" panose="020F0502020204030204" pitchFamily="34" charset="0"/>
              </a:rPr>
              <a:t>tree_to_code</a:t>
            </a:r>
            <a:r>
              <a:rPr lang="en-US" sz="2400" kern="100" dirty="0">
                <a:effectLst/>
                <a:latin typeface="Times New Roman" panose="02020603050405020304" pitchFamily="18" charset="0"/>
                <a:ea typeface="Calibri" panose="020F0502020204030204" pitchFamily="34" charset="0"/>
              </a:rPr>
              <a:t>: Converts decision tree to code and provides an interactive interface for disease prediction and severity assessment based on symptoms.</a:t>
            </a:r>
            <a:endParaRPr lang="en-US" sz="2500" dirty="0"/>
          </a:p>
        </p:txBody>
      </p:sp>
      <p:sp>
        <p:nvSpPr>
          <p:cNvPr id="6" name="Slide Number Placeholder 5">
            <a:extLst>
              <a:ext uri="{FF2B5EF4-FFF2-40B4-BE49-F238E27FC236}">
                <a16:creationId xmlns:a16="http://schemas.microsoft.com/office/drawing/2014/main" id="{A513ACA1-CF39-4846-8FD0-21591E8665D7}"/>
              </a:ext>
            </a:extLst>
          </p:cNvPr>
          <p:cNvSpPr>
            <a:spLocks noGrp="1"/>
          </p:cNvSpPr>
          <p:nvPr>
            <p:ph type="sldNum" sz="quarter" idx="12"/>
          </p:nvPr>
        </p:nvSpPr>
        <p:spPr>
          <a:xfrm>
            <a:off x="4039198" y="6199188"/>
            <a:ext cx="2057400" cy="365125"/>
          </a:xfrm>
        </p:spPr>
        <p:txBody>
          <a:bodyPr/>
          <a:lstStyle/>
          <a:p>
            <a:fld id="{DC2F4B42-51EB-4A6E-8C2A-14F8EE20396C}" type="slidenum">
              <a:rPr lang="en-US" sz="1200">
                <a:solidFill>
                  <a:srgbClr val="FF9933"/>
                </a:solidFill>
              </a:rPr>
              <a:pPr/>
              <a:t>11</a:t>
            </a:fld>
            <a:endParaRPr lang="en-US" sz="1200" dirty="0">
              <a:solidFill>
                <a:srgbClr val="FF9933"/>
              </a:solidFill>
            </a:endParaRPr>
          </a:p>
        </p:txBody>
      </p:sp>
    </p:spTree>
    <p:extLst>
      <p:ext uri="{BB962C8B-B14F-4D97-AF65-F5344CB8AC3E}">
        <p14:creationId xmlns:p14="http://schemas.microsoft.com/office/powerpoint/2010/main" val="4075516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A7336-E513-CDE5-E7F8-938A7181F010}"/>
              </a:ext>
            </a:extLst>
          </p:cNvPr>
          <p:cNvSpPr>
            <a:spLocks noGrp="1"/>
          </p:cNvSpPr>
          <p:nvPr>
            <p:ph idx="1"/>
          </p:nvPr>
        </p:nvSpPr>
        <p:spPr>
          <a:xfrm>
            <a:off x="479376" y="548680"/>
            <a:ext cx="10874424" cy="5628283"/>
          </a:xfrm>
        </p:spPr>
        <p:txBody>
          <a:bodyPr/>
          <a:lstStyle/>
          <a:p>
            <a:pPr marL="90170" algn="just">
              <a:lnSpc>
                <a:spcPct val="150000"/>
              </a:lnSpc>
              <a:spcAft>
                <a:spcPts val="800"/>
              </a:spcAft>
              <a:tabLst>
                <a:tab pos="90170" algn="l"/>
                <a:tab pos="540385" algn="l"/>
              </a:tabLst>
            </a:pPr>
            <a:r>
              <a:rPr lang="en-US" sz="1800" b="1" kern="100" dirty="0">
                <a:effectLst/>
                <a:latin typeface="Times New Roman" panose="02020603050405020304" pitchFamily="18" charset="0"/>
                <a:ea typeface="Calibri" panose="020F0502020204030204" pitchFamily="34" charset="0"/>
              </a:rPr>
              <a:t>Step 15:  </a:t>
            </a:r>
            <a:r>
              <a:rPr lang="en-US" sz="1800" kern="100" dirty="0">
                <a:effectLst/>
                <a:latin typeface="Times New Roman" panose="02020603050405020304" pitchFamily="18" charset="0"/>
                <a:ea typeface="Calibri" panose="020F0502020204030204" pitchFamily="34" charset="0"/>
              </a:rPr>
              <a:t>Call the helper functions in the specified order to interactively predict diseases and provide recommendations based on user input.</a:t>
            </a:r>
            <a:endParaRPr lang="en-IN" sz="1800" dirty="0">
              <a:effectLst/>
              <a:latin typeface="Times New Roman" panose="02020603050405020304" pitchFamily="18" charset="0"/>
              <a:ea typeface="Times New Roman" panose="02020603050405020304" pitchFamily="18" charset="0"/>
            </a:endParaRPr>
          </a:p>
          <a:p>
            <a:pPr marL="90170" algn="just">
              <a:lnSpc>
                <a:spcPts val="1425"/>
              </a:lnSpc>
            </a:pPr>
            <a:r>
              <a:rPr lang="en-US" sz="1800" dirty="0" err="1">
                <a:solidFill>
                  <a:srgbClr val="000000"/>
                </a:solidFill>
                <a:effectLst/>
                <a:highlight>
                  <a:srgbClr val="FFFFFF"/>
                </a:highlight>
                <a:latin typeface="Consolas" panose="020B0609020204030204" pitchFamily="49" charset="0"/>
                <a:ea typeface="Times New Roman" panose="02020603050405020304" pitchFamily="18" charset="0"/>
              </a:rPr>
              <a:t>getSeverityDict</a:t>
            </a:r>
            <a:r>
              <a:rPr lang="en-US" sz="1800" dirty="0">
                <a:solidFill>
                  <a:srgbClr val="000000"/>
                </a:solidFill>
                <a:effectLst/>
                <a:highlight>
                  <a:srgbClr val="FFFFFF"/>
                </a:highlight>
                <a:latin typeface="Consolas" panose="020B0609020204030204" pitchFamily="49" charset="0"/>
                <a:ea typeface="Times New Roman" panose="02020603050405020304" pitchFamily="18" charset="0"/>
              </a:rPr>
              <a:t>()</a:t>
            </a:r>
            <a:endParaRPr lang="en-IN" sz="1800" dirty="0">
              <a:effectLst/>
              <a:highlight>
                <a:srgbClr val="FFFFFF"/>
              </a:highlight>
              <a:latin typeface="Times New Roman" panose="02020603050405020304" pitchFamily="18" charset="0"/>
              <a:ea typeface="Times New Roman" panose="02020603050405020304" pitchFamily="18" charset="0"/>
            </a:endParaRPr>
          </a:p>
          <a:p>
            <a:pPr algn="just">
              <a:lnSpc>
                <a:spcPts val="1425"/>
              </a:lnSpc>
            </a:pPr>
            <a:r>
              <a:rPr lang="en-US" sz="1800" dirty="0">
                <a:solidFill>
                  <a:srgbClr val="000000"/>
                </a:solidFill>
                <a:effectLst/>
                <a:highlight>
                  <a:srgbClr val="FFFFFF"/>
                </a:highlight>
                <a:latin typeface="Consolas" panose="020B0609020204030204" pitchFamily="49" charset="0"/>
                <a:ea typeface="Times New Roman" panose="02020603050405020304" pitchFamily="18" charset="0"/>
              </a:rPr>
              <a:t> </a:t>
            </a:r>
            <a:r>
              <a:rPr lang="en-US" sz="1800" dirty="0" err="1">
                <a:solidFill>
                  <a:srgbClr val="000000"/>
                </a:solidFill>
                <a:effectLst/>
                <a:highlight>
                  <a:srgbClr val="FFFFFF"/>
                </a:highlight>
                <a:latin typeface="Consolas" panose="020B0609020204030204" pitchFamily="49" charset="0"/>
                <a:ea typeface="Times New Roman" panose="02020603050405020304" pitchFamily="18" charset="0"/>
              </a:rPr>
              <a:t>getDescription</a:t>
            </a:r>
            <a:r>
              <a:rPr lang="en-US" sz="1800" dirty="0">
                <a:solidFill>
                  <a:srgbClr val="000000"/>
                </a:solidFill>
                <a:effectLst/>
                <a:highlight>
                  <a:srgbClr val="FFFFFF"/>
                </a:highlight>
                <a:latin typeface="Consolas" panose="020B0609020204030204" pitchFamily="49" charset="0"/>
                <a:ea typeface="Times New Roman" panose="02020603050405020304" pitchFamily="18" charset="0"/>
              </a:rPr>
              <a:t>()</a:t>
            </a:r>
            <a:endParaRPr lang="en-IN" sz="1800" dirty="0">
              <a:effectLst/>
              <a:highlight>
                <a:srgbClr val="FFFFFF"/>
              </a:highlight>
              <a:latin typeface="Times New Roman" panose="02020603050405020304" pitchFamily="18" charset="0"/>
              <a:ea typeface="Times New Roman" panose="02020603050405020304" pitchFamily="18" charset="0"/>
            </a:endParaRPr>
          </a:p>
          <a:p>
            <a:pPr algn="just">
              <a:lnSpc>
                <a:spcPts val="1425"/>
              </a:lnSpc>
            </a:pPr>
            <a:r>
              <a:rPr lang="en-US" sz="1800" dirty="0">
                <a:solidFill>
                  <a:srgbClr val="000000"/>
                </a:solidFill>
                <a:effectLst/>
                <a:highlight>
                  <a:srgbClr val="FFFFFF"/>
                </a:highlight>
                <a:latin typeface="Consolas" panose="020B0609020204030204" pitchFamily="49" charset="0"/>
                <a:ea typeface="Times New Roman" panose="02020603050405020304" pitchFamily="18" charset="0"/>
              </a:rPr>
              <a:t> </a:t>
            </a:r>
            <a:r>
              <a:rPr lang="en-US" sz="1800" dirty="0" err="1">
                <a:solidFill>
                  <a:srgbClr val="000000"/>
                </a:solidFill>
                <a:effectLst/>
                <a:highlight>
                  <a:srgbClr val="FFFFFF"/>
                </a:highlight>
                <a:latin typeface="Consolas" panose="020B0609020204030204" pitchFamily="49" charset="0"/>
                <a:ea typeface="Times New Roman" panose="02020603050405020304" pitchFamily="18" charset="0"/>
              </a:rPr>
              <a:t>getprecautionDict</a:t>
            </a:r>
            <a:r>
              <a:rPr lang="en-US" sz="1800" dirty="0">
                <a:solidFill>
                  <a:srgbClr val="000000"/>
                </a:solidFill>
                <a:effectLst/>
                <a:highlight>
                  <a:srgbClr val="FFFFFF"/>
                </a:highlight>
                <a:latin typeface="Consolas" panose="020B0609020204030204" pitchFamily="49" charset="0"/>
                <a:ea typeface="Times New Roman" panose="02020603050405020304" pitchFamily="18" charset="0"/>
              </a:rPr>
              <a:t>()</a:t>
            </a:r>
            <a:endParaRPr lang="en-IN" sz="1800" dirty="0">
              <a:effectLst/>
              <a:highlight>
                <a:srgbClr val="FFFFFF"/>
              </a:highlight>
              <a:latin typeface="Times New Roman" panose="02020603050405020304" pitchFamily="18" charset="0"/>
              <a:ea typeface="Times New Roman" panose="02020603050405020304" pitchFamily="18" charset="0"/>
            </a:endParaRPr>
          </a:p>
          <a:p>
            <a:pPr algn="just">
              <a:lnSpc>
                <a:spcPts val="1425"/>
              </a:lnSpc>
            </a:pPr>
            <a:r>
              <a:rPr lang="en-US" sz="1800" dirty="0">
                <a:solidFill>
                  <a:srgbClr val="000000"/>
                </a:solidFill>
                <a:effectLst/>
                <a:highlight>
                  <a:srgbClr val="FFFFFF"/>
                </a:highlight>
                <a:latin typeface="Consolas" panose="020B0609020204030204" pitchFamily="49" charset="0"/>
                <a:ea typeface="Times New Roman" panose="02020603050405020304" pitchFamily="18" charset="0"/>
              </a:rPr>
              <a:t> </a:t>
            </a:r>
            <a:r>
              <a:rPr lang="en-US" sz="1800" dirty="0" err="1">
                <a:solidFill>
                  <a:srgbClr val="000000"/>
                </a:solidFill>
                <a:effectLst/>
                <a:highlight>
                  <a:srgbClr val="FFFFFF"/>
                </a:highlight>
                <a:latin typeface="Consolas" panose="020B0609020204030204" pitchFamily="49" charset="0"/>
                <a:ea typeface="Times New Roman" panose="02020603050405020304" pitchFamily="18" charset="0"/>
              </a:rPr>
              <a:t>getInfo</a:t>
            </a:r>
            <a:r>
              <a:rPr lang="en-US" sz="1800" dirty="0">
                <a:solidFill>
                  <a:srgbClr val="000000"/>
                </a:solidFill>
                <a:effectLst/>
                <a:highlight>
                  <a:srgbClr val="FFFFFF"/>
                </a:highlight>
                <a:latin typeface="Consolas" panose="020B0609020204030204" pitchFamily="49" charset="0"/>
                <a:ea typeface="Times New Roman" panose="02020603050405020304" pitchFamily="18" charset="0"/>
              </a:rPr>
              <a:t>()</a:t>
            </a:r>
            <a:endParaRPr lang="en-IN" sz="1800" dirty="0">
              <a:effectLst/>
              <a:highlight>
                <a:srgbClr val="FFFFFF"/>
              </a:highlight>
              <a:latin typeface="Times New Roman" panose="02020603050405020304" pitchFamily="18" charset="0"/>
              <a:ea typeface="Times New Roman" panose="02020603050405020304" pitchFamily="18" charset="0"/>
            </a:endParaRPr>
          </a:p>
          <a:p>
            <a:pPr algn="just">
              <a:lnSpc>
                <a:spcPts val="1425"/>
              </a:lnSpc>
            </a:pPr>
            <a:r>
              <a:rPr lang="en-US" sz="1800" dirty="0">
                <a:solidFill>
                  <a:srgbClr val="000000"/>
                </a:solidFill>
                <a:effectLst/>
                <a:highlight>
                  <a:srgbClr val="FFFFFF"/>
                </a:highlight>
                <a:latin typeface="Consolas" panose="020B0609020204030204" pitchFamily="49" charset="0"/>
                <a:ea typeface="Times New Roman" panose="02020603050405020304" pitchFamily="18" charset="0"/>
              </a:rPr>
              <a:t> </a:t>
            </a:r>
            <a:r>
              <a:rPr lang="en-US" sz="1800" dirty="0" err="1">
                <a:solidFill>
                  <a:srgbClr val="000000"/>
                </a:solidFill>
                <a:effectLst/>
                <a:highlight>
                  <a:srgbClr val="FFFFFF"/>
                </a:highlight>
                <a:latin typeface="Consolas" panose="020B0609020204030204" pitchFamily="49" charset="0"/>
                <a:ea typeface="Times New Roman" panose="02020603050405020304" pitchFamily="18" charset="0"/>
              </a:rPr>
              <a:t>tree_to_code</a:t>
            </a:r>
            <a:r>
              <a:rPr lang="en-US" sz="1800" dirty="0">
                <a:solidFill>
                  <a:srgbClr val="000000"/>
                </a:solidFill>
                <a:effectLst/>
                <a:highlight>
                  <a:srgbClr val="FFFFFF"/>
                </a:highlight>
                <a:latin typeface="Consolas" panose="020B0609020204030204" pitchFamily="49" charset="0"/>
                <a:ea typeface="Times New Roman" panose="02020603050405020304" pitchFamily="18" charset="0"/>
              </a:rPr>
              <a:t>(</a:t>
            </a:r>
            <a:r>
              <a:rPr lang="en-US" sz="1800" dirty="0" err="1">
                <a:solidFill>
                  <a:srgbClr val="000000"/>
                </a:solidFill>
                <a:effectLst/>
                <a:highlight>
                  <a:srgbClr val="FFFFFF"/>
                </a:highlight>
                <a:latin typeface="Consolas" panose="020B0609020204030204" pitchFamily="49" charset="0"/>
                <a:ea typeface="Times New Roman" panose="02020603050405020304" pitchFamily="18" charset="0"/>
              </a:rPr>
              <a:t>clf,cols</a:t>
            </a:r>
            <a:r>
              <a:rPr lang="en-US" sz="1800" dirty="0">
                <a:solidFill>
                  <a:srgbClr val="000000"/>
                </a:solidFill>
                <a:effectLst/>
                <a:highlight>
                  <a:srgbClr val="FFFFFF"/>
                </a:highlight>
                <a:latin typeface="Consolas" panose="020B0609020204030204" pitchFamily="49" charset="0"/>
                <a:ea typeface="Times New Roman" panose="02020603050405020304" pitchFamily="18" charset="0"/>
              </a:rPr>
              <a:t>)</a:t>
            </a:r>
            <a:endParaRPr lang="en-IN" sz="1800" dirty="0">
              <a:effectLst/>
              <a:highlight>
                <a:srgbClr val="FFFFFF"/>
              </a:highlight>
              <a:latin typeface="Times New Roman" panose="02020603050405020304" pitchFamily="18" charset="0"/>
              <a:ea typeface="Times New Roman" panose="02020603050405020304" pitchFamily="18" charset="0"/>
            </a:endParaRPr>
          </a:p>
          <a:p>
            <a:pPr marL="90170" algn="just">
              <a:lnSpc>
                <a:spcPct val="150000"/>
              </a:lnSpc>
              <a:spcAft>
                <a:spcPts val="800"/>
              </a:spcAft>
              <a:tabLst>
                <a:tab pos="90170" algn="l"/>
                <a:tab pos="540385" algn="l"/>
              </a:tabLst>
            </a:pPr>
            <a:r>
              <a:rPr lang="en-US" sz="1800" kern="100" dirty="0">
                <a:effectLst/>
                <a:latin typeface="Times New Roman" panose="02020603050405020304" pitchFamily="18" charset="0"/>
                <a:ea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p>
            <a:pPr marL="270510" indent="-180340" algn="just">
              <a:lnSpc>
                <a:spcPct val="150000"/>
              </a:lnSpc>
              <a:spcAft>
                <a:spcPts val="800"/>
              </a:spcAft>
              <a:tabLst>
                <a:tab pos="270510" algn="l"/>
                <a:tab pos="540385" algn="l"/>
              </a:tabLst>
            </a:pPr>
            <a:r>
              <a:rPr lang="en-US" sz="1800" b="1" kern="100" dirty="0">
                <a:effectLst/>
                <a:latin typeface="Times New Roman" panose="02020603050405020304" pitchFamily="18" charset="0"/>
                <a:ea typeface="Calibri" panose="020F0502020204030204" pitchFamily="34" charset="0"/>
              </a:rPr>
              <a:t>Step</a:t>
            </a:r>
            <a:r>
              <a:rPr lang="en-US" sz="1800" kern="100" dirty="0">
                <a:effectLst/>
                <a:latin typeface="Times New Roman" panose="02020603050405020304" pitchFamily="18" charset="0"/>
                <a:ea typeface="Calibri" panose="020F0502020204030204" pitchFamily="34" charset="0"/>
              </a:rPr>
              <a:t> </a:t>
            </a:r>
            <a:r>
              <a:rPr lang="en-US" sz="1800" b="1" kern="100" dirty="0">
                <a:effectLst/>
                <a:latin typeface="Times New Roman" panose="02020603050405020304" pitchFamily="18" charset="0"/>
                <a:ea typeface="Calibri" panose="020F0502020204030204" pitchFamily="34" charset="0"/>
              </a:rPr>
              <a:t>16: </a:t>
            </a:r>
            <a:r>
              <a:rPr lang="en-US" sz="1800" kern="100" dirty="0">
                <a:effectLst/>
                <a:latin typeface="Times New Roman" panose="02020603050405020304" pitchFamily="18" charset="0"/>
                <a:ea typeface="Calibri" panose="020F0502020204030204" pitchFamily="34" charset="0"/>
              </a:rPr>
              <a:t> Print a separator line at the end of the code execution.</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6" name="Slide Number Placeholder 5">
            <a:extLst>
              <a:ext uri="{FF2B5EF4-FFF2-40B4-BE49-F238E27FC236}">
                <a16:creationId xmlns:a16="http://schemas.microsoft.com/office/drawing/2014/main" id="{091C6F97-E565-8222-221B-E65F4338F37B}"/>
              </a:ext>
            </a:extLst>
          </p:cNvPr>
          <p:cNvSpPr>
            <a:spLocks noGrp="1"/>
          </p:cNvSpPr>
          <p:nvPr>
            <p:ph type="sldNum" sz="quarter" idx="12"/>
          </p:nvPr>
        </p:nvSpPr>
        <p:spPr/>
        <p:txBody>
          <a:bodyPr/>
          <a:lstStyle/>
          <a:p>
            <a:fld id="{DC2F4B42-51EB-4A6E-8C2A-14F8EE20396C}" type="slidenum">
              <a:rPr lang="en-US" smtClean="0"/>
              <a:pPr/>
              <a:t>12</a:t>
            </a:fld>
            <a:endParaRPr lang="en-US"/>
          </a:p>
        </p:txBody>
      </p:sp>
    </p:spTree>
    <p:extLst>
      <p:ext uri="{BB962C8B-B14F-4D97-AF65-F5344CB8AC3E}">
        <p14:creationId xmlns:p14="http://schemas.microsoft.com/office/powerpoint/2010/main" val="3378693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365125"/>
            <a:ext cx="10874424" cy="1325563"/>
          </a:xfrm>
        </p:spPr>
        <p:txBody>
          <a:bodyPr>
            <a:normAutofit/>
          </a:bodyPr>
          <a:lstStyle/>
          <a:p>
            <a:r>
              <a:rPr lang="en-US" sz="4000" b="1" dirty="0">
                <a:solidFill>
                  <a:schemeClr val="accent5"/>
                </a:solidFill>
              </a:rPr>
              <a:t>Results</a:t>
            </a:r>
          </a:p>
        </p:txBody>
      </p:sp>
      <p:sp>
        <p:nvSpPr>
          <p:cNvPr id="3" name="Content Placeholder 2"/>
          <p:cNvSpPr>
            <a:spLocks noGrp="1"/>
          </p:cNvSpPr>
          <p:nvPr>
            <p:ph idx="1"/>
          </p:nvPr>
        </p:nvSpPr>
        <p:spPr>
          <a:xfrm>
            <a:off x="335360" y="1500175"/>
            <a:ext cx="11521280" cy="4676789"/>
          </a:xfrm>
        </p:spPr>
        <p:txBody>
          <a:bodyPr/>
          <a:lstStyle/>
          <a:p>
            <a:pPr algn="just">
              <a:buNone/>
            </a:pPr>
            <a:r>
              <a:rPr lang="en-US" sz="2400" dirty="0"/>
              <a:t>  </a:t>
            </a:r>
            <a:endParaRPr lang="en-US" dirty="0"/>
          </a:p>
        </p:txBody>
      </p:sp>
      <p:sp>
        <p:nvSpPr>
          <p:cNvPr id="6" name="Slide Number Placeholder 5"/>
          <p:cNvSpPr>
            <a:spLocks noGrp="1"/>
          </p:cNvSpPr>
          <p:nvPr>
            <p:ph type="sldNum" sz="quarter" idx="12"/>
          </p:nvPr>
        </p:nvSpPr>
        <p:spPr>
          <a:xfrm>
            <a:off x="3935760" y="6184916"/>
            <a:ext cx="2057400" cy="365125"/>
          </a:xfrm>
        </p:spPr>
        <p:txBody>
          <a:bodyPr/>
          <a:lstStyle/>
          <a:p>
            <a:fld id="{DC2F4B42-51EB-4A6E-8C2A-14F8EE20396C}" type="slidenum">
              <a:rPr lang="en-US" sz="1200">
                <a:solidFill>
                  <a:srgbClr val="FF9933"/>
                </a:solidFill>
              </a:rPr>
              <a:pPr/>
              <a:t>13</a:t>
            </a:fld>
            <a:endParaRPr lang="en-US" sz="1200" dirty="0">
              <a:solidFill>
                <a:srgbClr val="FF9933"/>
              </a:solidFill>
            </a:endParaRPr>
          </a:p>
        </p:txBody>
      </p:sp>
      <p:pic>
        <p:nvPicPr>
          <p:cNvPr id="7" name="Picture 6">
            <a:extLst>
              <a:ext uri="{FF2B5EF4-FFF2-40B4-BE49-F238E27FC236}">
                <a16:creationId xmlns:a16="http://schemas.microsoft.com/office/drawing/2014/main" id="{D819F1B3-663D-016A-46EF-FA3833D9A931}"/>
              </a:ext>
            </a:extLst>
          </p:cNvPr>
          <p:cNvPicPr>
            <a:picLocks noChangeAspect="1"/>
          </p:cNvPicPr>
          <p:nvPr/>
        </p:nvPicPr>
        <p:blipFill>
          <a:blip r:embed="rId2"/>
          <a:stretch>
            <a:fillRect/>
          </a:stretch>
        </p:blipFill>
        <p:spPr>
          <a:xfrm>
            <a:off x="1487488" y="1340768"/>
            <a:ext cx="10010328" cy="432047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433389"/>
            <a:ext cx="9487966" cy="1325563"/>
          </a:xfrm>
        </p:spPr>
        <p:txBody>
          <a:bodyPr>
            <a:normAutofit/>
          </a:bodyPr>
          <a:lstStyle/>
          <a:p>
            <a:r>
              <a:rPr lang="en-US" sz="4000" b="1" dirty="0">
                <a:solidFill>
                  <a:schemeClr val="accent5"/>
                </a:solidFill>
              </a:rPr>
              <a:t>Conclusion</a:t>
            </a:r>
          </a:p>
        </p:txBody>
      </p:sp>
      <p:sp>
        <p:nvSpPr>
          <p:cNvPr id="3" name="Content Placeholder 2"/>
          <p:cNvSpPr>
            <a:spLocks noGrp="1"/>
          </p:cNvSpPr>
          <p:nvPr>
            <p:ph idx="1"/>
          </p:nvPr>
        </p:nvSpPr>
        <p:spPr>
          <a:xfrm>
            <a:off x="551384" y="1988840"/>
            <a:ext cx="11449272" cy="4188123"/>
          </a:xfrm>
        </p:spPr>
        <p:txBody>
          <a:bodyPr>
            <a:normAutofit/>
          </a:bodyPr>
          <a:lstStyle/>
          <a:p>
            <a:pPr marL="0" indent="0" algn="just">
              <a:buNone/>
            </a:pPr>
            <a:r>
              <a:rPr lang="en-IN" dirty="0">
                <a:effectLst/>
                <a:latin typeface="Times New Roman" panose="02020603050405020304" pitchFamily="18" charset="0"/>
                <a:ea typeface="Times New Roman" panose="02020603050405020304" pitchFamily="18" charset="0"/>
              </a:rPr>
              <a:t>The development and implementation of healthcare chatbots tailored specifically for infectious diseases signify a promising advancement in leveraging technology to address public health challenges. These chatbots, powered by artificial intelligence (AI) and machine learning algorithms, offer a novel approach to support early detection, diagnosis, and management of infectious diseases, thereby contributing to the prevention and control efforts.</a:t>
            </a:r>
            <a:endParaRPr lang="en-US" dirty="0"/>
          </a:p>
        </p:txBody>
      </p:sp>
      <p:sp>
        <p:nvSpPr>
          <p:cNvPr id="6" name="Slide Number Placeholder 5"/>
          <p:cNvSpPr>
            <a:spLocks noGrp="1"/>
          </p:cNvSpPr>
          <p:nvPr>
            <p:ph type="sldNum" sz="quarter" idx="12"/>
          </p:nvPr>
        </p:nvSpPr>
        <p:spPr>
          <a:xfrm>
            <a:off x="4151784" y="6310312"/>
            <a:ext cx="2057400" cy="365125"/>
          </a:xfrm>
        </p:spPr>
        <p:txBody>
          <a:bodyPr/>
          <a:lstStyle/>
          <a:p>
            <a:fld id="{DC2F4B42-51EB-4A6E-8C2A-14F8EE20396C}" type="slidenum">
              <a:rPr lang="en-US" sz="1200">
                <a:solidFill>
                  <a:srgbClr val="FF9933"/>
                </a:solidFill>
              </a:rPr>
              <a:pPr/>
              <a:t>14</a:t>
            </a:fld>
            <a:endParaRPr lang="en-US" sz="1200" dirty="0">
              <a:solidFill>
                <a:srgbClr val="FF993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365125"/>
            <a:ext cx="10802416" cy="1325563"/>
          </a:xfrm>
        </p:spPr>
        <p:txBody>
          <a:bodyPr>
            <a:normAutofit/>
          </a:bodyPr>
          <a:lstStyle/>
          <a:p>
            <a:r>
              <a:rPr lang="en-US" sz="4000" b="1" dirty="0">
                <a:solidFill>
                  <a:schemeClr val="accent5"/>
                </a:solidFill>
              </a:rPr>
              <a:t>Future Work</a:t>
            </a:r>
          </a:p>
        </p:txBody>
      </p:sp>
      <p:sp>
        <p:nvSpPr>
          <p:cNvPr id="3" name="Content Placeholder 2"/>
          <p:cNvSpPr>
            <a:spLocks noGrp="1"/>
          </p:cNvSpPr>
          <p:nvPr>
            <p:ph idx="1"/>
          </p:nvPr>
        </p:nvSpPr>
        <p:spPr>
          <a:xfrm>
            <a:off x="551384" y="1825625"/>
            <a:ext cx="5976664" cy="4351338"/>
          </a:xfrm>
        </p:spPr>
        <p:txBody>
          <a:bodyPr>
            <a:normAutofit/>
          </a:bodyPr>
          <a:lstStyle/>
          <a:p>
            <a:r>
              <a:rPr lang="en-US" sz="2400" dirty="0"/>
              <a:t>Personalized conversations</a:t>
            </a:r>
          </a:p>
          <a:p>
            <a:r>
              <a:rPr lang="en-US" sz="2400" dirty="0"/>
              <a:t>Omni-channel</a:t>
            </a:r>
          </a:p>
          <a:p>
            <a:r>
              <a:rPr lang="en-US" sz="2400" dirty="0"/>
              <a:t>Accessibility</a:t>
            </a:r>
          </a:p>
          <a:p>
            <a:r>
              <a:rPr lang="en-US" sz="2400" dirty="0"/>
              <a:t>Contextual assistance          </a:t>
            </a:r>
          </a:p>
          <a:p>
            <a:r>
              <a:rPr lang="en-US" sz="2400" dirty="0"/>
              <a:t>Bookings</a:t>
            </a:r>
          </a:p>
          <a:p>
            <a:r>
              <a:rPr lang="en-US" sz="2400" dirty="0"/>
              <a:t>Conversational service</a:t>
            </a:r>
          </a:p>
          <a:p>
            <a:r>
              <a:rPr lang="en-US" sz="2400" dirty="0"/>
              <a:t>Student assistance</a:t>
            </a:r>
          </a:p>
        </p:txBody>
      </p:sp>
      <p:sp>
        <p:nvSpPr>
          <p:cNvPr id="6" name="Slide Number Placeholder 5"/>
          <p:cNvSpPr>
            <a:spLocks noGrp="1"/>
          </p:cNvSpPr>
          <p:nvPr>
            <p:ph type="sldNum" sz="quarter" idx="12"/>
          </p:nvPr>
        </p:nvSpPr>
        <p:spPr>
          <a:xfrm>
            <a:off x="4367808" y="6356351"/>
            <a:ext cx="2057400" cy="365125"/>
          </a:xfrm>
        </p:spPr>
        <p:txBody>
          <a:bodyPr/>
          <a:lstStyle/>
          <a:p>
            <a:fld id="{DC2F4B42-51EB-4A6E-8C2A-14F8EE20396C}" type="slidenum">
              <a:rPr lang="en-US" sz="1200">
                <a:solidFill>
                  <a:srgbClr val="FF9933"/>
                </a:solidFill>
              </a:rPr>
              <a:pPr/>
              <a:t>15</a:t>
            </a:fld>
            <a:endParaRPr lang="en-US" sz="1200" dirty="0">
              <a:solidFill>
                <a:srgbClr val="FF9933"/>
              </a:solidFill>
            </a:endParaRPr>
          </a:p>
        </p:txBody>
      </p:sp>
      <p:pic>
        <p:nvPicPr>
          <p:cNvPr id="2052" name="Picture 4" descr="What is the future of Artificial Intelligence?">
            <a:extLst>
              <a:ext uri="{FF2B5EF4-FFF2-40B4-BE49-F238E27FC236}">
                <a16:creationId xmlns:a16="http://schemas.microsoft.com/office/drawing/2014/main" id="{5587839F-EC1C-45E1-BA5C-796EC44D0D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2064" y="1916832"/>
            <a:ext cx="4464496" cy="35385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D4C6D7-97B4-6A49-7D3D-A21E07C8BC0D}"/>
              </a:ext>
            </a:extLst>
          </p:cNvPr>
          <p:cNvSpPr>
            <a:spLocks noGrp="1"/>
          </p:cNvSpPr>
          <p:nvPr>
            <p:ph type="sldNum" sz="quarter" idx="12"/>
          </p:nvPr>
        </p:nvSpPr>
        <p:spPr/>
        <p:txBody>
          <a:bodyPr/>
          <a:lstStyle/>
          <a:p>
            <a:fld id="{DC2F4B42-51EB-4A6E-8C2A-14F8EE20396C}" type="slidenum">
              <a:rPr lang="en-US" sz="1200">
                <a:solidFill>
                  <a:srgbClr val="FF9933"/>
                </a:solidFill>
              </a:rPr>
              <a:pPr/>
              <a:t>16</a:t>
            </a:fld>
            <a:endParaRPr lang="en-US" sz="1200" dirty="0">
              <a:solidFill>
                <a:srgbClr val="FF9933"/>
              </a:solidFill>
            </a:endParaRPr>
          </a:p>
        </p:txBody>
      </p:sp>
      <p:pic>
        <p:nvPicPr>
          <p:cNvPr id="1026" name="Picture 2" descr="Artificial Intelligence Conference Intelligent Smart Product Launch Google  Slide Theme And Powerpoint Template - Slidedocs">
            <a:extLst>
              <a:ext uri="{FF2B5EF4-FFF2-40B4-BE49-F238E27FC236}">
                <a16:creationId xmlns:a16="http://schemas.microsoft.com/office/drawing/2014/main" id="{882E0CED-5B97-479C-A6F4-B972E09181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795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C033E-15A4-11CC-DD29-A3FBE3FE4243}"/>
              </a:ext>
            </a:extLst>
          </p:cNvPr>
          <p:cNvSpPr>
            <a:spLocks noGrp="1"/>
          </p:cNvSpPr>
          <p:nvPr>
            <p:ph type="title"/>
          </p:nvPr>
        </p:nvSpPr>
        <p:spPr>
          <a:xfrm>
            <a:off x="838200" y="365125"/>
            <a:ext cx="10515600" cy="1440725"/>
          </a:xfrm>
        </p:spPr>
        <p:txBody>
          <a:bodyPr>
            <a:normAutofit/>
          </a:bodyPr>
          <a:lstStyle/>
          <a:p>
            <a:r>
              <a:rPr lang="en-US" sz="4000" b="1" dirty="0">
                <a:solidFill>
                  <a:schemeClr val="accent5"/>
                </a:solidFill>
                <a:cs typeface="Times New Roman" panose="02020603050405020304" pitchFamily="18" charset="0"/>
              </a:rPr>
              <a:t>Contents</a:t>
            </a:r>
            <a:endParaRPr lang="en-IN" sz="4000" b="1" dirty="0">
              <a:solidFill>
                <a:schemeClr val="accent5"/>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277B14BE-0ED6-FC77-E154-51E4D6C88110}"/>
              </a:ext>
            </a:extLst>
          </p:cNvPr>
          <p:cNvSpPr>
            <a:spLocks noGrp="1"/>
          </p:cNvSpPr>
          <p:nvPr>
            <p:ph idx="1"/>
          </p:nvPr>
        </p:nvSpPr>
        <p:spPr>
          <a:xfrm>
            <a:off x="838200" y="1805850"/>
            <a:ext cx="10515600" cy="4371113"/>
          </a:xfrm>
        </p:spPr>
        <p:txBody>
          <a:bodyPr/>
          <a:lstStyle/>
          <a:p>
            <a:r>
              <a:rPr lang="en-US" sz="2400" dirty="0" err="1">
                <a:cs typeface="Times New Roman" panose="02020603050405020304" pitchFamily="18" charset="0"/>
              </a:rPr>
              <a:t>Abstarct</a:t>
            </a:r>
            <a:endParaRPr lang="en-US" sz="2400" dirty="0">
              <a:cs typeface="Times New Roman" panose="02020603050405020304" pitchFamily="18" charset="0"/>
            </a:endParaRPr>
          </a:p>
          <a:p>
            <a:r>
              <a:rPr lang="en-US" sz="2400" dirty="0">
                <a:cs typeface="Times New Roman" panose="02020603050405020304" pitchFamily="18" charset="0"/>
              </a:rPr>
              <a:t>Proposed Techniques</a:t>
            </a:r>
          </a:p>
          <a:p>
            <a:r>
              <a:rPr lang="en-US" sz="2400" dirty="0">
                <a:cs typeface="Times New Roman" panose="02020603050405020304" pitchFamily="18" charset="0"/>
              </a:rPr>
              <a:t>Details of proposed technique</a:t>
            </a:r>
          </a:p>
          <a:p>
            <a:r>
              <a:rPr lang="en-US" sz="2400" dirty="0">
                <a:cs typeface="Times New Roman" panose="02020603050405020304" pitchFamily="18" charset="0"/>
              </a:rPr>
              <a:t>Architecture</a:t>
            </a:r>
          </a:p>
          <a:p>
            <a:r>
              <a:rPr lang="en-US" sz="2400" dirty="0">
                <a:cs typeface="Times New Roman" panose="02020603050405020304" pitchFamily="18" charset="0"/>
              </a:rPr>
              <a:t>Proposed Methodologies and Algorithm</a:t>
            </a:r>
          </a:p>
          <a:p>
            <a:r>
              <a:rPr lang="en-US" sz="2400" dirty="0">
                <a:cs typeface="Times New Roman" panose="02020603050405020304" pitchFamily="18" charset="0"/>
              </a:rPr>
              <a:t>Results Obtained</a:t>
            </a:r>
          </a:p>
          <a:p>
            <a:r>
              <a:rPr lang="en-US" sz="2400" dirty="0">
                <a:cs typeface="Times New Roman" panose="02020603050405020304" pitchFamily="18" charset="0"/>
              </a:rPr>
              <a:t>Analysis of the Results</a:t>
            </a:r>
          </a:p>
          <a:p>
            <a:r>
              <a:rPr lang="en-US" sz="2400" dirty="0">
                <a:cs typeface="Times New Roman" panose="02020603050405020304" pitchFamily="18" charset="0"/>
              </a:rPr>
              <a:t>Conclusion</a:t>
            </a:r>
          </a:p>
          <a:p>
            <a:r>
              <a:rPr lang="en-US" sz="2400" dirty="0">
                <a:cs typeface="Times New Roman" panose="02020603050405020304" pitchFamily="18" charset="0"/>
              </a:rPr>
              <a:t>Future Work</a:t>
            </a:r>
          </a:p>
          <a:p>
            <a:endParaRPr lang="en-US" dirty="0"/>
          </a:p>
          <a:p>
            <a:endParaRPr lang="en-US" dirty="0"/>
          </a:p>
          <a:p>
            <a:endParaRPr lang="en-US" dirty="0"/>
          </a:p>
          <a:p>
            <a:endParaRPr lang="en-IN" dirty="0"/>
          </a:p>
        </p:txBody>
      </p:sp>
      <p:sp>
        <p:nvSpPr>
          <p:cNvPr id="5" name="Slide Number Placeholder 4">
            <a:extLst>
              <a:ext uri="{FF2B5EF4-FFF2-40B4-BE49-F238E27FC236}">
                <a16:creationId xmlns:a16="http://schemas.microsoft.com/office/drawing/2014/main" id="{34CC335E-A1C7-BEE4-5D70-5151C08B8E24}"/>
              </a:ext>
            </a:extLst>
          </p:cNvPr>
          <p:cNvSpPr>
            <a:spLocks noGrp="1"/>
          </p:cNvSpPr>
          <p:nvPr>
            <p:ph type="sldNum" sz="quarter" idx="12"/>
          </p:nvPr>
        </p:nvSpPr>
        <p:spPr>
          <a:xfrm>
            <a:off x="5879976" y="6196738"/>
            <a:ext cx="702990" cy="365125"/>
          </a:xfrm>
        </p:spPr>
        <p:txBody>
          <a:bodyPr/>
          <a:lstStyle/>
          <a:p>
            <a:fld id="{DC2F4B42-51EB-4A6E-8C2A-14F8EE20396C}" type="slidenum">
              <a:rPr lang="en-US" sz="1200">
                <a:solidFill>
                  <a:srgbClr val="FF9933"/>
                </a:solidFill>
              </a:rPr>
              <a:pPr/>
              <a:t>2</a:t>
            </a:fld>
            <a:endParaRPr lang="en-US" sz="1200" dirty="0">
              <a:solidFill>
                <a:srgbClr val="FF9933"/>
              </a:solidFill>
            </a:endParaRPr>
          </a:p>
        </p:txBody>
      </p:sp>
    </p:spTree>
    <p:extLst>
      <p:ext uri="{BB962C8B-B14F-4D97-AF65-F5344CB8AC3E}">
        <p14:creationId xmlns:p14="http://schemas.microsoft.com/office/powerpoint/2010/main" val="2201849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8" y="263522"/>
            <a:ext cx="7201268" cy="1320800"/>
          </a:xfrm>
        </p:spPr>
        <p:txBody>
          <a:bodyPr>
            <a:normAutofit/>
          </a:bodyPr>
          <a:lstStyle/>
          <a:p>
            <a:r>
              <a:rPr lang="en-US" sz="4000" b="1" dirty="0">
                <a:solidFill>
                  <a:schemeClr val="accent5"/>
                </a:solidFill>
                <a:cs typeface="Times New Roman" panose="02020603050405020304" pitchFamily="18" charset="0"/>
              </a:rPr>
              <a:t>Abstract</a:t>
            </a:r>
          </a:p>
        </p:txBody>
      </p:sp>
      <p:sp>
        <p:nvSpPr>
          <p:cNvPr id="3" name="Content Placeholder 2"/>
          <p:cNvSpPr>
            <a:spLocks noGrp="1"/>
          </p:cNvSpPr>
          <p:nvPr>
            <p:ph idx="1"/>
          </p:nvPr>
        </p:nvSpPr>
        <p:spPr>
          <a:xfrm>
            <a:off x="623393" y="1319753"/>
            <a:ext cx="9793088" cy="4904173"/>
          </a:xfrm>
        </p:spPr>
        <p:txBody>
          <a:bodyPr>
            <a:noAutofit/>
          </a:bodyPr>
          <a:lstStyle/>
          <a:p>
            <a:pPr>
              <a:buNone/>
            </a:pPr>
            <a:r>
              <a:rPr lang="en-US" sz="2400" dirty="0"/>
              <a:t>  </a:t>
            </a:r>
          </a:p>
          <a:p>
            <a:pPr algn="just">
              <a:buNone/>
            </a:pPr>
            <a:r>
              <a:rPr lang="en-US" sz="2400" dirty="0">
                <a:cs typeface="Times New Roman" panose="02020603050405020304" pitchFamily="18" charset="0"/>
              </a:rPr>
              <a:t>   The purpose of this work is to show concisely how we can promote chatbots in the medical sector and cure infectious diseases. In this paper, they propose an AI Chatbot interaction and prediction model using a deep feedforward multilayer perceptron. This study describes the functionalities and possible applications of medical chatbots and explores the accompanying challenges posed by the use of these emerging technologies during such health crises mainly posed by pandemics. This work proposes continuous improvement in medical chatbot functionality and will be useful in detecting infectious diseases.</a:t>
            </a:r>
          </a:p>
        </p:txBody>
      </p:sp>
      <p:sp>
        <p:nvSpPr>
          <p:cNvPr id="5" name="Slide Number Placeholder 4">
            <a:extLst>
              <a:ext uri="{FF2B5EF4-FFF2-40B4-BE49-F238E27FC236}">
                <a16:creationId xmlns:a16="http://schemas.microsoft.com/office/drawing/2014/main" id="{E92F9A1C-0DDB-A6E9-55ED-3BCC96AD180E}"/>
              </a:ext>
            </a:extLst>
          </p:cNvPr>
          <p:cNvSpPr>
            <a:spLocks noGrp="1"/>
          </p:cNvSpPr>
          <p:nvPr>
            <p:ph type="sldNum" sz="quarter" idx="12"/>
          </p:nvPr>
        </p:nvSpPr>
        <p:spPr>
          <a:xfrm>
            <a:off x="5816513" y="6229353"/>
            <a:ext cx="486966" cy="365125"/>
          </a:xfrm>
        </p:spPr>
        <p:txBody>
          <a:bodyPr/>
          <a:lstStyle/>
          <a:p>
            <a:fld id="{DC2F4B42-51EB-4A6E-8C2A-14F8EE20396C}" type="slidenum">
              <a:rPr lang="en-US" sz="1200">
                <a:solidFill>
                  <a:srgbClr val="FF9933"/>
                </a:solidFill>
              </a:rPr>
              <a:pPr/>
              <a:t>3</a:t>
            </a:fld>
            <a:endParaRPr lang="en-US" sz="1200" dirty="0">
              <a:solidFill>
                <a:srgbClr val="FF993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589" y="308217"/>
            <a:ext cx="7739662" cy="1320800"/>
          </a:xfrm>
        </p:spPr>
        <p:txBody>
          <a:bodyPr>
            <a:normAutofit/>
          </a:bodyPr>
          <a:lstStyle/>
          <a:p>
            <a:r>
              <a:rPr lang="en-US" sz="4000" b="1" dirty="0">
                <a:solidFill>
                  <a:schemeClr val="accent5"/>
                </a:solidFill>
                <a:cs typeface="Times New Roman" panose="02020603050405020304" pitchFamily="18" charset="0"/>
              </a:rPr>
              <a:t>Proposed techniques</a:t>
            </a:r>
          </a:p>
        </p:txBody>
      </p:sp>
      <p:sp>
        <p:nvSpPr>
          <p:cNvPr id="3" name="Content Placeholder 2"/>
          <p:cNvSpPr>
            <a:spLocks noGrp="1"/>
          </p:cNvSpPr>
          <p:nvPr>
            <p:ph idx="1"/>
          </p:nvPr>
        </p:nvSpPr>
        <p:spPr>
          <a:xfrm>
            <a:off x="527589" y="1629017"/>
            <a:ext cx="11041019" cy="4898672"/>
          </a:xfrm>
        </p:spPr>
        <p:txBody>
          <a:bodyPr>
            <a:normAutofit/>
          </a:bodyPr>
          <a:lstStyle/>
          <a:p>
            <a:pPr marL="0" indent="0" algn="just">
              <a:lnSpc>
                <a:spcPct val="100000"/>
              </a:lnSpc>
              <a:buNone/>
            </a:pPr>
            <a:r>
              <a:rPr lang="en-US" sz="2400" dirty="0">
                <a:cs typeface="Times New Roman" panose="02020603050405020304" pitchFamily="18" charset="0"/>
              </a:rPr>
              <a:t>Decision-Tree model: </a:t>
            </a:r>
            <a:r>
              <a:rPr lang="en-US" sz="2400" i="0" dirty="0">
                <a:effectLst/>
                <a:highlight>
                  <a:srgbClr val="FFFFFF"/>
                </a:highlight>
                <a:cs typeface="Times New Roman" panose="02020603050405020304" pitchFamily="18" charset="0"/>
              </a:rPr>
              <a:t>A decision tree is a type of supervised learning algorithm that is commonly used in machine learning to model and predict outcomes based on input data. It is a tree-like structure where each internal node tests on attribute, each branch corresponds to attribute value and each leaf node represents the final decision or prediction. The decision tree algorithm falls under the category of supervised learning. They can be used to solve both regression and classification problems.</a:t>
            </a: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4C742C2-EF49-BC52-6027-61A19190AACA}"/>
              </a:ext>
            </a:extLst>
          </p:cNvPr>
          <p:cNvSpPr>
            <a:spLocks noGrp="1"/>
          </p:cNvSpPr>
          <p:nvPr>
            <p:ph type="sldNum" sz="quarter" idx="12"/>
          </p:nvPr>
        </p:nvSpPr>
        <p:spPr>
          <a:xfrm>
            <a:off x="6023992" y="6211187"/>
            <a:ext cx="486966" cy="316503"/>
          </a:xfrm>
        </p:spPr>
        <p:txBody>
          <a:bodyPr/>
          <a:lstStyle/>
          <a:p>
            <a:fld id="{DC2F4B42-51EB-4A6E-8C2A-14F8EE20396C}" type="slidenum">
              <a:rPr lang="en-US" sz="1200">
                <a:solidFill>
                  <a:srgbClr val="FF9933"/>
                </a:solidFill>
              </a:rPr>
              <a:pPr/>
              <a:t>4</a:t>
            </a:fld>
            <a:endParaRPr lang="en-US" sz="1200" dirty="0">
              <a:solidFill>
                <a:srgbClr val="FF993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84E0-9CF7-1B69-97E2-8CB848AE671C}"/>
              </a:ext>
            </a:extLst>
          </p:cNvPr>
          <p:cNvSpPr>
            <a:spLocks noGrp="1"/>
          </p:cNvSpPr>
          <p:nvPr>
            <p:ph type="title"/>
          </p:nvPr>
        </p:nvSpPr>
        <p:spPr>
          <a:xfrm>
            <a:off x="838200" y="488984"/>
            <a:ext cx="9434264" cy="1325563"/>
          </a:xfrm>
        </p:spPr>
        <p:txBody>
          <a:bodyPr>
            <a:normAutofit/>
          </a:bodyPr>
          <a:lstStyle/>
          <a:p>
            <a:r>
              <a:rPr lang="en-US" sz="4000" b="1" dirty="0">
                <a:solidFill>
                  <a:schemeClr val="accent5"/>
                </a:solidFill>
                <a:latin typeface="Times New Roman" panose="02020603050405020304" pitchFamily="18" charset="0"/>
                <a:cs typeface="Times New Roman" panose="02020603050405020304" pitchFamily="18" charset="0"/>
              </a:rPr>
              <a:t>Details of the proposed techniques(Contd.)</a:t>
            </a:r>
            <a:endParaRPr lang="en-IN" sz="4000" b="1"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431286-E810-4294-E5C0-56985F501D28}"/>
              </a:ext>
            </a:extLst>
          </p:cNvPr>
          <p:cNvSpPr>
            <a:spLocks noGrp="1"/>
          </p:cNvSpPr>
          <p:nvPr>
            <p:ph idx="1"/>
          </p:nvPr>
        </p:nvSpPr>
        <p:spPr/>
        <p:txBody>
          <a:bodyPr>
            <a:normAutofit/>
          </a:bodyPr>
          <a:lstStyle/>
          <a:p>
            <a:pPr marL="0" indent="0" algn="just">
              <a:buNone/>
            </a:pPr>
            <a:endParaRPr lang="en-US" sz="2400" dirty="0"/>
          </a:p>
        </p:txBody>
      </p:sp>
      <p:sp>
        <p:nvSpPr>
          <p:cNvPr id="5" name="Slide Number Placeholder 4">
            <a:extLst>
              <a:ext uri="{FF2B5EF4-FFF2-40B4-BE49-F238E27FC236}">
                <a16:creationId xmlns:a16="http://schemas.microsoft.com/office/drawing/2014/main" id="{F9413CEF-3116-7BC9-2B2A-74E574D22D76}"/>
              </a:ext>
            </a:extLst>
          </p:cNvPr>
          <p:cNvSpPr>
            <a:spLocks noGrp="1"/>
          </p:cNvSpPr>
          <p:nvPr>
            <p:ph type="sldNum" sz="quarter" idx="12"/>
          </p:nvPr>
        </p:nvSpPr>
        <p:spPr>
          <a:xfrm>
            <a:off x="5871431" y="6309848"/>
            <a:ext cx="558974" cy="365125"/>
          </a:xfrm>
        </p:spPr>
        <p:txBody>
          <a:bodyPr/>
          <a:lstStyle/>
          <a:p>
            <a:fld id="{DC2F4B42-51EB-4A6E-8C2A-14F8EE20396C}" type="slidenum">
              <a:rPr lang="en-US" sz="1200">
                <a:solidFill>
                  <a:srgbClr val="FF9933"/>
                </a:solidFill>
              </a:rPr>
              <a:pPr/>
              <a:t>5</a:t>
            </a:fld>
            <a:endParaRPr lang="en-US" sz="1200" dirty="0">
              <a:solidFill>
                <a:srgbClr val="FF9933"/>
              </a:solidFill>
            </a:endParaRPr>
          </a:p>
        </p:txBody>
      </p:sp>
      <p:pic>
        <p:nvPicPr>
          <p:cNvPr id="1026" name="Picture 2" descr="Decision Trees: A Powerful Tool in Machine Learning | by Nidhi | Medium">
            <a:extLst>
              <a:ext uri="{FF2B5EF4-FFF2-40B4-BE49-F238E27FC236}">
                <a16:creationId xmlns:a16="http://schemas.microsoft.com/office/drawing/2014/main" id="{7E393952-1E16-3E9D-F574-12A5D850A6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9581" y="1863312"/>
            <a:ext cx="4787391" cy="313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059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accent5"/>
                </a:solidFill>
                <a:cs typeface="Times New Roman" pitchFamily="18" charset="0"/>
              </a:rPr>
              <a:t>Architecture</a:t>
            </a:r>
          </a:p>
        </p:txBody>
      </p:sp>
      <p:sp>
        <p:nvSpPr>
          <p:cNvPr id="6" name="Slide Number Placeholder 5"/>
          <p:cNvSpPr>
            <a:spLocks noGrp="1"/>
          </p:cNvSpPr>
          <p:nvPr>
            <p:ph type="sldNum" sz="quarter" idx="12"/>
          </p:nvPr>
        </p:nvSpPr>
        <p:spPr>
          <a:xfrm>
            <a:off x="4217535" y="6356352"/>
            <a:ext cx="2057400" cy="365125"/>
          </a:xfrm>
        </p:spPr>
        <p:txBody>
          <a:bodyPr/>
          <a:lstStyle/>
          <a:p>
            <a:fld id="{DC2F4B42-51EB-4A6E-8C2A-14F8EE20396C}" type="slidenum">
              <a:rPr lang="en-US" sz="1200">
                <a:solidFill>
                  <a:srgbClr val="FF9933"/>
                </a:solidFill>
              </a:rPr>
              <a:pPr/>
              <a:t>6</a:t>
            </a:fld>
            <a:endParaRPr lang="en-US" sz="1200" dirty="0">
              <a:solidFill>
                <a:srgbClr val="FF9933"/>
              </a:solidFill>
            </a:endParaRPr>
          </a:p>
        </p:txBody>
      </p:sp>
      <p:pic>
        <p:nvPicPr>
          <p:cNvPr id="9" name="Picture 8">
            <a:extLst>
              <a:ext uri="{FF2B5EF4-FFF2-40B4-BE49-F238E27FC236}">
                <a16:creationId xmlns:a16="http://schemas.microsoft.com/office/drawing/2014/main" id="{C0FF89B9-0E6A-E63E-F9A4-1458B53DA25B}"/>
              </a:ext>
            </a:extLst>
          </p:cNvPr>
          <p:cNvPicPr>
            <a:picLocks noChangeAspect="1"/>
          </p:cNvPicPr>
          <p:nvPr/>
        </p:nvPicPr>
        <p:blipFill>
          <a:blip r:embed="rId2"/>
          <a:stretch>
            <a:fillRect/>
          </a:stretch>
        </p:blipFill>
        <p:spPr>
          <a:xfrm>
            <a:off x="2711624" y="1671063"/>
            <a:ext cx="5510356" cy="37525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AB495-BBC3-F6CC-67FC-F189C779992B}"/>
              </a:ext>
            </a:extLst>
          </p:cNvPr>
          <p:cNvSpPr>
            <a:spLocks noGrp="1"/>
          </p:cNvSpPr>
          <p:nvPr>
            <p:ph type="title"/>
          </p:nvPr>
        </p:nvSpPr>
        <p:spPr/>
        <p:txBody>
          <a:bodyPr/>
          <a:lstStyle/>
          <a:p>
            <a:r>
              <a:rPr lang="en-US" dirty="0">
                <a:solidFill>
                  <a:schemeClr val="accent5"/>
                </a:solidFill>
              </a:rPr>
              <a:t>Workflow</a:t>
            </a:r>
            <a:endParaRPr lang="en-IN" dirty="0">
              <a:solidFill>
                <a:schemeClr val="accent5"/>
              </a:solidFill>
            </a:endParaRPr>
          </a:p>
        </p:txBody>
      </p:sp>
      <p:pic>
        <p:nvPicPr>
          <p:cNvPr id="12" name="Content Placeholder 11">
            <a:extLst>
              <a:ext uri="{FF2B5EF4-FFF2-40B4-BE49-F238E27FC236}">
                <a16:creationId xmlns:a16="http://schemas.microsoft.com/office/drawing/2014/main" id="{ED8BDD4F-9D31-3D79-8CFA-DF394029202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98618" y="1412776"/>
            <a:ext cx="4473645" cy="4764187"/>
          </a:xfrm>
        </p:spPr>
      </p:pic>
      <p:sp>
        <p:nvSpPr>
          <p:cNvPr id="6" name="Slide Number Placeholder 5">
            <a:extLst>
              <a:ext uri="{FF2B5EF4-FFF2-40B4-BE49-F238E27FC236}">
                <a16:creationId xmlns:a16="http://schemas.microsoft.com/office/drawing/2014/main" id="{94C16964-E74E-710A-C24A-F82228B35E02}"/>
              </a:ext>
            </a:extLst>
          </p:cNvPr>
          <p:cNvSpPr>
            <a:spLocks noGrp="1"/>
          </p:cNvSpPr>
          <p:nvPr>
            <p:ph type="sldNum" sz="quarter" idx="12"/>
          </p:nvPr>
        </p:nvSpPr>
        <p:spPr/>
        <p:txBody>
          <a:bodyPr/>
          <a:lstStyle/>
          <a:p>
            <a:fld id="{DC2F4B42-51EB-4A6E-8C2A-14F8EE20396C}" type="slidenum">
              <a:rPr lang="en-US" smtClean="0"/>
              <a:pPr/>
              <a:t>7</a:t>
            </a:fld>
            <a:endParaRPr lang="en-US"/>
          </a:p>
        </p:txBody>
      </p:sp>
    </p:spTree>
    <p:extLst>
      <p:ext uri="{BB962C8B-B14F-4D97-AF65-F5344CB8AC3E}">
        <p14:creationId xmlns:p14="http://schemas.microsoft.com/office/powerpoint/2010/main" val="1767133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365127"/>
            <a:ext cx="9487966" cy="1206486"/>
          </a:xfrm>
        </p:spPr>
        <p:txBody>
          <a:bodyPr>
            <a:normAutofit/>
          </a:bodyPr>
          <a:lstStyle/>
          <a:p>
            <a:r>
              <a:rPr lang="en-US" sz="4000" b="1" dirty="0">
                <a:solidFill>
                  <a:schemeClr val="accent5"/>
                </a:solidFill>
              </a:rPr>
              <a:t>Algorithm</a:t>
            </a:r>
          </a:p>
        </p:txBody>
      </p:sp>
      <p:sp>
        <p:nvSpPr>
          <p:cNvPr id="3" name="Content Placeholder 2"/>
          <p:cNvSpPr>
            <a:spLocks noGrp="1"/>
          </p:cNvSpPr>
          <p:nvPr>
            <p:ph idx="1"/>
          </p:nvPr>
        </p:nvSpPr>
        <p:spPr>
          <a:xfrm>
            <a:off x="623392" y="1357299"/>
            <a:ext cx="10945216" cy="4953011"/>
          </a:xfrm>
        </p:spPr>
        <p:txBody>
          <a:bodyPr>
            <a:noAutofit/>
          </a:bodyPr>
          <a:lstStyle/>
          <a:p>
            <a:pPr marL="90170" indent="0" algn="just">
              <a:lnSpc>
                <a:spcPct val="150000"/>
              </a:lnSpc>
              <a:spcAft>
                <a:spcPts val="800"/>
              </a:spcAft>
              <a:buNone/>
              <a:tabLst>
                <a:tab pos="270510" algn="l"/>
                <a:tab pos="540385" algn="l"/>
              </a:tabLst>
            </a:pPr>
            <a:r>
              <a:rPr lang="en-US" sz="2000" b="1" kern="100" dirty="0">
                <a:effectLst/>
                <a:latin typeface="Times New Roman" panose="02020603050405020304" pitchFamily="18" charset="0"/>
                <a:ea typeface="Calibri" panose="020F0502020204030204" pitchFamily="34" charset="0"/>
              </a:rPr>
              <a:t>Step 1:</a:t>
            </a:r>
            <a:r>
              <a:rPr lang="en-US" sz="2000" kern="100" dirty="0">
                <a:effectLst/>
                <a:latin typeface="Times New Roman" panose="02020603050405020304" pitchFamily="18" charset="0"/>
                <a:ea typeface="Calibri" panose="020F0502020204030204" pitchFamily="34" charset="0"/>
              </a:rPr>
              <a:t> Import required libraries</a:t>
            </a:r>
            <a:endParaRPr lang="en-IN" sz="2000" dirty="0">
              <a:effectLst/>
              <a:latin typeface="Times New Roman" panose="02020603050405020304" pitchFamily="18" charset="0"/>
              <a:ea typeface="Times New Roman" panose="02020603050405020304" pitchFamily="18" charset="0"/>
            </a:endParaRPr>
          </a:p>
          <a:p>
            <a:pPr marL="0" indent="0" algn="just">
              <a:lnSpc>
                <a:spcPct val="150000"/>
              </a:lnSpc>
              <a:buNone/>
              <a:tabLst>
                <a:tab pos="270510" algn="l"/>
                <a:tab pos="540385" algn="l"/>
              </a:tabLst>
            </a:pPr>
            <a:r>
              <a:rPr lang="en-US" sz="2000" b="1" dirty="0">
                <a:effectLst/>
                <a:latin typeface="Times New Roman" panose="02020603050405020304" pitchFamily="18" charset="0"/>
                <a:ea typeface="Times New Roman" panose="02020603050405020304" pitchFamily="18" charset="0"/>
              </a:rPr>
              <a:t> Step 2: </a:t>
            </a:r>
            <a:r>
              <a:rPr lang="en-US" sz="2000" dirty="0">
                <a:effectLst/>
                <a:latin typeface="Times New Roman" panose="02020603050405020304" pitchFamily="18" charset="0"/>
                <a:ea typeface="Times New Roman" panose="02020603050405020304" pitchFamily="18" charset="0"/>
              </a:rPr>
              <a:t>Read the training and testing datasets into pandas </a:t>
            </a:r>
            <a:r>
              <a:rPr lang="en-US" sz="2000" dirty="0" err="1">
                <a:effectLst/>
                <a:latin typeface="Times New Roman" panose="02020603050405020304" pitchFamily="18" charset="0"/>
                <a:ea typeface="Times New Roman" panose="02020603050405020304" pitchFamily="18" charset="0"/>
              </a:rPr>
              <a:t>DataFrames</a:t>
            </a:r>
            <a:r>
              <a:rPr lang="en-US" sz="2000" dirty="0">
                <a:effectLst/>
                <a:latin typeface="Times New Roman" panose="02020603050405020304" pitchFamily="18" charset="0"/>
                <a:ea typeface="Times New Roman" panose="02020603050405020304" pitchFamily="18" charset="0"/>
              </a:rPr>
              <a:t>: training and testing.</a:t>
            </a:r>
            <a:endParaRPr lang="en-IN" sz="2000" dirty="0">
              <a:effectLst/>
              <a:latin typeface="Times New Roman" panose="02020603050405020304" pitchFamily="18" charset="0"/>
              <a:ea typeface="Times New Roman" panose="02020603050405020304" pitchFamily="18" charset="0"/>
            </a:endParaRPr>
          </a:p>
          <a:p>
            <a:pPr marL="0" indent="0" algn="just">
              <a:lnSpc>
                <a:spcPct val="150000"/>
              </a:lnSpc>
              <a:spcAft>
                <a:spcPts val="800"/>
              </a:spcAft>
              <a:buNone/>
              <a:tabLst>
                <a:tab pos="180340" algn="l"/>
                <a:tab pos="540385" algn="l"/>
              </a:tabLst>
            </a:pPr>
            <a:r>
              <a:rPr lang="en-US" sz="2000" b="1" kern="100" dirty="0">
                <a:effectLst/>
                <a:latin typeface="Times New Roman" panose="02020603050405020304" pitchFamily="18" charset="0"/>
                <a:ea typeface="Calibri" panose="020F0502020204030204" pitchFamily="34" charset="0"/>
              </a:rPr>
              <a:t>Step 3: </a:t>
            </a:r>
            <a:r>
              <a:rPr lang="en-US" sz="2000" kern="100" dirty="0">
                <a:effectLst/>
                <a:latin typeface="Times New Roman" panose="02020603050405020304" pitchFamily="18" charset="0"/>
                <a:ea typeface="Calibri" panose="020F0502020204030204" pitchFamily="34" charset="0"/>
              </a:rPr>
              <a:t>Extract the columns from the training dataset and remove the last column, which contains the target variable ('prognosis'). Store the feature columns in the variable cols.</a:t>
            </a:r>
            <a:endParaRPr lang="en-IN" sz="2000" dirty="0">
              <a:ea typeface="Calibri" panose="020F0502020204030204" pitchFamily="34" charset="0"/>
            </a:endParaRPr>
          </a:p>
          <a:p>
            <a:pPr marL="0" indent="0" algn="just">
              <a:lnSpc>
                <a:spcPct val="150000"/>
              </a:lnSpc>
              <a:spcAft>
                <a:spcPts val="800"/>
              </a:spcAft>
              <a:buNone/>
              <a:tabLst>
                <a:tab pos="180340" algn="l"/>
                <a:tab pos="540385" algn="l"/>
              </a:tabLst>
            </a:pPr>
            <a:r>
              <a:rPr lang="en-US" sz="2000" b="1" kern="100" dirty="0">
                <a:effectLst/>
                <a:latin typeface="Times New Roman" panose="02020603050405020304" pitchFamily="18" charset="0"/>
                <a:ea typeface="Calibri" panose="020F0502020204030204" pitchFamily="34" charset="0"/>
              </a:rPr>
              <a:t>Step 4: </a:t>
            </a:r>
            <a:r>
              <a:rPr lang="en-US" sz="2000" kern="100" dirty="0">
                <a:effectLst/>
                <a:latin typeface="Times New Roman" panose="02020603050405020304" pitchFamily="18" charset="0"/>
                <a:ea typeface="Calibri" panose="020F0502020204030204" pitchFamily="34" charset="0"/>
              </a:rPr>
              <a:t>Separate the features (x) and target variable (y) from the training dataset.</a:t>
            </a:r>
            <a:endParaRPr lang="en-IN" sz="2000" dirty="0">
              <a:effectLst/>
              <a:latin typeface="Times New Roman" panose="02020603050405020304" pitchFamily="18" charset="0"/>
              <a:ea typeface="Times New Roman" panose="02020603050405020304" pitchFamily="18" charset="0"/>
            </a:endParaRPr>
          </a:p>
          <a:p>
            <a:pPr marL="0" indent="0" algn="just">
              <a:lnSpc>
                <a:spcPct val="150000"/>
              </a:lnSpc>
              <a:spcAft>
                <a:spcPts val="800"/>
              </a:spcAft>
              <a:buNone/>
              <a:tabLst>
                <a:tab pos="180340" algn="l"/>
                <a:tab pos="540385" algn="l"/>
              </a:tabLst>
            </a:pPr>
            <a:r>
              <a:rPr lang="en-US" sz="2000" b="1" kern="100" dirty="0">
                <a:effectLst/>
                <a:latin typeface="Times New Roman" panose="02020603050405020304" pitchFamily="18" charset="0"/>
                <a:ea typeface="Calibri" panose="020F0502020204030204" pitchFamily="34" charset="0"/>
              </a:rPr>
              <a:t>Step 5: </a:t>
            </a:r>
            <a:r>
              <a:rPr lang="en-US" sz="2000" kern="100" dirty="0">
                <a:effectLst/>
                <a:latin typeface="Times New Roman" panose="02020603050405020304" pitchFamily="18" charset="0"/>
                <a:ea typeface="Calibri" panose="020F0502020204030204" pitchFamily="34" charset="0"/>
              </a:rPr>
              <a:t>Encode the target variable (y) using </a:t>
            </a:r>
            <a:r>
              <a:rPr lang="en-US" sz="2000" kern="100" dirty="0" err="1">
                <a:effectLst/>
                <a:latin typeface="Times New Roman" panose="02020603050405020304" pitchFamily="18" charset="0"/>
                <a:ea typeface="Calibri" panose="020F0502020204030204" pitchFamily="34" charset="0"/>
              </a:rPr>
              <a:t>LabelEncoder</a:t>
            </a:r>
            <a:r>
              <a:rPr lang="en-US" sz="2000" kern="100" dirty="0">
                <a:effectLst/>
                <a:latin typeface="Times New Roman" panose="02020603050405020304" pitchFamily="18" charset="0"/>
                <a:ea typeface="Calibri" panose="020F0502020204030204" pitchFamily="34" charset="0"/>
              </a:rPr>
              <a:t> from </a:t>
            </a:r>
            <a:r>
              <a:rPr lang="en-US" sz="2000" kern="100" dirty="0" err="1">
                <a:effectLst/>
                <a:latin typeface="Times New Roman" panose="02020603050405020304" pitchFamily="18" charset="0"/>
                <a:ea typeface="Calibri" panose="020F0502020204030204" pitchFamily="34" charset="0"/>
              </a:rPr>
              <a:t>sklearn.preprocessing</a:t>
            </a:r>
            <a:r>
              <a:rPr lang="en-US" sz="2000" kern="100" dirty="0">
                <a:effectLst/>
                <a:latin typeface="Times New Roman" panose="02020603050405020304" pitchFamily="18" charset="0"/>
                <a:ea typeface="Calibri" panose="020F0502020204030204" pitchFamily="34" charset="0"/>
              </a:rPr>
              <a:t>.</a:t>
            </a:r>
            <a:endParaRPr lang="en-IN" sz="2000" dirty="0">
              <a:effectLst/>
              <a:latin typeface="Times New Roman" panose="02020603050405020304" pitchFamily="18" charset="0"/>
              <a:ea typeface="Times New Roman" panose="02020603050405020304" pitchFamily="18" charset="0"/>
            </a:endParaRPr>
          </a:p>
          <a:p>
            <a:pPr marL="0" indent="0" algn="just">
              <a:buNone/>
            </a:pPr>
            <a:r>
              <a:rPr lang="en-US" sz="2000" dirty="0"/>
              <a:t>  repeating the same word in model, words=sorted(set(words)) </a:t>
            </a:r>
          </a:p>
        </p:txBody>
      </p:sp>
      <p:sp>
        <p:nvSpPr>
          <p:cNvPr id="6" name="Slide Number Placeholder 5"/>
          <p:cNvSpPr>
            <a:spLocks noGrp="1"/>
          </p:cNvSpPr>
          <p:nvPr>
            <p:ph type="sldNum" sz="quarter" idx="12"/>
          </p:nvPr>
        </p:nvSpPr>
        <p:spPr>
          <a:xfrm>
            <a:off x="4295800" y="6310311"/>
            <a:ext cx="2057400" cy="365125"/>
          </a:xfrm>
        </p:spPr>
        <p:txBody>
          <a:bodyPr/>
          <a:lstStyle/>
          <a:p>
            <a:fld id="{DC2F4B42-51EB-4A6E-8C2A-14F8EE20396C}" type="slidenum">
              <a:rPr lang="en-US" sz="1200">
                <a:solidFill>
                  <a:srgbClr val="FF9933"/>
                </a:solidFill>
              </a:rPr>
              <a:pPr/>
              <a:t>8</a:t>
            </a:fld>
            <a:endParaRPr lang="en-US" sz="1200" dirty="0">
              <a:solidFill>
                <a:srgbClr val="FF993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1384" y="642919"/>
            <a:ext cx="11305256" cy="5534045"/>
          </a:xfrm>
        </p:spPr>
        <p:txBody>
          <a:bodyPr>
            <a:noAutofit/>
          </a:bodyPr>
          <a:lstStyle/>
          <a:p>
            <a:pPr marL="180340" algn="just">
              <a:lnSpc>
                <a:spcPct val="150000"/>
              </a:lnSpc>
              <a:spcAft>
                <a:spcPts val="800"/>
              </a:spcAft>
              <a:tabLst>
                <a:tab pos="180340" algn="l"/>
                <a:tab pos="540385" algn="l"/>
              </a:tabLst>
            </a:pPr>
            <a:r>
              <a:rPr lang="en-US" sz="2000" b="1" kern="100" dirty="0">
                <a:effectLst/>
                <a:latin typeface="Times New Roman" panose="02020603050405020304" pitchFamily="18" charset="0"/>
                <a:ea typeface="Calibri" panose="020F0502020204030204" pitchFamily="34" charset="0"/>
              </a:rPr>
              <a:t>Step 6: </a:t>
            </a:r>
            <a:r>
              <a:rPr lang="en-US" sz="2000" kern="100" dirty="0">
                <a:effectLst/>
                <a:latin typeface="Times New Roman" panose="02020603050405020304" pitchFamily="18" charset="0"/>
                <a:ea typeface="Calibri" panose="020F0502020204030204" pitchFamily="34" charset="0"/>
              </a:rPr>
              <a:t>Split the training dataset into training and testing sets using </a:t>
            </a:r>
            <a:r>
              <a:rPr lang="en-US" sz="2000" kern="100" dirty="0" err="1">
                <a:effectLst/>
                <a:latin typeface="Times New Roman" panose="02020603050405020304" pitchFamily="18" charset="0"/>
                <a:ea typeface="Calibri" panose="020F0502020204030204" pitchFamily="34" charset="0"/>
              </a:rPr>
              <a:t>train_test_split</a:t>
            </a:r>
            <a:r>
              <a:rPr lang="en-US" sz="2000" kern="100" dirty="0">
                <a:effectLst/>
                <a:latin typeface="Times New Roman" panose="02020603050405020304" pitchFamily="18" charset="0"/>
                <a:ea typeface="Calibri" panose="020F0502020204030204" pitchFamily="34" charset="0"/>
              </a:rPr>
              <a:t> from </a:t>
            </a:r>
            <a:r>
              <a:rPr lang="en-US" sz="2000" kern="100" dirty="0" err="1">
                <a:effectLst/>
                <a:latin typeface="Times New Roman" panose="02020603050405020304" pitchFamily="18" charset="0"/>
                <a:ea typeface="Calibri" panose="020F0502020204030204" pitchFamily="34" charset="0"/>
              </a:rPr>
              <a:t>sklearn.model_selection</a:t>
            </a:r>
            <a:r>
              <a:rPr lang="en-US" sz="2000" b="1" kern="100" dirty="0">
                <a:effectLst/>
                <a:latin typeface="Times New Roman" panose="02020603050405020304" pitchFamily="18" charset="0"/>
                <a:ea typeface="Calibri" panose="020F0502020204030204" pitchFamily="34" charset="0"/>
              </a:rPr>
              <a:t>.</a:t>
            </a:r>
            <a:endParaRPr lang="en-IN" sz="2000" dirty="0">
              <a:effectLst/>
              <a:latin typeface="Times New Roman" panose="02020603050405020304" pitchFamily="18" charset="0"/>
              <a:ea typeface="Times New Roman" panose="02020603050405020304" pitchFamily="18" charset="0"/>
            </a:endParaRPr>
          </a:p>
          <a:p>
            <a:pPr marL="180340" algn="just">
              <a:lnSpc>
                <a:spcPct val="150000"/>
              </a:lnSpc>
              <a:spcAft>
                <a:spcPts val="800"/>
              </a:spcAft>
              <a:tabLst>
                <a:tab pos="180340" algn="l"/>
                <a:tab pos="540385" algn="l"/>
              </a:tabLst>
            </a:pPr>
            <a:r>
              <a:rPr lang="en-US" sz="2000" b="1" kern="100" dirty="0">
                <a:effectLst/>
                <a:latin typeface="Times New Roman" panose="02020603050405020304" pitchFamily="18" charset="0"/>
                <a:ea typeface="Calibri" panose="020F0502020204030204" pitchFamily="34" charset="0"/>
              </a:rPr>
              <a:t>Step 7: </a:t>
            </a:r>
            <a:r>
              <a:rPr lang="en-US" sz="2000" kern="100" dirty="0">
                <a:effectLst/>
                <a:latin typeface="Times New Roman" panose="02020603050405020304" pitchFamily="18" charset="0"/>
                <a:ea typeface="Calibri" panose="020F0502020204030204" pitchFamily="34" charset="0"/>
              </a:rPr>
              <a:t>Prepare the testing dataset by separating features (</a:t>
            </a:r>
            <a:r>
              <a:rPr lang="en-US" sz="2000" kern="100" dirty="0" err="1">
                <a:effectLst/>
                <a:latin typeface="Times New Roman" panose="02020603050405020304" pitchFamily="18" charset="0"/>
                <a:ea typeface="Calibri" panose="020F0502020204030204" pitchFamily="34" charset="0"/>
              </a:rPr>
              <a:t>testx</a:t>
            </a:r>
            <a:r>
              <a:rPr lang="en-US" sz="2000" kern="100" dirty="0">
                <a:effectLst/>
                <a:latin typeface="Times New Roman" panose="02020603050405020304" pitchFamily="18" charset="0"/>
                <a:ea typeface="Calibri" panose="020F0502020204030204" pitchFamily="34" charset="0"/>
              </a:rPr>
              <a:t>) and the target variable (testy), and encode the target variable using the same </a:t>
            </a:r>
            <a:r>
              <a:rPr lang="en-US" sz="2000" kern="100" dirty="0" err="1">
                <a:effectLst/>
                <a:latin typeface="Times New Roman" panose="02020603050405020304" pitchFamily="18" charset="0"/>
                <a:ea typeface="Calibri" panose="020F0502020204030204" pitchFamily="34" charset="0"/>
              </a:rPr>
              <a:t>LabelEncoder</a:t>
            </a:r>
            <a:r>
              <a:rPr lang="en-US" sz="2000" kern="100" dirty="0">
                <a:effectLst/>
                <a:latin typeface="Times New Roman" panose="02020603050405020304" pitchFamily="18" charset="0"/>
                <a:ea typeface="Calibri" panose="020F0502020204030204" pitchFamily="34" charset="0"/>
              </a:rPr>
              <a:t> as used for the training dataset.</a:t>
            </a:r>
            <a:endParaRPr lang="en-IN" sz="2000" dirty="0">
              <a:effectLst/>
              <a:latin typeface="Times New Roman" panose="02020603050405020304" pitchFamily="18" charset="0"/>
              <a:ea typeface="Times New Roman" panose="02020603050405020304" pitchFamily="18" charset="0"/>
            </a:endParaRPr>
          </a:p>
          <a:p>
            <a:pPr marL="270510" indent="-90170" algn="just">
              <a:lnSpc>
                <a:spcPct val="150000"/>
              </a:lnSpc>
              <a:spcAft>
                <a:spcPts val="800"/>
              </a:spcAft>
              <a:tabLst>
                <a:tab pos="270510" algn="l"/>
                <a:tab pos="540385" algn="l"/>
              </a:tabLst>
            </a:pPr>
            <a:r>
              <a:rPr lang="en-US" sz="2000" b="1" kern="100" dirty="0">
                <a:effectLst/>
                <a:latin typeface="Times New Roman" panose="02020603050405020304" pitchFamily="18" charset="0"/>
                <a:ea typeface="Calibri" panose="020F0502020204030204" pitchFamily="34" charset="0"/>
              </a:rPr>
              <a:t>Step 8: </a:t>
            </a:r>
            <a:r>
              <a:rPr lang="en-US" sz="2000" kern="100" dirty="0">
                <a:effectLst/>
                <a:latin typeface="Times New Roman" panose="02020603050405020304" pitchFamily="18" charset="0"/>
                <a:ea typeface="Calibri" panose="020F0502020204030204" pitchFamily="34" charset="0"/>
              </a:rPr>
              <a:t>Initialize a </a:t>
            </a:r>
            <a:r>
              <a:rPr lang="en-US" sz="2000" kern="100" dirty="0" err="1">
                <a:effectLst/>
                <a:latin typeface="Times New Roman" panose="02020603050405020304" pitchFamily="18" charset="0"/>
                <a:ea typeface="Calibri" panose="020F0502020204030204" pitchFamily="34" charset="0"/>
              </a:rPr>
              <a:t>DecisionTreeClassifier</a:t>
            </a:r>
            <a:r>
              <a:rPr lang="en-US" sz="2000" kern="100" dirty="0">
                <a:effectLst/>
                <a:latin typeface="Times New Roman" panose="02020603050405020304" pitchFamily="18" charset="0"/>
                <a:ea typeface="Calibri" panose="020F0502020204030204" pitchFamily="34" charset="0"/>
              </a:rPr>
              <a:t> from </a:t>
            </a:r>
            <a:r>
              <a:rPr lang="en-US" sz="2000" kern="100" dirty="0" err="1">
                <a:effectLst/>
                <a:latin typeface="Times New Roman" panose="02020603050405020304" pitchFamily="18" charset="0"/>
                <a:ea typeface="Calibri" panose="020F0502020204030204" pitchFamily="34" charset="0"/>
              </a:rPr>
              <a:t>sklearn.tree</a:t>
            </a:r>
            <a:r>
              <a:rPr lang="en-US" sz="2000" kern="100" dirty="0">
                <a:effectLst/>
                <a:latin typeface="Times New Roman" panose="02020603050405020304" pitchFamily="18" charset="0"/>
                <a:ea typeface="Calibri" panose="020F0502020204030204" pitchFamily="34" charset="0"/>
              </a:rPr>
              <a:t>.</a:t>
            </a:r>
            <a:endParaRPr lang="en-IN" sz="2000" dirty="0">
              <a:effectLst/>
              <a:latin typeface="Times New Roman" panose="02020603050405020304" pitchFamily="18" charset="0"/>
              <a:ea typeface="Times New Roman" panose="02020603050405020304" pitchFamily="18" charset="0"/>
            </a:endParaRPr>
          </a:p>
          <a:p>
            <a:pPr marL="180340">
              <a:lnSpc>
                <a:spcPts val="1425"/>
              </a:lnSpc>
            </a:pPr>
            <a:r>
              <a:rPr lang="en-US" sz="2000" dirty="0">
                <a:solidFill>
                  <a:srgbClr val="000000"/>
                </a:solidFill>
                <a:effectLst/>
                <a:highlight>
                  <a:srgbClr val="FFFFFF"/>
                </a:highlight>
                <a:latin typeface="Consolas" panose="020B0609020204030204" pitchFamily="49" charset="0"/>
                <a:ea typeface="Times New Roman" panose="02020603050405020304" pitchFamily="18" charset="0"/>
              </a:rPr>
              <a:t>clf1  = </a:t>
            </a:r>
            <a:r>
              <a:rPr lang="en-US" sz="2000" dirty="0" err="1">
                <a:solidFill>
                  <a:srgbClr val="000000"/>
                </a:solidFill>
                <a:effectLst/>
                <a:highlight>
                  <a:srgbClr val="FFFFFF"/>
                </a:highlight>
                <a:latin typeface="Consolas" panose="020B0609020204030204" pitchFamily="49" charset="0"/>
                <a:ea typeface="Times New Roman" panose="02020603050405020304" pitchFamily="18" charset="0"/>
              </a:rPr>
              <a:t>DecisionTreeClassifier</a:t>
            </a:r>
            <a:r>
              <a:rPr lang="en-US" sz="2000" dirty="0">
                <a:solidFill>
                  <a:srgbClr val="000000"/>
                </a:solidFill>
                <a:effectLst/>
                <a:highlight>
                  <a:srgbClr val="FFFFFF"/>
                </a:highlight>
                <a:latin typeface="Consolas" panose="020B0609020204030204" pitchFamily="49" charset="0"/>
                <a:ea typeface="Times New Roman" panose="02020603050405020304" pitchFamily="18" charset="0"/>
              </a:rPr>
              <a:t>()</a:t>
            </a:r>
            <a:endParaRPr lang="en-IN" sz="2000" dirty="0">
              <a:effectLst/>
              <a:highlight>
                <a:srgbClr val="FFFFFF"/>
              </a:highlight>
              <a:latin typeface="Times New Roman" panose="02020603050405020304" pitchFamily="18" charset="0"/>
              <a:ea typeface="Times New Roman" panose="02020603050405020304" pitchFamily="18" charset="0"/>
            </a:endParaRPr>
          </a:p>
          <a:p>
            <a:pPr marL="180340">
              <a:lnSpc>
                <a:spcPts val="1425"/>
              </a:lnSpc>
            </a:pPr>
            <a:r>
              <a:rPr lang="en-US" sz="2000" b="1" kern="100" dirty="0">
                <a:effectLst/>
                <a:highlight>
                  <a:srgbClr val="FFFFFF"/>
                </a:highlight>
                <a:latin typeface="Times New Roman" panose="02020603050405020304" pitchFamily="18" charset="0"/>
                <a:ea typeface="Calibri" panose="020F0502020204030204" pitchFamily="34" charset="0"/>
              </a:rPr>
              <a:t> </a:t>
            </a:r>
            <a:endParaRPr lang="en-IN" sz="2000" dirty="0">
              <a:effectLst/>
              <a:highlight>
                <a:srgbClr val="FFFFFF"/>
              </a:highlight>
              <a:latin typeface="Times New Roman" panose="02020603050405020304" pitchFamily="18" charset="0"/>
              <a:ea typeface="Times New Roman" panose="02020603050405020304" pitchFamily="18" charset="0"/>
            </a:endParaRPr>
          </a:p>
          <a:p>
            <a:pPr marL="270510" indent="-90170" algn="just">
              <a:lnSpc>
                <a:spcPct val="150000"/>
              </a:lnSpc>
              <a:spcAft>
                <a:spcPts val="800"/>
              </a:spcAft>
              <a:tabLst>
                <a:tab pos="270510" algn="l"/>
                <a:tab pos="540385" algn="l"/>
              </a:tabLst>
            </a:pPr>
            <a:r>
              <a:rPr lang="en-US" sz="2000" b="1" kern="100" dirty="0">
                <a:effectLst/>
                <a:latin typeface="Times New Roman" panose="02020603050405020304" pitchFamily="18" charset="0"/>
                <a:ea typeface="Calibri" panose="020F0502020204030204" pitchFamily="34" charset="0"/>
              </a:rPr>
              <a:t>Step 9: </a:t>
            </a:r>
            <a:r>
              <a:rPr lang="en-US" sz="2000" kern="100" dirty="0">
                <a:effectLst/>
                <a:latin typeface="Times New Roman" panose="02020603050405020304" pitchFamily="18" charset="0"/>
                <a:ea typeface="Calibri" panose="020F0502020204030204" pitchFamily="34" charset="0"/>
              </a:rPr>
              <a:t> Fit the </a:t>
            </a:r>
            <a:r>
              <a:rPr lang="en-US" sz="2000" kern="100" dirty="0" err="1">
                <a:effectLst/>
                <a:latin typeface="Times New Roman" panose="02020603050405020304" pitchFamily="18" charset="0"/>
                <a:ea typeface="Calibri" panose="020F0502020204030204" pitchFamily="34" charset="0"/>
              </a:rPr>
              <a:t>DecisionTreeClassifier</a:t>
            </a:r>
            <a:r>
              <a:rPr lang="en-US" sz="2000" kern="100" dirty="0">
                <a:effectLst/>
                <a:latin typeface="Times New Roman" panose="02020603050405020304" pitchFamily="18" charset="0"/>
                <a:ea typeface="Calibri" panose="020F0502020204030204" pitchFamily="34" charset="0"/>
              </a:rPr>
              <a:t> to the training data to train the model.</a:t>
            </a:r>
            <a:endParaRPr lang="en-IN" sz="2000" dirty="0">
              <a:effectLst/>
              <a:latin typeface="Times New Roman" panose="02020603050405020304" pitchFamily="18" charset="0"/>
              <a:ea typeface="Times New Roman" panose="02020603050405020304" pitchFamily="18" charset="0"/>
            </a:endParaRPr>
          </a:p>
          <a:p>
            <a:pPr marL="180340">
              <a:lnSpc>
                <a:spcPts val="1425"/>
              </a:lnSpc>
            </a:pPr>
            <a:r>
              <a:rPr lang="en-US" sz="2000" dirty="0" err="1">
                <a:solidFill>
                  <a:srgbClr val="000000"/>
                </a:solidFill>
                <a:effectLst/>
                <a:highlight>
                  <a:srgbClr val="FFFFFF"/>
                </a:highlight>
                <a:latin typeface="Consolas" panose="020B0609020204030204" pitchFamily="49" charset="0"/>
                <a:ea typeface="Times New Roman" panose="02020603050405020304" pitchFamily="18" charset="0"/>
              </a:rPr>
              <a:t>clf</a:t>
            </a:r>
            <a:r>
              <a:rPr lang="en-US" sz="2000" dirty="0">
                <a:solidFill>
                  <a:srgbClr val="000000"/>
                </a:solidFill>
                <a:effectLst/>
                <a:highlight>
                  <a:srgbClr val="FFFFFF"/>
                </a:highlight>
                <a:latin typeface="Consolas" panose="020B0609020204030204" pitchFamily="49" charset="0"/>
                <a:ea typeface="Times New Roman" panose="02020603050405020304" pitchFamily="18" charset="0"/>
              </a:rPr>
              <a:t> = clf1.fit(</a:t>
            </a:r>
            <a:r>
              <a:rPr lang="en-US" sz="2000" dirty="0" err="1">
                <a:solidFill>
                  <a:srgbClr val="000000"/>
                </a:solidFill>
                <a:effectLst/>
                <a:highlight>
                  <a:srgbClr val="FFFFFF"/>
                </a:highlight>
                <a:latin typeface="Consolas" panose="020B0609020204030204" pitchFamily="49" charset="0"/>
                <a:ea typeface="Times New Roman" panose="02020603050405020304" pitchFamily="18" charset="0"/>
              </a:rPr>
              <a:t>x_train,y_train</a:t>
            </a:r>
            <a:r>
              <a:rPr lang="en-US" sz="2000" dirty="0">
                <a:solidFill>
                  <a:srgbClr val="000000"/>
                </a:solidFill>
                <a:effectLst/>
                <a:highlight>
                  <a:srgbClr val="FFFFFF"/>
                </a:highlight>
                <a:latin typeface="Consolas" panose="020B0609020204030204" pitchFamily="49" charset="0"/>
                <a:ea typeface="Times New Roman" panose="02020603050405020304" pitchFamily="18" charset="0"/>
              </a:rPr>
              <a:t>)</a:t>
            </a:r>
            <a:endParaRPr lang="en-IN" sz="2000" dirty="0">
              <a:effectLst/>
              <a:highlight>
                <a:srgbClr val="FFFFFF"/>
              </a:highlight>
              <a:latin typeface="Times New Roman" panose="02020603050405020304" pitchFamily="18" charset="0"/>
              <a:ea typeface="Times New Roman" panose="02020603050405020304" pitchFamily="18" charset="0"/>
            </a:endParaRPr>
          </a:p>
          <a:p>
            <a:pPr marL="180340">
              <a:lnSpc>
                <a:spcPts val="1425"/>
              </a:lnSpc>
            </a:pPr>
            <a:r>
              <a:rPr lang="en-US" sz="2000" dirty="0">
                <a:solidFill>
                  <a:srgbClr val="000000"/>
                </a:solidFill>
                <a:effectLst/>
                <a:highlight>
                  <a:srgbClr val="FFFFFF"/>
                </a:highlight>
                <a:latin typeface="Consolas" panose="020B0609020204030204" pitchFamily="49" charset="0"/>
                <a:ea typeface="Times New Roman" panose="02020603050405020304" pitchFamily="18" charset="0"/>
              </a:rPr>
              <a:t> </a:t>
            </a:r>
            <a:endParaRPr lang="en-IN" sz="2000" dirty="0">
              <a:effectLst/>
              <a:highlight>
                <a:srgbClr val="FFFFFF"/>
              </a:highlight>
              <a:latin typeface="Times New Roman" panose="02020603050405020304" pitchFamily="18" charset="0"/>
              <a:ea typeface="Times New Roman" panose="02020603050405020304" pitchFamily="18" charset="0"/>
            </a:endParaRPr>
          </a:p>
          <a:p>
            <a:pPr marL="180340" algn="just">
              <a:lnSpc>
                <a:spcPct val="150000"/>
              </a:lnSpc>
              <a:spcAft>
                <a:spcPts val="800"/>
              </a:spcAft>
              <a:tabLst>
                <a:tab pos="180340" algn="l"/>
                <a:tab pos="540385" algn="l"/>
              </a:tabLst>
            </a:pPr>
            <a:r>
              <a:rPr lang="en-US" sz="2000" b="1" kern="100" dirty="0">
                <a:effectLst/>
                <a:latin typeface="Times New Roman" panose="02020603050405020304" pitchFamily="18" charset="0"/>
                <a:ea typeface="Calibri" panose="020F0502020204030204" pitchFamily="34" charset="0"/>
              </a:rPr>
              <a:t>Step 10:  </a:t>
            </a:r>
            <a:r>
              <a:rPr lang="en-US" sz="2000" kern="100" dirty="0">
                <a:effectLst/>
                <a:latin typeface="Times New Roman" panose="02020603050405020304" pitchFamily="18" charset="0"/>
                <a:ea typeface="Calibri" panose="020F0502020204030204" pitchFamily="34" charset="0"/>
              </a:rPr>
              <a:t>Perform cross-validation on the trained model using </a:t>
            </a:r>
            <a:r>
              <a:rPr lang="en-US" sz="2000" kern="100" dirty="0" err="1">
                <a:effectLst/>
                <a:latin typeface="Times New Roman" panose="02020603050405020304" pitchFamily="18" charset="0"/>
                <a:ea typeface="Calibri" panose="020F0502020204030204" pitchFamily="34" charset="0"/>
              </a:rPr>
              <a:t>cross_val_score</a:t>
            </a:r>
            <a:r>
              <a:rPr lang="en-US" sz="2000" kern="100" dirty="0">
                <a:effectLst/>
                <a:latin typeface="Times New Roman" panose="02020603050405020304" pitchFamily="18" charset="0"/>
                <a:ea typeface="Calibri" panose="020F0502020204030204" pitchFamily="34" charset="0"/>
              </a:rPr>
              <a:t> from </a:t>
            </a:r>
            <a:r>
              <a:rPr lang="en-US" sz="2000" kern="100" dirty="0" err="1">
                <a:effectLst/>
                <a:latin typeface="Times New Roman" panose="02020603050405020304" pitchFamily="18" charset="0"/>
                <a:ea typeface="Calibri" panose="020F0502020204030204" pitchFamily="34" charset="0"/>
              </a:rPr>
              <a:t>sklearn.model_selection</a:t>
            </a:r>
            <a:r>
              <a:rPr lang="en-US" sz="2000" kern="100" dirty="0">
                <a:effectLst/>
                <a:latin typeface="Times New Roman" panose="02020603050405020304" pitchFamily="18" charset="0"/>
                <a:ea typeface="Calibri" panose="020F0502020204030204" pitchFamily="34" charset="0"/>
              </a:rPr>
              <a:t>.</a:t>
            </a:r>
            <a:endParaRPr lang="en-US" sz="2400" dirty="0"/>
          </a:p>
        </p:txBody>
      </p:sp>
      <p:sp>
        <p:nvSpPr>
          <p:cNvPr id="6" name="Slide Number Placeholder 5"/>
          <p:cNvSpPr>
            <a:spLocks noGrp="1"/>
          </p:cNvSpPr>
          <p:nvPr>
            <p:ph type="sldNum" sz="quarter" idx="12"/>
          </p:nvPr>
        </p:nvSpPr>
        <p:spPr>
          <a:xfrm>
            <a:off x="4223792" y="6309321"/>
            <a:ext cx="2057400" cy="365125"/>
          </a:xfrm>
        </p:spPr>
        <p:txBody>
          <a:bodyPr/>
          <a:lstStyle/>
          <a:p>
            <a:fld id="{DC2F4B42-51EB-4A6E-8C2A-14F8EE20396C}" type="slidenum">
              <a:rPr lang="en-US" sz="1200">
                <a:solidFill>
                  <a:srgbClr val="FF9933"/>
                </a:solidFill>
              </a:rPr>
              <a:pPr/>
              <a:t>9</a:t>
            </a:fld>
            <a:endParaRPr lang="en-US" sz="1200" dirty="0">
              <a:solidFill>
                <a:srgbClr val="FF9933"/>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1562</TotalTime>
  <Words>867</Words>
  <Application>Microsoft Office PowerPoint</Application>
  <PresentationFormat>Widescreen</PresentationFormat>
  <Paragraphs>92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Consolas</vt:lpstr>
      <vt:lpstr>Times New Roman</vt:lpstr>
      <vt:lpstr>Office Theme</vt:lpstr>
      <vt:lpstr>An AI-Based Medical Chatbot Model for Infectious Disease Prediction </vt:lpstr>
      <vt:lpstr>Contents</vt:lpstr>
      <vt:lpstr>Abstract</vt:lpstr>
      <vt:lpstr>Proposed techniques</vt:lpstr>
      <vt:lpstr>Details of the proposed techniques(Contd.)</vt:lpstr>
      <vt:lpstr>Architecture</vt:lpstr>
      <vt:lpstr>Workflow</vt:lpstr>
      <vt:lpstr>Algorithm</vt:lpstr>
      <vt:lpstr>PowerPoint Presentation</vt:lpstr>
      <vt:lpstr>PowerPoint Presentation</vt:lpstr>
      <vt:lpstr>PowerPoint Presentation</vt:lpstr>
      <vt:lpstr>PowerPoint Presentation</vt:lpstr>
      <vt:lpstr>Results</vt:lpstr>
      <vt:lpstr>Conclusion</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AI-Based Medical Chatbot Model for Infectious Disease Prediction</dc:title>
  <dc:creator>exam2</dc:creator>
  <cp:lastModifiedBy>ALIFA SK</cp:lastModifiedBy>
  <cp:revision>52</cp:revision>
  <dcterms:created xsi:type="dcterms:W3CDTF">2023-05-02T10:43:39Z</dcterms:created>
  <dcterms:modified xsi:type="dcterms:W3CDTF">2024-05-08T06:03:22Z</dcterms:modified>
</cp:coreProperties>
</file>