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350" r:id="rId5"/>
    <p:sldId id="361" r:id="rId6"/>
    <p:sldId id="362" r:id="rId7"/>
    <p:sldId id="365" r:id="rId8"/>
    <p:sldId id="364" r:id="rId9"/>
    <p:sldId id="334"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1183E-6313-5654-AAE4-42E613398BD3}" v="27" dt="2023-06-26T20:47:35.168"/>
    <p1510:client id="{97E0B192-D4EA-9B8C-7582-170289F87A9B}" v="49" dt="2023-06-26T14:21:25.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226" autoAdjust="0"/>
  </p:normalViewPr>
  <p:slideViewPr>
    <p:cSldViewPr snapToGrid="0">
      <p:cViewPr varScale="1">
        <p:scale>
          <a:sx n="136" d="100"/>
          <a:sy n="136" d="100"/>
        </p:scale>
        <p:origin x="261" y="8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26/06/2023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418957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4</a:t>
            </a:fld>
            <a:endParaRPr lang="fr-FR"/>
          </a:p>
        </p:txBody>
      </p:sp>
    </p:spTree>
    <p:extLst>
      <p:ext uri="{BB962C8B-B14F-4D97-AF65-F5344CB8AC3E}">
        <p14:creationId xmlns:p14="http://schemas.microsoft.com/office/powerpoint/2010/main" val="165631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7363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6</a:t>
            </a:fld>
            <a:endParaRPr lang="fr-FR"/>
          </a:p>
        </p:txBody>
      </p:sp>
    </p:spTree>
    <p:extLst>
      <p:ext uri="{BB962C8B-B14F-4D97-AF65-F5344CB8AC3E}">
        <p14:creationId xmlns:p14="http://schemas.microsoft.com/office/powerpoint/2010/main" val="428580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26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26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26 juin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26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26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26 juin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26 juin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26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26 juin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26 juin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the-big-win.com/financement-struct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fr-FR" dirty="0"/>
              <a:t>Projet C++</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dirty="0">
                <a:latin typeface="+mj-lt"/>
              </a:rPr>
              <a:t>M2 MIAGE IF</a:t>
            </a:r>
            <a:r>
              <a:rPr lang="fr-FR" dirty="0"/>
              <a:t> </a:t>
            </a:r>
          </a:p>
          <a:p>
            <a:pPr rtl="0"/>
            <a:r>
              <a:rPr lang="fr-FR" dirty="0"/>
              <a:t>Samba Diarra DIOUF, Mohamed ALASSAF</a:t>
            </a:r>
          </a:p>
          <a:p>
            <a:pPr rtl="0"/>
            <a:r>
              <a:rPr lang="fr-FR" dirty="0"/>
              <a:t>26 juin 2023</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ncement structuré - Ce que c'est, y travailler, le guide complet">
            <a:extLst>
              <a:ext uri="{FF2B5EF4-FFF2-40B4-BE49-F238E27FC236}">
                <a16:creationId xmlns:a16="http://schemas.microsoft.com/office/drawing/2014/main" id="{DE23A855-5608-0388-E0EE-6DA80D4F5A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722118"/>
            <a:ext cx="6096000" cy="3413763"/>
          </a:xfrm>
          <a:prstGeom prst="rect">
            <a:avLst/>
          </a:prstGeom>
          <a:solidFill>
            <a:srgbClr val="FFFFFF"/>
          </a:solidFill>
        </p:spPr>
      </p:pic>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rtlCol="0" anchor="b">
            <a:normAutofit/>
          </a:bodyPr>
          <a:lstStyle/>
          <a:p>
            <a:pPr rtl="0"/>
            <a:r>
              <a:rPr lang="fr-FR"/>
              <a:t>Introduction</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rtlCol="0">
            <a:normAutofit/>
          </a:bodyPr>
          <a:lstStyle/>
          <a:p>
            <a:pPr rtl="0"/>
            <a:r>
              <a:rPr lang="fr-FR" dirty="0"/>
              <a:t>Le but de notre projet est de modéliser et gérer diverses entités liées au processus de prêt financier, comme les emprunteurs, les prêteurs, les contrats de prêt (deals), les facilités de prêt, et les paiements.</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nchor="t">
            <a:normAutofit/>
          </a:bodyPr>
          <a:lstStyle/>
          <a:p>
            <a:pPr rtl="0">
              <a:spcAft>
                <a:spcPts val="600"/>
              </a:spcAft>
            </a:pPr>
            <a:fld id="{29E50CD6-4086-4F74-BE9D-7473625CEF13}" type="datetime4">
              <a:rPr lang="fr-FR" smtClean="0"/>
              <a:pPr rtl="0">
                <a:spcAft>
                  <a:spcPts val="600"/>
                </a:spcAft>
              </a:pPr>
              <a:t>26 juin 2023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nchor="t">
            <a:normAutofit/>
          </a:bodyPr>
          <a:lstStyle/>
          <a:p>
            <a:pPr rtl="0">
              <a:spcAft>
                <a:spcPts val="600"/>
              </a:spcAft>
            </a:pPr>
            <a:r>
              <a:rPr lang="fr-FR" dirty="0"/>
              <a:t>Projet C++</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nchor="t">
            <a:normAutofit/>
          </a:bodyPr>
          <a:lstStyle/>
          <a:p>
            <a:pPr rtl="0">
              <a:spcAft>
                <a:spcPts val="600"/>
              </a:spcAft>
            </a:pPr>
            <a:fld id="{294A09A9-5501-47C1-A89A-A340965A2BE2}" type="slidenum">
              <a:rPr lang="fr-FR" smtClean="0"/>
              <a:pPr rtl="0">
                <a:spcAft>
                  <a:spcPts val="600"/>
                </a:spcAft>
              </a:pPr>
              <a:t>2</a:t>
            </a:fld>
            <a:endParaRPr lang="fr-FR"/>
          </a:p>
        </p:txBody>
      </p:sp>
      <p:sp>
        <p:nvSpPr>
          <p:cNvPr id="10" name="ZoneTexte 9">
            <a:extLst>
              <a:ext uri="{FF2B5EF4-FFF2-40B4-BE49-F238E27FC236}">
                <a16:creationId xmlns:a16="http://schemas.microsoft.com/office/drawing/2014/main" id="{13BFDAA1-C137-9388-CDD0-96F08FE4E679}"/>
              </a:ext>
            </a:extLst>
          </p:cNvPr>
          <p:cNvSpPr txBox="1"/>
          <p:nvPr/>
        </p:nvSpPr>
        <p:spPr>
          <a:xfrm>
            <a:off x="6011779" y="5261628"/>
            <a:ext cx="5257801" cy="307777"/>
          </a:xfrm>
          <a:prstGeom prst="rect">
            <a:avLst/>
          </a:prstGeom>
          <a:noFill/>
        </p:spPr>
        <p:txBody>
          <a:bodyPr wrap="square">
            <a:spAutoFit/>
          </a:bodyPr>
          <a:lstStyle/>
          <a:p>
            <a:r>
              <a:rPr lang="fr-FR" sz="1400" dirty="0">
                <a:solidFill>
                  <a:schemeClr val="bg1"/>
                </a:solidFill>
              </a:rPr>
              <a:t>Source : </a:t>
            </a:r>
            <a:r>
              <a:rPr lang="fr-FR" sz="1400" dirty="0">
                <a:solidFill>
                  <a:schemeClr val="bg1"/>
                </a:solidFill>
                <a:hlinkClick r:id="rId4"/>
              </a:rPr>
              <a:t>https://the-big-win.com/financement-structure</a:t>
            </a:r>
            <a:endParaRPr lang="fr-FR" sz="1400" dirty="0">
              <a:solidFill>
                <a:schemeClr val="bg1"/>
              </a:solidFill>
            </a:endParaRPr>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5589177" cy="610863"/>
          </a:xfrm>
        </p:spPr>
        <p:txBody>
          <a:bodyPr rtlCol="0">
            <a:normAutofit fontScale="90000"/>
          </a:bodyPr>
          <a:lstStyle/>
          <a:p>
            <a:pPr rtl="0"/>
            <a:r>
              <a:rPr lang="fr-FR" dirty="0"/>
              <a:t>Diagramme de Classe</a:t>
            </a:r>
          </a:p>
        </p:txBody>
      </p:sp>
      <p:sp>
        <p:nvSpPr>
          <p:cNvPr id="9" name="Espace réservé du numéro de diapositive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fr-FR" smtClean="0"/>
              <a:pPr algn="l" rtl="0"/>
              <a:t>3</a:t>
            </a:fld>
            <a:endParaRPr lang="fr-FR"/>
          </a:p>
        </p:txBody>
      </p:sp>
      <p:sp>
        <p:nvSpPr>
          <p:cNvPr id="8" name="Espace réservé du pied de page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fr-FR" dirty="0"/>
              <a:t>Projet C++</a:t>
            </a:r>
            <a:endParaRPr lang="fr-FR" sz="1100" dirty="0"/>
          </a:p>
        </p:txBody>
      </p:sp>
      <p:sp>
        <p:nvSpPr>
          <p:cNvPr id="7" name="Espace réservé de la date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60EEB114-6741-4988-97C1-7C8E8F8F85CA}" type="datetime4">
              <a:rPr lang="fr-FR" sz="1100" smtClean="0"/>
              <a:t>26 juin 2023</a:t>
            </a:fld>
            <a:endParaRPr lang="fr-FR" sz="1100"/>
          </a:p>
        </p:txBody>
      </p:sp>
      <p:sp>
        <p:nvSpPr>
          <p:cNvPr id="18" name="Rectangle 17">
            <a:extLst>
              <a:ext uri="{FF2B5EF4-FFF2-40B4-BE49-F238E27FC236}">
                <a16:creationId xmlns:a16="http://schemas.microsoft.com/office/drawing/2014/main" id="{E52CE53A-F6EE-A9EE-5ED8-563AB249748D}"/>
              </a:ext>
            </a:extLst>
          </p:cNvPr>
          <p:cNvSpPr/>
          <p:nvPr/>
        </p:nvSpPr>
        <p:spPr>
          <a:xfrm>
            <a:off x="6304547" y="2441602"/>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rgbClr val="000000"/>
                </a:solidFill>
                <a:effectLst/>
                <a:latin typeface="Calibri" panose="020F0502020204030204" pitchFamily="34" charset="0"/>
              </a:rPr>
              <a:t>Date</a:t>
            </a:r>
            <a:r>
              <a:rPr lang="fr-FR" sz="1800" b="0" i="0" dirty="0">
                <a:solidFill>
                  <a:srgbClr val="000000"/>
                </a:solidFill>
                <a:effectLst/>
                <a:latin typeface="Calibri" panose="020F0502020204030204" pitchFamily="34" charset="0"/>
              </a:rPr>
              <a:t> </a:t>
            </a:r>
            <a:endParaRPr lang="fr-FR" dirty="0"/>
          </a:p>
        </p:txBody>
      </p:sp>
      <p:sp>
        <p:nvSpPr>
          <p:cNvPr id="19" name="Rectangle 18">
            <a:extLst>
              <a:ext uri="{FF2B5EF4-FFF2-40B4-BE49-F238E27FC236}">
                <a16:creationId xmlns:a16="http://schemas.microsoft.com/office/drawing/2014/main" id="{469975D9-FF26-695F-9AE5-B88E265D98C8}"/>
              </a:ext>
            </a:extLst>
          </p:cNvPr>
          <p:cNvSpPr/>
          <p:nvPr/>
        </p:nvSpPr>
        <p:spPr>
          <a:xfrm>
            <a:off x="6270457" y="3846903"/>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rgbClr val="000000"/>
                </a:solidFill>
                <a:effectLst/>
                <a:latin typeface="Calibri" panose="020F0502020204030204" pitchFamily="34" charset="0"/>
              </a:rPr>
              <a:t>Exchange</a:t>
            </a:r>
            <a:r>
              <a:rPr lang="fr-FR" sz="1800" b="0" i="0" dirty="0">
                <a:solidFill>
                  <a:srgbClr val="000000"/>
                </a:solidFill>
                <a:effectLst/>
                <a:latin typeface="Calibri" panose="020F0502020204030204" pitchFamily="34" charset="0"/>
              </a:rPr>
              <a:t> </a:t>
            </a:r>
            <a:endParaRPr lang="fr-FR" dirty="0"/>
          </a:p>
        </p:txBody>
      </p:sp>
      <p:sp>
        <p:nvSpPr>
          <p:cNvPr id="20" name="Rectangle 19">
            <a:extLst>
              <a:ext uri="{FF2B5EF4-FFF2-40B4-BE49-F238E27FC236}">
                <a16:creationId xmlns:a16="http://schemas.microsoft.com/office/drawing/2014/main" id="{73E49A6D-B61C-D2CE-5504-66D53A123963}"/>
              </a:ext>
            </a:extLst>
          </p:cNvPr>
          <p:cNvSpPr/>
          <p:nvPr/>
        </p:nvSpPr>
        <p:spPr>
          <a:xfrm>
            <a:off x="9772827" y="3846902"/>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err="1">
                <a:solidFill>
                  <a:srgbClr val="000000"/>
                </a:solidFill>
                <a:effectLst/>
                <a:latin typeface="Calibri" panose="020F0502020204030204" pitchFamily="34" charset="0"/>
              </a:rPr>
              <a:t>DataManager</a:t>
            </a:r>
            <a:r>
              <a:rPr lang="fr-FR" sz="1800" b="0" i="0" dirty="0">
                <a:solidFill>
                  <a:srgbClr val="000000"/>
                </a:solidFill>
                <a:effectLst/>
                <a:latin typeface="Calibri" panose="020F0502020204030204" pitchFamily="34" charset="0"/>
              </a:rPr>
              <a:t> </a:t>
            </a:r>
            <a:endParaRPr lang="fr-FR" dirty="0"/>
          </a:p>
        </p:txBody>
      </p:sp>
      <p:sp>
        <p:nvSpPr>
          <p:cNvPr id="21" name="Rectangle 20">
            <a:extLst>
              <a:ext uri="{FF2B5EF4-FFF2-40B4-BE49-F238E27FC236}">
                <a16:creationId xmlns:a16="http://schemas.microsoft.com/office/drawing/2014/main" id="{512DFADA-3617-A3FC-B6CE-9230FFF7DF05}"/>
              </a:ext>
            </a:extLst>
          </p:cNvPr>
          <p:cNvSpPr/>
          <p:nvPr/>
        </p:nvSpPr>
        <p:spPr>
          <a:xfrm>
            <a:off x="1071078" y="3277409"/>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err="1">
                <a:solidFill>
                  <a:srgbClr val="000000"/>
                </a:solidFill>
                <a:effectLst/>
                <a:latin typeface="Calibri" panose="020F0502020204030204" pitchFamily="34" charset="0"/>
              </a:rPr>
              <a:t>Borrower</a:t>
            </a:r>
            <a:r>
              <a:rPr lang="fr-FR" sz="1800" b="0" i="0" dirty="0">
                <a:solidFill>
                  <a:srgbClr val="000000"/>
                </a:solidFill>
                <a:effectLst/>
                <a:latin typeface="Calibri" panose="020F0502020204030204" pitchFamily="34" charset="0"/>
              </a:rPr>
              <a:t> </a:t>
            </a:r>
            <a:endParaRPr lang="fr-FR" dirty="0"/>
          </a:p>
        </p:txBody>
      </p:sp>
      <p:sp>
        <p:nvSpPr>
          <p:cNvPr id="22" name="Rectangle 21">
            <a:extLst>
              <a:ext uri="{FF2B5EF4-FFF2-40B4-BE49-F238E27FC236}">
                <a16:creationId xmlns:a16="http://schemas.microsoft.com/office/drawing/2014/main" id="{37D93B21-E6AB-A218-84C2-2BA6E3CFE1CC}"/>
              </a:ext>
            </a:extLst>
          </p:cNvPr>
          <p:cNvSpPr/>
          <p:nvPr/>
        </p:nvSpPr>
        <p:spPr>
          <a:xfrm>
            <a:off x="6581274" y="5411168"/>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rgbClr val="000000"/>
                </a:solidFill>
                <a:effectLst/>
                <a:latin typeface="Calibri" panose="020F0502020204030204" pitchFamily="34" charset="0"/>
              </a:rPr>
              <a:t>Part</a:t>
            </a:r>
            <a:r>
              <a:rPr lang="fr-FR" sz="1800" b="0" i="0" dirty="0">
                <a:solidFill>
                  <a:srgbClr val="000000"/>
                </a:solidFill>
                <a:effectLst/>
                <a:latin typeface="Calibri" panose="020F0502020204030204" pitchFamily="34" charset="0"/>
              </a:rPr>
              <a:t> </a:t>
            </a:r>
            <a:endParaRPr lang="fr-FR" dirty="0"/>
          </a:p>
        </p:txBody>
      </p:sp>
      <p:sp>
        <p:nvSpPr>
          <p:cNvPr id="23" name="Rectangle 22">
            <a:extLst>
              <a:ext uri="{FF2B5EF4-FFF2-40B4-BE49-F238E27FC236}">
                <a16:creationId xmlns:a16="http://schemas.microsoft.com/office/drawing/2014/main" id="{F2DAB3E6-70B7-1508-4968-EEF0B761AED3}"/>
              </a:ext>
            </a:extLst>
          </p:cNvPr>
          <p:cNvSpPr/>
          <p:nvPr/>
        </p:nvSpPr>
        <p:spPr>
          <a:xfrm>
            <a:off x="3519237" y="3277409"/>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err="1">
                <a:solidFill>
                  <a:srgbClr val="000000"/>
                </a:solidFill>
                <a:effectLst/>
                <a:latin typeface="Calibri" panose="020F0502020204030204" pitchFamily="34" charset="0"/>
              </a:rPr>
              <a:t>Lender</a:t>
            </a:r>
            <a:r>
              <a:rPr lang="fr-FR" sz="1800" b="0" i="0" dirty="0">
                <a:solidFill>
                  <a:srgbClr val="000000"/>
                </a:solidFill>
                <a:effectLst/>
                <a:latin typeface="Calibri" panose="020F0502020204030204" pitchFamily="34" charset="0"/>
              </a:rPr>
              <a:t> </a:t>
            </a:r>
            <a:endParaRPr lang="fr-FR" dirty="0"/>
          </a:p>
        </p:txBody>
      </p:sp>
      <p:sp>
        <p:nvSpPr>
          <p:cNvPr id="24" name="Rectangle 23">
            <a:extLst>
              <a:ext uri="{FF2B5EF4-FFF2-40B4-BE49-F238E27FC236}">
                <a16:creationId xmlns:a16="http://schemas.microsoft.com/office/drawing/2014/main" id="{D471D45A-8A27-506F-987C-BA7BDE01C9A5}"/>
              </a:ext>
            </a:extLst>
          </p:cNvPr>
          <p:cNvSpPr/>
          <p:nvPr/>
        </p:nvSpPr>
        <p:spPr>
          <a:xfrm>
            <a:off x="4205037" y="5409442"/>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a:solidFill>
                  <a:srgbClr val="000000"/>
                </a:solidFill>
                <a:effectLst/>
                <a:latin typeface="Calibri" panose="020F0502020204030204" pitchFamily="34" charset="0"/>
              </a:rPr>
              <a:t>Facility</a:t>
            </a:r>
            <a:r>
              <a:rPr lang="fr-FR" sz="1800" b="0" i="0">
                <a:solidFill>
                  <a:srgbClr val="000000"/>
                </a:solidFill>
                <a:effectLst/>
                <a:latin typeface="Calibri" panose="020F0502020204030204" pitchFamily="34" charset="0"/>
              </a:rPr>
              <a:t> </a:t>
            </a:r>
            <a:endParaRPr lang="fr-FR"/>
          </a:p>
        </p:txBody>
      </p:sp>
      <p:sp>
        <p:nvSpPr>
          <p:cNvPr id="25" name="Rectangle 24">
            <a:extLst>
              <a:ext uri="{FF2B5EF4-FFF2-40B4-BE49-F238E27FC236}">
                <a16:creationId xmlns:a16="http://schemas.microsoft.com/office/drawing/2014/main" id="{7B4F2E71-6BE2-AF05-2DC6-661F5A31C07C}"/>
              </a:ext>
            </a:extLst>
          </p:cNvPr>
          <p:cNvSpPr/>
          <p:nvPr/>
        </p:nvSpPr>
        <p:spPr>
          <a:xfrm>
            <a:off x="2346157" y="4520066"/>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i="0" dirty="0">
                <a:solidFill>
                  <a:srgbClr val="000000"/>
                </a:solidFill>
                <a:effectLst/>
                <a:latin typeface="Calibri" panose="020F0502020204030204" pitchFamily="34" charset="0"/>
              </a:rPr>
              <a:t>Deal</a:t>
            </a:r>
            <a:r>
              <a:rPr lang="fr-FR" sz="1800" b="0" i="0" dirty="0">
                <a:solidFill>
                  <a:srgbClr val="000000"/>
                </a:solidFill>
                <a:effectLst/>
                <a:latin typeface="Calibri" panose="020F0502020204030204" pitchFamily="34" charset="0"/>
              </a:rPr>
              <a:t> </a:t>
            </a:r>
            <a:endParaRPr lang="fr-FR" dirty="0"/>
          </a:p>
        </p:txBody>
      </p:sp>
      <p:sp>
        <p:nvSpPr>
          <p:cNvPr id="26" name="Rectangle 25">
            <a:extLst>
              <a:ext uri="{FF2B5EF4-FFF2-40B4-BE49-F238E27FC236}">
                <a16:creationId xmlns:a16="http://schemas.microsoft.com/office/drawing/2014/main" id="{51979B0A-032A-574C-582E-DD18452DA26C}"/>
              </a:ext>
            </a:extLst>
          </p:cNvPr>
          <p:cNvSpPr/>
          <p:nvPr/>
        </p:nvSpPr>
        <p:spPr>
          <a:xfrm>
            <a:off x="2283995" y="2309067"/>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0" dirty="0" err="1">
                <a:solidFill>
                  <a:srgbClr val="000000"/>
                </a:solidFill>
                <a:effectLst/>
                <a:latin typeface="WordVisi_MSFontService"/>
              </a:rPr>
              <a:t>Company</a:t>
            </a:r>
            <a:endParaRPr lang="fr-FR" dirty="0"/>
          </a:p>
        </p:txBody>
      </p:sp>
      <p:cxnSp>
        <p:nvCxnSpPr>
          <p:cNvPr id="30" name="Connecteur droit avec flèche 29">
            <a:extLst>
              <a:ext uri="{FF2B5EF4-FFF2-40B4-BE49-F238E27FC236}">
                <a16:creationId xmlns:a16="http://schemas.microsoft.com/office/drawing/2014/main" id="{1A3F4C40-2477-C9EA-8A00-AB8DDD8F4112}"/>
              </a:ext>
            </a:extLst>
          </p:cNvPr>
          <p:cNvCxnSpPr>
            <a:cxnSpLocks/>
            <a:stCxn id="21" idx="0"/>
            <a:endCxn id="26" idx="2"/>
          </p:cNvCxnSpPr>
          <p:nvPr/>
        </p:nvCxnSpPr>
        <p:spPr>
          <a:xfrm flipV="1">
            <a:off x="2031599" y="2878562"/>
            <a:ext cx="1212917" cy="398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E2F30A3F-D10A-BC6D-A3FA-02A3743D9EE5}"/>
              </a:ext>
            </a:extLst>
          </p:cNvPr>
          <p:cNvCxnSpPr>
            <a:cxnSpLocks/>
            <a:stCxn id="23" idx="0"/>
            <a:endCxn id="26" idx="2"/>
          </p:cNvCxnSpPr>
          <p:nvPr/>
        </p:nvCxnSpPr>
        <p:spPr>
          <a:xfrm flipH="1" flipV="1">
            <a:off x="3244516" y="2878562"/>
            <a:ext cx="1235242" cy="398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eur droit 35">
            <a:extLst>
              <a:ext uri="{FF2B5EF4-FFF2-40B4-BE49-F238E27FC236}">
                <a16:creationId xmlns:a16="http://schemas.microsoft.com/office/drawing/2014/main" id="{1794FAFD-8E66-E5EA-8775-5F6503E7C546}"/>
              </a:ext>
            </a:extLst>
          </p:cNvPr>
          <p:cNvCxnSpPr>
            <a:cxnSpLocks/>
            <a:stCxn id="25" idx="0"/>
            <a:endCxn id="21" idx="2"/>
          </p:cNvCxnSpPr>
          <p:nvPr/>
        </p:nvCxnSpPr>
        <p:spPr>
          <a:xfrm flipH="1" flipV="1">
            <a:off x="2031599" y="3846904"/>
            <a:ext cx="1275079" cy="673162"/>
          </a:xfrm>
          <a:prstGeom prst="line">
            <a:avLst/>
          </a:prstGeom>
        </p:spPr>
        <p:style>
          <a:lnRef idx="1">
            <a:schemeClr val="dk1"/>
          </a:lnRef>
          <a:fillRef idx="0">
            <a:schemeClr val="dk1"/>
          </a:fillRef>
          <a:effectRef idx="0">
            <a:schemeClr val="dk1"/>
          </a:effectRef>
          <a:fontRef idx="minor">
            <a:schemeClr val="tx1"/>
          </a:fontRef>
        </p:style>
      </p:cxnSp>
      <p:cxnSp>
        <p:nvCxnSpPr>
          <p:cNvPr id="38" name="Connecteur droit 37">
            <a:extLst>
              <a:ext uri="{FF2B5EF4-FFF2-40B4-BE49-F238E27FC236}">
                <a16:creationId xmlns:a16="http://schemas.microsoft.com/office/drawing/2014/main" id="{BE3C97D1-BA6A-9436-EDDA-CB29D7A96546}"/>
              </a:ext>
            </a:extLst>
          </p:cNvPr>
          <p:cNvCxnSpPr>
            <a:cxnSpLocks/>
            <a:stCxn id="25" idx="0"/>
            <a:endCxn id="23" idx="2"/>
          </p:cNvCxnSpPr>
          <p:nvPr/>
        </p:nvCxnSpPr>
        <p:spPr>
          <a:xfrm flipV="1">
            <a:off x="3306678" y="3846904"/>
            <a:ext cx="1173080" cy="673162"/>
          </a:xfrm>
          <a:prstGeom prst="line">
            <a:avLst/>
          </a:prstGeom>
        </p:spPr>
        <p:style>
          <a:lnRef idx="1">
            <a:schemeClr val="dk1"/>
          </a:lnRef>
          <a:fillRef idx="0">
            <a:schemeClr val="dk1"/>
          </a:fillRef>
          <a:effectRef idx="0">
            <a:schemeClr val="dk1"/>
          </a:effectRef>
          <a:fontRef idx="minor">
            <a:schemeClr val="tx1"/>
          </a:fontRef>
        </p:style>
      </p:cxnSp>
      <p:cxnSp>
        <p:nvCxnSpPr>
          <p:cNvPr id="41" name="Connecteur droit 40">
            <a:extLst>
              <a:ext uri="{FF2B5EF4-FFF2-40B4-BE49-F238E27FC236}">
                <a16:creationId xmlns:a16="http://schemas.microsoft.com/office/drawing/2014/main" id="{8DA8A636-31E7-1C65-A7CD-1C7CDBEC356A}"/>
              </a:ext>
            </a:extLst>
          </p:cNvPr>
          <p:cNvCxnSpPr>
            <a:cxnSpLocks/>
            <a:stCxn id="24" idx="1"/>
            <a:endCxn id="25" idx="2"/>
          </p:cNvCxnSpPr>
          <p:nvPr/>
        </p:nvCxnSpPr>
        <p:spPr>
          <a:xfrm flipH="1" flipV="1">
            <a:off x="3306678" y="5089561"/>
            <a:ext cx="898359" cy="604629"/>
          </a:xfrm>
          <a:prstGeom prst="line">
            <a:avLst/>
          </a:prstGeom>
        </p:spPr>
        <p:style>
          <a:lnRef idx="1">
            <a:schemeClr val="dk1"/>
          </a:lnRef>
          <a:fillRef idx="0">
            <a:schemeClr val="dk1"/>
          </a:fillRef>
          <a:effectRef idx="0">
            <a:schemeClr val="dk1"/>
          </a:effectRef>
          <a:fontRef idx="minor">
            <a:schemeClr val="tx1"/>
          </a:fontRef>
        </p:style>
      </p:cxnSp>
      <p:cxnSp>
        <p:nvCxnSpPr>
          <p:cNvPr id="44" name="Connecteur droit 43">
            <a:extLst>
              <a:ext uri="{FF2B5EF4-FFF2-40B4-BE49-F238E27FC236}">
                <a16:creationId xmlns:a16="http://schemas.microsoft.com/office/drawing/2014/main" id="{F1E580A9-96D9-22F6-EC75-7E5F1FBA23D1}"/>
              </a:ext>
            </a:extLst>
          </p:cNvPr>
          <p:cNvCxnSpPr>
            <a:cxnSpLocks/>
            <a:stCxn id="22" idx="1"/>
            <a:endCxn id="24" idx="3"/>
          </p:cNvCxnSpPr>
          <p:nvPr/>
        </p:nvCxnSpPr>
        <p:spPr>
          <a:xfrm flipH="1" flipV="1">
            <a:off x="6126079" y="5694190"/>
            <a:ext cx="455195" cy="1726"/>
          </a:xfrm>
          <a:prstGeom prst="line">
            <a:avLst/>
          </a:prstGeom>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AC583C8-6B70-7783-9DED-10ED4E932015}"/>
              </a:ext>
            </a:extLst>
          </p:cNvPr>
          <p:cNvSpPr/>
          <p:nvPr/>
        </p:nvSpPr>
        <p:spPr>
          <a:xfrm>
            <a:off x="1078627" y="2059421"/>
            <a:ext cx="7733679" cy="416208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51">
            <a:extLst>
              <a:ext uri="{FF2B5EF4-FFF2-40B4-BE49-F238E27FC236}">
                <a16:creationId xmlns:a16="http://schemas.microsoft.com/office/drawing/2014/main" id="{DF076532-265B-0EAA-5649-132BF2B8089C}"/>
              </a:ext>
            </a:extLst>
          </p:cNvPr>
          <p:cNvCxnSpPr>
            <a:cxnSpLocks/>
            <a:stCxn id="50" idx="3"/>
            <a:endCxn id="20" idx="1"/>
          </p:cNvCxnSpPr>
          <p:nvPr/>
        </p:nvCxnSpPr>
        <p:spPr>
          <a:xfrm flipV="1">
            <a:off x="8812306" y="4131650"/>
            <a:ext cx="960521" cy="8814"/>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C0CB969C-A128-1AD0-19ED-57961A04FAB6}"/>
              </a:ext>
            </a:extLst>
          </p:cNvPr>
          <p:cNvSpPr/>
          <p:nvPr/>
        </p:nvSpPr>
        <p:spPr>
          <a:xfrm>
            <a:off x="970598" y="5648221"/>
            <a:ext cx="1921042" cy="5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dirty="0">
                <a:solidFill>
                  <a:srgbClr val="000000"/>
                </a:solidFill>
                <a:latin typeface="Calibri"/>
                <a:ea typeface="Calibri"/>
                <a:cs typeface="Calibri"/>
              </a:rPr>
              <a:t>Portfolio</a:t>
            </a:r>
            <a:endParaRPr lang="en-US" dirty="0"/>
          </a:p>
        </p:txBody>
      </p:sp>
      <p:cxnSp>
        <p:nvCxnSpPr>
          <p:cNvPr id="4" name="Connecteur droit 40">
            <a:extLst>
              <a:ext uri="{FF2B5EF4-FFF2-40B4-BE49-F238E27FC236}">
                <a16:creationId xmlns:a16="http://schemas.microsoft.com/office/drawing/2014/main" id="{3EE9875A-39F9-B91F-0D19-D8734C8B3051}"/>
              </a:ext>
            </a:extLst>
          </p:cNvPr>
          <p:cNvCxnSpPr>
            <a:cxnSpLocks/>
          </p:cNvCxnSpPr>
          <p:nvPr/>
        </p:nvCxnSpPr>
        <p:spPr>
          <a:xfrm flipV="1">
            <a:off x="2878959" y="5109353"/>
            <a:ext cx="447511" cy="7629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5589177" cy="610863"/>
          </a:xfrm>
        </p:spPr>
        <p:txBody>
          <a:bodyPr rtlCol="0">
            <a:normAutofit/>
          </a:bodyPr>
          <a:lstStyle/>
          <a:p>
            <a:pPr rtl="0"/>
            <a:r>
              <a:rPr lang="fr-FR" dirty="0"/>
              <a:t>Concepts utilisé</a:t>
            </a:r>
          </a:p>
        </p:txBody>
      </p:sp>
      <p:sp>
        <p:nvSpPr>
          <p:cNvPr id="3" name="Espace réservé au texte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fr-FR" dirty="0"/>
              <a:t>Concepts</a:t>
            </a:r>
          </a:p>
        </p:txBody>
      </p:sp>
      <p:sp>
        <p:nvSpPr>
          <p:cNvPr id="5" name="Espace réservé du contenu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rtlCol="0"/>
          <a:lstStyle/>
          <a:p>
            <a:pPr rtl="0"/>
            <a:r>
              <a:rPr lang="fr-FR" b="1" dirty="0"/>
              <a:t>Héritage</a:t>
            </a:r>
            <a:r>
              <a:rPr lang="fr-FR" dirty="0"/>
              <a:t> </a:t>
            </a:r>
            <a:r>
              <a:rPr lang="fr-FR" sz="1400" dirty="0"/>
              <a:t>(</a:t>
            </a:r>
            <a:r>
              <a:rPr lang="fr-FR" sz="1400" i="1" dirty="0" err="1"/>
              <a:t>Company</a:t>
            </a:r>
            <a:r>
              <a:rPr lang="fr-FR" sz="1400" i="1" dirty="0"/>
              <a:t> </a:t>
            </a:r>
            <a:r>
              <a:rPr lang="fr-FR" sz="1400" b="0" i="1" dirty="0">
                <a:solidFill>
                  <a:srgbClr val="212121"/>
                </a:solidFill>
                <a:effectLst/>
                <a:latin typeface="-apple-system"/>
              </a:rPr>
              <a:t>→ </a:t>
            </a:r>
            <a:r>
              <a:rPr lang="fr-FR" sz="1400" i="1" dirty="0" err="1"/>
              <a:t>Borrower</a:t>
            </a:r>
            <a:r>
              <a:rPr lang="fr-FR" sz="1400" i="1" dirty="0"/>
              <a:t>, </a:t>
            </a:r>
            <a:r>
              <a:rPr lang="fr-FR" sz="1400" i="1" dirty="0" err="1"/>
              <a:t>Company</a:t>
            </a:r>
            <a:r>
              <a:rPr lang="fr-FR" sz="1400" i="1" dirty="0"/>
              <a:t> </a:t>
            </a:r>
            <a:r>
              <a:rPr lang="fr-FR" sz="1400" b="0" i="1" dirty="0">
                <a:solidFill>
                  <a:srgbClr val="212121"/>
                </a:solidFill>
                <a:effectLst/>
                <a:latin typeface="-apple-system"/>
              </a:rPr>
              <a:t>→</a:t>
            </a:r>
            <a:r>
              <a:rPr lang="fr-FR" sz="1400" i="1" dirty="0"/>
              <a:t> </a:t>
            </a:r>
            <a:r>
              <a:rPr lang="fr-FR" sz="1400" i="1" dirty="0" err="1"/>
              <a:t>Lender</a:t>
            </a:r>
            <a:r>
              <a:rPr lang="fr-FR" sz="1400" dirty="0"/>
              <a:t>)</a:t>
            </a:r>
          </a:p>
          <a:p>
            <a:r>
              <a:rPr lang="fr-FR" b="1" dirty="0"/>
              <a:t>Redéfinition </a:t>
            </a:r>
            <a:r>
              <a:rPr lang="fr-FR" sz="1400" dirty="0"/>
              <a:t>(</a:t>
            </a:r>
            <a:r>
              <a:rPr lang="fr-FR" sz="1400" i="1" dirty="0"/>
              <a:t>fonction</a:t>
            </a:r>
            <a:r>
              <a:rPr lang="fr-FR" sz="1400" dirty="0"/>
              <a:t> </a:t>
            </a:r>
            <a:r>
              <a:rPr lang="fr-FR" sz="1400" i="1" dirty="0" err="1"/>
              <a:t>displayInformation</a:t>
            </a:r>
            <a:r>
              <a:rPr lang="fr-FR" sz="1400" i="1" dirty="0"/>
              <a:t>() de </a:t>
            </a:r>
            <a:r>
              <a:rPr lang="fr-FR" sz="1400" i="1" dirty="0" err="1"/>
              <a:t>Company</a:t>
            </a:r>
            <a:r>
              <a:rPr lang="fr-FR" sz="1400" i="1" dirty="0"/>
              <a:t> par les classes filles</a:t>
            </a:r>
            <a:r>
              <a:rPr lang="fr-FR" sz="1400" dirty="0"/>
              <a:t>) </a:t>
            </a:r>
            <a:endParaRPr lang="fr-FR" dirty="0"/>
          </a:p>
          <a:p>
            <a:r>
              <a:rPr lang="fr-FR" b="1" dirty="0"/>
              <a:t>Surcharge</a:t>
            </a:r>
            <a:r>
              <a:rPr lang="fr-FR" dirty="0"/>
              <a:t> </a:t>
            </a:r>
            <a:r>
              <a:rPr lang="fr-FR" sz="1400" dirty="0"/>
              <a:t>(</a:t>
            </a:r>
            <a:r>
              <a:rPr lang="fr-FR" sz="1400" i="1" dirty="0" err="1"/>
              <a:t>getDeals</a:t>
            </a:r>
            <a:r>
              <a:rPr lang="fr-FR" sz="1400" i="1" dirty="0"/>
              <a:t>(), </a:t>
            </a:r>
            <a:r>
              <a:rPr lang="fr-FR" sz="1400" i="1" dirty="0" err="1"/>
              <a:t>getDeals</a:t>
            </a:r>
            <a:r>
              <a:rPr lang="fr-FR" sz="1400" i="1" dirty="0"/>
              <a:t>(</a:t>
            </a:r>
            <a:r>
              <a:rPr lang="fr-FR" sz="1400" i="1" dirty="0" err="1"/>
              <a:t>DealStatus</a:t>
            </a:r>
            <a:r>
              <a:rPr lang="fr-FR" sz="1400" i="1" dirty="0"/>
              <a:t>) dans le </a:t>
            </a:r>
            <a:r>
              <a:rPr lang="fr-FR" sz="1400" i="1" dirty="0" err="1"/>
              <a:t>DataManager</a:t>
            </a:r>
            <a:r>
              <a:rPr lang="fr-FR" sz="1400" i="1" dirty="0"/>
              <a:t>)</a:t>
            </a:r>
            <a:endParaRPr lang="fr-FR" i="1" dirty="0"/>
          </a:p>
          <a:p>
            <a:pPr rtl="0"/>
            <a:r>
              <a:rPr lang="fr-FR" b="1" dirty="0"/>
              <a:t>Encapsulation</a:t>
            </a:r>
          </a:p>
          <a:p>
            <a:pPr rtl="0"/>
            <a:endParaRPr lang="fr-FR" dirty="0"/>
          </a:p>
        </p:txBody>
      </p:sp>
      <p:sp>
        <p:nvSpPr>
          <p:cNvPr id="4" name="Espace réservé du texte 3">
            <a:extLst>
              <a:ext uri="{FF2B5EF4-FFF2-40B4-BE49-F238E27FC236}">
                <a16:creationId xmlns:a16="http://schemas.microsoft.com/office/drawing/2014/main" id="{6AF03CC0-7DA0-ED4F-B612-580E138D588A}"/>
              </a:ext>
            </a:extLst>
          </p:cNvPr>
          <p:cNvSpPr>
            <a:spLocks noGrp="1"/>
          </p:cNvSpPr>
          <p:nvPr>
            <p:ph type="body" idx="10"/>
          </p:nvPr>
        </p:nvSpPr>
        <p:spPr/>
        <p:txBody>
          <a:bodyPr rtlCol="0"/>
          <a:lstStyle/>
          <a:p>
            <a:pPr rtl="0"/>
            <a:r>
              <a:rPr lang="fr-FR" dirty="0"/>
              <a:t>Limite</a:t>
            </a:r>
          </a:p>
        </p:txBody>
      </p:sp>
      <p:sp>
        <p:nvSpPr>
          <p:cNvPr id="6" name="Espace réservé du contenu 5">
            <a:extLst>
              <a:ext uri="{FF2B5EF4-FFF2-40B4-BE49-F238E27FC236}">
                <a16:creationId xmlns:a16="http://schemas.microsoft.com/office/drawing/2014/main" id="{B7D8EEE0-6E1C-9F47-936F-25FCC2FC368C}"/>
              </a:ext>
            </a:extLst>
          </p:cNvPr>
          <p:cNvSpPr>
            <a:spLocks noGrp="1"/>
          </p:cNvSpPr>
          <p:nvPr>
            <p:ph sz="half" idx="13"/>
          </p:nvPr>
        </p:nvSpPr>
        <p:spPr/>
        <p:txBody>
          <a:bodyPr rtlCol="0"/>
          <a:lstStyle/>
          <a:p>
            <a:pPr marL="0" indent="0" rtl="0">
              <a:buNone/>
            </a:pPr>
            <a:r>
              <a:rPr lang="fr-FR" sz="1400" dirty="0"/>
              <a:t>Dans notre application, l'héritage et le polymorphisme ont été peu utilisés, car la nature du problème ne justifiait pas leur large application, les classes possédant des attributs et comportements distincts et les situations nécessitant le traitement interchangeable de différents types d'objets étant rares.</a:t>
            </a:r>
          </a:p>
          <a:p>
            <a:pPr marL="0" indent="0" rtl="0">
              <a:buNone/>
            </a:pPr>
            <a:endParaRPr lang="fr-FR" dirty="0"/>
          </a:p>
        </p:txBody>
      </p:sp>
      <p:sp>
        <p:nvSpPr>
          <p:cNvPr id="9" name="Espace réservé du numéro de diapositive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fr-FR" smtClean="0"/>
              <a:pPr algn="l" rtl="0"/>
              <a:t>4</a:t>
            </a:fld>
            <a:endParaRPr lang="fr-FR"/>
          </a:p>
        </p:txBody>
      </p:sp>
      <p:sp>
        <p:nvSpPr>
          <p:cNvPr id="8" name="Espace réservé du pied de page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fr-FR" dirty="0"/>
              <a:t>Projet C++</a:t>
            </a:r>
            <a:endParaRPr lang="fr-FR" sz="1100" dirty="0"/>
          </a:p>
        </p:txBody>
      </p:sp>
      <p:sp>
        <p:nvSpPr>
          <p:cNvPr id="7" name="Espace réservé de la date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rtlCol="0"/>
          <a:lstStyle/>
          <a:p>
            <a:pPr rtl="0"/>
            <a:fld id="{60EEB114-6741-4988-97C1-7C8E8F8F85CA}" type="datetime4">
              <a:rPr lang="fr-FR" sz="1100" smtClean="0"/>
              <a:t>26 juin 2023</a:t>
            </a:fld>
            <a:endParaRPr lang="fr-FR" sz="1100"/>
          </a:p>
        </p:txBody>
      </p:sp>
    </p:spTree>
    <p:extLst>
      <p:ext uri="{BB962C8B-B14F-4D97-AF65-F5344CB8AC3E}">
        <p14:creationId xmlns:p14="http://schemas.microsoft.com/office/powerpoint/2010/main" val="12692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fr-FR" dirty="0"/>
              <a:t>Fonctionnalités </a:t>
            </a:r>
          </a:p>
        </p:txBody>
      </p:sp>
      <p:sp>
        <p:nvSpPr>
          <p:cNvPr id="45" name="Espace réservé du texte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rtlCol="0"/>
          <a:lstStyle/>
          <a:p>
            <a:pPr rtl="0"/>
            <a:r>
              <a:rPr lang="fr-FR" dirty="0"/>
              <a:t>Création </a:t>
            </a:r>
          </a:p>
        </p:txBody>
      </p:sp>
      <p:sp>
        <p:nvSpPr>
          <p:cNvPr id="44" name="Espace réservé du texte 43">
            <a:extLst>
              <a:ext uri="{FF2B5EF4-FFF2-40B4-BE49-F238E27FC236}">
                <a16:creationId xmlns:a16="http://schemas.microsoft.com/office/drawing/2014/main" id="{906E4DF9-127F-4650-8BAA-2521A37885B0}"/>
              </a:ext>
            </a:extLst>
          </p:cNvPr>
          <p:cNvSpPr>
            <a:spLocks noGrp="1"/>
          </p:cNvSpPr>
          <p:nvPr>
            <p:ph type="body" sz="quarter" idx="10"/>
          </p:nvPr>
        </p:nvSpPr>
        <p:spPr>
          <a:xfrm>
            <a:off x="962396" y="2656904"/>
            <a:ext cx="2639681" cy="315915"/>
          </a:xfrm>
        </p:spPr>
        <p:txBody>
          <a:bodyPr vert="horz" lIns="91440" tIns="45720" rIns="91440" bIns="45720" rtlCol="0" anchor="t">
            <a:noAutofit/>
          </a:bodyPr>
          <a:lstStyle/>
          <a:p>
            <a:r>
              <a:rPr lang="fr-FR" sz="1400" dirty="0" err="1"/>
              <a:t>Lender</a:t>
            </a:r>
            <a:r>
              <a:rPr lang="fr-FR" sz="1400" dirty="0"/>
              <a:t>, </a:t>
            </a:r>
            <a:r>
              <a:rPr lang="fr-FR" sz="1400" dirty="0" err="1"/>
              <a:t>Borrower</a:t>
            </a:r>
            <a:r>
              <a:rPr lang="fr-FR" sz="1400" dirty="0"/>
              <a:t>, Deal</a:t>
            </a:r>
          </a:p>
        </p:txBody>
      </p:sp>
      <p:sp>
        <p:nvSpPr>
          <p:cNvPr id="47" name="Espace réservé du texte 46">
            <a:extLst>
              <a:ext uri="{FF2B5EF4-FFF2-40B4-BE49-F238E27FC236}">
                <a16:creationId xmlns:a16="http://schemas.microsoft.com/office/drawing/2014/main" id="{DDA232CE-EB44-41DD-920C-AEDD5C33D2A5}"/>
              </a:ext>
            </a:extLst>
          </p:cNvPr>
          <p:cNvSpPr>
            <a:spLocks noGrp="1"/>
          </p:cNvSpPr>
          <p:nvPr>
            <p:ph type="body" sz="quarter" idx="14"/>
          </p:nvPr>
        </p:nvSpPr>
        <p:spPr>
          <a:xfrm>
            <a:off x="952500" y="3113085"/>
            <a:ext cx="4838700" cy="315915"/>
          </a:xfrm>
        </p:spPr>
        <p:txBody>
          <a:bodyPr rtlCol="0"/>
          <a:lstStyle/>
          <a:p>
            <a:pPr rtl="0"/>
            <a:r>
              <a:rPr lang="fr-FR" dirty="0"/>
              <a:t>Visualisation </a:t>
            </a:r>
          </a:p>
        </p:txBody>
      </p:sp>
      <p:sp>
        <p:nvSpPr>
          <p:cNvPr id="46" name="Espace réservé du texte 45">
            <a:extLst>
              <a:ext uri="{FF2B5EF4-FFF2-40B4-BE49-F238E27FC236}">
                <a16:creationId xmlns:a16="http://schemas.microsoft.com/office/drawing/2014/main" id="{A09D80D2-95FB-43C6-96F8-7EF7737C28BA}"/>
              </a:ext>
            </a:extLst>
          </p:cNvPr>
          <p:cNvSpPr>
            <a:spLocks noGrp="1"/>
          </p:cNvSpPr>
          <p:nvPr>
            <p:ph type="body" sz="quarter" idx="13"/>
          </p:nvPr>
        </p:nvSpPr>
        <p:spPr>
          <a:xfrm>
            <a:off x="952500" y="3524027"/>
            <a:ext cx="4838700" cy="636754"/>
          </a:xfrm>
        </p:spPr>
        <p:txBody>
          <a:bodyPr vert="horz" lIns="91440" tIns="45720" rIns="91440" bIns="45720" rtlCol="0" anchor="t">
            <a:noAutofit/>
          </a:bodyPr>
          <a:lstStyle/>
          <a:p>
            <a:r>
              <a:rPr lang="fr-FR" sz="1400" dirty="0" err="1"/>
              <a:t>Lender</a:t>
            </a:r>
            <a:r>
              <a:rPr lang="fr-FR" sz="1400" dirty="0"/>
              <a:t>, </a:t>
            </a:r>
            <a:r>
              <a:rPr lang="fr-FR" sz="1400" dirty="0" err="1"/>
              <a:t>Borrower</a:t>
            </a:r>
            <a:r>
              <a:rPr lang="fr-FR" sz="1400" dirty="0"/>
              <a:t>, Deal, Portfolio</a:t>
            </a:r>
          </a:p>
        </p:txBody>
      </p:sp>
      <p:sp>
        <p:nvSpPr>
          <p:cNvPr id="49" name="Espace réservé du texte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3940170"/>
            <a:ext cx="4838700" cy="315915"/>
          </a:xfrm>
        </p:spPr>
        <p:txBody>
          <a:bodyPr rtlCol="0"/>
          <a:lstStyle/>
          <a:p>
            <a:pPr rtl="0"/>
            <a:r>
              <a:rPr lang="fr-FR" dirty="0"/>
              <a:t>Remboursement d’une part </a:t>
            </a:r>
          </a:p>
        </p:txBody>
      </p:sp>
      <p:sp>
        <p:nvSpPr>
          <p:cNvPr id="48" name="Espace réservé du texte 47">
            <a:extLst>
              <a:ext uri="{FF2B5EF4-FFF2-40B4-BE49-F238E27FC236}">
                <a16:creationId xmlns:a16="http://schemas.microsoft.com/office/drawing/2014/main" id="{CEBFC0C0-C506-47F0-AE21-8A46DB86644A}"/>
              </a:ext>
            </a:extLst>
          </p:cNvPr>
          <p:cNvSpPr>
            <a:spLocks noGrp="1"/>
          </p:cNvSpPr>
          <p:nvPr>
            <p:ph type="body" sz="quarter" idx="15"/>
          </p:nvPr>
        </p:nvSpPr>
        <p:spPr>
          <a:xfrm>
            <a:off x="971550" y="4368561"/>
            <a:ext cx="4838700" cy="1360786"/>
          </a:xfrm>
        </p:spPr>
        <p:txBody>
          <a:bodyPr vert="horz" lIns="91440" tIns="45720" rIns="91440" bIns="45720" rtlCol="0" anchor="t">
            <a:noAutofit/>
          </a:bodyPr>
          <a:lstStyle/>
          <a:p>
            <a:pPr marL="285750" indent="-285750">
              <a:buFont typeface="Arial" panose="020B0604020202020204" pitchFamily="34" charset="0"/>
              <a:buChar char="•"/>
            </a:pPr>
            <a:r>
              <a:rPr lang="fr-FR" sz="1400" dirty="0"/>
              <a:t>Avec calcul du montant des intérêts d’une part lié à une Facility </a:t>
            </a:r>
          </a:p>
          <a:p>
            <a:pPr marL="285750" indent="-285750">
              <a:buFont typeface="Arial" panose="020B0604020202020204" pitchFamily="34" charset="0"/>
              <a:buChar char="•"/>
            </a:pPr>
            <a:r>
              <a:rPr lang="fr-FR" sz="1400" dirty="0"/>
              <a:t>Pour chaque </a:t>
            </a:r>
            <a:r>
              <a:rPr lang="fr-FR" sz="1400" dirty="0" err="1"/>
              <a:t>Lender</a:t>
            </a:r>
            <a:r>
              <a:rPr lang="fr-FR" sz="1400" dirty="0"/>
              <a:t> : calcule la part d'intérêts qui lui revient en fonction de son pourcentage de participation et on stocke cela dans le portfolio</a:t>
            </a:r>
          </a:p>
          <a:p>
            <a:pPr marL="285750" indent="-285750">
              <a:buFont typeface="Arial" panose="020B0604020202020204" pitchFamily="34" charset="0"/>
              <a:buChar char="•"/>
            </a:pPr>
            <a:endParaRPr lang="fr-FR" sz="1400" dirty="0"/>
          </a:p>
        </p:txBody>
      </p:sp>
      <p:sp>
        <p:nvSpPr>
          <p:cNvPr id="5" name="Espace réservé du numéro de diapositive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5</a:t>
            </a:fld>
            <a:endParaRPr lang="fr-FR"/>
          </a:p>
        </p:txBody>
      </p:sp>
      <p:sp>
        <p:nvSpPr>
          <p:cNvPr id="4" name="Espace réservé du pied de page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rtlCol="0"/>
          <a:lstStyle/>
          <a:p>
            <a:pPr rtl="0"/>
            <a:r>
              <a:rPr lang="fr-FR" dirty="0"/>
              <a:t>Projet C++</a:t>
            </a:r>
          </a:p>
        </p:txBody>
      </p:sp>
      <p:sp>
        <p:nvSpPr>
          <p:cNvPr id="3" name="Espace réservé de la date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rtlCol="0"/>
          <a:lstStyle/>
          <a:p>
            <a:pPr rtl="0"/>
            <a:fld id="{96012727-D5AB-4EAD-B29A-A79D263D6E35}" type="datetime4">
              <a:rPr lang="fr-FR" smtClean="0"/>
              <a:t>26 juin 2023</a:t>
            </a:fld>
            <a:endParaRPr lang="fr-FR"/>
          </a:p>
        </p:txBody>
      </p:sp>
      <p:pic>
        <p:nvPicPr>
          <p:cNvPr id="2050" name="Picture 2" descr="Une image contenant texte, capture d’écran, Police&#10;&#10;Description générée automatiquement">
            <a:extLst>
              <a:ext uri="{FF2B5EF4-FFF2-40B4-BE49-F238E27FC236}">
                <a16:creationId xmlns:a16="http://schemas.microsoft.com/office/drawing/2014/main" id="{AA3A8F60-C29A-C11C-30CD-658477217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2124894"/>
            <a:ext cx="5710740" cy="371169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Espace réservé du texte 44">
            <a:extLst>
              <a:ext uri="{FF2B5EF4-FFF2-40B4-BE49-F238E27FC236}">
                <a16:creationId xmlns:a16="http://schemas.microsoft.com/office/drawing/2014/main" id="{6CD3E6D4-475E-34F0-40D4-04A7FBBA87C0}"/>
              </a:ext>
            </a:extLst>
          </p:cNvPr>
          <p:cNvSpPr txBox="1">
            <a:spLocks/>
          </p:cNvSpPr>
          <p:nvPr/>
        </p:nvSpPr>
        <p:spPr>
          <a:xfrm>
            <a:off x="5835316" y="1736854"/>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Interface</a:t>
            </a:r>
          </a:p>
        </p:txBody>
      </p:sp>
    </p:spTree>
    <p:extLst>
      <p:ext uri="{BB962C8B-B14F-4D97-AF65-F5344CB8AC3E}">
        <p14:creationId xmlns:p14="http://schemas.microsoft.com/office/powerpoint/2010/main" val="64384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rtlCol="0"/>
          <a:lstStyle/>
          <a:p>
            <a:pPr rtl="0"/>
            <a:r>
              <a:rPr lang="fr-FR" dirty="0"/>
              <a:t>Conclusion</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1f85c2c-f49b-4e72-afc1-87ed94b00e76" xsi:nil="true"/>
    <_activity xmlns="d1f85c2c-f49b-4e72-afc1-87ed94b00e7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642E03BE439E4984312C45E17CDB08" ma:contentTypeVersion="14" ma:contentTypeDescription="Crée un document." ma:contentTypeScope="" ma:versionID="fc8ba084ea98f07f741dcba464765d03">
  <xsd:schema xmlns:xsd="http://www.w3.org/2001/XMLSchema" xmlns:xs="http://www.w3.org/2001/XMLSchema" xmlns:p="http://schemas.microsoft.com/office/2006/metadata/properties" xmlns:ns3="d1f85c2c-f49b-4e72-afc1-87ed94b00e76" xmlns:ns4="d61896d3-7461-4958-9e39-aff7ccb9e6ad" targetNamespace="http://schemas.microsoft.com/office/2006/metadata/properties" ma:root="true" ma:fieldsID="83dff91182b393b49182f3f6290062fa" ns3:_="" ns4:_="">
    <xsd:import namespace="d1f85c2c-f49b-4e72-afc1-87ed94b00e76"/>
    <xsd:import namespace="d61896d3-7461-4958-9e39-aff7ccb9e6a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85c2c-f49b-4e72-afc1-87ed94b00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1896d3-7461-4958-9e39-aff7ccb9e6ad"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SharingHintHash" ma:index="15"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d1f85c2c-f49b-4e72-afc1-87ed94b00e7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61896d3-7461-4958-9e39-aff7ccb9e6ad"/>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0BABB62-D5F2-4903-A8EA-35477E9B1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85c2c-f49b-4e72-afc1-87ed94b00e76"/>
    <ds:schemaRef ds:uri="d61896d3-7461-4958-9e39-aff7ccb9e6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{4D02186A-4339-4FA2-843E-2A16F3735CA5}tf78853419_win32</Template>
  <TotalTime>66</TotalTime>
  <Words>228</Words>
  <Application>Microsoft Office PowerPoint</Application>
  <PresentationFormat>Widescreen</PresentationFormat>
  <Paragraphs>53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Thème1</vt:lpstr>
      <vt:lpstr>Projet C++</vt:lpstr>
      <vt:lpstr>Introduction</vt:lpstr>
      <vt:lpstr>Diagramme de Classe</vt:lpstr>
      <vt:lpstr>Concepts utilisé</vt:lpstr>
      <vt:lpstr>Fonctionnalités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dc:title>
  <dc:creator>Mohamed Alassaf</dc:creator>
  <cp:lastModifiedBy>Mohamed Alassaf</cp:lastModifiedBy>
  <cp:revision>26</cp:revision>
  <dcterms:created xsi:type="dcterms:W3CDTF">2023-06-26T06:03:30Z</dcterms:created>
  <dcterms:modified xsi:type="dcterms:W3CDTF">2023-06-26T20:47:58Z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0x01010024642E03BE439E4984312C45E17CDB08</vt:lpwstr>
  </property>
</Properties>
</file>