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0" r:id="rId2"/>
    <p:sldId id="280" r:id="rId3"/>
    <p:sldId id="271" r:id="rId4"/>
    <p:sldId id="272" r:id="rId5"/>
    <p:sldId id="273" r:id="rId6"/>
    <p:sldId id="277" r:id="rId7"/>
    <p:sldId id="274" r:id="rId8"/>
    <p:sldId id="275" r:id="rId9"/>
    <p:sldId id="278" r:id="rId10"/>
    <p:sldId id="27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0587AF"/>
    <a:srgbClr val="2F5597"/>
    <a:srgbClr val="BAE7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890" autoAdjust="0"/>
  </p:normalViewPr>
  <p:slideViewPr>
    <p:cSldViewPr snapToGrid="0">
      <p:cViewPr varScale="1">
        <p:scale>
          <a:sx n="103" d="100"/>
          <a:sy n="103" d="100"/>
        </p:scale>
        <p:origin x="1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Users\samba\Downloads\metricsT3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dirty="0"/>
              <a:t>Average PIPELINE RUNTIME per Cluster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3583347314504342E-2"/>
          <c:y val="0.12930372594065365"/>
          <c:w val="0.89306618188392639"/>
          <c:h val="0.789822117922468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Compiled!$J$7</c:f>
              <c:strCache>
                <c:ptCount val="1"/>
                <c:pt idx="0">
                  <c:v>Average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Compiled!$I$8:$I$10</c:f>
              <c:strCache>
                <c:ptCount val="3"/>
                <c:pt idx="0">
                  <c:v>Baseline Node</c:v>
                </c:pt>
                <c:pt idx="1">
                  <c:v>Single Node</c:v>
                </c:pt>
                <c:pt idx="2">
                  <c:v>Multi Node</c:v>
                </c:pt>
              </c:strCache>
            </c:strRef>
          </c:cat>
          <c:val>
            <c:numRef>
              <c:f>Compiled!$J$8:$J$10</c:f>
              <c:numCache>
                <c:formatCode>General</c:formatCode>
                <c:ptCount val="3"/>
                <c:pt idx="0">
                  <c:v>30.483333333333334</c:v>
                </c:pt>
                <c:pt idx="1">
                  <c:v>7.5399999999999991</c:v>
                </c:pt>
                <c:pt idx="2">
                  <c:v>9.2666666666666675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61-4DED-8138-DE07DBA027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89104463"/>
        <c:axId val="1689104879"/>
      </c:barChart>
      <c:catAx>
        <c:axId val="16891044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9104879"/>
        <c:crosses val="autoZero"/>
        <c:auto val="1"/>
        <c:lblAlgn val="ctr"/>
        <c:lblOffset val="100"/>
        <c:noMultiLvlLbl val="0"/>
      </c:catAx>
      <c:valAx>
        <c:axId val="168910487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200" dirty="0"/>
                  <a:t>Runtime (mins)</a:t>
                </a:r>
              </a:p>
            </c:rich>
          </c:tx>
          <c:layout>
            <c:manualLayout>
              <c:xMode val="edge"/>
              <c:yMode val="edge"/>
              <c:x val="0"/>
              <c:y val="0.3472020651570896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91044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66F90-975F-42DE-A8C2-B4391E08AC0C}" type="datetimeFigureOut">
              <a:rPr lang="en-CA" smtClean="0"/>
              <a:t>2021-09-06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4AD28-D0EC-4B31-8D3A-82B84A4EB3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1185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4AD28-D0EC-4B31-8D3A-82B84A4EB33D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3596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- Adjust quotation , link purpose of quote to polynomial expansion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4AD28-D0EC-4B31-8D3A-82B84A4EB33D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0127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High level bullet points, link to </a:t>
            </a:r>
            <a:r>
              <a:rPr lang="en-CA" dirty="0" err="1"/>
              <a:t>databricks</a:t>
            </a:r>
            <a:r>
              <a:rPr lang="en-CA" dirty="0"/>
              <a:t> for further reading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4AD28-D0EC-4B31-8D3A-82B84A4EB33D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4226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Swimlanes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4AD28-D0EC-4B31-8D3A-82B84A4EB33D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4134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Adjust Plots, 1 chart per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4AD28-D0EC-4B31-8D3A-82B84A4EB33D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1467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Consistent colour scheme, key takeaways, merge 6 and 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4AD28-D0EC-4B31-8D3A-82B84A4EB33D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4398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Links to software in appendix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14AD28-D0EC-4B31-8D3A-82B84A4EB33D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308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0A151-0A6B-4B7F-8726-1F7337E2A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B9CEF-0768-417C-963A-A4D30B9A9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768F9-4105-4083-8E26-85348E65F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C7F5-A04E-4434-99A5-880A637EFAFB}" type="datetimeFigureOut">
              <a:rPr lang="en-CA" smtClean="0"/>
              <a:t>2021-09-06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84B98-0345-43A7-A1E5-1D3083F51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0111A-4A36-4F43-8213-4E506E133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D0A3-3EA5-4C0B-AC92-2898D53B22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3749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11CDE-99A3-4C04-BAED-51879BEB9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FB9036-C2BD-4DBB-BA72-1D5EA52F0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FC472-0335-41E0-9EAD-9DBA7AC8E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C7F5-A04E-4434-99A5-880A637EFAFB}" type="datetimeFigureOut">
              <a:rPr lang="en-CA" smtClean="0"/>
              <a:t>2021-09-06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50C22-47E7-4327-9CB5-3AF841473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C014E-BA6E-4D72-B89B-678EF3232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D0A3-3EA5-4C0B-AC92-2898D53B22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8751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5B8B38-BA49-46B9-8EDF-794148DD34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B0D40E-53A7-4E7A-AA4A-71C4C5001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CA1EA-B492-45DC-AD89-097C60CCF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C7F5-A04E-4434-99A5-880A637EFAFB}" type="datetimeFigureOut">
              <a:rPr lang="en-CA" smtClean="0"/>
              <a:t>2021-09-06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D0DF3-D582-4B8C-8E25-055425CC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26B22-E86F-4642-83AB-C84BD66AB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D0A3-3EA5-4C0B-AC92-2898D53B22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7855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4643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FB6DE-3CAB-47A8-915C-DC2811CCB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57FB3-7378-47D7-AC0B-05DB049A6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C526E-47A7-437D-A6F4-ED0E11993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C7F5-A04E-4434-99A5-880A637EFAFB}" type="datetimeFigureOut">
              <a:rPr lang="en-CA" smtClean="0"/>
              <a:t>2021-09-06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8B03D-D459-4379-BA9A-C9DEF2C5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1DED4-C935-406E-9ACE-B89A4240C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D0A3-3EA5-4C0B-AC92-2898D53B22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9978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A0D10-1411-496C-A716-ECA59D427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4F43A-5C69-4E52-BF3D-2046599E2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828CB-4EC9-4B17-9815-98B2E94C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C7F5-A04E-4434-99A5-880A637EFAFB}" type="datetimeFigureOut">
              <a:rPr lang="en-CA" smtClean="0"/>
              <a:t>2021-09-06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96F5E-4227-43FC-A505-1E0572146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5D74B-C274-4C58-BE2A-833434F7E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D0A3-3EA5-4C0B-AC92-2898D53B22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6838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FA565-0CA0-4D28-A931-C3A5A7FDE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99367-8310-4CB7-83A5-726F5D3C1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9BD5F8-9F52-4652-B24B-C26DB965D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E25A3-A263-46FD-8D29-088C4343C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C7F5-A04E-4434-99A5-880A637EFAFB}" type="datetimeFigureOut">
              <a:rPr lang="en-CA" smtClean="0"/>
              <a:t>2021-09-06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A05AC-DBA1-47E8-B707-67E599231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A89B7-5798-4254-86B6-5AEC36D33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D0A3-3EA5-4C0B-AC92-2898D53B22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0051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43120-DC2E-4F3E-BDA5-9F6747CD6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AB7EC-33E9-4065-8106-5F626CDDD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DA2587-D828-4BF7-965D-DF54074A4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6B71AA-D82F-418D-8596-15C878AE5E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C0CCD5-6713-44AE-B897-7BC5DD172D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CD28A9-DB7D-4B9F-B49E-F8DCE4389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C7F5-A04E-4434-99A5-880A637EFAFB}" type="datetimeFigureOut">
              <a:rPr lang="en-CA" smtClean="0"/>
              <a:t>2021-09-06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04A483-DE97-4632-AE7F-8A1BE1A03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4731F3-9D1E-4EA1-B162-6454CB26B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D0A3-3EA5-4C0B-AC92-2898D53B22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7432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DE251-B0B2-4BBE-AF79-AE22FF444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0F0A86-7F93-4DC1-9B14-A4B6B17AD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C7F5-A04E-4434-99A5-880A637EFAFB}" type="datetimeFigureOut">
              <a:rPr lang="en-CA" smtClean="0"/>
              <a:t>2021-09-06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6AB737-5157-467F-BBD9-EA1E6BA74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0A5DF-4AE2-4810-B1AC-95E6F3269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D0A3-3EA5-4C0B-AC92-2898D53B22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171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8B3714-0394-44E2-B0F7-AE0C518AA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C7F5-A04E-4434-99A5-880A637EFAFB}" type="datetimeFigureOut">
              <a:rPr lang="en-CA" smtClean="0"/>
              <a:t>2021-09-06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C5A08-74BD-4D1D-98A6-6EA3FEAF3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3464C6-A9A2-4DDF-AA17-E79130D3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D0A3-3EA5-4C0B-AC92-2898D53B22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702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6EDE6-7868-43D3-BC8B-536E097B9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FF1D5-38D0-4098-9D13-0C1AA9B97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E33363-8D07-4B16-96EB-6E4388615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0C168-AEF9-45BD-8F03-EDC5EBC90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C7F5-A04E-4434-99A5-880A637EFAFB}" type="datetimeFigureOut">
              <a:rPr lang="en-CA" smtClean="0"/>
              <a:t>2021-09-06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20BE1-1D75-4A5F-B9D2-C6704AE77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CDE9E-93BA-4C0B-858F-7C5FFB033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D0A3-3EA5-4C0B-AC92-2898D53B22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8087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C5FBD-AD5F-412A-A9AB-906C4C23F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ED27DB-9214-4486-9702-20445722E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BDBAB1-5B7B-4446-A5EC-7968166AC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73CDB-CAC2-4EE6-B8C9-26B4B5AB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C7F5-A04E-4434-99A5-880A637EFAFB}" type="datetimeFigureOut">
              <a:rPr lang="en-CA" smtClean="0"/>
              <a:t>2021-09-06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696FC-3919-4FC5-8366-0CB09025A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D829F-D865-4DAA-9BE6-1E467A21E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D0A3-3EA5-4C0B-AC92-2898D53B22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7130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CD750B-28A2-4A66-8716-7EA57249A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973B2-7D94-4183-977E-5C446FE27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9061E-D389-4CEC-8299-DC12C47E27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8C7F5-A04E-4434-99A5-880A637EFAFB}" type="datetimeFigureOut">
              <a:rPr lang="en-CA" smtClean="0"/>
              <a:t>2021-09-06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A03D3-3D68-4B12-AD61-C5B6B4DF42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29087-CDBE-49CD-8C5B-33A85AEF29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5D0A3-3EA5-4C0B-AC92-2898D53B22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0716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aws.amazon.com/ec2/instance-types/" TargetMode="External"/><Relationship Id="rId3" Type="http://schemas.openxmlformats.org/officeDocument/2006/relationships/image" Target="../media/image13.JPG"/><Relationship Id="rId7" Type="http://schemas.openxmlformats.org/officeDocument/2006/relationships/hyperlink" Target="https://databricks.com/spark/comparing-databricks-to-apache-spark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atabricks.com/spark/about" TargetMode="External"/><Relationship Id="rId11" Type="http://schemas.openxmlformats.org/officeDocument/2006/relationships/image" Target="../media/image12.jpeg"/><Relationship Id="rId5" Type="http://schemas.openxmlformats.org/officeDocument/2006/relationships/image" Target="../media/image11.JPG"/><Relationship Id="rId10" Type="http://schemas.openxmlformats.org/officeDocument/2006/relationships/image" Target="../media/image8.png"/><Relationship Id="rId4" Type="http://schemas.openxmlformats.org/officeDocument/2006/relationships/image" Target="../media/image14.JPG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sidharth-ambady/" TargetMode="External"/><Relationship Id="rId2" Type="http://schemas.openxmlformats.org/officeDocument/2006/relationships/hyperlink" Target="https://github.com/sambady3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2BF505-7DE6-4F49-BE53-8357C3CFAD67}"/>
              </a:ext>
            </a:extLst>
          </p:cNvPr>
          <p:cNvGrpSpPr/>
          <p:nvPr/>
        </p:nvGrpSpPr>
        <p:grpSpPr>
          <a:xfrm>
            <a:off x="10046387" y="194480"/>
            <a:ext cx="1684599" cy="413563"/>
            <a:chOff x="864753" y="5755727"/>
            <a:chExt cx="1544830" cy="413563"/>
          </a:xfrm>
        </p:grpSpPr>
        <p:sp>
          <p:nvSpPr>
            <p:cNvPr id="9" name="Rounded Rectangle 7">
              <a:extLst>
                <a:ext uri="{FF2B5EF4-FFF2-40B4-BE49-F238E27FC236}">
                  <a16:creationId xmlns:a16="http://schemas.microsoft.com/office/drawing/2014/main" id="{76510AC1-6796-4AAE-826B-82E3C6C83F08}"/>
                </a:ext>
              </a:extLst>
            </p:cNvPr>
            <p:cNvSpPr/>
            <p:nvPr/>
          </p:nvSpPr>
          <p:spPr>
            <a:xfrm>
              <a:off x="864753" y="5755727"/>
              <a:ext cx="1544830" cy="41356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AA9B7A6-AA04-48A1-8F03-8478DA0AB4E2}"/>
                </a:ext>
              </a:extLst>
            </p:cNvPr>
            <p:cNvSpPr/>
            <p:nvPr/>
          </p:nvSpPr>
          <p:spPr>
            <a:xfrm>
              <a:off x="1584900" y="5839450"/>
              <a:ext cx="493113" cy="238870"/>
            </a:xfrm>
            <a:custGeom>
              <a:avLst/>
              <a:gdLst>
                <a:gd name="connsiteX0" fmla="*/ 208619 w 476008"/>
                <a:gd name="connsiteY0" fmla="*/ 31142 h 184091"/>
                <a:gd name="connsiteX1" fmla="*/ 208619 w 476008"/>
                <a:gd name="connsiteY1" fmla="*/ 83381 h 184091"/>
                <a:gd name="connsiteX2" fmla="*/ 228962 w 476008"/>
                <a:gd name="connsiteY2" fmla="*/ 83381 h 184091"/>
                <a:gd name="connsiteX3" fmla="*/ 258347 w 476008"/>
                <a:gd name="connsiteY3" fmla="*/ 80493 h 184091"/>
                <a:gd name="connsiteX4" fmla="*/ 269962 w 476008"/>
                <a:gd name="connsiteY4" fmla="*/ 71452 h 184091"/>
                <a:gd name="connsiteX5" fmla="*/ 274169 w 476008"/>
                <a:gd name="connsiteY5" fmla="*/ 57136 h 184091"/>
                <a:gd name="connsiteX6" fmla="*/ 268267 w 476008"/>
                <a:gd name="connsiteY6" fmla="*/ 40560 h 184091"/>
                <a:gd name="connsiteX7" fmla="*/ 253324 w 476008"/>
                <a:gd name="connsiteY7" fmla="*/ 32398 h 184091"/>
                <a:gd name="connsiteX8" fmla="*/ 226576 w 476008"/>
                <a:gd name="connsiteY8" fmla="*/ 31142 h 184091"/>
                <a:gd name="connsiteX9" fmla="*/ 37169 w 476008"/>
                <a:gd name="connsiteY9" fmla="*/ 31142 h 184091"/>
                <a:gd name="connsiteX10" fmla="*/ 37169 w 476008"/>
                <a:gd name="connsiteY10" fmla="*/ 83381 h 184091"/>
                <a:gd name="connsiteX11" fmla="*/ 57512 w 476008"/>
                <a:gd name="connsiteY11" fmla="*/ 83381 h 184091"/>
                <a:gd name="connsiteX12" fmla="*/ 86897 w 476008"/>
                <a:gd name="connsiteY12" fmla="*/ 80493 h 184091"/>
                <a:gd name="connsiteX13" fmla="*/ 98512 w 476008"/>
                <a:gd name="connsiteY13" fmla="*/ 71452 h 184091"/>
                <a:gd name="connsiteX14" fmla="*/ 102719 w 476008"/>
                <a:gd name="connsiteY14" fmla="*/ 57136 h 184091"/>
                <a:gd name="connsiteX15" fmla="*/ 96817 w 476008"/>
                <a:gd name="connsiteY15" fmla="*/ 40560 h 184091"/>
                <a:gd name="connsiteX16" fmla="*/ 81874 w 476008"/>
                <a:gd name="connsiteY16" fmla="*/ 32398 h 184091"/>
                <a:gd name="connsiteX17" fmla="*/ 55126 w 476008"/>
                <a:gd name="connsiteY17" fmla="*/ 31142 h 184091"/>
                <a:gd name="connsiteX18" fmla="*/ 329714 w 476008"/>
                <a:gd name="connsiteY18" fmla="*/ 0 h 184091"/>
                <a:gd name="connsiteX19" fmla="*/ 476008 w 476008"/>
                <a:gd name="connsiteY19" fmla="*/ 0 h 184091"/>
                <a:gd name="connsiteX20" fmla="*/ 476008 w 476008"/>
                <a:gd name="connsiteY20" fmla="*/ 31142 h 184091"/>
                <a:gd name="connsiteX21" fmla="*/ 421509 w 476008"/>
                <a:gd name="connsiteY21" fmla="*/ 31142 h 184091"/>
                <a:gd name="connsiteX22" fmla="*/ 421509 w 476008"/>
                <a:gd name="connsiteY22" fmla="*/ 184091 h 184091"/>
                <a:gd name="connsiteX23" fmla="*/ 384339 w 476008"/>
                <a:gd name="connsiteY23" fmla="*/ 184091 h 184091"/>
                <a:gd name="connsiteX24" fmla="*/ 384339 w 476008"/>
                <a:gd name="connsiteY24" fmla="*/ 31142 h 184091"/>
                <a:gd name="connsiteX25" fmla="*/ 329714 w 476008"/>
                <a:gd name="connsiteY25" fmla="*/ 31142 h 184091"/>
                <a:gd name="connsiteX26" fmla="*/ 171450 w 476008"/>
                <a:gd name="connsiteY26" fmla="*/ 0 h 184091"/>
                <a:gd name="connsiteX27" fmla="*/ 231097 w 476008"/>
                <a:gd name="connsiteY27" fmla="*/ 0 h 184091"/>
                <a:gd name="connsiteX28" fmla="*/ 275299 w 476008"/>
                <a:gd name="connsiteY28" fmla="*/ 2763 h 184091"/>
                <a:gd name="connsiteX29" fmla="*/ 301795 w 476008"/>
                <a:gd name="connsiteY29" fmla="*/ 20783 h 184091"/>
                <a:gd name="connsiteX30" fmla="*/ 312469 w 476008"/>
                <a:gd name="connsiteY30" fmla="*/ 56634 h 184091"/>
                <a:gd name="connsiteX31" fmla="*/ 306316 w 476008"/>
                <a:gd name="connsiteY31" fmla="*/ 85139 h 184091"/>
                <a:gd name="connsiteX32" fmla="*/ 290682 w 476008"/>
                <a:gd name="connsiteY32" fmla="*/ 103285 h 184091"/>
                <a:gd name="connsiteX33" fmla="*/ 271406 w 476008"/>
                <a:gd name="connsiteY33" fmla="*/ 112012 h 184091"/>
                <a:gd name="connsiteX34" fmla="*/ 232855 w 476008"/>
                <a:gd name="connsiteY34" fmla="*/ 114649 h 184091"/>
                <a:gd name="connsiteX35" fmla="*/ 208619 w 476008"/>
                <a:gd name="connsiteY35" fmla="*/ 114649 h 184091"/>
                <a:gd name="connsiteX36" fmla="*/ 208619 w 476008"/>
                <a:gd name="connsiteY36" fmla="*/ 184091 h 184091"/>
                <a:gd name="connsiteX37" fmla="*/ 171450 w 476008"/>
                <a:gd name="connsiteY37" fmla="*/ 184091 h 184091"/>
                <a:gd name="connsiteX38" fmla="*/ 0 w 476008"/>
                <a:gd name="connsiteY38" fmla="*/ 0 h 184091"/>
                <a:gd name="connsiteX39" fmla="*/ 59647 w 476008"/>
                <a:gd name="connsiteY39" fmla="*/ 0 h 184091"/>
                <a:gd name="connsiteX40" fmla="*/ 103849 w 476008"/>
                <a:gd name="connsiteY40" fmla="*/ 2763 h 184091"/>
                <a:gd name="connsiteX41" fmla="*/ 130345 w 476008"/>
                <a:gd name="connsiteY41" fmla="*/ 20783 h 184091"/>
                <a:gd name="connsiteX42" fmla="*/ 141019 w 476008"/>
                <a:gd name="connsiteY42" fmla="*/ 56634 h 184091"/>
                <a:gd name="connsiteX43" fmla="*/ 134866 w 476008"/>
                <a:gd name="connsiteY43" fmla="*/ 85139 h 184091"/>
                <a:gd name="connsiteX44" fmla="*/ 119232 w 476008"/>
                <a:gd name="connsiteY44" fmla="*/ 103285 h 184091"/>
                <a:gd name="connsiteX45" fmla="*/ 99956 w 476008"/>
                <a:gd name="connsiteY45" fmla="*/ 112012 h 184091"/>
                <a:gd name="connsiteX46" fmla="*/ 61405 w 476008"/>
                <a:gd name="connsiteY46" fmla="*/ 114649 h 184091"/>
                <a:gd name="connsiteX47" fmla="*/ 37169 w 476008"/>
                <a:gd name="connsiteY47" fmla="*/ 114649 h 184091"/>
                <a:gd name="connsiteX48" fmla="*/ 37169 w 476008"/>
                <a:gd name="connsiteY48" fmla="*/ 184091 h 184091"/>
                <a:gd name="connsiteX49" fmla="*/ 0 w 476008"/>
                <a:gd name="connsiteY49" fmla="*/ 184091 h 184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6008" h="184091">
                  <a:moveTo>
                    <a:pt x="208619" y="31142"/>
                  </a:moveTo>
                  <a:lnTo>
                    <a:pt x="208619" y="83381"/>
                  </a:lnTo>
                  <a:lnTo>
                    <a:pt x="228962" y="83381"/>
                  </a:lnTo>
                  <a:cubicBezTo>
                    <a:pt x="243613" y="83381"/>
                    <a:pt x="253407" y="82418"/>
                    <a:pt x="258347" y="80493"/>
                  </a:cubicBezTo>
                  <a:cubicBezTo>
                    <a:pt x="263286" y="78567"/>
                    <a:pt x="267158" y="75554"/>
                    <a:pt x="269962" y="71452"/>
                  </a:cubicBezTo>
                  <a:cubicBezTo>
                    <a:pt x="272767" y="67350"/>
                    <a:pt x="274169" y="62578"/>
                    <a:pt x="274169" y="57136"/>
                  </a:cubicBezTo>
                  <a:cubicBezTo>
                    <a:pt x="274169" y="50439"/>
                    <a:pt x="272202" y="44914"/>
                    <a:pt x="268267" y="40560"/>
                  </a:cubicBezTo>
                  <a:cubicBezTo>
                    <a:pt x="264332" y="36207"/>
                    <a:pt x="259351" y="33486"/>
                    <a:pt x="253324" y="32398"/>
                  </a:cubicBezTo>
                  <a:cubicBezTo>
                    <a:pt x="248887" y="31561"/>
                    <a:pt x="239971" y="31142"/>
                    <a:pt x="226576" y="31142"/>
                  </a:cubicBezTo>
                  <a:close/>
                  <a:moveTo>
                    <a:pt x="37169" y="31142"/>
                  </a:moveTo>
                  <a:lnTo>
                    <a:pt x="37169" y="83381"/>
                  </a:lnTo>
                  <a:lnTo>
                    <a:pt x="57512" y="83381"/>
                  </a:lnTo>
                  <a:cubicBezTo>
                    <a:pt x="72163" y="83381"/>
                    <a:pt x="81957" y="82418"/>
                    <a:pt x="86897" y="80493"/>
                  </a:cubicBezTo>
                  <a:cubicBezTo>
                    <a:pt x="91836" y="78567"/>
                    <a:pt x="95708" y="75554"/>
                    <a:pt x="98512" y="71452"/>
                  </a:cubicBezTo>
                  <a:cubicBezTo>
                    <a:pt x="101317" y="67350"/>
                    <a:pt x="102719" y="62578"/>
                    <a:pt x="102719" y="57136"/>
                  </a:cubicBezTo>
                  <a:cubicBezTo>
                    <a:pt x="102719" y="50439"/>
                    <a:pt x="100752" y="44914"/>
                    <a:pt x="96817" y="40560"/>
                  </a:cubicBezTo>
                  <a:cubicBezTo>
                    <a:pt x="92882" y="36207"/>
                    <a:pt x="87901" y="33486"/>
                    <a:pt x="81874" y="32398"/>
                  </a:cubicBezTo>
                  <a:cubicBezTo>
                    <a:pt x="77437" y="31561"/>
                    <a:pt x="68521" y="31142"/>
                    <a:pt x="55126" y="31142"/>
                  </a:cubicBezTo>
                  <a:close/>
                  <a:moveTo>
                    <a:pt x="329714" y="0"/>
                  </a:moveTo>
                  <a:lnTo>
                    <a:pt x="476008" y="0"/>
                  </a:lnTo>
                  <a:lnTo>
                    <a:pt x="476008" y="31142"/>
                  </a:lnTo>
                  <a:lnTo>
                    <a:pt x="421509" y="31142"/>
                  </a:lnTo>
                  <a:lnTo>
                    <a:pt x="421509" y="184091"/>
                  </a:lnTo>
                  <a:lnTo>
                    <a:pt x="384339" y="184091"/>
                  </a:lnTo>
                  <a:lnTo>
                    <a:pt x="384339" y="31142"/>
                  </a:lnTo>
                  <a:lnTo>
                    <a:pt x="329714" y="31142"/>
                  </a:lnTo>
                  <a:close/>
                  <a:moveTo>
                    <a:pt x="171450" y="0"/>
                  </a:moveTo>
                  <a:lnTo>
                    <a:pt x="231097" y="0"/>
                  </a:lnTo>
                  <a:cubicBezTo>
                    <a:pt x="253700" y="0"/>
                    <a:pt x="268434" y="921"/>
                    <a:pt x="275299" y="2763"/>
                  </a:cubicBezTo>
                  <a:cubicBezTo>
                    <a:pt x="285847" y="5525"/>
                    <a:pt x="294679" y="11532"/>
                    <a:pt x="301795" y="20783"/>
                  </a:cubicBezTo>
                  <a:cubicBezTo>
                    <a:pt x="308911" y="30033"/>
                    <a:pt x="312469" y="41984"/>
                    <a:pt x="312469" y="56634"/>
                  </a:cubicBezTo>
                  <a:cubicBezTo>
                    <a:pt x="312469" y="67936"/>
                    <a:pt x="310418" y="77437"/>
                    <a:pt x="306316" y="85139"/>
                  </a:cubicBezTo>
                  <a:cubicBezTo>
                    <a:pt x="302214" y="92841"/>
                    <a:pt x="297002" y="98889"/>
                    <a:pt x="290682" y="103285"/>
                  </a:cubicBezTo>
                  <a:cubicBezTo>
                    <a:pt x="284361" y="107680"/>
                    <a:pt x="277936" y="110589"/>
                    <a:pt x="271406" y="112012"/>
                  </a:cubicBezTo>
                  <a:cubicBezTo>
                    <a:pt x="262532" y="113770"/>
                    <a:pt x="249682" y="114649"/>
                    <a:pt x="232855" y="114649"/>
                  </a:cubicBezTo>
                  <a:lnTo>
                    <a:pt x="208619" y="114649"/>
                  </a:lnTo>
                  <a:lnTo>
                    <a:pt x="208619" y="184091"/>
                  </a:lnTo>
                  <a:lnTo>
                    <a:pt x="171450" y="184091"/>
                  </a:lnTo>
                  <a:close/>
                  <a:moveTo>
                    <a:pt x="0" y="0"/>
                  </a:moveTo>
                  <a:lnTo>
                    <a:pt x="59647" y="0"/>
                  </a:lnTo>
                  <a:cubicBezTo>
                    <a:pt x="82250" y="0"/>
                    <a:pt x="96984" y="921"/>
                    <a:pt x="103849" y="2763"/>
                  </a:cubicBezTo>
                  <a:cubicBezTo>
                    <a:pt x="114397" y="5525"/>
                    <a:pt x="123229" y="11532"/>
                    <a:pt x="130345" y="20783"/>
                  </a:cubicBezTo>
                  <a:cubicBezTo>
                    <a:pt x="137461" y="30033"/>
                    <a:pt x="141019" y="41984"/>
                    <a:pt x="141019" y="56634"/>
                  </a:cubicBezTo>
                  <a:cubicBezTo>
                    <a:pt x="141019" y="67936"/>
                    <a:pt x="138968" y="77437"/>
                    <a:pt x="134866" y="85139"/>
                  </a:cubicBezTo>
                  <a:cubicBezTo>
                    <a:pt x="130764" y="92841"/>
                    <a:pt x="125552" y="98889"/>
                    <a:pt x="119232" y="103285"/>
                  </a:cubicBezTo>
                  <a:cubicBezTo>
                    <a:pt x="112911" y="107680"/>
                    <a:pt x="106486" y="110589"/>
                    <a:pt x="99956" y="112012"/>
                  </a:cubicBezTo>
                  <a:cubicBezTo>
                    <a:pt x="91082" y="113770"/>
                    <a:pt x="78232" y="114649"/>
                    <a:pt x="61405" y="114649"/>
                  </a:cubicBezTo>
                  <a:lnTo>
                    <a:pt x="37169" y="114649"/>
                  </a:lnTo>
                  <a:lnTo>
                    <a:pt x="37169" y="184091"/>
                  </a:lnTo>
                  <a:lnTo>
                    <a:pt x="0" y="18409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B1FA3CF-9802-4908-BF1F-FFF6919AFED7}"/>
                </a:ext>
              </a:extLst>
            </p:cNvPr>
            <p:cNvSpPr/>
            <p:nvPr/>
          </p:nvSpPr>
          <p:spPr>
            <a:xfrm>
              <a:off x="1095829" y="5851239"/>
              <a:ext cx="164495" cy="228600"/>
            </a:xfrm>
            <a:custGeom>
              <a:avLst/>
              <a:gdLst>
                <a:gd name="connsiteX0" fmla="*/ 0 w 164495"/>
                <a:gd name="connsiteY0" fmla="*/ 208038 h 212876"/>
                <a:gd name="connsiteX1" fmla="*/ 79828 w 164495"/>
                <a:gd name="connsiteY1" fmla="*/ 0 h 212876"/>
                <a:gd name="connsiteX2" fmla="*/ 164495 w 164495"/>
                <a:gd name="connsiteY2" fmla="*/ 212876 h 21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95" h="212876">
                  <a:moveTo>
                    <a:pt x="0" y="208038"/>
                  </a:moveTo>
                  <a:lnTo>
                    <a:pt x="79828" y="0"/>
                  </a:lnTo>
                  <a:lnTo>
                    <a:pt x="164495" y="212876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67BCD5F-023B-4928-A8BA-960BE01DD3FA}"/>
                </a:ext>
              </a:extLst>
            </p:cNvPr>
            <p:cNvSpPr/>
            <p:nvPr/>
          </p:nvSpPr>
          <p:spPr>
            <a:xfrm>
              <a:off x="130155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9E83D94-2B8F-4267-A14B-28F4B1D232E9}"/>
                </a:ext>
              </a:extLst>
            </p:cNvPr>
            <p:cNvSpPr/>
            <p:nvPr/>
          </p:nvSpPr>
          <p:spPr>
            <a:xfrm>
              <a:off x="144438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09FB9A1-EA5C-4B9A-9354-78F7C28542B6}"/>
                </a:ext>
              </a:extLst>
            </p:cNvPr>
            <p:cNvSpPr/>
            <p:nvPr/>
          </p:nvSpPr>
          <p:spPr>
            <a:xfrm>
              <a:off x="2040716" y="6018447"/>
              <a:ext cx="200512" cy="61391"/>
            </a:xfrm>
            <a:custGeom>
              <a:avLst/>
              <a:gdLst>
                <a:gd name="connsiteX0" fmla="*/ 0 w 253314"/>
                <a:gd name="connsiteY0" fmla="*/ 61903 h 77558"/>
                <a:gd name="connsiteX1" fmla="*/ 14375 w 253314"/>
                <a:gd name="connsiteY1" fmla="*/ 61903 h 77558"/>
                <a:gd name="connsiteX2" fmla="*/ 14375 w 253314"/>
                <a:gd name="connsiteY2" fmla="*/ 76279 h 77558"/>
                <a:gd name="connsiteX3" fmla="*/ 0 w 253314"/>
                <a:gd name="connsiteY3" fmla="*/ 76279 h 77558"/>
                <a:gd name="connsiteX4" fmla="*/ 138233 w 253314"/>
                <a:gd name="connsiteY4" fmla="*/ 12944 h 77558"/>
                <a:gd name="connsiteX5" fmla="*/ 123141 w 253314"/>
                <a:gd name="connsiteY5" fmla="*/ 19364 h 77558"/>
                <a:gd name="connsiteX6" fmla="*/ 117411 w 253314"/>
                <a:gd name="connsiteY6" fmla="*/ 38728 h 77558"/>
                <a:gd name="connsiteX7" fmla="*/ 123294 w 253314"/>
                <a:gd name="connsiteY7" fmla="*/ 58041 h 77558"/>
                <a:gd name="connsiteX8" fmla="*/ 138233 w 253314"/>
                <a:gd name="connsiteY8" fmla="*/ 64615 h 77558"/>
                <a:gd name="connsiteX9" fmla="*/ 153095 w 253314"/>
                <a:gd name="connsiteY9" fmla="*/ 58092 h 77558"/>
                <a:gd name="connsiteX10" fmla="*/ 158902 w 253314"/>
                <a:gd name="connsiteY10" fmla="*/ 38523 h 77558"/>
                <a:gd name="connsiteX11" fmla="*/ 153248 w 253314"/>
                <a:gd name="connsiteY11" fmla="*/ 19287 h 77558"/>
                <a:gd name="connsiteX12" fmla="*/ 138233 w 253314"/>
                <a:gd name="connsiteY12" fmla="*/ 12944 h 77558"/>
                <a:gd name="connsiteX13" fmla="*/ 180872 w 253314"/>
                <a:gd name="connsiteY13" fmla="*/ 1279 h 77558"/>
                <a:gd name="connsiteX14" fmla="*/ 203536 w 253314"/>
                <a:gd name="connsiteY14" fmla="*/ 1279 h 77558"/>
                <a:gd name="connsiteX15" fmla="*/ 217144 w 253314"/>
                <a:gd name="connsiteY15" fmla="*/ 52439 h 77558"/>
                <a:gd name="connsiteX16" fmla="*/ 230599 w 253314"/>
                <a:gd name="connsiteY16" fmla="*/ 1279 h 77558"/>
                <a:gd name="connsiteX17" fmla="*/ 253314 w 253314"/>
                <a:gd name="connsiteY17" fmla="*/ 1279 h 77558"/>
                <a:gd name="connsiteX18" fmla="*/ 253314 w 253314"/>
                <a:gd name="connsiteY18" fmla="*/ 76279 h 77558"/>
                <a:gd name="connsiteX19" fmla="*/ 239245 w 253314"/>
                <a:gd name="connsiteY19" fmla="*/ 76279 h 77558"/>
                <a:gd name="connsiteX20" fmla="*/ 239245 w 253314"/>
                <a:gd name="connsiteY20" fmla="*/ 17241 h 77558"/>
                <a:gd name="connsiteX21" fmla="*/ 224358 w 253314"/>
                <a:gd name="connsiteY21" fmla="*/ 76279 h 77558"/>
                <a:gd name="connsiteX22" fmla="*/ 209778 w 253314"/>
                <a:gd name="connsiteY22" fmla="*/ 76279 h 77558"/>
                <a:gd name="connsiteX23" fmla="*/ 194941 w 253314"/>
                <a:gd name="connsiteY23" fmla="*/ 17241 h 77558"/>
                <a:gd name="connsiteX24" fmla="*/ 194941 w 253314"/>
                <a:gd name="connsiteY24" fmla="*/ 76279 h 77558"/>
                <a:gd name="connsiteX25" fmla="*/ 180872 w 253314"/>
                <a:gd name="connsiteY25" fmla="*/ 76279 h 77558"/>
                <a:gd name="connsiteX26" fmla="*/ 138080 w 253314"/>
                <a:gd name="connsiteY26" fmla="*/ 0 h 77558"/>
                <a:gd name="connsiteX27" fmla="*/ 164606 w 253314"/>
                <a:gd name="connsiteY27" fmla="*/ 10283 h 77558"/>
                <a:gd name="connsiteX28" fmla="*/ 174556 w 253314"/>
                <a:gd name="connsiteY28" fmla="*/ 38882 h 77558"/>
                <a:gd name="connsiteX29" fmla="*/ 164683 w 253314"/>
                <a:gd name="connsiteY29" fmla="*/ 67301 h 77558"/>
                <a:gd name="connsiteX30" fmla="*/ 138284 w 253314"/>
                <a:gd name="connsiteY30" fmla="*/ 77558 h 77558"/>
                <a:gd name="connsiteX31" fmla="*/ 111681 w 253314"/>
                <a:gd name="connsiteY31" fmla="*/ 67352 h 77558"/>
                <a:gd name="connsiteX32" fmla="*/ 101807 w 253314"/>
                <a:gd name="connsiteY32" fmla="*/ 39240 h 77558"/>
                <a:gd name="connsiteX33" fmla="*/ 105235 w 253314"/>
                <a:gd name="connsiteY33" fmla="*/ 20004 h 77558"/>
                <a:gd name="connsiteX34" fmla="*/ 112218 w 253314"/>
                <a:gd name="connsiteY34" fmla="*/ 9721 h 77558"/>
                <a:gd name="connsiteX35" fmla="*/ 121913 w 253314"/>
                <a:gd name="connsiteY35" fmla="*/ 2967 h 77558"/>
                <a:gd name="connsiteX36" fmla="*/ 138080 w 253314"/>
                <a:gd name="connsiteY36" fmla="*/ 0 h 77558"/>
                <a:gd name="connsiteX37" fmla="*/ 61112 w 253314"/>
                <a:gd name="connsiteY37" fmla="*/ 0 h 77558"/>
                <a:gd name="connsiteX38" fmla="*/ 83469 w 253314"/>
                <a:gd name="connsiteY38" fmla="*/ 8135 h 77558"/>
                <a:gd name="connsiteX39" fmla="*/ 91143 w 253314"/>
                <a:gd name="connsiteY39" fmla="*/ 21948 h 77558"/>
                <a:gd name="connsiteX40" fmla="*/ 76153 w 253314"/>
                <a:gd name="connsiteY40" fmla="*/ 25529 h 77558"/>
                <a:gd name="connsiteX41" fmla="*/ 70602 w 253314"/>
                <a:gd name="connsiteY41" fmla="*/ 16320 h 77558"/>
                <a:gd name="connsiteX42" fmla="*/ 60345 w 253314"/>
                <a:gd name="connsiteY42" fmla="*/ 12944 h 77558"/>
                <a:gd name="connsiteX43" fmla="*/ 46813 w 253314"/>
                <a:gd name="connsiteY43" fmla="*/ 18929 h 77558"/>
                <a:gd name="connsiteX44" fmla="*/ 41620 w 253314"/>
                <a:gd name="connsiteY44" fmla="*/ 38319 h 77558"/>
                <a:gd name="connsiteX45" fmla="*/ 46736 w 253314"/>
                <a:gd name="connsiteY45" fmla="*/ 58578 h 77558"/>
                <a:gd name="connsiteX46" fmla="*/ 60038 w 253314"/>
                <a:gd name="connsiteY46" fmla="*/ 64615 h 77558"/>
                <a:gd name="connsiteX47" fmla="*/ 70423 w 253314"/>
                <a:gd name="connsiteY47" fmla="*/ 60778 h 77558"/>
                <a:gd name="connsiteX48" fmla="*/ 76665 w 253314"/>
                <a:gd name="connsiteY48" fmla="*/ 48704 h 77558"/>
                <a:gd name="connsiteX49" fmla="*/ 91348 w 253314"/>
                <a:gd name="connsiteY49" fmla="*/ 53360 h 77558"/>
                <a:gd name="connsiteX50" fmla="*/ 80118 w 253314"/>
                <a:gd name="connsiteY50" fmla="*/ 71598 h 77558"/>
                <a:gd name="connsiteX51" fmla="*/ 60191 w 253314"/>
                <a:gd name="connsiteY51" fmla="*/ 77558 h 77558"/>
                <a:gd name="connsiteX52" fmla="*/ 35635 w 253314"/>
                <a:gd name="connsiteY52" fmla="*/ 67352 h 77558"/>
                <a:gd name="connsiteX53" fmla="*/ 26017 w 253314"/>
                <a:gd name="connsiteY53" fmla="*/ 39444 h 77558"/>
                <a:gd name="connsiteX54" fmla="*/ 35686 w 253314"/>
                <a:gd name="connsiteY54" fmla="*/ 10360 h 77558"/>
                <a:gd name="connsiteX55" fmla="*/ 61112 w 253314"/>
                <a:gd name="connsiteY55" fmla="*/ 0 h 7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3314" h="77558">
                  <a:moveTo>
                    <a:pt x="0" y="61903"/>
                  </a:moveTo>
                  <a:lnTo>
                    <a:pt x="14375" y="61903"/>
                  </a:lnTo>
                  <a:lnTo>
                    <a:pt x="14375" y="76279"/>
                  </a:lnTo>
                  <a:lnTo>
                    <a:pt x="0" y="76279"/>
                  </a:lnTo>
                  <a:close/>
                  <a:moveTo>
                    <a:pt x="138233" y="12944"/>
                  </a:moveTo>
                  <a:cubicBezTo>
                    <a:pt x="131992" y="12944"/>
                    <a:pt x="126961" y="15084"/>
                    <a:pt x="123141" y="19364"/>
                  </a:cubicBezTo>
                  <a:cubicBezTo>
                    <a:pt x="119321" y="23644"/>
                    <a:pt x="117411" y="30099"/>
                    <a:pt x="117411" y="38728"/>
                  </a:cubicBezTo>
                  <a:cubicBezTo>
                    <a:pt x="117411" y="47221"/>
                    <a:pt x="119372" y="53658"/>
                    <a:pt x="123294" y="58041"/>
                  </a:cubicBezTo>
                  <a:cubicBezTo>
                    <a:pt x="127217" y="62423"/>
                    <a:pt x="132196" y="64615"/>
                    <a:pt x="138233" y="64615"/>
                  </a:cubicBezTo>
                  <a:cubicBezTo>
                    <a:pt x="144270" y="64615"/>
                    <a:pt x="149224" y="62441"/>
                    <a:pt x="153095" y="58092"/>
                  </a:cubicBezTo>
                  <a:cubicBezTo>
                    <a:pt x="156966" y="53743"/>
                    <a:pt x="158902" y="47221"/>
                    <a:pt x="158902" y="38523"/>
                  </a:cubicBezTo>
                  <a:cubicBezTo>
                    <a:pt x="158902" y="29929"/>
                    <a:pt x="157017" y="23517"/>
                    <a:pt x="153248" y="19287"/>
                  </a:cubicBezTo>
                  <a:cubicBezTo>
                    <a:pt x="149480" y="15058"/>
                    <a:pt x="144475" y="12944"/>
                    <a:pt x="138233" y="12944"/>
                  </a:cubicBezTo>
                  <a:close/>
                  <a:moveTo>
                    <a:pt x="180872" y="1279"/>
                  </a:moveTo>
                  <a:lnTo>
                    <a:pt x="203536" y="1279"/>
                  </a:lnTo>
                  <a:lnTo>
                    <a:pt x="217144" y="52439"/>
                  </a:lnTo>
                  <a:lnTo>
                    <a:pt x="230599" y="1279"/>
                  </a:lnTo>
                  <a:lnTo>
                    <a:pt x="253314" y="1279"/>
                  </a:lnTo>
                  <a:lnTo>
                    <a:pt x="253314" y="76279"/>
                  </a:lnTo>
                  <a:lnTo>
                    <a:pt x="239245" y="76279"/>
                  </a:lnTo>
                  <a:lnTo>
                    <a:pt x="239245" y="17241"/>
                  </a:lnTo>
                  <a:lnTo>
                    <a:pt x="224358" y="76279"/>
                  </a:lnTo>
                  <a:lnTo>
                    <a:pt x="209778" y="76279"/>
                  </a:lnTo>
                  <a:lnTo>
                    <a:pt x="194941" y="17241"/>
                  </a:lnTo>
                  <a:lnTo>
                    <a:pt x="194941" y="76279"/>
                  </a:lnTo>
                  <a:lnTo>
                    <a:pt x="180872" y="76279"/>
                  </a:lnTo>
                  <a:close/>
                  <a:moveTo>
                    <a:pt x="138080" y="0"/>
                  </a:moveTo>
                  <a:cubicBezTo>
                    <a:pt x="149130" y="0"/>
                    <a:pt x="157972" y="3428"/>
                    <a:pt x="164606" y="10283"/>
                  </a:cubicBezTo>
                  <a:cubicBezTo>
                    <a:pt x="171240" y="17139"/>
                    <a:pt x="174556" y="26671"/>
                    <a:pt x="174556" y="38882"/>
                  </a:cubicBezTo>
                  <a:cubicBezTo>
                    <a:pt x="174556" y="50989"/>
                    <a:pt x="171265" y="60462"/>
                    <a:pt x="164683" y="67301"/>
                  </a:cubicBezTo>
                  <a:cubicBezTo>
                    <a:pt x="158100" y="74139"/>
                    <a:pt x="149301" y="77558"/>
                    <a:pt x="138284" y="77558"/>
                  </a:cubicBezTo>
                  <a:cubicBezTo>
                    <a:pt x="127131" y="77558"/>
                    <a:pt x="118264" y="74156"/>
                    <a:pt x="111681" y="67352"/>
                  </a:cubicBezTo>
                  <a:cubicBezTo>
                    <a:pt x="105099" y="60548"/>
                    <a:pt x="101807" y="51177"/>
                    <a:pt x="101807" y="39240"/>
                  </a:cubicBezTo>
                  <a:cubicBezTo>
                    <a:pt x="101807" y="31600"/>
                    <a:pt x="102950" y="25188"/>
                    <a:pt x="105235" y="20004"/>
                  </a:cubicBezTo>
                  <a:cubicBezTo>
                    <a:pt x="106940" y="16184"/>
                    <a:pt x="109268" y="12756"/>
                    <a:pt x="112218" y="9721"/>
                  </a:cubicBezTo>
                  <a:cubicBezTo>
                    <a:pt x="115169" y="6685"/>
                    <a:pt x="118400" y="4434"/>
                    <a:pt x="121913" y="2967"/>
                  </a:cubicBezTo>
                  <a:cubicBezTo>
                    <a:pt x="126586" y="989"/>
                    <a:pt x="131975" y="0"/>
                    <a:pt x="138080" y="0"/>
                  </a:cubicBezTo>
                  <a:close/>
                  <a:moveTo>
                    <a:pt x="61112" y="0"/>
                  </a:moveTo>
                  <a:cubicBezTo>
                    <a:pt x="70287" y="0"/>
                    <a:pt x="77739" y="2712"/>
                    <a:pt x="83469" y="8135"/>
                  </a:cubicBezTo>
                  <a:cubicBezTo>
                    <a:pt x="86880" y="11341"/>
                    <a:pt x="89438" y="15945"/>
                    <a:pt x="91143" y="21948"/>
                  </a:cubicBezTo>
                  <a:lnTo>
                    <a:pt x="76153" y="25529"/>
                  </a:lnTo>
                  <a:cubicBezTo>
                    <a:pt x="75266" y="21641"/>
                    <a:pt x="73416" y="18571"/>
                    <a:pt x="70602" y="16320"/>
                  </a:cubicBezTo>
                  <a:cubicBezTo>
                    <a:pt x="67788" y="14069"/>
                    <a:pt x="64369" y="12944"/>
                    <a:pt x="60345" y="12944"/>
                  </a:cubicBezTo>
                  <a:cubicBezTo>
                    <a:pt x="54785" y="12944"/>
                    <a:pt x="50275" y="14939"/>
                    <a:pt x="46813" y="18929"/>
                  </a:cubicBezTo>
                  <a:cubicBezTo>
                    <a:pt x="43351" y="22920"/>
                    <a:pt x="41620" y="29383"/>
                    <a:pt x="41620" y="38319"/>
                  </a:cubicBezTo>
                  <a:cubicBezTo>
                    <a:pt x="41620" y="47800"/>
                    <a:pt x="43326" y="54553"/>
                    <a:pt x="46736" y="58578"/>
                  </a:cubicBezTo>
                  <a:cubicBezTo>
                    <a:pt x="50147" y="62603"/>
                    <a:pt x="54581" y="64615"/>
                    <a:pt x="60038" y="64615"/>
                  </a:cubicBezTo>
                  <a:cubicBezTo>
                    <a:pt x="64062" y="64615"/>
                    <a:pt x="67524" y="63336"/>
                    <a:pt x="70423" y="60778"/>
                  </a:cubicBezTo>
                  <a:cubicBezTo>
                    <a:pt x="73322" y="58220"/>
                    <a:pt x="75403" y="54195"/>
                    <a:pt x="76665" y="48704"/>
                  </a:cubicBezTo>
                  <a:lnTo>
                    <a:pt x="91348" y="53360"/>
                  </a:lnTo>
                  <a:cubicBezTo>
                    <a:pt x="89097" y="61545"/>
                    <a:pt x="85353" y="67625"/>
                    <a:pt x="80118" y="71598"/>
                  </a:cubicBezTo>
                  <a:cubicBezTo>
                    <a:pt x="74883" y="75572"/>
                    <a:pt x="68240" y="77558"/>
                    <a:pt x="60191" y="77558"/>
                  </a:cubicBezTo>
                  <a:cubicBezTo>
                    <a:pt x="50232" y="77558"/>
                    <a:pt x="42047" y="74156"/>
                    <a:pt x="35635" y="67352"/>
                  </a:cubicBezTo>
                  <a:cubicBezTo>
                    <a:pt x="29223" y="60548"/>
                    <a:pt x="26017" y="51245"/>
                    <a:pt x="26017" y="39444"/>
                  </a:cubicBezTo>
                  <a:cubicBezTo>
                    <a:pt x="26017" y="26961"/>
                    <a:pt x="29240" y="17267"/>
                    <a:pt x="35686" y="10360"/>
                  </a:cubicBezTo>
                  <a:cubicBezTo>
                    <a:pt x="42132" y="3453"/>
                    <a:pt x="50607" y="0"/>
                    <a:pt x="6111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3AEA043-746F-4334-A00A-A4587B060237}"/>
              </a:ext>
            </a:extLst>
          </p:cNvPr>
          <p:cNvSpPr txBox="1"/>
          <p:nvPr/>
        </p:nvSpPr>
        <p:spPr>
          <a:xfrm>
            <a:off x="6903113" y="3952010"/>
            <a:ext cx="5008441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  <a:latin typeface="+mj-lt"/>
              </a:rPr>
              <a:t>Big Data Processing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C83D12-1353-440F-A5DC-1ACD4C118187}"/>
              </a:ext>
            </a:extLst>
          </p:cNvPr>
          <p:cNvSpPr txBox="1"/>
          <p:nvPr/>
        </p:nvSpPr>
        <p:spPr>
          <a:xfrm>
            <a:off x="6903174" y="5562676"/>
            <a:ext cx="5008380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Training a Higgs Boson Classifier With Distributed Computing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D841A3-537B-4FF5-A44F-AA04ED44CC75}"/>
              </a:ext>
            </a:extLst>
          </p:cNvPr>
          <p:cNvSpPr txBox="1"/>
          <p:nvPr/>
        </p:nvSpPr>
        <p:spPr>
          <a:xfrm>
            <a:off x="6864017" y="6188352"/>
            <a:ext cx="5008380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b="1" dirty="0">
                <a:solidFill>
                  <a:schemeClr val="accent2"/>
                </a:solidFill>
                <a:cs typeface="Arial" pitchFamily="34" charset="0"/>
              </a:rPr>
              <a:t>Sidharth </a:t>
            </a:r>
            <a:r>
              <a:rPr lang="en-US" altLang="ko-KR" sz="1867" b="1" dirty="0" err="1">
                <a:solidFill>
                  <a:schemeClr val="accent2"/>
                </a:solidFill>
                <a:cs typeface="Arial" pitchFamily="34" charset="0"/>
              </a:rPr>
              <a:t>Ambady</a:t>
            </a:r>
            <a:endParaRPr lang="ko-KR" altLang="en-US" sz="1867" b="1" dirty="0">
              <a:solidFill>
                <a:schemeClr val="accent2"/>
              </a:solidFill>
              <a:cs typeface="Arial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EF78CC4-C80F-4C95-A708-F28B5E87740E}"/>
              </a:ext>
            </a:extLst>
          </p:cNvPr>
          <p:cNvGrpSpPr/>
          <p:nvPr/>
        </p:nvGrpSpPr>
        <p:grpSpPr>
          <a:xfrm>
            <a:off x="9707003" y="2136020"/>
            <a:ext cx="2053706" cy="1539940"/>
            <a:chOff x="4477067" y="3197243"/>
            <a:chExt cx="1130986" cy="81960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DAD6EA8-88D0-49FA-8AAA-DECDF5EACBE3}"/>
                </a:ext>
              </a:extLst>
            </p:cNvPr>
            <p:cNvGrpSpPr/>
            <p:nvPr/>
          </p:nvGrpSpPr>
          <p:grpSpPr>
            <a:xfrm>
              <a:off x="5122819" y="3642094"/>
              <a:ext cx="485234" cy="374750"/>
              <a:chOff x="5122819" y="3605542"/>
              <a:chExt cx="485234" cy="374750"/>
            </a:xfrm>
          </p:grpSpPr>
          <p:cxnSp>
            <p:nvCxnSpPr>
              <p:cNvPr id="26" name="Connector: Elbow 25">
                <a:extLst>
                  <a:ext uri="{FF2B5EF4-FFF2-40B4-BE49-F238E27FC236}">
                    <a16:creationId xmlns:a16="http://schemas.microsoft.com/office/drawing/2014/main" id="{1AB748B7-52AD-42F9-8973-8F8D8A9E12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2631" y="3642094"/>
                <a:ext cx="285611" cy="232747"/>
              </a:xfrm>
              <a:prstGeom prst="bentConnector3">
                <a:avLst>
                  <a:gd name="adj1" fmla="val 745"/>
                </a:avLst>
              </a:prstGeom>
              <a:ln w="1905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or: Elbow 26">
                <a:extLst>
                  <a:ext uri="{FF2B5EF4-FFF2-40B4-BE49-F238E27FC236}">
                    <a16:creationId xmlns:a16="http://schemas.microsoft.com/office/drawing/2014/main" id="{9D601FBF-8C0F-4F46-8404-561EA77127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2819" y="3605542"/>
                <a:ext cx="485234" cy="374750"/>
              </a:xfrm>
              <a:prstGeom prst="bentConnector3">
                <a:avLst>
                  <a:gd name="adj1" fmla="val 2889"/>
                </a:avLst>
              </a:prstGeom>
              <a:ln w="1905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AF9DB7D-D0FD-4C27-9F1A-F35A1489A9B6}"/>
                </a:ext>
              </a:extLst>
            </p:cNvPr>
            <p:cNvCxnSpPr>
              <a:cxnSpLocks/>
            </p:cNvCxnSpPr>
            <p:nvPr/>
          </p:nvCxnSpPr>
          <p:spPr>
            <a:xfrm>
              <a:off x="5037112" y="3576272"/>
              <a:ext cx="10895" cy="440572"/>
            </a:xfrm>
            <a:prstGeom prst="line">
              <a:avLst/>
            </a:prstGeom>
            <a:ln w="19050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580E1A8-736E-47C6-920F-1458D330C713}"/>
                </a:ext>
              </a:extLst>
            </p:cNvPr>
            <p:cNvGrpSpPr/>
            <p:nvPr/>
          </p:nvGrpSpPr>
          <p:grpSpPr>
            <a:xfrm flipH="1">
              <a:off x="4477067" y="3642094"/>
              <a:ext cx="485234" cy="374750"/>
              <a:chOff x="5122819" y="3605542"/>
              <a:chExt cx="485234" cy="374750"/>
            </a:xfrm>
          </p:grpSpPr>
          <p:cxnSp>
            <p:nvCxnSpPr>
              <p:cNvPr id="24" name="Connector: Elbow 23">
                <a:extLst>
                  <a:ext uri="{FF2B5EF4-FFF2-40B4-BE49-F238E27FC236}">
                    <a16:creationId xmlns:a16="http://schemas.microsoft.com/office/drawing/2014/main" id="{A407E3BC-362C-4F81-8968-1219E707CD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2631" y="3642094"/>
                <a:ext cx="285611" cy="232747"/>
              </a:xfrm>
              <a:prstGeom prst="bentConnector3">
                <a:avLst>
                  <a:gd name="adj1" fmla="val 745"/>
                </a:avLst>
              </a:prstGeom>
              <a:ln w="1905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652B11B2-8F64-4DC6-AB42-25B9E8B742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22819" y="3605542"/>
                <a:ext cx="485234" cy="374750"/>
              </a:xfrm>
              <a:prstGeom prst="bentConnector3">
                <a:avLst>
                  <a:gd name="adj1" fmla="val 2889"/>
                </a:avLst>
              </a:prstGeom>
              <a:ln w="1905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E13BDCF4-552B-4A5F-A790-8E96FBD1219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572054" y="3197243"/>
              <a:ext cx="936188" cy="504402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956EB0-BFDE-4394-8E67-982228F6A0F1}"/>
              </a:ext>
            </a:extLst>
          </p:cNvPr>
          <p:cNvSpPr txBox="1"/>
          <p:nvPr/>
        </p:nvSpPr>
        <p:spPr>
          <a:xfrm>
            <a:off x="578498" y="121298"/>
            <a:ext cx="831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accent1">
                    <a:lumMod val="75000"/>
                  </a:schemeClr>
                </a:solidFill>
              </a:rPr>
              <a:t>Appendix :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5E8B5C7D-CBEA-4233-9A5E-23B699591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60" y="490630"/>
            <a:ext cx="3686119" cy="3543488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21E30B7F-4333-4CDD-8CC3-7033AFB99B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605" y="490630"/>
            <a:ext cx="3810789" cy="3574883"/>
          </a:xfrm>
          <a:prstGeom prst="rect">
            <a:avLst/>
          </a:prstGeom>
        </p:spPr>
      </p:pic>
      <p:pic>
        <p:nvPicPr>
          <p:cNvPr id="7" name="Picture 6" descr="Graphical user interface, chart, application, scatter chart&#10;&#10;Description automatically generated">
            <a:extLst>
              <a:ext uri="{FF2B5EF4-FFF2-40B4-BE49-F238E27FC236}">
                <a16:creationId xmlns:a16="http://schemas.microsoft.com/office/drawing/2014/main" id="{273F1D74-BB30-4B53-BD03-B368F672DE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223" y="474159"/>
            <a:ext cx="4331930" cy="36078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1C4BE8-1A68-4C3D-AD27-322BB98A1994}"/>
              </a:ext>
            </a:extLst>
          </p:cNvPr>
          <p:cNvSpPr txBox="1"/>
          <p:nvPr/>
        </p:nvSpPr>
        <p:spPr>
          <a:xfrm>
            <a:off x="1203649" y="4189445"/>
            <a:ext cx="10319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[1] </a:t>
            </a:r>
            <a:r>
              <a:rPr lang="en-GB" sz="1400" b="0" i="0" dirty="0" err="1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Baldi</a:t>
            </a:r>
            <a:r>
              <a:rPr lang="en-GB" sz="1400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, P., P. Sadowski, and D. </a:t>
            </a:r>
            <a:r>
              <a:rPr lang="en-GB" sz="1400" b="0" i="0" dirty="0" err="1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Whiteson</a:t>
            </a:r>
            <a:r>
              <a:rPr lang="en-GB" sz="1400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. “Searching for Exotic Particles in High-energy Physics with Deep Learning.” Nature Communications 5 (July 2, 2014).</a:t>
            </a:r>
            <a:endParaRPr lang="en-CA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EA449F-E632-4BF8-B8D7-FD9B28E3B461}"/>
              </a:ext>
            </a:extLst>
          </p:cNvPr>
          <p:cNvSpPr txBox="1"/>
          <p:nvPr/>
        </p:nvSpPr>
        <p:spPr>
          <a:xfrm>
            <a:off x="1810139" y="4867992"/>
            <a:ext cx="72312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6"/>
              </a:rPr>
              <a:t>https://databricks.com/spark/about</a:t>
            </a:r>
            <a:endParaRPr lang="en-CA" dirty="0"/>
          </a:p>
          <a:p>
            <a:endParaRPr lang="en-CA" dirty="0"/>
          </a:p>
          <a:p>
            <a:r>
              <a:rPr lang="en-CA" dirty="0">
                <a:hlinkClick r:id="rId7"/>
              </a:rPr>
              <a:t>https://databricks.com/spark/comparing-databricks-to-apache-spark</a:t>
            </a:r>
            <a:endParaRPr lang="en-CA" dirty="0"/>
          </a:p>
          <a:p>
            <a:endParaRPr lang="en-CA" dirty="0"/>
          </a:p>
          <a:p>
            <a:r>
              <a:rPr lang="en-CA" dirty="0">
                <a:hlinkClick r:id="rId8"/>
              </a:rPr>
              <a:t>https://aws.amazon.com/ec2/instance-types/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8208" name="Picture 16" descr="Apache Spark - Wikipedia">
            <a:extLst>
              <a:ext uri="{FF2B5EF4-FFF2-40B4-BE49-F238E27FC236}">
                <a16:creationId xmlns:a16="http://schemas.microsoft.com/office/drawing/2014/main" id="{CC027B3A-5B91-49AE-B8B8-2F47658D8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456" y="4783509"/>
            <a:ext cx="870274" cy="452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Databricks - Wikipedia">
            <a:extLst>
              <a:ext uri="{FF2B5EF4-FFF2-40B4-BE49-F238E27FC236}">
                <a16:creationId xmlns:a16="http://schemas.microsoft.com/office/drawing/2014/main" id="{8789CD77-503F-44A9-BA5E-BFD5AD74C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161" y="5320534"/>
            <a:ext cx="870274" cy="456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>
            <a:extLst>
              <a:ext uri="{FF2B5EF4-FFF2-40B4-BE49-F238E27FC236}">
                <a16:creationId xmlns:a16="http://schemas.microsoft.com/office/drawing/2014/main" id="{9F25FC4A-AFB1-420E-94EC-26B89253E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77" y="5941876"/>
            <a:ext cx="644632" cy="65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364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DB9137-48F1-4ED0-AF1D-F66D0D6B2B4F}"/>
              </a:ext>
            </a:extLst>
          </p:cNvPr>
          <p:cNvSpPr txBox="1"/>
          <p:nvPr/>
        </p:nvSpPr>
        <p:spPr>
          <a:xfrm>
            <a:off x="3566548" y="632427"/>
            <a:ext cx="5058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dirty="0">
                <a:solidFill>
                  <a:schemeClr val="accent1">
                    <a:lumMod val="75000"/>
                  </a:schemeClr>
                </a:solidFill>
              </a:rPr>
              <a:t>About 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EF71C6-5E8A-4A00-B236-29B692BB8482}"/>
              </a:ext>
            </a:extLst>
          </p:cNvPr>
          <p:cNvSpPr txBox="1"/>
          <p:nvPr/>
        </p:nvSpPr>
        <p:spPr>
          <a:xfrm>
            <a:off x="405411" y="1485345"/>
            <a:ext cx="11518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GB" dirty="0">
              <a:solidFill>
                <a:schemeClr val="accent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/>
                </a:solidFill>
              </a:rPr>
              <a:t>Recent graduate from UBC Materials Engineering</a:t>
            </a:r>
            <a:endParaRPr lang="en-GB" b="0" i="0" dirty="0">
              <a:solidFill>
                <a:schemeClr val="accent1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chemeClr val="accent1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accent1"/>
                </a:solidFill>
                <a:effectLst/>
              </a:rPr>
              <a:t>Excited to explore the world of Data Science &amp; Engineering  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636236-2123-4D79-B332-0BB7559D6800}"/>
              </a:ext>
            </a:extLst>
          </p:cNvPr>
          <p:cNvSpPr txBox="1"/>
          <p:nvPr/>
        </p:nvSpPr>
        <p:spPr>
          <a:xfrm>
            <a:off x="4618653" y="3732245"/>
            <a:ext cx="4945225" cy="2046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2"/>
              </a:rPr>
              <a:t>https://github.com/sambady3</a:t>
            </a:r>
            <a:endParaRPr lang="en-CA" dirty="0"/>
          </a:p>
          <a:p>
            <a:endParaRPr lang="en-CA" dirty="0"/>
          </a:p>
          <a:p>
            <a:r>
              <a:rPr lang="en-CA" dirty="0">
                <a:hlinkClick r:id="rId3"/>
              </a:rPr>
              <a:t>https://www.linkedin.com/in/sidharth-ambady/</a:t>
            </a:r>
            <a:endParaRPr lang="en-CA" dirty="0"/>
          </a:p>
          <a:p>
            <a:endParaRPr lang="en-CA" dirty="0"/>
          </a:p>
          <a:p>
            <a:r>
              <a:rPr lang="en-CA" u="sng" dirty="0">
                <a:solidFill>
                  <a:srgbClr val="4472C4"/>
                </a:solidFill>
              </a:rPr>
              <a:t>sambady3@gmail.com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FC3C4D7-2EB0-46B5-9890-8539BA44A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027" y="3737909"/>
            <a:ext cx="429100" cy="4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Linkedin icon - Free Social Icons">
            <a:extLst>
              <a:ext uri="{FF2B5EF4-FFF2-40B4-BE49-F238E27FC236}">
                <a16:creationId xmlns:a16="http://schemas.microsoft.com/office/drawing/2014/main" id="{4D08F9BF-4FD6-4907-83F3-4B10B2769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026" y="4300378"/>
            <a:ext cx="429101" cy="42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Mail Logo Icon High Res Stock Images | Shutterstock">
            <a:extLst>
              <a:ext uri="{FF2B5EF4-FFF2-40B4-BE49-F238E27FC236}">
                <a16:creationId xmlns:a16="http://schemas.microsoft.com/office/drawing/2014/main" id="{28358FEA-76BA-47F3-9F28-1A53D29977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2" t="13784" r="9341" b="20263"/>
          <a:stretch/>
        </p:blipFill>
        <p:spPr bwMode="auto">
          <a:xfrm>
            <a:off x="4078027" y="4865656"/>
            <a:ext cx="429100" cy="29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375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C2E128-501B-423D-892F-812469588B42}"/>
              </a:ext>
            </a:extLst>
          </p:cNvPr>
          <p:cNvSpPr txBox="1"/>
          <p:nvPr/>
        </p:nvSpPr>
        <p:spPr>
          <a:xfrm>
            <a:off x="461395" y="1157681"/>
            <a:ext cx="115180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dirty="0">
                <a:solidFill>
                  <a:schemeClr val="accent1"/>
                </a:solidFill>
              </a:rPr>
              <a:t>Motivation</a:t>
            </a:r>
            <a:r>
              <a:rPr lang="en-GB" b="1" i="0" dirty="0">
                <a:solidFill>
                  <a:schemeClr val="accent1"/>
                </a:solidFill>
                <a:effectLst/>
              </a:rPr>
              <a:t>: </a:t>
            </a:r>
            <a:r>
              <a:rPr lang="en-GB" b="0" i="0" dirty="0">
                <a:solidFill>
                  <a:schemeClr val="accent1"/>
                </a:solidFill>
                <a:effectLst/>
              </a:rPr>
              <a:t>Learn and utilise </a:t>
            </a:r>
            <a:r>
              <a:rPr lang="en-GB" b="0" i="0" dirty="0">
                <a:solidFill>
                  <a:srgbClr val="4472C4"/>
                </a:solidFill>
                <a:effectLst/>
              </a:rPr>
              <a:t>the</a:t>
            </a:r>
            <a:r>
              <a:rPr lang="en-GB" b="0" i="0" dirty="0">
                <a:solidFill>
                  <a:schemeClr val="accent1"/>
                </a:solidFill>
                <a:effectLst/>
              </a:rPr>
              <a:t> Apache Spark engine with Databricks to create ML pipelines</a:t>
            </a:r>
          </a:p>
          <a:p>
            <a:pPr algn="l"/>
            <a:endParaRPr lang="en-GB" dirty="0">
              <a:solidFill>
                <a:schemeClr val="accent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accent1"/>
                </a:solidFill>
                <a:effectLst/>
              </a:rPr>
              <a:t>Observe the capabilities of Spark to process 'big data' with increasing complexity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chemeClr val="accent1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accent1"/>
                </a:solidFill>
                <a:effectLst/>
              </a:rPr>
              <a:t>Observe the scalability of Spark by scaling up as well as scaling out compute nodes to see how well Spark scales with distributed computing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8BB11C-8410-4B05-B858-4D20C6E56B28}"/>
              </a:ext>
            </a:extLst>
          </p:cNvPr>
          <p:cNvSpPr txBox="1"/>
          <p:nvPr/>
        </p:nvSpPr>
        <p:spPr>
          <a:xfrm>
            <a:off x="394283" y="3056949"/>
            <a:ext cx="80618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i="0" dirty="0">
                <a:solidFill>
                  <a:schemeClr val="accent2">
                    <a:lumMod val="75000"/>
                  </a:schemeClr>
                </a:solidFill>
                <a:effectLst/>
                <a:latin typeface="-apple-system"/>
              </a:rPr>
              <a:t>Dataset: Higgs Data Set</a:t>
            </a:r>
          </a:p>
          <a:p>
            <a:pPr algn="l"/>
            <a:endParaRPr lang="en-GB" dirty="0">
              <a:solidFill>
                <a:schemeClr val="accent2">
                  <a:lumMod val="75000"/>
                </a:schemeClr>
              </a:solidFill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accent2">
                    <a:lumMod val="75000"/>
                  </a:schemeClr>
                </a:solidFill>
                <a:effectLst/>
                <a:latin typeface="-apple-system"/>
              </a:rPr>
              <a:t>Identifying Higgs Bosons from background noise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-apple-system"/>
              </a:rPr>
              <a:t>11 Million Instances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accent2">
                    <a:lumMod val="75000"/>
                  </a:schemeClr>
                </a:solidFill>
                <a:effectLst/>
                <a:latin typeface="-apple-system"/>
              </a:rPr>
              <a:t>28 Features (21 measured features, 7 high-level features derived by physicists)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chemeClr val="accent2">
                    <a:lumMod val="75000"/>
                  </a:schemeClr>
                </a:solidFill>
                <a:effectLst/>
                <a:latin typeface="-apple-system"/>
              </a:rPr>
              <a:t>Size : ~3.5 GB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-apple-system"/>
              </a:rPr>
              <a:t>Polynomial Expansion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-apple-system"/>
              </a:rPr>
              <a:t>Capture non-linear feature interactions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-apple-system"/>
              </a:rPr>
              <a:t>increase feature complexity</a:t>
            </a:r>
            <a:endParaRPr lang="en-GB" b="0" i="0" dirty="0">
              <a:solidFill>
                <a:schemeClr val="accent2">
                  <a:lumMod val="75000"/>
                </a:schemeClr>
              </a:solidFill>
              <a:effectLst/>
              <a:latin typeface="-apple-system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1"/>
              </a:solidFill>
              <a:latin typeface="-apple-system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BBB835-9EE7-475F-BA53-82225533154C}"/>
              </a:ext>
            </a:extLst>
          </p:cNvPr>
          <p:cNvSpPr txBox="1"/>
          <p:nvPr/>
        </p:nvSpPr>
        <p:spPr>
          <a:xfrm>
            <a:off x="3566548" y="483686"/>
            <a:ext cx="5058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dirty="0">
                <a:solidFill>
                  <a:schemeClr val="accent1">
                    <a:lumMod val="75000"/>
                  </a:schemeClr>
                </a:solidFill>
              </a:rPr>
              <a:t>Project Motivation</a:t>
            </a:r>
          </a:p>
        </p:txBody>
      </p:sp>
      <p:pic>
        <p:nvPicPr>
          <p:cNvPr id="2050" name="Picture 2" descr="Proton Smashing Resumes at the World&amp;#39;s Largest Particle Accelerator -  Scientific American">
            <a:extLst>
              <a:ext uri="{FF2B5EF4-FFF2-40B4-BE49-F238E27FC236}">
                <a16:creationId xmlns:a16="http://schemas.microsoft.com/office/drawing/2014/main" id="{79084EA9-CEF2-468D-B133-014A3E1B2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742" y="3241220"/>
            <a:ext cx="2049274" cy="136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39F6D29-4D0F-4E0B-B2D5-82E3C7267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6019" y="4427683"/>
            <a:ext cx="2583460" cy="1046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956A40-1A5B-4B9C-A48A-D16B79A55A82}"/>
              </a:ext>
            </a:extLst>
          </p:cNvPr>
          <p:cNvSpPr txBox="1"/>
          <p:nvPr/>
        </p:nvSpPr>
        <p:spPr>
          <a:xfrm>
            <a:off x="394283" y="5700319"/>
            <a:ext cx="79275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0" i="0" dirty="0">
                <a:solidFill>
                  <a:srgbClr val="4472C4"/>
                </a:solidFill>
                <a:effectLst/>
                <a:latin typeface="-apple-system"/>
              </a:rPr>
              <a:t>“</a:t>
            </a:r>
            <a:r>
              <a:rPr lang="en-GB" b="0" i="0" dirty="0">
                <a:solidFill>
                  <a:srgbClr val="4472C4"/>
                </a:solidFill>
                <a:effectLst/>
                <a:latin typeface="Harding"/>
              </a:rPr>
              <a:t>The power of the DN to automatically find nonlinear features reveals something about the nature of the classification problem in this case: it suggests that there may be little gain from further attempts to manually construct high-level features.”[1]</a:t>
            </a:r>
          </a:p>
          <a:p>
            <a:pPr algn="l"/>
            <a:endParaRPr lang="en-GB" dirty="0">
              <a:solidFill>
                <a:schemeClr val="accent1"/>
              </a:solidFill>
              <a:latin typeface="Harding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3365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322AA4-BEB3-41C8-9E1E-C54AC89B1C74}"/>
              </a:ext>
            </a:extLst>
          </p:cNvPr>
          <p:cNvSpPr/>
          <p:nvPr/>
        </p:nvSpPr>
        <p:spPr>
          <a:xfrm>
            <a:off x="9197986" y="0"/>
            <a:ext cx="2992821" cy="6858000"/>
          </a:xfrm>
          <a:prstGeom prst="rect">
            <a:avLst/>
          </a:prstGeom>
          <a:solidFill>
            <a:srgbClr val="2F5597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3074" name="Picture 2" descr="What is Apache Spark? | Introduction to Apache Spark and Analytics | AWS">
            <a:extLst>
              <a:ext uri="{FF2B5EF4-FFF2-40B4-BE49-F238E27FC236}">
                <a16:creationId xmlns:a16="http://schemas.microsoft.com/office/drawing/2014/main" id="{7748517A-58B7-4FD1-B72B-F5449246E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049" y="1851433"/>
            <a:ext cx="7419975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C7712D-8239-48A7-AC0B-F7866E934C50}"/>
              </a:ext>
            </a:extLst>
          </p:cNvPr>
          <p:cNvSpPr txBox="1"/>
          <p:nvPr/>
        </p:nvSpPr>
        <p:spPr>
          <a:xfrm>
            <a:off x="612054" y="305856"/>
            <a:ext cx="451361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chemeClr val="accent1">
                    <a:lumMod val="75000"/>
                  </a:schemeClr>
                </a:solidFill>
              </a:rPr>
              <a:t>Apache Spark and Databricks</a:t>
            </a:r>
          </a:p>
          <a:p>
            <a:endParaRPr lang="en-CA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011C7D-6B54-4CAD-9DF2-7C295EBF1DD7}"/>
              </a:ext>
            </a:extLst>
          </p:cNvPr>
          <p:cNvSpPr txBox="1"/>
          <p:nvPr/>
        </p:nvSpPr>
        <p:spPr>
          <a:xfrm>
            <a:off x="9199180" y="1317072"/>
            <a:ext cx="299282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solidFill>
                  <a:schemeClr val="bg1"/>
                </a:solidFill>
                <a:latin typeface="+mj-lt"/>
              </a:rPr>
              <a:t>Spark</a:t>
            </a:r>
          </a:p>
          <a:p>
            <a:pPr algn="ctr"/>
            <a:endParaRPr lang="en-CA" sz="2400" b="1" dirty="0">
              <a:solidFill>
                <a:schemeClr val="bg1"/>
              </a:solidFill>
              <a:latin typeface="+mj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CA" sz="1600" b="1" dirty="0">
                <a:solidFill>
                  <a:schemeClr val="bg1"/>
                </a:solidFill>
                <a:latin typeface="+mj-lt"/>
              </a:rPr>
              <a:t>   Spark RDDs</a:t>
            </a:r>
          </a:p>
          <a:p>
            <a:endParaRPr lang="en-CA" sz="1600" b="1" dirty="0">
              <a:solidFill>
                <a:schemeClr val="bg1"/>
              </a:solidFill>
              <a:latin typeface="+mj-lt"/>
            </a:endParaRPr>
          </a:p>
          <a:p>
            <a:r>
              <a:rPr lang="en-CA" sz="1600" b="1" dirty="0">
                <a:solidFill>
                  <a:schemeClr val="bg1"/>
                </a:solidFill>
                <a:latin typeface="+mj-lt"/>
              </a:rPr>
              <a:t>2.     In-memory processing</a:t>
            </a:r>
          </a:p>
          <a:p>
            <a:endParaRPr lang="en-CA" sz="1600" b="1" dirty="0">
              <a:solidFill>
                <a:schemeClr val="bg1"/>
              </a:solidFill>
              <a:latin typeface="+mj-lt"/>
            </a:endParaRPr>
          </a:p>
          <a:p>
            <a:r>
              <a:rPr lang="en-CA" sz="1600" b="1" dirty="0">
                <a:solidFill>
                  <a:schemeClr val="bg1"/>
                </a:solidFill>
                <a:latin typeface="+mj-lt"/>
              </a:rPr>
              <a:t>3.     Lazy Evaluation</a:t>
            </a:r>
          </a:p>
          <a:p>
            <a:pPr lvl="1"/>
            <a:endParaRPr lang="en-CA" sz="1200" b="1" dirty="0">
              <a:solidFill>
                <a:schemeClr val="bg1"/>
              </a:solidFill>
              <a:latin typeface="+mj-lt"/>
            </a:endParaRPr>
          </a:p>
          <a:p>
            <a:endParaRPr lang="en-CA" sz="1200" b="1" dirty="0">
              <a:solidFill>
                <a:schemeClr val="bg1"/>
              </a:solidFill>
            </a:endParaRPr>
          </a:p>
          <a:p>
            <a:endParaRPr lang="en-CA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7A591CA-F288-4A71-9010-728DD0E6EA87}"/>
              </a:ext>
            </a:extLst>
          </p:cNvPr>
          <p:cNvSpPr/>
          <p:nvPr/>
        </p:nvSpPr>
        <p:spPr>
          <a:xfrm>
            <a:off x="377505" y="1317072"/>
            <a:ext cx="8422546" cy="4488110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076" name="Picture 4" descr="Databricks - Wikipedia">
            <a:extLst>
              <a:ext uri="{FF2B5EF4-FFF2-40B4-BE49-F238E27FC236}">
                <a16:creationId xmlns:a16="http://schemas.microsoft.com/office/drawing/2014/main" id="{A5CB862B-CF15-4B45-B96A-91030FD9D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379" y="5871325"/>
            <a:ext cx="1296798" cy="680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F53E8D-7672-4B16-966E-599C78B172C9}"/>
              </a:ext>
            </a:extLst>
          </p:cNvPr>
          <p:cNvSpPr txBox="1"/>
          <p:nvPr/>
        </p:nvSpPr>
        <p:spPr>
          <a:xfrm>
            <a:off x="9222013" y="3872632"/>
            <a:ext cx="299282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solidFill>
                  <a:schemeClr val="bg1"/>
                </a:solidFill>
                <a:latin typeface="+mj-lt"/>
              </a:rPr>
              <a:t>Databricks</a:t>
            </a:r>
          </a:p>
          <a:p>
            <a:pPr algn="ctr"/>
            <a:endParaRPr lang="en-CA" sz="2000" b="1" dirty="0">
              <a:solidFill>
                <a:schemeClr val="bg1"/>
              </a:solidFill>
              <a:latin typeface="+mj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CA" sz="1600" b="1" dirty="0">
                <a:solidFill>
                  <a:schemeClr val="bg1"/>
                </a:solidFill>
                <a:latin typeface="+mj-lt"/>
              </a:rPr>
              <a:t> End-to-end platform built on-top of Spark</a:t>
            </a:r>
          </a:p>
          <a:p>
            <a:endParaRPr lang="en-CA" sz="1600" b="1" dirty="0">
              <a:solidFill>
                <a:schemeClr val="bg1"/>
              </a:solidFill>
              <a:latin typeface="+mj-lt"/>
            </a:endParaRPr>
          </a:p>
          <a:p>
            <a:r>
              <a:rPr lang="en-CA" sz="1600" b="1" dirty="0">
                <a:solidFill>
                  <a:schemeClr val="bg1"/>
                </a:solidFill>
                <a:latin typeface="+mj-lt"/>
              </a:rPr>
              <a:t>2.     Cloud Computing Integration</a:t>
            </a:r>
          </a:p>
          <a:p>
            <a:endParaRPr lang="en-CA" sz="12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endParaRPr lang="en-CA" sz="1200" b="1" dirty="0">
              <a:solidFill>
                <a:schemeClr val="bg1"/>
              </a:solidFill>
            </a:endParaRPr>
          </a:p>
          <a:p>
            <a:endParaRPr lang="en-CA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Star: 4 Points 6">
            <a:extLst>
              <a:ext uri="{FF2B5EF4-FFF2-40B4-BE49-F238E27FC236}">
                <a16:creationId xmlns:a16="http://schemas.microsoft.com/office/drawing/2014/main" id="{F65040D1-EA01-45B1-AC9D-319BCA750EBC}"/>
              </a:ext>
            </a:extLst>
          </p:cNvPr>
          <p:cNvSpPr/>
          <p:nvPr/>
        </p:nvSpPr>
        <p:spPr>
          <a:xfrm>
            <a:off x="1757778" y="3365818"/>
            <a:ext cx="159798" cy="19530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Star: 4 Points 10">
            <a:extLst>
              <a:ext uri="{FF2B5EF4-FFF2-40B4-BE49-F238E27FC236}">
                <a16:creationId xmlns:a16="http://schemas.microsoft.com/office/drawing/2014/main" id="{0025CFBD-DC51-45C4-9249-15154E7DF9FF}"/>
              </a:ext>
            </a:extLst>
          </p:cNvPr>
          <p:cNvSpPr/>
          <p:nvPr/>
        </p:nvSpPr>
        <p:spPr>
          <a:xfrm>
            <a:off x="5416858" y="3331345"/>
            <a:ext cx="159798" cy="195309"/>
          </a:xfrm>
          <a:prstGeom prst="star4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923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46F634-920D-4E29-BCD4-9C92E4D3CB09}"/>
              </a:ext>
            </a:extLst>
          </p:cNvPr>
          <p:cNvSpPr txBox="1"/>
          <p:nvPr/>
        </p:nvSpPr>
        <p:spPr>
          <a:xfrm>
            <a:off x="5142881" y="475862"/>
            <a:ext cx="451361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chemeClr val="accent1">
                    <a:lumMod val="75000"/>
                  </a:schemeClr>
                </a:solidFill>
              </a:rPr>
              <a:t>Data Pipeline</a:t>
            </a:r>
          </a:p>
          <a:p>
            <a:endParaRPr lang="en-CA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5E34EA89-E948-4E73-A99F-616F0F7C60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499" y="1371600"/>
            <a:ext cx="7121001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674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F926AEF-0D7A-4F0F-8B7D-5E4DF9645D87}"/>
              </a:ext>
            </a:extLst>
          </p:cNvPr>
          <p:cNvSpPr/>
          <p:nvPr/>
        </p:nvSpPr>
        <p:spPr>
          <a:xfrm>
            <a:off x="9197986" y="0"/>
            <a:ext cx="2992821" cy="6858000"/>
          </a:xfrm>
          <a:prstGeom prst="rect">
            <a:avLst/>
          </a:prstGeom>
          <a:solidFill>
            <a:srgbClr val="2F5597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88138C-85BE-4F42-9741-725481F29668}"/>
              </a:ext>
            </a:extLst>
          </p:cNvPr>
          <p:cNvSpPr txBox="1"/>
          <p:nvPr/>
        </p:nvSpPr>
        <p:spPr>
          <a:xfrm>
            <a:off x="9175015" y="1040235"/>
            <a:ext cx="29928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dirty="0">
                <a:solidFill>
                  <a:schemeClr val="bg1"/>
                </a:solidFill>
                <a:latin typeface="+mj-lt"/>
              </a:rPr>
              <a:t>Takeaways:</a:t>
            </a:r>
          </a:p>
          <a:p>
            <a:pPr algn="ctr"/>
            <a:endParaRPr lang="en-CA" sz="2000" b="1" dirty="0">
              <a:solidFill>
                <a:schemeClr val="bg1"/>
              </a:solidFill>
              <a:latin typeface="+mj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CA" sz="1400" b="1" dirty="0">
                <a:solidFill>
                  <a:schemeClr val="bg1"/>
                </a:solidFill>
                <a:latin typeface="+mj-lt"/>
              </a:rPr>
              <a:t> High energy particle physics domain generates massive amounts of data</a:t>
            </a:r>
          </a:p>
          <a:p>
            <a:pPr marL="628650" lvl="1" indent="-171450">
              <a:buFontTx/>
              <a:buChar char="-"/>
            </a:pPr>
            <a:r>
              <a:rPr lang="en-CA" sz="1400" dirty="0">
                <a:solidFill>
                  <a:schemeClr val="bg1"/>
                </a:solidFill>
                <a:latin typeface="+mj-lt"/>
              </a:rPr>
              <a:t>Polynomial feature expansion successfully captures non-linear  feature interactions</a:t>
            </a:r>
          </a:p>
          <a:p>
            <a:pPr marL="628650" lvl="1" indent="-171450">
              <a:buFontTx/>
              <a:buChar char="-"/>
            </a:pPr>
            <a:r>
              <a:rPr lang="en-CA" sz="1400" dirty="0">
                <a:solidFill>
                  <a:schemeClr val="bg1"/>
                </a:solidFill>
                <a:latin typeface="+mj-lt"/>
              </a:rPr>
              <a:t> Furthers requirement for big data tools</a:t>
            </a:r>
          </a:p>
          <a:p>
            <a:pPr marL="228600" indent="-228600">
              <a:buFont typeface="+mj-lt"/>
              <a:buAutoNum type="arabicPeriod"/>
            </a:pPr>
            <a:endParaRPr lang="en-CA" sz="1400" b="1" dirty="0">
              <a:solidFill>
                <a:schemeClr val="bg1"/>
              </a:solidFill>
              <a:latin typeface="+mj-lt"/>
            </a:endParaRPr>
          </a:p>
          <a:p>
            <a:endParaRPr lang="en-CA" sz="1400" b="1" dirty="0">
              <a:solidFill>
                <a:schemeClr val="bg1"/>
              </a:solidFill>
              <a:latin typeface="+mj-lt"/>
            </a:endParaRPr>
          </a:p>
          <a:p>
            <a:pPr marL="228600" indent="-228600">
              <a:buAutoNum type="arabicPeriod" startAt="2"/>
            </a:pPr>
            <a:r>
              <a:rPr lang="en-CA" sz="1400" b="1" dirty="0">
                <a:solidFill>
                  <a:schemeClr val="bg1"/>
                </a:solidFill>
                <a:latin typeface="+mj-lt"/>
              </a:rPr>
              <a:t>Spark successfully trains large models on  highly dimensional data</a:t>
            </a:r>
          </a:p>
          <a:p>
            <a:endParaRPr lang="en-CA" sz="1400" b="1" dirty="0">
              <a:solidFill>
                <a:schemeClr val="bg1"/>
              </a:solidFill>
              <a:latin typeface="+mj-lt"/>
            </a:endParaRPr>
          </a:p>
          <a:p>
            <a:endParaRPr lang="en-CA" sz="1400" b="1" dirty="0">
              <a:solidFill>
                <a:schemeClr val="bg1"/>
              </a:solidFill>
              <a:latin typeface="+mj-lt"/>
            </a:endParaRPr>
          </a:p>
          <a:p>
            <a:pPr marL="228600" indent="-228600">
              <a:buAutoNum type="arabicPeriod" startAt="3"/>
            </a:pPr>
            <a:r>
              <a:rPr lang="en-CA" sz="1400" b="1" dirty="0">
                <a:solidFill>
                  <a:schemeClr val="bg1"/>
                </a:solidFill>
                <a:latin typeface="+mj-lt"/>
              </a:rPr>
              <a:t>Pretrained model provided</a:t>
            </a:r>
          </a:p>
          <a:p>
            <a:pPr marL="628650" lvl="1" indent="-171450">
              <a:buFontTx/>
              <a:buChar char="-"/>
            </a:pPr>
            <a:r>
              <a:rPr lang="en-CA" sz="1400" dirty="0">
                <a:solidFill>
                  <a:schemeClr val="bg1"/>
                </a:solidFill>
                <a:latin typeface="+mj-lt"/>
              </a:rPr>
              <a:t>Save researcher compute resources and time</a:t>
            </a:r>
          </a:p>
          <a:p>
            <a:pPr marL="628650" lvl="1" indent="-171450">
              <a:buFontTx/>
              <a:buChar char="-"/>
            </a:pPr>
            <a:r>
              <a:rPr lang="en-CA" sz="1400" dirty="0">
                <a:solidFill>
                  <a:schemeClr val="bg1"/>
                </a:solidFill>
                <a:latin typeface="+mj-lt"/>
              </a:rPr>
              <a:t>Allows for easy hyperparameter tuning  to obtain best performance</a:t>
            </a:r>
          </a:p>
          <a:p>
            <a:endParaRPr lang="en-CA" sz="1200" b="1" dirty="0">
              <a:solidFill>
                <a:schemeClr val="bg1"/>
              </a:solidFill>
            </a:endParaRPr>
          </a:p>
          <a:p>
            <a:endParaRPr lang="en-CA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B2DB3974-2739-4AF3-9AC3-DD2D33D62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5" y="0"/>
            <a:ext cx="5103689" cy="3036310"/>
          </a:xfrm>
          <a:prstGeom prst="rect">
            <a:avLst/>
          </a:prstGeom>
          <a:ln>
            <a:noFill/>
            <a:prstDash val="lgDashDotDot"/>
          </a:ln>
        </p:spPr>
      </p:pic>
      <p:pic>
        <p:nvPicPr>
          <p:cNvPr id="10" name="Picture 9" descr="Graphical user interface, chart, application, scatter chart&#10;&#10;Description automatically generated">
            <a:extLst>
              <a:ext uri="{FF2B5EF4-FFF2-40B4-BE49-F238E27FC236}">
                <a16:creationId xmlns:a16="http://schemas.microsoft.com/office/drawing/2014/main" id="{7C9E4BFC-1E10-4802-B5C2-A00449D9AE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431" y="2939143"/>
            <a:ext cx="4896282" cy="3918857"/>
          </a:xfrm>
          <a:prstGeom prst="rect">
            <a:avLst/>
          </a:prstGeom>
          <a:ln>
            <a:noFill/>
            <a:prstDash val="lgDashDotDot"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9692044-A59E-4954-AA0E-8E4EA9F2D222}"/>
              </a:ext>
            </a:extLst>
          </p:cNvPr>
          <p:cNvSpPr txBox="1"/>
          <p:nvPr/>
        </p:nvSpPr>
        <p:spPr>
          <a:xfrm>
            <a:off x="2800481" y="164681"/>
            <a:ext cx="8313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accent1">
                    <a:lumMod val="75000"/>
                  </a:schemeClr>
                </a:solidFill>
              </a:rPr>
              <a:t>Model Performance </a:t>
            </a:r>
          </a:p>
          <a:p>
            <a:pPr algn="ctr"/>
            <a:r>
              <a:rPr lang="en-CA" b="1" dirty="0">
                <a:solidFill>
                  <a:schemeClr val="accent1">
                    <a:lumMod val="75000"/>
                  </a:schemeClr>
                </a:solidFill>
              </a:rPr>
              <a:t>&amp;</a:t>
            </a:r>
          </a:p>
          <a:p>
            <a:pPr algn="ctr"/>
            <a:r>
              <a:rPr lang="en-CA" b="1" dirty="0">
                <a:solidFill>
                  <a:schemeClr val="accent1">
                    <a:lumMod val="75000"/>
                  </a:schemeClr>
                </a:solidFill>
              </a:rPr>
              <a:t>Feature Expansion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0BBA501-E91F-41AA-8791-C69A11DE7C3C}"/>
              </a:ext>
            </a:extLst>
          </p:cNvPr>
          <p:cNvCxnSpPr/>
          <p:nvPr/>
        </p:nvCxnSpPr>
        <p:spPr>
          <a:xfrm>
            <a:off x="942392" y="307910"/>
            <a:ext cx="4068147" cy="5822302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616EDE7-9D57-4CF4-BBFB-4640F6CBBD67}"/>
              </a:ext>
            </a:extLst>
          </p:cNvPr>
          <p:cNvCxnSpPr>
            <a:cxnSpLocks/>
          </p:cNvCxnSpPr>
          <p:nvPr/>
        </p:nvCxnSpPr>
        <p:spPr>
          <a:xfrm>
            <a:off x="4758612" y="2659224"/>
            <a:ext cx="3620278" cy="643813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D44AF50-3973-4FC8-BC0C-26065D873693}"/>
              </a:ext>
            </a:extLst>
          </p:cNvPr>
          <p:cNvCxnSpPr>
            <a:cxnSpLocks/>
          </p:cNvCxnSpPr>
          <p:nvPr/>
        </p:nvCxnSpPr>
        <p:spPr>
          <a:xfrm>
            <a:off x="587829" y="1278294"/>
            <a:ext cx="4068147" cy="5113175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11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1A71294-8944-4A10-B85B-74F9F843EB3A}"/>
              </a:ext>
            </a:extLst>
          </p:cNvPr>
          <p:cNvSpPr/>
          <p:nvPr/>
        </p:nvSpPr>
        <p:spPr>
          <a:xfrm>
            <a:off x="7589550" y="1741306"/>
            <a:ext cx="2105076" cy="3263520"/>
          </a:xfrm>
          <a:prstGeom prst="rect">
            <a:avLst/>
          </a:prstGeom>
          <a:solidFill>
            <a:srgbClr val="2F5597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6" name="Chevron 6">
            <a:extLst>
              <a:ext uri="{FF2B5EF4-FFF2-40B4-BE49-F238E27FC236}">
                <a16:creationId xmlns:a16="http://schemas.microsoft.com/office/drawing/2014/main" id="{72CD4D79-D88C-486E-A4D2-2C4285A4962B}"/>
              </a:ext>
            </a:extLst>
          </p:cNvPr>
          <p:cNvSpPr/>
          <p:nvPr/>
        </p:nvSpPr>
        <p:spPr>
          <a:xfrm>
            <a:off x="5020605" y="1079268"/>
            <a:ext cx="2042102" cy="893484"/>
          </a:xfrm>
          <a:prstGeom prst="chevron">
            <a:avLst/>
          </a:prstGeom>
          <a:solidFill>
            <a:srgbClr val="4472C4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7" name="Chevron 7">
            <a:extLst>
              <a:ext uri="{FF2B5EF4-FFF2-40B4-BE49-F238E27FC236}">
                <a16:creationId xmlns:a16="http://schemas.microsoft.com/office/drawing/2014/main" id="{B01A4EC3-3415-4B58-8FE2-DD1CD3E8992F}"/>
              </a:ext>
            </a:extLst>
          </p:cNvPr>
          <p:cNvSpPr/>
          <p:nvPr/>
        </p:nvSpPr>
        <p:spPr>
          <a:xfrm>
            <a:off x="7786121" y="632526"/>
            <a:ext cx="2042102" cy="893484"/>
          </a:xfrm>
          <a:prstGeom prst="chevron">
            <a:avLst/>
          </a:prstGeom>
          <a:solidFill>
            <a:srgbClr val="2F5597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25E657-0A4C-4DF4-B47D-4557A55DF7D5}"/>
              </a:ext>
            </a:extLst>
          </p:cNvPr>
          <p:cNvSpPr/>
          <p:nvPr/>
        </p:nvSpPr>
        <p:spPr>
          <a:xfrm>
            <a:off x="4867075" y="2141374"/>
            <a:ext cx="2069053" cy="2820777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158B9F-FE2C-4393-9762-715312163A16}"/>
              </a:ext>
            </a:extLst>
          </p:cNvPr>
          <p:cNvSpPr/>
          <p:nvPr/>
        </p:nvSpPr>
        <p:spPr>
          <a:xfrm>
            <a:off x="2211711" y="2564098"/>
            <a:ext cx="2069054" cy="2378812"/>
          </a:xfrm>
          <a:prstGeom prst="rect">
            <a:avLst/>
          </a:prstGeom>
          <a:solidFill>
            <a:srgbClr val="0587AF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5C16BC-D0DD-4717-B4F9-9396E6B6049A}"/>
              </a:ext>
            </a:extLst>
          </p:cNvPr>
          <p:cNvSpPr txBox="1"/>
          <p:nvPr/>
        </p:nvSpPr>
        <p:spPr>
          <a:xfrm>
            <a:off x="5532828" y="1216662"/>
            <a:ext cx="1002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"/>
                <a:cs typeface="Arial" pitchFamily="34" charset="0"/>
              </a:rPr>
              <a:t>Single Node</a:t>
            </a:r>
            <a:endParaRPr lang="ko-KR" altLang="en-US" sz="1400" b="1" dirty="0">
              <a:solidFill>
                <a:schemeClr val="bg1"/>
              </a:solidFill>
              <a:latin typeface="Arial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1E5FA3-F41D-4768-B820-7F5C03707067}"/>
              </a:ext>
            </a:extLst>
          </p:cNvPr>
          <p:cNvSpPr txBox="1"/>
          <p:nvPr/>
        </p:nvSpPr>
        <p:spPr>
          <a:xfrm>
            <a:off x="8148840" y="829423"/>
            <a:ext cx="131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"/>
                <a:cs typeface="Arial" pitchFamily="34" charset="0"/>
              </a:rPr>
              <a:t>Multi Node Cluster</a:t>
            </a:r>
            <a:endParaRPr lang="ko-KR" altLang="en-US" sz="1400" b="1" dirty="0">
              <a:solidFill>
                <a:schemeClr val="bg1"/>
              </a:solidFill>
              <a:latin typeface="Arial"/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1B093D-8058-4F79-BBE8-B818B1F630F4}"/>
              </a:ext>
            </a:extLst>
          </p:cNvPr>
          <p:cNvSpPr txBox="1"/>
          <p:nvPr/>
        </p:nvSpPr>
        <p:spPr>
          <a:xfrm>
            <a:off x="2180535" y="2744307"/>
            <a:ext cx="206905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Tx/>
              <a:buChar char="-"/>
            </a:pPr>
            <a:r>
              <a:rPr lang="en-US" altLang="ko-KR" sz="1200" b="1" dirty="0">
                <a:solidFill>
                  <a:schemeClr val="bg1"/>
                </a:solidFill>
                <a:latin typeface="Arial"/>
                <a:cs typeface="Arial" pitchFamily="34" charset="0"/>
              </a:rPr>
              <a:t>Construct &amp; iterate  pipelines</a:t>
            </a:r>
          </a:p>
          <a:p>
            <a:pPr marL="171450" indent="-171450" algn="ctr">
              <a:buFontTx/>
              <a:buChar char="-"/>
            </a:pPr>
            <a:endParaRPr lang="en-US" altLang="ko-KR" sz="1200" b="1" dirty="0">
              <a:solidFill>
                <a:schemeClr val="bg1"/>
              </a:solidFill>
              <a:latin typeface="Arial"/>
              <a:cs typeface="Arial" pitchFamily="34" charset="0"/>
            </a:endParaRPr>
          </a:p>
          <a:p>
            <a:pPr marL="171450" indent="-171450" algn="ctr">
              <a:buFontTx/>
              <a:buChar char="-"/>
            </a:pPr>
            <a:r>
              <a:rPr lang="en-US" altLang="ko-KR" sz="1200" b="1" dirty="0">
                <a:solidFill>
                  <a:schemeClr val="bg1"/>
                </a:solidFill>
                <a:latin typeface="Arial"/>
                <a:cs typeface="Arial" pitchFamily="34" charset="0"/>
              </a:rPr>
              <a:t>Increase feature complexity</a:t>
            </a:r>
          </a:p>
          <a:p>
            <a:pPr algn="ctr"/>
            <a:endParaRPr lang="en-US" altLang="ko-KR" sz="1200" b="1" dirty="0">
              <a:solidFill>
                <a:schemeClr val="bg1"/>
              </a:solidFill>
              <a:latin typeface="Arial"/>
              <a:cs typeface="Arial" pitchFamily="34" charset="0"/>
            </a:endParaRPr>
          </a:p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/>
                <a:cs typeface="Arial" pitchFamily="34" charset="0"/>
              </a:rPr>
              <a:t>-Obtain model performance &amp; identify best pipelines</a:t>
            </a:r>
          </a:p>
          <a:p>
            <a:pPr algn="ctr"/>
            <a:endParaRPr lang="en-US" altLang="ko-KR" sz="1200" b="1" dirty="0">
              <a:solidFill>
                <a:schemeClr val="bg1"/>
              </a:solidFill>
              <a:latin typeface="Arial"/>
              <a:cs typeface="Arial" pitchFamily="34" charset="0"/>
            </a:endParaRPr>
          </a:p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/>
                <a:cs typeface="Arial" pitchFamily="34" charset="0"/>
              </a:rPr>
              <a:t>-Obtain runtime metrics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5F533E-4364-4A8E-9EB7-938CC4D41811}"/>
              </a:ext>
            </a:extLst>
          </p:cNvPr>
          <p:cNvSpPr txBox="1"/>
          <p:nvPr/>
        </p:nvSpPr>
        <p:spPr>
          <a:xfrm>
            <a:off x="4900631" y="2763547"/>
            <a:ext cx="20690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u="sng" dirty="0">
                <a:solidFill>
                  <a:schemeClr val="bg1"/>
                </a:solidFill>
                <a:latin typeface="Arial"/>
                <a:cs typeface="Arial" pitchFamily="34" charset="0"/>
              </a:rPr>
              <a:t>-Scale up</a:t>
            </a:r>
          </a:p>
          <a:p>
            <a:pPr algn="ctr"/>
            <a:endParaRPr lang="en-US" altLang="ko-KR" sz="1200" b="1" dirty="0">
              <a:solidFill>
                <a:schemeClr val="bg1"/>
              </a:solidFill>
              <a:latin typeface="Arial"/>
              <a:cs typeface="Arial" pitchFamily="34" charset="0"/>
            </a:endParaRPr>
          </a:p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/>
                <a:cs typeface="Arial" pitchFamily="34" charset="0"/>
              </a:rPr>
              <a:t>-Increase feature complexity further</a:t>
            </a:r>
          </a:p>
          <a:p>
            <a:pPr algn="ctr"/>
            <a:endParaRPr lang="en-US" altLang="ko-KR" sz="1200" b="1" dirty="0">
              <a:solidFill>
                <a:schemeClr val="bg1"/>
              </a:solidFill>
              <a:latin typeface="Arial"/>
              <a:cs typeface="Arial" pitchFamily="34" charset="0"/>
            </a:endParaRPr>
          </a:p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/>
                <a:cs typeface="Arial" pitchFamily="34" charset="0"/>
              </a:rPr>
              <a:t>-Obtain model performance &amp; runtime metrics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ED9657-88CA-416C-B7AB-01AAF73E204B}"/>
              </a:ext>
            </a:extLst>
          </p:cNvPr>
          <p:cNvSpPr txBox="1"/>
          <p:nvPr/>
        </p:nvSpPr>
        <p:spPr>
          <a:xfrm>
            <a:off x="7786121" y="2571605"/>
            <a:ext cx="17119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u="sng" dirty="0">
                <a:solidFill>
                  <a:schemeClr val="bg1"/>
                </a:solidFill>
                <a:latin typeface="Arial"/>
                <a:cs typeface="Arial" pitchFamily="34" charset="0"/>
              </a:rPr>
              <a:t>-Scale out</a:t>
            </a:r>
          </a:p>
          <a:p>
            <a:pPr algn="ctr"/>
            <a:endParaRPr lang="en-US" altLang="ko-KR" sz="1200" b="1" dirty="0">
              <a:solidFill>
                <a:schemeClr val="bg1"/>
              </a:solidFill>
              <a:latin typeface="Arial"/>
              <a:cs typeface="Arial" pitchFamily="34" charset="0"/>
            </a:endParaRPr>
          </a:p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/>
                <a:cs typeface="Arial" pitchFamily="34" charset="0"/>
              </a:rPr>
              <a:t>-Obtain runtime metrics</a:t>
            </a:r>
          </a:p>
          <a:p>
            <a:pPr algn="ctr"/>
            <a:endParaRPr lang="en-US" altLang="ko-KR" sz="1200" b="1" dirty="0">
              <a:solidFill>
                <a:schemeClr val="bg1"/>
              </a:solidFill>
              <a:latin typeface="Arial"/>
              <a:cs typeface="Arial" pitchFamily="34" charset="0"/>
            </a:endParaRPr>
          </a:p>
          <a:p>
            <a:pPr algn="ctr"/>
            <a:r>
              <a:rPr lang="en-US" altLang="ko-KR" sz="1200" b="1" dirty="0">
                <a:solidFill>
                  <a:schemeClr val="bg1"/>
                </a:solidFill>
                <a:latin typeface="Arial"/>
                <a:cs typeface="Arial" pitchFamily="34" charset="0"/>
              </a:rPr>
              <a:t>-Explore cost implications</a:t>
            </a:r>
          </a:p>
        </p:txBody>
      </p:sp>
      <p:sp>
        <p:nvSpPr>
          <p:cNvPr id="27" name="Chevron 5">
            <a:extLst>
              <a:ext uri="{FF2B5EF4-FFF2-40B4-BE49-F238E27FC236}">
                <a16:creationId xmlns:a16="http://schemas.microsoft.com/office/drawing/2014/main" id="{A42798BE-FB65-4CB5-AFC7-50A351A825EA}"/>
              </a:ext>
            </a:extLst>
          </p:cNvPr>
          <p:cNvSpPr/>
          <p:nvPr/>
        </p:nvSpPr>
        <p:spPr>
          <a:xfrm>
            <a:off x="2317550" y="1512805"/>
            <a:ext cx="2042102" cy="893484"/>
          </a:xfrm>
          <a:prstGeom prst="chevron">
            <a:avLst/>
          </a:prstGeom>
          <a:solidFill>
            <a:srgbClr val="0587AF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0CCBB58-F271-4EA0-9703-8E291BAE1CA3}"/>
              </a:ext>
            </a:extLst>
          </p:cNvPr>
          <p:cNvSpPr txBox="1"/>
          <p:nvPr/>
        </p:nvSpPr>
        <p:spPr>
          <a:xfrm>
            <a:off x="2863701" y="1679390"/>
            <a:ext cx="1002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Arial"/>
                <a:cs typeface="Arial" pitchFamily="34" charset="0"/>
              </a:rPr>
              <a:t>Baseline Node</a:t>
            </a:r>
            <a:endParaRPr lang="ko-KR" altLang="en-US" sz="1400" b="1" dirty="0">
              <a:solidFill>
                <a:schemeClr val="bg1"/>
              </a:solidFill>
              <a:latin typeface="Arial"/>
              <a:cs typeface="Arial" pitchFamily="34" charset="0"/>
            </a:endParaRP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0C00EA60-7C55-4165-8DC3-0C927FC183D8}"/>
              </a:ext>
            </a:extLst>
          </p:cNvPr>
          <p:cNvSpPr/>
          <p:nvPr/>
        </p:nvSpPr>
        <p:spPr>
          <a:xfrm>
            <a:off x="4426355" y="5096683"/>
            <a:ext cx="342399" cy="222200"/>
          </a:xfrm>
          <a:prstGeom prst="right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Rectangle 18">
            <a:extLst>
              <a:ext uri="{FF2B5EF4-FFF2-40B4-BE49-F238E27FC236}">
                <a16:creationId xmlns:a16="http://schemas.microsoft.com/office/drawing/2014/main" id="{EDD4BEFB-2BF1-4639-8CD1-35EE8AF13621}"/>
              </a:ext>
            </a:extLst>
          </p:cNvPr>
          <p:cNvSpPr/>
          <p:nvPr/>
        </p:nvSpPr>
        <p:spPr>
          <a:xfrm>
            <a:off x="3112062" y="5055765"/>
            <a:ext cx="491054" cy="400109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4" name="Rectangle 18">
            <a:extLst>
              <a:ext uri="{FF2B5EF4-FFF2-40B4-BE49-F238E27FC236}">
                <a16:creationId xmlns:a16="http://schemas.microsoft.com/office/drawing/2014/main" id="{48FA5B95-0ED7-462A-B4FB-94345482941E}"/>
              </a:ext>
            </a:extLst>
          </p:cNvPr>
          <p:cNvSpPr/>
          <p:nvPr/>
        </p:nvSpPr>
        <p:spPr>
          <a:xfrm>
            <a:off x="5604905" y="5101713"/>
            <a:ext cx="654004" cy="509510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C9D7015F-307C-4ED2-A2C0-39E7913675B5}"/>
              </a:ext>
            </a:extLst>
          </p:cNvPr>
          <p:cNvGrpSpPr/>
          <p:nvPr/>
        </p:nvGrpSpPr>
        <p:grpSpPr>
          <a:xfrm>
            <a:off x="7423229" y="5055765"/>
            <a:ext cx="2528922" cy="1018532"/>
            <a:chOff x="7705647" y="5121362"/>
            <a:chExt cx="2103849" cy="627364"/>
          </a:xfrm>
          <a:solidFill>
            <a:schemeClr val="tx2"/>
          </a:solidFill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15EE84D-58B6-43BD-99B4-07FEA7BF61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96583" y="5320670"/>
              <a:ext cx="398" cy="83889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1A3956F-4B7B-4F55-80E8-FA43FFF07E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3297" y="5400744"/>
              <a:ext cx="0" cy="14825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231751D-3A30-46E9-8106-78B7B39D8B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01800" y="5400743"/>
              <a:ext cx="0" cy="14825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1812C91-2E48-494E-8879-5F8EBFCEE532}"/>
                </a:ext>
              </a:extLst>
            </p:cNvPr>
            <p:cNvCxnSpPr>
              <a:cxnSpLocks/>
            </p:cNvCxnSpPr>
            <p:nvPr/>
          </p:nvCxnSpPr>
          <p:spPr>
            <a:xfrm>
              <a:off x="7793297" y="5400743"/>
              <a:ext cx="1908503" cy="0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0F2E916-89D0-4DDC-87FF-3E20DD3D59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78402" y="5400743"/>
              <a:ext cx="0" cy="14825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58FAD37-251A-49E3-ABC6-D91D1349CC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48368" y="5400743"/>
              <a:ext cx="0" cy="14825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66948B1-9B1D-40AD-9CD5-8D87DDE925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16665" y="5400743"/>
              <a:ext cx="0" cy="14825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466D33F-A47B-42C7-94F3-6B14FA9253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93653" y="5400743"/>
              <a:ext cx="0" cy="14825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99ACD89-2EC3-4D0F-9BAA-1FBBC250F6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45322" y="5400743"/>
              <a:ext cx="0" cy="14825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4CE7C61-C54E-419E-AF7F-AF22CC9E11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15885" y="5400743"/>
              <a:ext cx="0" cy="14825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18">
              <a:extLst>
                <a:ext uri="{FF2B5EF4-FFF2-40B4-BE49-F238E27FC236}">
                  <a16:creationId xmlns:a16="http://schemas.microsoft.com/office/drawing/2014/main" id="{A4D9AD48-3AFB-46CF-A37E-BCA1881F5566}"/>
                </a:ext>
              </a:extLst>
            </p:cNvPr>
            <p:cNvSpPr/>
            <p:nvPr/>
          </p:nvSpPr>
          <p:spPr>
            <a:xfrm>
              <a:off x="8588886" y="5121362"/>
              <a:ext cx="215393" cy="197520"/>
            </a:xfrm>
            <a:custGeom>
              <a:avLst/>
              <a:gdLst/>
              <a:ahLst/>
              <a:cxnLst/>
              <a:rect l="l" t="t" r="r" b="b"/>
              <a:pathLst>
                <a:path w="3240000" h="2574247">
                  <a:moveTo>
                    <a:pt x="2393400" y="1814089"/>
                  </a:moveTo>
                  <a:cubicBezTo>
                    <a:pt x="2363577" y="1814089"/>
                    <a:pt x="2339400" y="1838266"/>
                    <a:pt x="2339400" y="1868089"/>
                  </a:cubicBezTo>
                  <a:cubicBezTo>
                    <a:pt x="2339400" y="1897912"/>
                    <a:pt x="2363577" y="1922089"/>
                    <a:pt x="2393400" y="1922089"/>
                  </a:cubicBezTo>
                  <a:lnTo>
                    <a:pt x="2573400" y="1922089"/>
                  </a:lnTo>
                  <a:cubicBezTo>
                    <a:pt x="2603223" y="1922089"/>
                    <a:pt x="2627400" y="1897912"/>
                    <a:pt x="2627400" y="1868089"/>
                  </a:cubicBezTo>
                  <a:cubicBezTo>
                    <a:pt x="2627400" y="1838266"/>
                    <a:pt x="2603223" y="1814089"/>
                    <a:pt x="2573400" y="1814089"/>
                  </a:cubicBezTo>
                  <a:close/>
                  <a:moveTo>
                    <a:pt x="173344" y="1814089"/>
                  </a:moveTo>
                  <a:cubicBezTo>
                    <a:pt x="143521" y="1814089"/>
                    <a:pt x="119344" y="1838266"/>
                    <a:pt x="119344" y="1868089"/>
                  </a:cubicBezTo>
                  <a:cubicBezTo>
                    <a:pt x="119344" y="1897912"/>
                    <a:pt x="143521" y="1922089"/>
                    <a:pt x="173344" y="1922089"/>
                  </a:cubicBezTo>
                  <a:lnTo>
                    <a:pt x="353344" y="1922089"/>
                  </a:lnTo>
                  <a:cubicBezTo>
                    <a:pt x="383167" y="1922089"/>
                    <a:pt x="407344" y="1897912"/>
                    <a:pt x="407344" y="1868089"/>
                  </a:cubicBezTo>
                  <a:cubicBezTo>
                    <a:pt x="407344" y="1838266"/>
                    <a:pt x="383167" y="1814089"/>
                    <a:pt x="353344" y="1814089"/>
                  </a:cubicBezTo>
                  <a:close/>
                  <a:moveTo>
                    <a:pt x="2933496" y="1796081"/>
                  </a:moveTo>
                  <a:cubicBezTo>
                    <a:pt x="2893727" y="1796081"/>
                    <a:pt x="2861488" y="1828320"/>
                    <a:pt x="2861488" y="1868089"/>
                  </a:cubicBezTo>
                  <a:cubicBezTo>
                    <a:pt x="2861488" y="1907858"/>
                    <a:pt x="2893727" y="1940097"/>
                    <a:pt x="2933496" y="1940097"/>
                  </a:cubicBezTo>
                  <a:cubicBezTo>
                    <a:pt x="2973265" y="1940097"/>
                    <a:pt x="3005504" y="1907858"/>
                    <a:pt x="3005504" y="1868089"/>
                  </a:cubicBezTo>
                  <a:cubicBezTo>
                    <a:pt x="3005504" y="1828320"/>
                    <a:pt x="2973265" y="1796081"/>
                    <a:pt x="2933496" y="1796081"/>
                  </a:cubicBezTo>
                  <a:close/>
                  <a:moveTo>
                    <a:pt x="119344" y="122856"/>
                  </a:moveTo>
                  <a:lnTo>
                    <a:pt x="119344" y="1728192"/>
                  </a:lnTo>
                  <a:lnTo>
                    <a:pt x="3120656" y="1728192"/>
                  </a:lnTo>
                  <a:lnTo>
                    <a:pt x="3120656" y="122856"/>
                  </a:lnTo>
                  <a:close/>
                  <a:moveTo>
                    <a:pt x="0" y="0"/>
                  </a:moveTo>
                  <a:lnTo>
                    <a:pt x="3240000" y="0"/>
                  </a:lnTo>
                  <a:lnTo>
                    <a:pt x="3240000" y="2016224"/>
                  </a:lnTo>
                  <a:lnTo>
                    <a:pt x="1812079" y="2016224"/>
                  </a:lnTo>
                  <a:lnTo>
                    <a:pt x="1857107" y="2320159"/>
                  </a:lnTo>
                  <a:lnTo>
                    <a:pt x="2357140" y="2320159"/>
                  </a:lnTo>
                  <a:cubicBezTo>
                    <a:pt x="2427304" y="2320159"/>
                    <a:pt x="2484184" y="2377039"/>
                    <a:pt x="2484184" y="2447203"/>
                  </a:cubicBezTo>
                  <a:lnTo>
                    <a:pt x="2484184" y="2574247"/>
                  </a:lnTo>
                  <a:lnTo>
                    <a:pt x="755992" y="2574247"/>
                  </a:lnTo>
                  <a:lnTo>
                    <a:pt x="755992" y="2447203"/>
                  </a:lnTo>
                  <a:cubicBezTo>
                    <a:pt x="755992" y="2377039"/>
                    <a:pt x="812872" y="2320159"/>
                    <a:pt x="883036" y="2320159"/>
                  </a:cubicBezTo>
                  <a:lnTo>
                    <a:pt x="1382894" y="2320159"/>
                  </a:lnTo>
                  <a:lnTo>
                    <a:pt x="1427922" y="2016224"/>
                  </a:lnTo>
                  <a:lnTo>
                    <a:pt x="0" y="2016224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76" name="Rectangle 18">
              <a:extLst>
                <a:ext uri="{FF2B5EF4-FFF2-40B4-BE49-F238E27FC236}">
                  <a16:creationId xmlns:a16="http://schemas.microsoft.com/office/drawing/2014/main" id="{6615CB5F-F8FB-4795-B2C8-14817D17E4C8}"/>
                </a:ext>
              </a:extLst>
            </p:cNvPr>
            <p:cNvSpPr/>
            <p:nvPr/>
          </p:nvSpPr>
          <p:spPr>
            <a:xfrm>
              <a:off x="7705647" y="5549000"/>
              <a:ext cx="215393" cy="197520"/>
            </a:xfrm>
            <a:custGeom>
              <a:avLst/>
              <a:gdLst/>
              <a:ahLst/>
              <a:cxnLst/>
              <a:rect l="l" t="t" r="r" b="b"/>
              <a:pathLst>
                <a:path w="3240000" h="2574247">
                  <a:moveTo>
                    <a:pt x="2393400" y="1814089"/>
                  </a:moveTo>
                  <a:cubicBezTo>
                    <a:pt x="2363577" y="1814089"/>
                    <a:pt x="2339400" y="1838266"/>
                    <a:pt x="2339400" y="1868089"/>
                  </a:cubicBezTo>
                  <a:cubicBezTo>
                    <a:pt x="2339400" y="1897912"/>
                    <a:pt x="2363577" y="1922089"/>
                    <a:pt x="2393400" y="1922089"/>
                  </a:cubicBezTo>
                  <a:lnTo>
                    <a:pt x="2573400" y="1922089"/>
                  </a:lnTo>
                  <a:cubicBezTo>
                    <a:pt x="2603223" y="1922089"/>
                    <a:pt x="2627400" y="1897912"/>
                    <a:pt x="2627400" y="1868089"/>
                  </a:cubicBezTo>
                  <a:cubicBezTo>
                    <a:pt x="2627400" y="1838266"/>
                    <a:pt x="2603223" y="1814089"/>
                    <a:pt x="2573400" y="1814089"/>
                  </a:cubicBezTo>
                  <a:close/>
                  <a:moveTo>
                    <a:pt x="173344" y="1814089"/>
                  </a:moveTo>
                  <a:cubicBezTo>
                    <a:pt x="143521" y="1814089"/>
                    <a:pt x="119344" y="1838266"/>
                    <a:pt x="119344" y="1868089"/>
                  </a:cubicBezTo>
                  <a:cubicBezTo>
                    <a:pt x="119344" y="1897912"/>
                    <a:pt x="143521" y="1922089"/>
                    <a:pt x="173344" y="1922089"/>
                  </a:cubicBezTo>
                  <a:lnTo>
                    <a:pt x="353344" y="1922089"/>
                  </a:lnTo>
                  <a:cubicBezTo>
                    <a:pt x="383167" y="1922089"/>
                    <a:pt x="407344" y="1897912"/>
                    <a:pt x="407344" y="1868089"/>
                  </a:cubicBezTo>
                  <a:cubicBezTo>
                    <a:pt x="407344" y="1838266"/>
                    <a:pt x="383167" y="1814089"/>
                    <a:pt x="353344" y="1814089"/>
                  </a:cubicBezTo>
                  <a:close/>
                  <a:moveTo>
                    <a:pt x="2933496" y="1796081"/>
                  </a:moveTo>
                  <a:cubicBezTo>
                    <a:pt x="2893727" y="1796081"/>
                    <a:pt x="2861488" y="1828320"/>
                    <a:pt x="2861488" y="1868089"/>
                  </a:cubicBezTo>
                  <a:cubicBezTo>
                    <a:pt x="2861488" y="1907858"/>
                    <a:pt x="2893727" y="1940097"/>
                    <a:pt x="2933496" y="1940097"/>
                  </a:cubicBezTo>
                  <a:cubicBezTo>
                    <a:pt x="2973265" y="1940097"/>
                    <a:pt x="3005504" y="1907858"/>
                    <a:pt x="3005504" y="1868089"/>
                  </a:cubicBezTo>
                  <a:cubicBezTo>
                    <a:pt x="3005504" y="1828320"/>
                    <a:pt x="2973265" y="1796081"/>
                    <a:pt x="2933496" y="1796081"/>
                  </a:cubicBezTo>
                  <a:close/>
                  <a:moveTo>
                    <a:pt x="119344" y="122856"/>
                  </a:moveTo>
                  <a:lnTo>
                    <a:pt x="119344" y="1728192"/>
                  </a:lnTo>
                  <a:lnTo>
                    <a:pt x="3120656" y="1728192"/>
                  </a:lnTo>
                  <a:lnTo>
                    <a:pt x="3120656" y="122856"/>
                  </a:lnTo>
                  <a:close/>
                  <a:moveTo>
                    <a:pt x="0" y="0"/>
                  </a:moveTo>
                  <a:lnTo>
                    <a:pt x="3240000" y="0"/>
                  </a:lnTo>
                  <a:lnTo>
                    <a:pt x="3240000" y="2016224"/>
                  </a:lnTo>
                  <a:lnTo>
                    <a:pt x="1812079" y="2016224"/>
                  </a:lnTo>
                  <a:lnTo>
                    <a:pt x="1857107" y="2320159"/>
                  </a:lnTo>
                  <a:lnTo>
                    <a:pt x="2357140" y="2320159"/>
                  </a:lnTo>
                  <a:cubicBezTo>
                    <a:pt x="2427304" y="2320159"/>
                    <a:pt x="2484184" y="2377039"/>
                    <a:pt x="2484184" y="2447203"/>
                  </a:cubicBezTo>
                  <a:lnTo>
                    <a:pt x="2484184" y="2574247"/>
                  </a:lnTo>
                  <a:lnTo>
                    <a:pt x="755992" y="2574247"/>
                  </a:lnTo>
                  <a:lnTo>
                    <a:pt x="755992" y="2447203"/>
                  </a:lnTo>
                  <a:cubicBezTo>
                    <a:pt x="755992" y="2377039"/>
                    <a:pt x="812872" y="2320159"/>
                    <a:pt x="883036" y="2320159"/>
                  </a:cubicBezTo>
                  <a:lnTo>
                    <a:pt x="1382894" y="2320159"/>
                  </a:lnTo>
                  <a:lnTo>
                    <a:pt x="1427922" y="2016224"/>
                  </a:lnTo>
                  <a:lnTo>
                    <a:pt x="0" y="2016224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77" name="Rectangle 18">
              <a:extLst>
                <a:ext uri="{FF2B5EF4-FFF2-40B4-BE49-F238E27FC236}">
                  <a16:creationId xmlns:a16="http://schemas.microsoft.com/office/drawing/2014/main" id="{017E8A78-1E93-4F38-A379-7C6D73D613A1}"/>
                </a:ext>
              </a:extLst>
            </p:cNvPr>
            <p:cNvSpPr/>
            <p:nvPr/>
          </p:nvSpPr>
          <p:spPr>
            <a:xfrm>
              <a:off x="7965730" y="5545457"/>
              <a:ext cx="215393" cy="197520"/>
            </a:xfrm>
            <a:custGeom>
              <a:avLst/>
              <a:gdLst/>
              <a:ahLst/>
              <a:cxnLst/>
              <a:rect l="l" t="t" r="r" b="b"/>
              <a:pathLst>
                <a:path w="3240000" h="2574247">
                  <a:moveTo>
                    <a:pt x="2393400" y="1814089"/>
                  </a:moveTo>
                  <a:cubicBezTo>
                    <a:pt x="2363577" y="1814089"/>
                    <a:pt x="2339400" y="1838266"/>
                    <a:pt x="2339400" y="1868089"/>
                  </a:cubicBezTo>
                  <a:cubicBezTo>
                    <a:pt x="2339400" y="1897912"/>
                    <a:pt x="2363577" y="1922089"/>
                    <a:pt x="2393400" y="1922089"/>
                  </a:cubicBezTo>
                  <a:lnTo>
                    <a:pt x="2573400" y="1922089"/>
                  </a:lnTo>
                  <a:cubicBezTo>
                    <a:pt x="2603223" y="1922089"/>
                    <a:pt x="2627400" y="1897912"/>
                    <a:pt x="2627400" y="1868089"/>
                  </a:cubicBezTo>
                  <a:cubicBezTo>
                    <a:pt x="2627400" y="1838266"/>
                    <a:pt x="2603223" y="1814089"/>
                    <a:pt x="2573400" y="1814089"/>
                  </a:cubicBezTo>
                  <a:close/>
                  <a:moveTo>
                    <a:pt x="173344" y="1814089"/>
                  </a:moveTo>
                  <a:cubicBezTo>
                    <a:pt x="143521" y="1814089"/>
                    <a:pt x="119344" y="1838266"/>
                    <a:pt x="119344" y="1868089"/>
                  </a:cubicBezTo>
                  <a:cubicBezTo>
                    <a:pt x="119344" y="1897912"/>
                    <a:pt x="143521" y="1922089"/>
                    <a:pt x="173344" y="1922089"/>
                  </a:cubicBezTo>
                  <a:lnTo>
                    <a:pt x="353344" y="1922089"/>
                  </a:lnTo>
                  <a:cubicBezTo>
                    <a:pt x="383167" y="1922089"/>
                    <a:pt x="407344" y="1897912"/>
                    <a:pt x="407344" y="1868089"/>
                  </a:cubicBezTo>
                  <a:cubicBezTo>
                    <a:pt x="407344" y="1838266"/>
                    <a:pt x="383167" y="1814089"/>
                    <a:pt x="353344" y="1814089"/>
                  </a:cubicBezTo>
                  <a:close/>
                  <a:moveTo>
                    <a:pt x="2933496" y="1796081"/>
                  </a:moveTo>
                  <a:cubicBezTo>
                    <a:pt x="2893727" y="1796081"/>
                    <a:pt x="2861488" y="1828320"/>
                    <a:pt x="2861488" y="1868089"/>
                  </a:cubicBezTo>
                  <a:cubicBezTo>
                    <a:pt x="2861488" y="1907858"/>
                    <a:pt x="2893727" y="1940097"/>
                    <a:pt x="2933496" y="1940097"/>
                  </a:cubicBezTo>
                  <a:cubicBezTo>
                    <a:pt x="2973265" y="1940097"/>
                    <a:pt x="3005504" y="1907858"/>
                    <a:pt x="3005504" y="1868089"/>
                  </a:cubicBezTo>
                  <a:cubicBezTo>
                    <a:pt x="3005504" y="1828320"/>
                    <a:pt x="2973265" y="1796081"/>
                    <a:pt x="2933496" y="1796081"/>
                  </a:cubicBezTo>
                  <a:close/>
                  <a:moveTo>
                    <a:pt x="119344" y="122856"/>
                  </a:moveTo>
                  <a:lnTo>
                    <a:pt x="119344" y="1728192"/>
                  </a:lnTo>
                  <a:lnTo>
                    <a:pt x="3120656" y="1728192"/>
                  </a:lnTo>
                  <a:lnTo>
                    <a:pt x="3120656" y="122856"/>
                  </a:lnTo>
                  <a:close/>
                  <a:moveTo>
                    <a:pt x="0" y="0"/>
                  </a:moveTo>
                  <a:lnTo>
                    <a:pt x="3240000" y="0"/>
                  </a:lnTo>
                  <a:lnTo>
                    <a:pt x="3240000" y="2016224"/>
                  </a:lnTo>
                  <a:lnTo>
                    <a:pt x="1812079" y="2016224"/>
                  </a:lnTo>
                  <a:lnTo>
                    <a:pt x="1857107" y="2320159"/>
                  </a:lnTo>
                  <a:lnTo>
                    <a:pt x="2357140" y="2320159"/>
                  </a:lnTo>
                  <a:cubicBezTo>
                    <a:pt x="2427304" y="2320159"/>
                    <a:pt x="2484184" y="2377039"/>
                    <a:pt x="2484184" y="2447203"/>
                  </a:cubicBezTo>
                  <a:lnTo>
                    <a:pt x="2484184" y="2574247"/>
                  </a:lnTo>
                  <a:lnTo>
                    <a:pt x="755992" y="2574247"/>
                  </a:lnTo>
                  <a:lnTo>
                    <a:pt x="755992" y="2447203"/>
                  </a:lnTo>
                  <a:cubicBezTo>
                    <a:pt x="755992" y="2377039"/>
                    <a:pt x="812872" y="2320159"/>
                    <a:pt x="883036" y="2320159"/>
                  </a:cubicBezTo>
                  <a:lnTo>
                    <a:pt x="1382894" y="2320159"/>
                  </a:lnTo>
                  <a:lnTo>
                    <a:pt x="1427922" y="2016224"/>
                  </a:lnTo>
                  <a:lnTo>
                    <a:pt x="0" y="2016224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78" name="Rectangle 18">
              <a:extLst>
                <a:ext uri="{FF2B5EF4-FFF2-40B4-BE49-F238E27FC236}">
                  <a16:creationId xmlns:a16="http://schemas.microsoft.com/office/drawing/2014/main" id="{D87B477F-0D71-4C3F-AA34-E75C22428445}"/>
                </a:ext>
              </a:extLst>
            </p:cNvPr>
            <p:cNvSpPr/>
            <p:nvPr/>
          </p:nvSpPr>
          <p:spPr>
            <a:xfrm>
              <a:off x="8248884" y="5545457"/>
              <a:ext cx="215393" cy="197520"/>
            </a:xfrm>
            <a:custGeom>
              <a:avLst/>
              <a:gdLst/>
              <a:ahLst/>
              <a:cxnLst/>
              <a:rect l="l" t="t" r="r" b="b"/>
              <a:pathLst>
                <a:path w="3240000" h="2574247">
                  <a:moveTo>
                    <a:pt x="2393400" y="1814089"/>
                  </a:moveTo>
                  <a:cubicBezTo>
                    <a:pt x="2363577" y="1814089"/>
                    <a:pt x="2339400" y="1838266"/>
                    <a:pt x="2339400" y="1868089"/>
                  </a:cubicBezTo>
                  <a:cubicBezTo>
                    <a:pt x="2339400" y="1897912"/>
                    <a:pt x="2363577" y="1922089"/>
                    <a:pt x="2393400" y="1922089"/>
                  </a:cubicBezTo>
                  <a:lnTo>
                    <a:pt x="2573400" y="1922089"/>
                  </a:lnTo>
                  <a:cubicBezTo>
                    <a:pt x="2603223" y="1922089"/>
                    <a:pt x="2627400" y="1897912"/>
                    <a:pt x="2627400" y="1868089"/>
                  </a:cubicBezTo>
                  <a:cubicBezTo>
                    <a:pt x="2627400" y="1838266"/>
                    <a:pt x="2603223" y="1814089"/>
                    <a:pt x="2573400" y="1814089"/>
                  </a:cubicBezTo>
                  <a:close/>
                  <a:moveTo>
                    <a:pt x="173344" y="1814089"/>
                  </a:moveTo>
                  <a:cubicBezTo>
                    <a:pt x="143521" y="1814089"/>
                    <a:pt x="119344" y="1838266"/>
                    <a:pt x="119344" y="1868089"/>
                  </a:cubicBezTo>
                  <a:cubicBezTo>
                    <a:pt x="119344" y="1897912"/>
                    <a:pt x="143521" y="1922089"/>
                    <a:pt x="173344" y="1922089"/>
                  </a:cubicBezTo>
                  <a:lnTo>
                    <a:pt x="353344" y="1922089"/>
                  </a:lnTo>
                  <a:cubicBezTo>
                    <a:pt x="383167" y="1922089"/>
                    <a:pt x="407344" y="1897912"/>
                    <a:pt x="407344" y="1868089"/>
                  </a:cubicBezTo>
                  <a:cubicBezTo>
                    <a:pt x="407344" y="1838266"/>
                    <a:pt x="383167" y="1814089"/>
                    <a:pt x="353344" y="1814089"/>
                  </a:cubicBezTo>
                  <a:close/>
                  <a:moveTo>
                    <a:pt x="2933496" y="1796081"/>
                  </a:moveTo>
                  <a:cubicBezTo>
                    <a:pt x="2893727" y="1796081"/>
                    <a:pt x="2861488" y="1828320"/>
                    <a:pt x="2861488" y="1868089"/>
                  </a:cubicBezTo>
                  <a:cubicBezTo>
                    <a:pt x="2861488" y="1907858"/>
                    <a:pt x="2893727" y="1940097"/>
                    <a:pt x="2933496" y="1940097"/>
                  </a:cubicBezTo>
                  <a:cubicBezTo>
                    <a:pt x="2973265" y="1940097"/>
                    <a:pt x="3005504" y="1907858"/>
                    <a:pt x="3005504" y="1868089"/>
                  </a:cubicBezTo>
                  <a:cubicBezTo>
                    <a:pt x="3005504" y="1828320"/>
                    <a:pt x="2973265" y="1796081"/>
                    <a:pt x="2933496" y="1796081"/>
                  </a:cubicBezTo>
                  <a:close/>
                  <a:moveTo>
                    <a:pt x="119344" y="122856"/>
                  </a:moveTo>
                  <a:lnTo>
                    <a:pt x="119344" y="1728192"/>
                  </a:lnTo>
                  <a:lnTo>
                    <a:pt x="3120656" y="1728192"/>
                  </a:lnTo>
                  <a:lnTo>
                    <a:pt x="3120656" y="122856"/>
                  </a:lnTo>
                  <a:close/>
                  <a:moveTo>
                    <a:pt x="0" y="0"/>
                  </a:moveTo>
                  <a:lnTo>
                    <a:pt x="3240000" y="0"/>
                  </a:lnTo>
                  <a:lnTo>
                    <a:pt x="3240000" y="2016224"/>
                  </a:lnTo>
                  <a:lnTo>
                    <a:pt x="1812079" y="2016224"/>
                  </a:lnTo>
                  <a:lnTo>
                    <a:pt x="1857107" y="2320159"/>
                  </a:lnTo>
                  <a:lnTo>
                    <a:pt x="2357140" y="2320159"/>
                  </a:lnTo>
                  <a:cubicBezTo>
                    <a:pt x="2427304" y="2320159"/>
                    <a:pt x="2484184" y="2377039"/>
                    <a:pt x="2484184" y="2447203"/>
                  </a:cubicBezTo>
                  <a:lnTo>
                    <a:pt x="2484184" y="2574247"/>
                  </a:lnTo>
                  <a:lnTo>
                    <a:pt x="755992" y="2574247"/>
                  </a:lnTo>
                  <a:lnTo>
                    <a:pt x="755992" y="2447203"/>
                  </a:lnTo>
                  <a:cubicBezTo>
                    <a:pt x="755992" y="2377039"/>
                    <a:pt x="812872" y="2320159"/>
                    <a:pt x="883036" y="2320159"/>
                  </a:cubicBezTo>
                  <a:lnTo>
                    <a:pt x="1382894" y="2320159"/>
                  </a:lnTo>
                  <a:lnTo>
                    <a:pt x="1427922" y="2016224"/>
                  </a:lnTo>
                  <a:lnTo>
                    <a:pt x="0" y="2016224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79" name="Rectangle 18">
              <a:extLst>
                <a:ext uri="{FF2B5EF4-FFF2-40B4-BE49-F238E27FC236}">
                  <a16:creationId xmlns:a16="http://schemas.microsoft.com/office/drawing/2014/main" id="{82BFD215-4C2D-45A6-99F7-FD6E249B4DAF}"/>
                </a:ext>
              </a:extLst>
            </p:cNvPr>
            <p:cNvSpPr/>
            <p:nvPr/>
          </p:nvSpPr>
          <p:spPr>
            <a:xfrm>
              <a:off x="8508968" y="5547663"/>
              <a:ext cx="215393" cy="197520"/>
            </a:xfrm>
            <a:custGeom>
              <a:avLst/>
              <a:gdLst/>
              <a:ahLst/>
              <a:cxnLst/>
              <a:rect l="l" t="t" r="r" b="b"/>
              <a:pathLst>
                <a:path w="3240000" h="2574247">
                  <a:moveTo>
                    <a:pt x="2393400" y="1814089"/>
                  </a:moveTo>
                  <a:cubicBezTo>
                    <a:pt x="2363577" y="1814089"/>
                    <a:pt x="2339400" y="1838266"/>
                    <a:pt x="2339400" y="1868089"/>
                  </a:cubicBezTo>
                  <a:cubicBezTo>
                    <a:pt x="2339400" y="1897912"/>
                    <a:pt x="2363577" y="1922089"/>
                    <a:pt x="2393400" y="1922089"/>
                  </a:cubicBezTo>
                  <a:lnTo>
                    <a:pt x="2573400" y="1922089"/>
                  </a:lnTo>
                  <a:cubicBezTo>
                    <a:pt x="2603223" y="1922089"/>
                    <a:pt x="2627400" y="1897912"/>
                    <a:pt x="2627400" y="1868089"/>
                  </a:cubicBezTo>
                  <a:cubicBezTo>
                    <a:pt x="2627400" y="1838266"/>
                    <a:pt x="2603223" y="1814089"/>
                    <a:pt x="2573400" y="1814089"/>
                  </a:cubicBezTo>
                  <a:close/>
                  <a:moveTo>
                    <a:pt x="173344" y="1814089"/>
                  </a:moveTo>
                  <a:cubicBezTo>
                    <a:pt x="143521" y="1814089"/>
                    <a:pt x="119344" y="1838266"/>
                    <a:pt x="119344" y="1868089"/>
                  </a:cubicBezTo>
                  <a:cubicBezTo>
                    <a:pt x="119344" y="1897912"/>
                    <a:pt x="143521" y="1922089"/>
                    <a:pt x="173344" y="1922089"/>
                  </a:cubicBezTo>
                  <a:lnTo>
                    <a:pt x="353344" y="1922089"/>
                  </a:lnTo>
                  <a:cubicBezTo>
                    <a:pt x="383167" y="1922089"/>
                    <a:pt x="407344" y="1897912"/>
                    <a:pt x="407344" y="1868089"/>
                  </a:cubicBezTo>
                  <a:cubicBezTo>
                    <a:pt x="407344" y="1838266"/>
                    <a:pt x="383167" y="1814089"/>
                    <a:pt x="353344" y="1814089"/>
                  </a:cubicBezTo>
                  <a:close/>
                  <a:moveTo>
                    <a:pt x="2933496" y="1796081"/>
                  </a:moveTo>
                  <a:cubicBezTo>
                    <a:pt x="2893727" y="1796081"/>
                    <a:pt x="2861488" y="1828320"/>
                    <a:pt x="2861488" y="1868089"/>
                  </a:cubicBezTo>
                  <a:cubicBezTo>
                    <a:pt x="2861488" y="1907858"/>
                    <a:pt x="2893727" y="1940097"/>
                    <a:pt x="2933496" y="1940097"/>
                  </a:cubicBezTo>
                  <a:cubicBezTo>
                    <a:pt x="2973265" y="1940097"/>
                    <a:pt x="3005504" y="1907858"/>
                    <a:pt x="3005504" y="1868089"/>
                  </a:cubicBezTo>
                  <a:cubicBezTo>
                    <a:pt x="3005504" y="1828320"/>
                    <a:pt x="2973265" y="1796081"/>
                    <a:pt x="2933496" y="1796081"/>
                  </a:cubicBezTo>
                  <a:close/>
                  <a:moveTo>
                    <a:pt x="119344" y="122856"/>
                  </a:moveTo>
                  <a:lnTo>
                    <a:pt x="119344" y="1728192"/>
                  </a:lnTo>
                  <a:lnTo>
                    <a:pt x="3120656" y="1728192"/>
                  </a:lnTo>
                  <a:lnTo>
                    <a:pt x="3120656" y="122856"/>
                  </a:lnTo>
                  <a:close/>
                  <a:moveTo>
                    <a:pt x="0" y="0"/>
                  </a:moveTo>
                  <a:lnTo>
                    <a:pt x="3240000" y="0"/>
                  </a:lnTo>
                  <a:lnTo>
                    <a:pt x="3240000" y="2016224"/>
                  </a:lnTo>
                  <a:lnTo>
                    <a:pt x="1812079" y="2016224"/>
                  </a:lnTo>
                  <a:lnTo>
                    <a:pt x="1857107" y="2320159"/>
                  </a:lnTo>
                  <a:lnTo>
                    <a:pt x="2357140" y="2320159"/>
                  </a:lnTo>
                  <a:cubicBezTo>
                    <a:pt x="2427304" y="2320159"/>
                    <a:pt x="2484184" y="2377039"/>
                    <a:pt x="2484184" y="2447203"/>
                  </a:cubicBezTo>
                  <a:lnTo>
                    <a:pt x="2484184" y="2574247"/>
                  </a:lnTo>
                  <a:lnTo>
                    <a:pt x="755992" y="2574247"/>
                  </a:lnTo>
                  <a:lnTo>
                    <a:pt x="755992" y="2447203"/>
                  </a:lnTo>
                  <a:cubicBezTo>
                    <a:pt x="755992" y="2377039"/>
                    <a:pt x="812872" y="2320159"/>
                    <a:pt x="883036" y="2320159"/>
                  </a:cubicBezTo>
                  <a:lnTo>
                    <a:pt x="1382894" y="2320159"/>
                  </a:lnTo>
                  <a:lnTo>
                    <a:pt x="1427922" y="2016224"/>
                  </a:lnTo>
                  <a:lnTo>
                    <a:pt x="0" y="2016224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0" name="Rectangle 18">
              <a:extLst>
                <a:ext uri="{FF2B5EF4-FFF2-40B4-BE49-F238E27FC236}">
                  <a16:creationId xmlns:a16="http://schemas.microsoft.com/office/drawing/2014/main" id="{02390733-E8BC-4B27-8849-DD935F0DE0EE}"/>
                </a:ext>
              </a:extLst>
            </p:cNvPr>
            <p:cNvSpPr/>
            <p:nvPr/>
          </p:nvSpPr>
          <p:spPr>
            <a:xfrm>
              <a:off x="8792123" y="5549000"/>
              <a:ext cx="215393" cy="197520"/>
            </a:xfrm>
            <a:custGeom>
              <a:avLst/>
              <a:gdLst/>
              <a:ahLst/>
              <a:cxnLst/>
              <a:rect l="l" t="t" r="r" b="b"/>
              <a:pathLst>
                <a:path w="3240000" h="2574247">
                  <a:moveTo>
                    <a:pt x="2393400" y="1814089"/>
                  </a:moveTo>
                  <a:cubicBezTo>
                    <a:pt x="2363577" y="1814089"/>
                    <a:pt x="2339400" y="1838266"/>
                    <a:pt x="2339400" y="1868089"/>
                  </a:cubicBezTo>
                  <a:cubicBezTo>
                    <a:pt x="2339400" y="1897912"/>
                    <a:pt x="2363577" y="1922089"/>
                    <a:pt x="2393400" y="1922089"/>
                  </a:cubicBezTo>
                  <a:lnTo>
                    <a:pt x="2573400" y="1922089"/>
                  </a:lnTo>
                  <a:cubicBezTo>
                    <a:pt x="2603223" y="1922089"/>
                    <a:pt x="2627400" y="1897912"/>
                    <a:pt x="2627400" y="1868089"/>
                  </a:cubicBezTo>
                  <a:cubicBezTo>
                    <a:pt x="2627400" y="1838266"/>
                    <a:pt x="2603223" y="1814089"/>
                    <a:pt x="2573400" y="1814089"/>
                  </a:cubicBezTo>
                  <a:close/>
                  <a:moveTo>
                    <a:pt x="173344" y="1814089"/>
                  </a:moveTo>
                  <a:cubicBezTo>
                    <a:pt x="143521" y="1814089"/>
                    <a:pt x="119344" y="1838266"/>
                    <a:pt x="119344" y="1868089"/>
                  </a:cubicBezTo>
                  <a:cubicBezTo>
                    <a:pt x="119344" y="1897912"/>
                    <a:pt x="143521" y="1922089"/>
                    <a:pt x="173344" y="1922089"/>
                  </a:cubicBezTo>
                  <a:lnTo>
                    <a:pt x="353344" y="1922089"/>
                  </a:lnTo>
                  <a:cubicBezTo>
                    <a:pt x="383167" y="1922089"/>
                    <a:pt x="407344" y="1897912"/>
                    <a:pt x="407344" y="1868089"/>
                  </a:cubicBezTo>
                  <a:cubicBezTo>
                    <a:pt x="407344" y="1838266"/>
                    <a:pt x="383167" y="1814089"/>
                    <a:pt x="353344" y="1814089"/>
                  </a:cubicBezTo>
                  <a:close/>
                  <a:moveTo>
                    <a:pt x="2933496" y="1796081"/>
                  </a:moveTo>
                  <a:cubicBezTo>
                    <a:pt x="2893727" y="1796081"/>
                    <a:pt x="2861488" y="1828320"/>
                    <a:pt x="2861488" y="1868089"/>
                  </a:cubicBezTo>
                  <a:cubicBezTo>
                    <a:pt x="2861488" y="1907858"/>
                    <a:pt x="2893727" y="1940097"/>
                    <a:pt x="2933496" y="1940097"/>
                  </a:cubicBezTo>
                  <a:cubicBezTo>
                    <a:pt x="2973265" y="1940097"/>
                    <a:pt x="3005504" y="1907858"/>
                    <a:pt x="3005504" y="1868089"/>
                  </a:cubicBezTo>
                  <a:cubicBezTo>
                    <a:pt x="3005504" y="1828320"/>
                    <a:pt x="2973265" y="1796081"/>
                    <a:pt x="2933496" y="1796081"/>
                  </a:cubicBezTo>
                  <a:close/>
                  <a:moveTo>
                    <a:pt x="119344" y="122856"/>
                  </a:moveTo>
                  <a:lnTo>
                    <a:pt x="119344" y="1728192"/>
                  </a:lnTo>
                  <a:lnTo>
                    <a:pt x="3120656" y="1728192"/>
                  </a:lnTo>
                  <a:lnTo>
                    <a:pt x="3120656" y="122856"/>
                  </a:lnTo>
                  <a:close/>
                  <a:moveTo>
                    <a:pt x="0" y="0"/>
                  </a:moveTo>
                  <a:lnTo>
                    <a:pt x="3240000" y="0"/>
                  </a:lnTo>
                  <a:lnTo>
                    <a:pt x="3240000" y="2016224"/>
                  </a:lnTo>
                  <a:lnTo>
                    <a:pt x="1812079" y="2016224"/>
                  </a:lnTo>
                  <a:lnTo>
                    <a:pt x="1857107" y="2320159"/>
                  </a:lnTo>
                  <a:lnTo>
                    <a:pt x="2357140" y="2320159"/>
                  </a:lnTo>
                  <a:cubicBezTo>
                    <a:pt x="2427304" y="2320159"/>
                    <a:pt x="2484184" y="2377039"/>
                    <a:pt x="2484184" y="2447203"/>
                  </a:cubicBezTo>
                  <a:lnTo>
                    <a:pt x="2484184" y="2574247"/>
                  </a:lnTo>
                  <a:lnTo>
                    <a:pt x="755992" y="2574247"/>
                  </a:lnTo>
                  <a:lnTo>
                    <a:pt x="755992" y="2447203"/>
                  </a:lnTo>
                  <a:cubicBezTo>
                    <a:pt x="755992" y="2377039"/>
                    <a:pt x="812872" y="2320159"/>
                    <a:pt x="883036" y="2320159"/>
                  </a:cubicBezTo>
                  <a:lnTo>
                    <a:pt x="1382894" y="2320159"/>
                  </a:lnTo>
                  <a:lnTo>
                    <a:pt x="1427922" y="2016224"/>
                  </a:lnTo>
                  <a:lnTo>
                    <a:pt x="0" y="2016224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1" name="Rectangle 18">
              <a:extLst>
                <a:ext uri="{FF2B5EF4-FFF2-40B4-BE49-F238E27FC236}">
                  <a16:creationId xmlns:a16="http://schemas.microsoft.com/office/drawing/2014/main" id="{FAB6FCC6-FE6A-4449-A191-B5D358EA6D2A}"/>
                </a:ext>
              </a:extLst>
            </p:cNvPr>
            <p:cNvSpPr/>
            <p:nvPr/>
          </p:nvSpPr>
          <p:spPr>
            <a:xfrm>
              <a:off x="9069110" y="5545457"/>
              <a:ext cx="215393" cy="197520"/>
            </a:xfrm>
            <a:custGeom>
              <a:avLst/>
              <a:gdLst/>
              <a:ahLst/>
              <a:cxnLst/>
              <a:rect l="l" t="t" r="r" b="b"/>
              <a:pathLst>
                <a:path w="3240000" h="2574247">
                  <a:moveTo>
                    <a:pt x="2393400" y="1814089"/>
                  </a:moveTo>
                  <a:cubicBezTo>
                    <a:pt x="2363577" y="1814089"/>
                    <a:pt x="2339400" y="1838266"/>
                    <a:pt x="2339400" y="1868089"/>
                  </a:cubicBezTo>
                  <a:cubicBezTo>
                    <a:pt x="2339400" y="1897912"/>
                    <a:pt x="2363577" y="1922089"/>
                    <a:pt x="2393400" y="1922089"/>
                  </a:cubicBezTo>
                  <a:lnTo>
                    <a:pt x="2573400" y="1922089"/>
                  </a:lnTo>
                  <a:cubicBezTo>
                    <a:pt x="2603223" y="1922089"/>
                    <a:pt x="2627400" y="1897912"/>
                    <a:pt x="2627400" y="1868089"/>
                  </a:cubicBezTo>
                  <a:cubicBezTo>
                    <a:pt x="2627400" y="1838266"/>
                    <a:pt x="2603223" y="1814089"/>
                    <a:pt x="2573400" y="1814089"/>
                  </a:cubicBezTo>
                  <a:close/>
                  <a:moveTo>
                    <a:pt x="173344" y="1814089"/>
                  </a:moveTo>
                  <a:cubicBezTo>
                    <a:pt x="143521" y="1814089"/>
                    <a:pt x="119344" y="1838266"/>
                    <a:pt x="119344" y="1868089"/>
                  </a:cubicBezTo>
                  <a:cubicBezTo>
                    <a:pt x="119344" y="1897912"/>
                    <a:pt x="143521" y="1922089"/>
                    <a:pt x="173344" y="1922089"/>
                  </a:cubicBezTo>
                  <a:lnTo>
                    <a:pt x="353344" y="1922089"/>
                  </a:lnTo>
                  <a:cubicBezTo>
                    <a:pt x="383167" y="1922089"/>
                    <a:pt x="407344" y="1897912"/>
                    <a:pt x="407344" y="1868089"/>
                  </a:cubicBezTo>
                  <a:cubicBezTo>
                    <a:pt x="407344" y="1838266"/>
                    <a:pt x="383167" y="1814089"/>
                    <a:pt x="353344" y="1814089"/>
                  </a:cubicBezTo>
                  <a:close/>
                  <a:moveTo>
                    <a:pt x="2933496" y="1796081"/>
                  </a:moveTo>
                  <a:cubicBezTo>
                    <a:pt x="2893727" y="1796081"/>
                    <a:pt x="2861488" y="1828320"/>
                    <a:pt x="2861488" y="1868089"/>
                  </a:cubicBezTo>
                  <a:cubicBezTo>
                    <a:pt x="2861488" y="1907858"/>
                    <a:pt x="2893727" y="1940097"/>
                    <a:pt x="2933496" y="1940097"/>
                  </a:cubicBezTo>
                  <a:cubicBezTo>
                    <a:pt x="2973265" y="1940097"/>
                    <a:pt x="3005504" y="1907858"/>
                    <a:pt x="3005504" y="1868089"/>
                  </a:cubicBezTo>
                  <a:cubicBezTo>
                    <a:pt x="3005504" y="1828320"/>
                    <a:pt x="2973265" y="1796081"/>
                    <a:pt x="2933496" y="1796081"/>
                  </a:cubicBezTo>
                  <a:close/>
                  <a:moveTo>
                    <a:pt x="119344" y="122856"/>
                  </a:moveTo>
                  <a:lnTo>
                    <a:pt x="119344" y="1728192"/>
                  </a:lnTo>
                  <a:lnTo>
                    <a:pt x="3120656" y="1728192"/>
                  </a:lnTo>
                  <a:lnTo>
                    <a:pt x="3120656" y="122856"/>
                  </a:lnTo>
                  <a:close/>
                  <a:moveTo>
                    <a:pt x="0" y="0"/>
                  </a:moveTo>
                  <a:lnTo>
                    <a:pt x="3240000" y="0"/>
                  </a:lnTo>
                  <a:lnTo>
                    <a:pt x="3240000" y="2016224"/>
                  </a:lnTo>
                  <a:lnTo>
                    <a:pt x="1812079" y="2016224"/>
                  </a:lnTo>
                  <a:lnTo>
                    <a:pt x="1857107" y="2320159"/>
                  </a:lnTo>
                  <a:lnTo>
                    <a:pt x="2357140" y="2320159"/>
                  </a:lnTo>
                  <a:cubicBezTo>
                    <a:pt x="2427304" y="2320159"/>
                    <a:pt x="2484184" y="2377039"/>
                    <a:pt x="2484184" y="2447203"/>
                  </a:cubicBezTo>
                  <a:lnTo>
                    <a:pt x="2484184" y="2574247"/>
                  </a:lnTo>
                  <a:lnTo>
                    <a:pt x="755992" y="2574247"/>
                  </a:lnTo>
                  <a:lnTo>
                    <a:pt x="755992" y="2447203"/>
                  </a:lnTo>
                  <a:cubicBezTo>
                    <a:pt x="755992" y="2377039"/>
                    <a:pt x="812872" y="2320159"/>
                    <a:pt x="883036" y="2320159"/>
                  </a:cubicBezTo>
                  <a:lnTo>
                    <a:pt x="1382894" y="2320159"/>
                  </a:lnTo>
                  <a:lnTo>
                    <a:pt x="1427922" y="2016224"/>
                  </a:lnTo>
                  <a:lnTo>
                    <a:pt x="0" y="2016224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4" name="Rectangle 18">
              <a:extLst>
                <a:ext uri="{FF2B5EF4-FFF2-40B4-BE49-F238E27FC236}">
                  <a16:creationId xmlns:a16="http://schemas.microsoft.com/office/drawing/2014/main" id="{76229D25-7744-4E57-AECC-1E428FE3539E}"/>
                </a:ext>
              </a:extLst>
            </p:cNvPr>
            <p:cNvSpPr/>
            <p:nvPr/>
          </p:nvSpPr>
          <p:spPr>
            <a:xfrm>
              <a:off x="9334775" y="5545457"/>
              <a:ext cx="215393" cy="197520"/>
            </a:xfrm>
            <a:custGeom>
              <a:avLst/>
              <a:gdLst/>
              <a:ahLst/>
              <a:cxnLst/>
              <a:rect l="l" t="t" r="r" b="b"/>
              <a:pathLst>
                <a:path w="3240000" h="2574247">
                  <a:moveTo>
                    <a:pt x="2393400" y="1814089"/>
                  </a:moveTo>
                  <a:cubicBezTo>
                    <a:pt x="2363577" y="1814089"/>
                    <a:pt x="2339400" y="1838266"/>
                    <a:pt x="2339400" y="1868089"/>
                  </a:cubicBezTo>
                  <a:cubicBezTo>
                    <a:pt x="2339400" y="1897912"/>
                    <a:pt x="2363577" y="1922089"/>
                    <a:pt x="2393400" y="1922089"/>
                  </a:cubicBezTo>
                  <a:lnTo>
                    <a:pt x="2573400" y="1922089"/>
                  </a:lnTo>
                  <a:cubicBezTo>
                    <a:pt x="2603223" y="1922089"/>
                    <a:pt x="2627400" y="1897912"/>
                    <a:pt x="2627400" y="1868089"/>
                  </a:cubicBezTo>
                  <a:cubicBezTo>
                    <a:pt x="2627400" y="1838266"/>
                    <a:pt x="2603223" y="1814089"/>
                    <a:pt x="2573400" y="1814089"/>
                  </a:cubicBezTo>
                  <a:close/>
                  <a:moveTo>
                    <a:pt x="173344" y="1814089"/>
                  </a:moveTo>
                  <a:cubicBezTo>
                    <a:pt x="143521" y="1814089"/>
                    <a:pt x="119344" y="1838266"/>
                    <a:pt x="119344" y="1868089"/>
                  </a:cubicBezTo>
                  <a:cubicBezTo>
                    <a:pt x="119344" y="1897912"/>
                    <a:pt x="143521" y="1922089"/>
                    <a:pt x="173344" y="1922089"/>
                  </a:cubicBezTo>
                  <a:lnTo>
                    <a:pt x="353344" y="1922089"/>
                  </a:lnTo>
                  <a:cubicBezTo>
                    <a:pt x="383167" y="1922089"/>
                    <a:pt x="407344" y="1897912"/>
                    <a:pt x="407344" y="1868089"/>
                  </a:cubicBezTo>
                  <a:cubicBezTo>
                    <a:pt x="407344" y="1838266"/>
                    <a:pt x="383167" y="1814089"/>
                    <a:pt x="353344" y="1814089"/>
                  </a:cubicBezTo>
                  <a:close/>
                  <a:moveTo>
                    <a:pt x="2933496" y="1796081"/>
                  </a:moveTo>
                  <a:cubicBezTo>
                    <a:pt x="2893727" y="1796081"/>
                    <a:pt x="2861488" y="1828320"/>
                    <a:pt x="2861488" y="1868089"/>
                  </a:cubicBezTo>
                  <a:cubicBezTo>
                    <a:pt x="2861488" y="1907858"/>
                    <a:pt x="2893727" y="1940097"/>
                    <a:pt x="2933496" y="1940097"/>
                  </a:cubicBezTo>
                  <a:cubicBezTo>
                    <a:pt x="2973265" y="1940097"/>
                    <a:pt x="3005504" y="1907858"/>
                    <a:pt x="3005504" y="1868089"/>
                  </a:cubicBezTo>
                  <a:cubicBezTo>
                    <a:pt x="3005504" y="1828320"/>
                    <a:pt x="2973265" y="1796081"/>
                    <a:pt x="2933496" y="1796081"/>
                  </a:cubicBezTo>
                  <a:close/>
                  <a:moveTo>
                    <a:pt x="119344" y="122856"/>
                  </a:moveTo>
                  <a:lnTo>
                    <a:pt x="119344" y="1728192"/>
                  </a:lnTo>
                  <a:lnTo>
                    <a:pt x="3120656" y="1728192"/>
                  </a:lnTo>
                  <a:lnTo>
                    <a:pt x="3120656" y="122856"/>
                  </a:lnTo>
                  <a:close/>
                  <a:moveTo>
                    <a:pt x="0" y="0"/>
                  </a:moveTo>
                  <a:lnTo>
                    <a:pt x="3240000" y="0"/>
                  </a:lnTo>
                  <a:lnTo>
                    <a:pt x="3240000" y="2016224"/>
                  </a:lnTo>
                  <a:lnTo>
                    <a:pt x="1812079" y="2016224"/>
                  </a:lnTo>
                  <a:lnTo>
                    <a:pt x="1857107" y="2320159"/>
                  </a:lnTo>
                  <a:lnTo>
                    <a:pt x="2357140" y="2320159"/>
                  </a:lnTo>
                  <a:cubicBezTo>
                    <a:pt x="2427304" y="2320159"/>
                    <a:pt x="2484184" y="2377039"/>
                    <a:pt x="2484184" y="2447203"/>
                  </a:cubicBezTo>
                  <a:lnTo>
                    <a:pt x="2484184" y="2574247"/>
                  </a:lnTo>
                  <a:lnTo>
                    <a:pt x="755992" y="2574247"/>
                  </a:lnTo>
                  <a:lnTo>
                    <a:pt x="755992" y="2447203"/>
                  </a:lnTo>
                  <a:cubicBezTo>
                    <a:pt x="755992" y="2377039"/>
                    <a:pt x="812872" y="2320159"/>
                    <a:pt x="883036" y="2320159"/>
                  </a:cubicBezTo>
                  <a:lnTo>
                    <a:pt x="1382894" y="2320159"/>
                  </a:lnTo>
                  <a:lnTo>
                    <a:pt x="1427922" y="2016224"/>
                  </a:lnTo>
                  <a:lnTo>
                    <a:pt x="0" y="2016224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85" name="Rectangle 18">
              <a:extLst>
                <a:ext uri="{FF2B5EF4-FFF2-40B4-BE49-F238E27FC236}">
                  <a16:creationId xmlns:a16="http://schemas.microsoft.com/office/drawing/2014/main" id="{6ECE8DD8-0002-4CBA-83EF-661A34D00B35}"/>
                </a:ext>
              </a:extLst>
            </p:cNvPr>
            <p:cNvSpPr/>
            <p:nvPr/>
          </p:nvSpPr>
          <p:spPr>
            <a:xfrm>
              <a:off x="9594103" y="5551206"/>
              <a:ext cx="215393" cy="197520"/>
            </a:xfrm>
            <a:custGeom>
              <a:avLst/>
              <a:gdLst/>
              <a:ahLst/>
              <a:cxnLst/>
              <a:rect l="l" t="t" r="r" b="b"/>
              <a:pathLst>
                <a:path w="3240000" h="2574247">
                  <a:moveTo>
                    <a:pt x="2393400" y="1814089"/>
                  </a:moveTo>
                  <a:cubicBezTo>
                    <a:pt x="2363577" y="1814089"/>
                    <a:pt x="2339400" y="1838266"/>
                    <a:pt x="2339400" y="1868089"/>
                  </a:cubicBezTo>
                  <a:cubicBezTo>
                    <a:pt x="2339400" y="1897912"/>
                    <a:pt x="2363577" y="1922089"/>
                    <a:pt x="2393400" y="1922089"/>
                  </a:cubicBezTo>
                  <a:lnTo>
                    <a:pt x="2573400" y="1922089"/>
                  </a:lnTo>
                  <a:cubicBezTo>
                    <a:pt x="2603223" y="1922089"/>
                    <a:pt x="2627400" y="1897912"/>
                    <a:pt x="2627400" y="1868089"/>
                  </a:cubicBezTo>
                  <a:cubicBezTo>
                    <a:pt x="2627400" y="1838266"/>
                    <a:pt x="2603223" y="1814089"/>
                    <a:pt x="2573400" y="1814089"/>
                  </a:cubicBezTo>
                  <a:close/>
                  <a:moveTo>
                    <a:pt x="173344" y="1814089"/>
                  </a:moveTo>
                  <a:cubicBezTo>
                    <a:pt x="143521" y="1814089"/>
                    <a:pt x="119344" y="1838266"/>
                    <a:pt x="119344" y="1868089"/>
                  </a:cubicBezTo>
                  <a:cubicBezTo>
                    <a:pt x="119344" y="1897912"/>
                    <a:pt x="143521" y="1922089"/>
                    <a:pt x="173344" y="1922089"/>
                  </a:cubicBezTo>
                  <a:lnTo>
                    <a:pt x="353344" y="1922089"/>
                  </a:lnTo>
                  <a:cubicBezTo>
                    <a:pt x="383167" y="1922089"/>
                    <a:pt x="407344" y="1897912"/>
                    <a:pt x="407344" y="1868089"/>
                  </a:cubicBezTo>
                  <a:cubicBezTo>
                    <a:pt x="407344" y="1838266"/>
                    <a:pt x="383167" y="1814089"/>
                    <a:pt x="353344" y="1814089"/>
                  </a:cubicBezTo>
                  <a:close/>
                  <a:moveTo>
                    <a:pt x="2933496" y="1796081"/>
                  </a:moveTo>
                  <a:cubicBezTo>
                    <a:pt x="2893727" y="1796081"/>
                    <a:pt x="2861488" y="1828320"/>
                    <a:pt x="2861488" y="1868089"/>
                  </a:cubicBezTo>
                  <a:cubicBezTo>
                    <a:pt x="2861488" y="1907858"/>
                    <a:pt x="2893727" y="1940097"/>
                    <a:pt x="2933496" y="1940097"/>
                  </a:cubicBezTo>
                  <a:cubicBezTo>
                    <a:pt x="2973265" y="1940097"/>
                    <a:pt x="3005504" y="1907858"/>
                    <a:pt x="3005504" y="1868089"/>
                  </a:cubicBezTo>
                  <a:cubicBezTo>
                    <a:pt x="3005504" y="1828320"/>
                    <a:pt x="2973265" y="1796081"/>
                    <a:pt x="2933496" y="1796081"/>
                  </a:cubicBezTo>
                  <a:close/>
                  <a:moveTo>
                    <a:pt x="119344" y="122856"/>
                  </a:moveTo>
                  <a:lnTo>
                    <a:pt x="119344" y="1728192"/>
                  </a:lnTo>
                  <a:lnTo>
                    <a:pt x="3120656" y="1728192"/>
                  </a:lnTo>
                  <a:lnTo>
                    <a:pt x="3120656" y="122856"/>
                  </a:lnTo>
                  <a:close/>
                  <a:moveTo>
                    <a:pt x="0" y="0"/>
                  </a:moveTo>
                  <a:lnTo>
                    <a:pt x="3240000" y="0"/>
                  </a:lnTo>
                  <a:lnTo>
                    <a:pt x="3240000" y="2016224"/>
                  </a:lnTo>
                  <a:lnTo>
                    <a:pt x="1812079" y="2016224"/>
                  </a:lnTo>
                  <a:lnTo>
                    <a:pt x="1857107" y="2320159"/>
                  </a:lnTo>
                  <a:lnTo>
                    <a:pt x="2357140" y="2320159"/>
                  </a:lnTo>
                  <a:cubicBezTo>
                    <a:pt x="2427304" y="2320159"/>
                    <a:pt x="2484184" y="2377039"/>
                    <a:pt x="2484184" y="2447203"/>
                  </a:cubicBezTo>
                  <a:lnTo>
                    <a:pt x="2484184" y="2574247"/>
                  </a:lnTo>
                  <a:lnTo>
                    <a:pt x="755992" y="2574247"/>
                  </a:lnTo>
                  <a:lnTo>
                    <a:pt x="755992" y="2447203"/>
                  </a:lnTo>
                  <a:cubicBezTo>
                    <a:pt x="755992" y="2377039"/>
                    <a:pt x="812872" y="2320159"/>
                    <a:pt x="883036" y="2320159"/>
                  </a:cubicBezTo>
                  <a:lnTo>
                    <a:pt x="1382894" y="2320159"/>
                  </a:lnTo>
                  <a:lnTo>
                    <a:pt x="1427922" y="2016224"/>
                  </a:lnTo>
                  <a:lnTo>
                    <a:pt x="0" y="2016224"/>
                  </a:lnTo>
                  <a:close/>
                </a:path>
              </a:pathLst>
            </a:cu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862DE4ED-96AE-4A5F-A808-C55BE982BD5A}"/>
              </a:ext>
            </a:extLst>
          </p:cNvPr>
          <p:cNvSpPr txBox="1"/>
          <p:nvPr/>
        </p:nvSpPr>
        <p:spPr>
          <a:xfrm>
            <a:off x="2892864" y="5522969"/>
            <a:ext cx="1186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b="1" dirty="0">
                <a:solidFill>
                  <a:schemeClr val="accent1">
                    <a:lumMod val="75000"/>
                  </a:schemeClr>
                </a:solidFill>
              </a:rPr>
              <a:t>15.3 GB, 2 Cores</a:t>
            </a:r>
          </a:p>
          <a:p>
            <a:endParaRPr lang="en-CA" sz="1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C1157A8-4DA9-4BBE-B40E-0E89C938CEF8}"/>
              </a:ext>
            </a:extLst>
          </p:cNvPr>
          <p:cNvSpPr txBox="1"/>
          <p:nvPr/>
        </p:nvSpPr>
        <p:spPr>
          <a:xfrm>
            <a:off x="5400575" y="5636130"/>
            <a:ext cx="1186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b="1" dirty="0">
                <a:solidFill>
                  <a:schemeClr val="accent1">
                    <a:lumMod val="75000"/>
                  </a:schemeClr>
                </a:solidFill>
              </a:rPr>
              <a:t>244 GB, 32 Cores</a:t>
            </a:r>
          </a:p>
          <a:p>
            <a:endParaRPr lang="en-CA" sz="10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A751660-B451-44B2-9CE1-E1BCCC18431A}"/>
              </a:ext>
            </a:extLst>
          </p:cNvPr>
          <p:cNvSpPr txBox="1"/>
          <p:nvPr/>
        </p:nvSpPr>
        <p:spPr>
          <a:xfrm>
            <a:off x="8003182" y="6140021"/>
            <a:ext cx="13468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b="1" dirty="0">
                <a:solidFill>
                  <a:schemeClr val="accent1">
                    <a:lumMod val="75000"/>
                  </a:schemeClr>
                </a:solidFill>
              </a:rPr>
              <a:t>1x Driver, 8x Workers</a:t>
            </a:r>
          </a:p>
          <a:p>
            <a:r>
              <a:rPr lang="en-CA" sz="1000" b="1" dirty="0">
                <a:solidFill>
                  <a:schemeClr val="accent1">
                    <a:lumMod val="75000"/>
                  </a:schemeClr>
                </a:solidFill>
              </a:rPr>
              <a:t>30.5 GB , 4 Cores Each</a:t>
            </a:r>
          </a:p>
          <a:p>
            <a:endParaRPr lang="en-CA" sz="1000" dirty="0"/>
          </a:p>
        </p:txBody>
      </p: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212D27B7-46CE-4255-B4AF-1D48706A576E}"/>
              </a:ext>
            </a:extLst>
          </p:cNvPr>
          <p:cNvSpPr/>
          <p:nvPr/>
        </p:nvSpPr>
        <p:spPr>
          <a:xfrm>
            <a:off x="7084914" y="5096683"/>
            <a:ext cx="342399" cy="222200"/>
          </a:xfrm>
          <a:prstGeom prst="rightArrow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E2D545B-48B2-4DB8-BED7-DC0CBACC52AA}"/>
              </a:ext>
            </a:extLst>
          </p:cNvPr>
          <p:cNvSpPr txBox="1"/>
          <p:nvPr/>
        </p:nvSpPr>
        <p:spPr>
          <a:xfrm>
            <a:off x="4548554" y="38353"/>
            <a:ext cx="451361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chemeClr val="accent1">
                    <a:lumMod val="75000"/>
                  </a:schemeClr>
                </a:solidFill>
              </a:rPr>
              <a:t>Scaling Compute</a:t>
            </a:r>
          </a:p>
          <a:p>
            <a:endParaRPr lang="en-CA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493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2889AF-33D0-47F3-A033-6CFAD2A6B1CE}"/>
              </a:ext>
            </a:extLst>
          </p:cNvPr>
          <p:cNvSpPr/>
          <p:nvPr/>
        </p:nvSpPr>
        <p:spPr>
          <a:xfrm>
            <a:off x="9197986" y="0"/>
            <a:ext cx="2992821" cy="6858000"/>
          </a:xfrm>
          <a:prstGeom prst="rect">
            <a:avLst/>
          </a:prstGeom>
          <a:solidFill>
            <a:srgbClr val="2F5597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E094874-A7DC-47F7-934F-3C39FD94BC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97021"/>
              </p:ext>
            </p:extLst>
          </p:nvPr>
        </p:nvGraphicFramePr>
        <p:xfrm>
          <a:off x="892298" y="557873"/>
          <a:ext cx="6683201" cy="3718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8D69B8-ABB3-4319-91B4-BE6F62D16CEB}"/>
              </a:ext>
            </a:extLst>
          </p:cNvPr>
          <p:cNvCxnSpPr>
            <a:cxnSpLocks/>
          </p:cNvCxnSpPr>
          <p:nvPr/>
        </p:nvCxnSpPr>
        <p:spPr>
          <a:xfrm flipH="1">
            <a:off x="6396723" y="4519602"/>
            <a:ext cx="398" cy="83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C9A2E7-4906-41C9-95D8-6A4542584B61}"/>
              </a:ext>
            </a:extLst>
          </p:cNvPr>
          <p:cNvCxnSpPr>
            <a:cxnSpLocks/>
          </p:cNvCxnSpPr>
          <p:nvPr/>
        </p:nvCxnSpPr>
        <p:spPr>
          <a:xfrm flipV="1">
            <a:off x="5493437" y="4599676"/>
            <a:ext cx="0" cy="148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E43927-3DFD-490D-9250-9EE1AD0C6823}"/>
              </a:ext>
            </a:extLst>
          </p:cNvPr>
          <p:cNvCxnSpPr>
            <a:cxnSpLocks/>
          </p:cNvCxnSpPr>
          <p:nvPr/>
        </p:nvCxnSpPr>
        <p:spPr>
          <a:xfrm flipV="1">
            <a:off x="7401940" y="4599675"/>
            <a:ext cx="0" cy="148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E709816-3642-42D9-BF0D-6A3B532F9A67}"/>
              </a:ext>
            </a:extLst>
          </p:cNvPr>
          <p:cNvCxnSpPr>
            <a:cxnSpLocks/>
          </p:cNvCxnSpPr>
          <p:nvPr/>
        </p:nvCxnSpPr>
        <p:spPr>
          <a:xfrm>
            <a:off x="5493437" y="4599675"/>
            <a:ext cx="19085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82CDA0-DE1A-4BDB-97E2-D05F1494D6CD}"/>
              </a:ext>
            </a:extLst>
          </p:cNvPr>
          <p:cNvCxnSpPr>
            <a:cxnSpLocks/>
          </p:cNvCxnSpPr>
          <p:nvPr/>
        </p:nvCxnSpPr>
        <p:spPr>
          <a:xfrm flipV="1">
            <a:off x="5778542" y="4599675"/>
            <a:ext cx="0" cy="148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B0B832-AA96-495E-809E-2187E9B2E073}"/>
              </a:ext>
            </a:extLst>
          </p:cNvPr>
          <p:cNvCxnSpPr>
            <a:cxnSpLocks/>
          </p:cNvCxnSpPr>
          <p:nvPr/>
        </p:nvCxnSpPr>
        <p:spPr>
          <a:xfrm flipV="1">
            <a:off x="6048508" y="4599675"/>
            <a:ext cx="0" cy="148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C61435-0C0E-4F88-A236-2F9A5BD8DCCC}"/>
              </a:ext>
            </a:extLst>
          </p:cNvPr>
          <p:cNvCxnSpPr>
            <a:cxnSpLocks/>
          </p:cNvCxnSpPr>
          <p:nvPr/>
        </p:nvCxnSpPr>
        <p:spPr>
          <a:xfrm flipV="1">
            <a:off x="6316805" y="4599675"/>
            <a:ext cx="0" cy="148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9BE138-0675-44B4-839B-C73726B32E46}"/>
              </a:ext>
            </a:extLst>
          </p:cNvPr>
          <p:cNvCxnSpPr>
            <a:cxnSpLocks/>
          </p:cNvCxnSpPr>
          <p:nvPr/>
        </p:nvCxnSpPr>
        <p:spPr>
          <a:xfrm flipV="1">
            <a:off x="6593793" y="4599675"/>
            <a:ext cx="0" cy="148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ED1B734-9AF7-48B7-AEF7-CDAE8E685B67}"/>
              </a:ext>
            </a:extLst>
          </p:cNvPr>
          <p:cNvCxnSpPr>
            <a:cxnSpLocks/>
          </p:cNvCxnSpPr>
          <p:nvPr/>
        </p:nvCxnSpPr>
        <p:spPr>
          <a:xfrm flipV="1">
            <a:off x="6845462" y="4599675"/>
            <a:ext cx="0" cy="148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3B9488E-A800-445C-B826-057ECDFC915F}"/>
              </a:ext>
            </a:extLst>
          </p:cNvPr>
          <p:cNvCxnSpPr>
            <a:cxnSpLocks/>
          </p:cNvCxnSpPr>
          <p:nvPr/>
        </p:nvCxnSpPr>
        <p:spPr>
          <a:xfrm flipV="1">
            <a:off x="7116025" y="4599675"/>
            <a:ext cx="0" cy="148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8">
            <a:extLst>
              <a:ext uri="{FF2B5EF4-FFF2-40B4-BE49-F238E27FC236}">
                <a16:creationId xmlns:a16="http://schemas.microsoft.com/office/drawing/2014/main" id="{98492A83-968D-49D6-B14A-53153BB25E9E}"/>
              </a:ext>
            </a:extLst>
          </p:cNvPr>
          <p:cNvSpPr/>
          <p:nvPr/>
        </p:nvSpPr>
        <p:spPr>
          <a:xfrm>
            <a:off x="2364539" y="4322428"/>
            <a:ext cx="187614" cy="195386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7" name="Rectangle 18">
            <a:extLst>
              <a:ext uri="{FF2B5EF4-FFF2-40B4-BE49-F238E27FC236}">
                <a16:creationId xmlns:a16="http://schemas.microsoft.com/office/drawing/2014/main" id="{99A93458-D912-4C90-ACCA-9D8BB871C853}"/>
              </a:ext>
            </a:extLst>
          </p:cNvPr>
          <p:cNvSpPr/>
          <p:nvPr/>
        </p:nvSpPr>
        <p:spPr>
          <a:xfrm>
            <a:off x="4233899" y="4326659"/>
            <a:ext cx="449178" cy="419862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A6B4262A-8F27-45DF-A11F-976EE3D5DE96}"/>
              </a:ext>
            </a:extLst>
          </p:cNvPr>
          <p:cNvSpPr/>
          <p:nvPr/>
        </p:nvSpPr>
        <p:spPr>
          <a:xfrm>
            <a:off x="6272248" y="4322428"/>
            <a:ext cx="248949" cy="218417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9E89CE-15B5-470E-BBD8-EB63CEF68951}"/>
              </a:ext>
            </a:extLst>
          </p:cNvPr>
          <p:cNvSpPr/>
          <p:nvPr/>
        </p:nvSpPr>
        <p:spPr>
          <a:xfrm>
            <a:off x="5405787" y="4747932"/>
            <a:ext cx="215393" cy="197520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2BB78433-E240-42D3-A9B1-2D2EBC6D7D6B}"/>
              </a:ext>
            </a:extLst>
          </p:cNvPr>
          <p:cNvSpPr/>
          <p:nvPr/>
        </p:nvSpPr>
        <p:spPr>
          <a:xfrm>
            <a:off x="5665870" y="4744389"/>
            <a:ext cx="215393" cy="197520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FFC15616-414C-4559-BBAA-CD448FEE490B}"/>
              </a:ext>
            </a:extLst>
          </p:cNvPr>
          <p:cNvSpPr/>
          <p:nvPr/>
        </p:nvSpPr>
        <p:spPr>
          <a:xfrm>
            <a:off x="5949025" y="4750138"/>
            <a:ext cx="215393" cy="197520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2" name="Rectangle 18">
            <a:extLst>
              <a:ext uri="{FF2B5EF4-FFF2-40B4-BE49-F238E27FC236}">
                <a16:creationId xmlns:a16="http://schemas.microsoft.com/office/drawing/2014/main" id="{8C544C50-B669-4125-83F5-F41F3AFF5583}"/>
              </a:ext>
            </a:extLst>
          </p:cNvPr>
          <p:cNvSpPr/>
          <p:nvPr/>
        </p:nvSpPr>
        <p:spPr>
          <a:xfrm>
            <a:off x="6209108" y="4746595"/>
            <a:ext cx="215393" cy="197520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51F33241-2983-4DF4-87CF-7C2793AEAD6D}"/>
              </a:ext>
            </a:extLst>
          </p:cNvPr>
          <p:cNvSpPr/>
          <p:nvPr/>
        </p:nvSpPr>
        <p:spPr>
          <a:xfrm>
            <a:off x="6492263" y="4747932"/>
            <a:ext cx="215393" cy="197520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278E0504-F14F-4DA6-9BAE-220600E04E14}"/>
              </a:ext>
            </a:extLst>
          </p:cNvPr>
          <p:cNvSpPr/>
          <p:nvPr/>
        </p:nvSpPr>
        <p:spPr>
          <a:xfrm>
            <a:off x="6770150" y="4746595"/>
            <a:ext cx="215393" cy="197520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5" name="Rectangle 18">
            <a:extLst>
              <a:ext uri="{FF2B5EF4-FFF2-40B4-BE49-F238E27FC236}">
                <a16:creationId xmlns:a16="http://schemas.microsoft.com/office/drawing/2014/main" id="{F90E9621-DDA6-4950-AAB2-5A0BD741A5E5}"/>
              </a:ext>
            </a:extLst>
          </p:cNvPr>
          <p:cNvSpPr/>
          <p:nvPr/>
        </p:nvSpPr>
        <p:spPr>
          <a:xfrm>
            <a:off x="7036700" y="4744389"/>
            <a:ext cx="215393" cy="197520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30C34AB9-F4BD-448C-AF94-0F32763321A3}"/>
              </a:ext>
            </a:extLst>
          </p:cNvPr>
          <p:cNvSpPr/>
          <p:nvPr/>
        </p:nvSpPr>
        <p:spPr>
          <a:xfrm>
            <a:off x="7316069" y="4742148"/>
            <a:ext cx="215393" cy="197520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7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C42EE02-775D-4B7B-95E9-1D7F573F6029}"/>
              </a:ext>
            </a:extLst>
          </p:cNvPr>
          <p:cNvCxnSpPr>
            <a:cxnSpLocks/>
          </p:cNvCxnSpPr>
          <p:nvPr/>
        </p:nvCxnSpPr>
        <p:spPr>
          <a:xfrm>
            <a:off x="2458346" y="4599675"/>
            <a:ext cx="8275" cy="65769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71B2581-C3F1-4350-A5B0-59CBABDB7D67}"/>
              </a:ext>
            </a:extLst>
          </p:cNvPr>
          <p:cNvCxnSpPr>
            <a:cxnSpLocks/>
          </p:cNvCxnSpPr>
          <p:nvPr/>
        </p:nvCxnSpPr>
        <p:spPr>
          <a:xfrm flipH="1">
            <a:off x="4458487" y="4817390"/>
            <a:ext cx="2141" cy="43997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2C6F015-7FD1-4460-A2AA-1412FE2734FC}"/>
              </a:ext>
            </a:extLst>
          </p:cNvPr>
          <p:cNvCxnSpPr>
            <a:cxnSpLocks/>
          </p:cNvCxnSpPr>
          <p:nvPr/>
        </p:nvCxnSpPr>
        <p:spPr>
          <a:xfrm>
            <a:off x="6424501" y="4941909"/>
            <a:ext cx="0" cy="31545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52F6AD1-EF0D-4E08-8C5A-413A2DCA0708}"/>
              </a:ext>
            </a:extLst>
          </p:cNvPr>
          <p:cNvSpPr txBox="1"/>
          <p:nvPr/>
        </p:nvSpPr>
        <p:spPr>
          <a:xfrm>
            <a:off x="1958902" y="5370660"/>
            <a:ext cx="1186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>
                <a:solidFill>
                  <a:schemeClr val="accent1">
                    <a:lumMod val="75000"/>
                  </a:schemeClr>
                </a:solidFill>
              </a:rPr>
              <a:t>15.3 GB, 2 Cores</a:t>
            </a:r>
          </a:p>
          <a:p>
            <a:endParaRPr lang="en-CA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6B039BF-ED11-4859-AB20-6939375D1B21}"/>
              </a:ext>
            </a:extLst>
          </p:cNvPr>
          <p:cNvSpPr txBox="1"/>
          <p:nvPr/>
        </p:nvSpPr>
        <p:spPr>
          <a:xfrm>
            <a:off x="3897417" y="5370660"/>
            <a:ext cx="1186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>
                <a:solidFill>
                  <a:schemeClr val="accent1">
                    <a:lumMod val="75000"/>
                  </a:schemeClr>
                </a:solidFill>
              </a:rPr>
              <a:t>244 GB, 32 Cores</a:t>
            </a:r>
          </a:p>
          <a:p>
            <a:endParaRPr lang="en-CA" sz="1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9E6DCBE-8138-4967-AD20-385815F5AF50}"/>
              </a:ext>
            </a:extLst>
          </p:cNvPr>
          <p:cNvSpPr txBox="1"/>
          <p:nvPr/>
        </p:nvSpPr>
        <p:spPr>
          <a:xfrm>
            <a:off x="5778323" y="5322601"/>
            <a:ext cx="13468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dirty="0">
                <a:solidFill>
                  <a:schemeClr val="accent1">
                    <a:lumMod val="75000"/>
                  </a:schemeClr>
                </a:solidFill>
              </a:rPr>
              <a:t>1x Driver, 8x Workers</a:t>
            </a:r>
          </a:p>
          <a:p>
            <a:r>
              <a:rPr lang="en-CA" sz="1000" dirty="0">
                <a:solidFill>
                  <a:schemeClr val="accent1">
                    <a:lumMod val="75000"/>
                  </a:schemeClr>
                </a:solidFill>
              </a:rPr>
              <a:t>30.5 GB , 4 Cores Each</a:t>
            </a:r>
          </a:p>
          <a:p>
            <a:endParaRPr lang="en-CA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E41B405-D2BA-4BDD-B8EA-ED9130C6D829}"/>
              </a:ext>
            </a:extLst>
          </p:cNvPr>
          <p:cNvSpPr txBox="1"/>
          <p:nvPr/>
        </p:nvSpPr>
        <p:spPr>
          <a:xfrm>
            <a:off x="578498" y="121298"/>
            <a:ext cx="831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accent1">
                    <a:lumMod val="75000"/>
                  </a:schemeClr>
                </a:solidFill>
              </a:rPr>
              <a:t>Results : Distributed Computing &amp; Cost Implications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CC61935-2ED9-4BF6-8305-DA40CFC5360B}"/>
              </a:ext>
            </a:extLst>
          </p:cNvPr>
          <p:cNvCxnSpPr>
            <a:cxnSpLocks/>
          </p:cNvCxnSpPr>
          <p:nvPr/>
        </p:nvCxnSpPr>
        <p:spPr>
          <a:xfrm flipH="1">
            <a:off x="4430467" y="5770770"/>
            <a:ext cx="3110" cy="29287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732EC83-EE41-4021-8C4E-CD0A58AEE3E7}"/>
              </a:ext>
            </a:extLst>
          </p:cNvPr>
          <p:cNvCxnSpPr>
            <a:cxnSpLocks/>
          </p:cNvCxnSpPr>
          <p:nvPr/>
        </p:nvCxnSpPr>
        <p:spPr>
          <a:xfrm flipH="1">
            <a:off x="6421391" y="5774620"/>
            <a:ext cx="3110" cy="29287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1D126B8-FEEF-45BB-A4E8-EC765E7027CB}"/>
              </a:ext>
            </a:extLst>
          </p:cNvPr>
          <p:cNvSpPr txBox="1"/>
          <p:nvPr/>
        </p:nvSpPr>
        <p:spPr>
          <a:xfrm>
            <a:off x="4011899" y="6028794"/>
            <a:ext cx="1186503" cy="884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b="1" dirty="0">
                <a:solidFill>
                  <a:schemeClr val="accent1">
                    <a:lumMod val="75000"/>
                  </a:schemeClr>
                </a:solidFill>
              </a:rPr>
              <a:t>8 DBU / hour</a:t>
            </a:r>
          </a:p>
          <a:p>
            <a:endParaRPr lang="en-CA" sz="105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CA" sz="1050" b="1" dirty="0">
                <a:solidFill>
                  <a:schemeClr val="accent1">
                    <a:lumMod val="75000"/>
                  </a:schemeClr>
                </a:solidFill>
              </a:rPr>
              <a:t>3.2 $ / hour </a:t>
            </a:r>
          </a:p>
          <a:p>
            <a:endParaRPr lang="en-CA" sz="1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CA" sz="10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9A548A-428D-414C-B74B-485F02700FDD}"/>
              </a:ext>
            </a:extLst>
          </p:cNvPr>
          <p:cNvSpPr txBox="1"/>
          <p:nvPr/>
        </p:nvSpPr>
        <p:spPr>
          <a:xfrm>
            <a:off x="6162990" y="6028794"/>
            <a:ext cx="118650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b="1" dirty="0">
                <a:solidFill>
                  <a:schemeClr val="accent1">
                    <a:lumMod val="75000"/>
                  </a:schemeClr>
                </a:solidFill>
              </a:rPr>
              <a:t>3-9 DBU / hour</a:t>
            </a:r>
          </a:p>
          <a:p>
            <a:endParaRPr lang="en-CA" sz="105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CA" sz="1050" b="1" dirty="0">
                <a:solidFill>
                  <a:schemeClr val="accent1">
                    <a:lumMod val="75000"/>
                  </a:schemeClr>
                </a:solidFill>
              </a:rPr>
              <a:t>0.4 $ / hour / node</a:t>
            </a:r>
          </a:p>
          <a:p>
            <a:endParaRPr lang="en-CA" sz="1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CA" sz="10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88519DB-5BA3-4D80-892B-F06012CA3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91" y="5866604"/>
            <a:ext cx="836705" cy="85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16EB08FA-21C2-4A1D-AED0-52A3794261F3}"/>
              </a:ext>
            </a:extLst>
          </p:cNvPr>
          <p:cNvSpPr txBox="1"/>
          <p:nvPr/>
        </p:nvSpPr>
        <p:spPr>
          <a:xfrm>
            <a:off x="9175015" y="1040235"/>
            <a:ext cx="299282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solidFill>
                  <a:schemeClr val="bg1"/>
                </a:solidFill>
                <a:latin typeface="+mj-lt"/>
              </a:rPr>
              <a:t>Takeaways:</a:t>
            </a:r>
          </a:p>
          <a:p>
            <a:pPr algn="ctr"/>
            <a:endParaRPr lang="en-CA" b="1" dirty="0">
              <a:solidFill>
                <a:schemeClr val="bg1"/>
              </a:solidFill>
              <a:latin typeface="+mj-lt"/>
            </a:endParaRPr>
          </a:p>
          <a:p>
            <a:pPr marL="228600" indent="-228600">
              <a:buFont typeface="+mj-lt"/>
              <a:buAutoNum type="arabicPeriod"/>
            </a:pPr>
            <a:r>
              <a:rPr lang="en-CA" sz="1400" b="1" dirty="0">
                <a:solidFill>
                  <a:schemeClr val="bg1"/>
                </a:solidFill>
                <a:latin typeface="+mj-lt"/>
              </a:rPr>
              <a:t> Spark pipelines efficiently scale</a:t>
            </a:r>
          </a:p>
          <a:p>
            <a:pPr lvl="1"/>
            <a:r>
              <a:rPr lang="en-CA" sz="1400" dirty="0">
                <a:solidFill>
                  <a:schemeClr val="bg1"/>
                </a:solidFill>
                <a:latin typeface="+mj-lt"/>
              </a:rPr>
              <a:t>- Both vertically and horizontally</a:t>
            </a:r>
          </a:p>
          <a:p>
            <a:pPr marL="228600" indent="-228600">
              <a:buFont typeface="+mj-lt"/>
              <a:buAutoNum type="arabicPeriod"/>
            </a:pPr>
            <a:endParaRPr lang="en-CA" sz="1400" b="1" dirty="0">
              <a:solidFill>
                <a:schemeClr val="bg1"/>
              </a:solidFill>
              <a:latin typeface="+mj-lt"/>
            </a:endParaRPr>
          </a:p>
          <a:p>
            <a:endParaRPr lang="en-CA" sz="1400" b="1" dirty="0">
              <a:solidFill>
                <a:schemeClr val="bg1"/>
              </a:solidFill>
              <a:latin typeface="+mj-lt"/>
            </a:endParaRPr>
          </a:p>
          <a:p>
            <a:r>
              <a:rPr lang="en-CA" sz="1400" b="1" dirty="0">
                <a:solidFill>
                  <a:schemeClr val="bg1"/>
                </a:solidFill>
                <a:latin typeface="+mj-lt"/>
              </a:rPr>
              <a:t>2.     Scaling up vs Scaling out</a:t>
            </a:r>
          </a:p>
          <a:p>
            <a:pPr marL="628650" lvl="1" indent="-171450">
              <a:buFontTx/>
              <a:buChar char="-"/>
            </a:pPr>
            <a:r>
              <a:rPr lang="en-CA" sz="1400" dirty="0">
                <a:solidFill>
                  <a:schemeClr val="bg1"/>
                </a:solidFill>
                <a:latin typeface="+mj-lt"/>
              </a:rPr>
              <a:t>Comparable resources with cheaper components </a:t>
            </a:r>
          </a:p>
          <a:p>
            <a:pPr marL="628650" lvl="1" indent="-171450">
              <a:buFontTx/>
              <a:buChar char="-"/>
            </a:pPr>
            <a:r>
              <a:rPr lang="en-CA" sz="1400" dirty="0">
                <a:solidFill>
                  <a:schemeClr val="bg1"/>
                </a:solidFill>
                <a:latin typeface="+mj-lt"/>
              </a:rPr>
              <a:t>Auto-scaling allows for cost efficiency when scaling out</a:t>
            </a:r>
          </a:p>
          <a:p>
            <a:pPr lvl="1"/>
            <a:r>
              <a:rPr lang="en-CA" sz="1400" b="1" dirty="0">
                <a:solidFill>
                  <a:schemeClr val="bg1"/>
                </a:solidFill>
                <a:latin typeface="+mj-lt"/>
              </a:rPr>
              <a:t>		</a:t>
            </a:r>
          </a:p>
          <a:p>
            <a:endParaRPr lang="en-CA" sz="1400" b="1" dirty="0">
              <a:solidFill>
                <a:schemeClr val="bg1"/>
              </a:solidFill>
            </a:endParaRPr>
          </a:p>
          <a:p>
            <a:r>
              <a:rPr lang="en-CA" sz="1400" b="1" dirty="0">
                <a:solidFill>
                  <a:schemeClr val="bg1"/>
                </a:solidFill>
              </a:rPr>
              <a:t>3.     </a:t>
            </a:r>
            <a:r>
              <a:rPr lang="en-CA" sz="1400" b="1" dirty="0">
                <a:solidFill>
                  <a:schemeClr val="bg1"/>
                </a:solidFill>
                <a:latin typeface="+mj-lt"/>
              </a:rPr>
              <a:t>Additional Benefits</a:t>
            </a:r>
          </a:p>
          <a:p>
            <a:pPr marL="628650" lvl="1" indent="-171450">
              <a:buFontTx/>
              <a:buChar char="-"/>
            </a:pPr>
            <a:r>
              <a:rPr lang="en-CA" sz="1400" dirty="0">
                <a:solidFill>
                  <a:schemeClr val="bg1"/>
                </a:solidFill>
                <a:latin typeface="+mj-lt"/>
              </a:rPr>
              <a:t>Fault tolerant systems</a:t>
            </a:r>
          </a:p>
          <a:p>
            <a:pPr marL="628650" lvl="1" indent="-171450">
              <a:buFontTx/>
              <a:buChar char="-"/>
            </a:pPr>
            <a:r>
              <a:rPr lang="en-CA" sz="1400" dirty="0">
                <a:solidFill>
                  <a:schemeClr val="bg1"/>
                </a:solidFill>
                <a:latin typeface="+mj-lt"/>
              </a:rPr>
              <a:t>Infrastructure complexities abstracted out</a:t>
            </a:r>
          </a:p>
          <a:p>
            <a:pPr marL="628650" lvl="1" indent="-171450">
              <a:buFontTx/>
              <a:buChar char="-"/>
            </a:pPr>
            <a:r>
              <a:rPr lang="en-CA" sz="1400" dirty="0">
                <a:solidFill>
                  <a:schemeClr val="bg1"/>
                </a:solidFill>
                <a:latin typeface="+mj-lt"/>
              </a:rPr>
              <a:t>Local storage autoscaling on each machine</a:t>
            </a:r>
          </a:p>
          <a:p>
            <a:pPr lvl="1"/>
            <a:r>
              <a:rPr lang="en-CA" sz="1200" dirty="0">
                <a:solidFill>
                  <a:schemeClr val="bg1"/>
                </a:solidFill>
              </a:rPr>
              <a:t>		</a:t>
            </a:r>
          </a:p>
          <a:p>
            <a:endParaRPr lang="en-CA" sz="1200" b="1" dirty="0">
              <a:solidFill>
                <a:schemeClr val="bg1"/>
              </a:solidFill>
            </a:endParaRPr>
          </a:p>
          <a:p>
            <a:endParaRPr lang="en-CA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5" name="Picture 4" descr="Databricks - Wikipedia">
            <a:extLst>
              <a:ext uri="{FF2B5EF4-FFF2-40B4-BE49-F238E27FC236}">
                <a16:creationId xmlns:a16="http://schemas.microsoft.com/office/drawing/2014/main" id="{E3BD4153-1E55-43B1-B43E-6E6D784C0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414" y="5956521"/>
            <a:ext cx="1296798" cy="680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30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8F13B3-4A27-4836-8CAF-5B283A1B23EB}"/>
              </a:ext>
            </a:extLst>
          </p:cNvPr>
          <p:cNvSpPr txBox="1"/>
          <p:nvPr/>
        </p:nvSpPr>
        <p:spPr>
          <a:xfrm>
            <a:off x="4194153" y="3167390"/>
            <a:ext cx="8313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dirty="0">
                <a:solidFill>
                  <a:schemeClr val="accent1">
                    <a:lumMod val="75000"/>
                  </a:schemeClr>
                </a:solidFill>
              </a:rPr>
              <a:t>Closing Thoughts </a:t>
            </a:r>
          </a:p>
        </p:txBody>
      </p:sp>
    </p:spTree>
    <p:extLst>
      <p:ext uri="{BB962C8B-B14F-4D97-AF65-F5344CB8AC3E}">
        <p14:creationId xmlns:p14="http://schemas.microsoft.com/office/powerpoint/2010/main" val="781074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4507</TotalTime>
  <Words>592</Words>
  <Application>Microsoft Office PowerPoint</Application>
  <PresentationFormat>Widescreen</PresentationFormat>
  <Paragraphs>138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Harding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sambady@student.ubc.ca</dc:creator>
  <cp:lastModifiedBy>sambady@student.ubc.ca</cp:lastModifiedBy>
  <cp:revision>6</cp:revision>
  <dcterms:created xsi:type="dcterms:W3CDTF">2021-09-06T20:51:43Z</dcterms:created>
  <dcterms:modified xsi:type="dcterms:W3CDTF">2021-09-09T23:59:28Z</dcterms:modified>
</cp:coreProperties>
</file>