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57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69" autoAdjust="0"/>
  </p:normalViewPr>
  <p:slideViewPr>
    <p:cSldViewPr snapToGrid="0" snapToObjects="1">
      <p:cViewPr>
        <p:scale>
          <a:sx n="75" d="100"/>
          <a:sy n="75" d="100"/>
        </p:scale>
        <p:origin x="-54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6B0F-17A5-2143-B1A5-0CEAE7B9DEEC}" type="datetimeFigureOut">
              <a:rPr lang="en-US" smtClean="0"/>
              <a:t>4/25/16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6B9F-3D89-A54E-9B18-44E58FAD6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7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6B0F-17A5-2143-B1A5-0CEAE7B9DEEC}" type="datetimeFigureOut">
              <a:rPr lang="en-US" smtClean="0"/>
              <a:t>4/25/16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6B9F-3D89-A54E-9B18-44E58FAD6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0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6B0F-17A5-2143-B1A5-0CEAE7B9DEEC}" type="datetimeFigureOut">
              <a:rPr lang="en-US" smtClean="0"/>
              <a:t>4/25/16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6B9F-3D89-A54E-9B18-44E58FAD6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7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6B0F-17A5-2143-B1A5-0CEAE7B9DEEC}" type="datetimeFigureOut">
              <a:rPr lang="en-US" smtClean="0"/>
              <a:t>4/25/16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6B9F-3D89-A54E-9B18-44E58FAD6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5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6B0F-17A5-2143-B1A5-0CEAE7B9DEEC}" type="datetimeFigureOut">
              <a:rPr lang="en-US" smtClean="0"/>
              <a:t>4/25/16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6B9F-3D89-A54E-9B18-44E58FAD6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6B0F-17A5-2143-B1A5-0CEAE7B9DEEC}" type="datetimeFigureOut">
              <a:rPr lang="en-US" smtClean="0"/>
              <a:t>4/25/16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6B9F-3D89-A54E-9B18-44E58FAD6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5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6B0F-17A5-2143-B1A5-0CEAE7B9DEEC}" type="datetimeFigureOut">
              <a:rPr lang="en-US" smtClean="0"/>
              <a:t>4/25/16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6B9F-3D89-A54E-9B18-44E58FAD6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6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6B0F-17A5-2143-B1A5-0CEAE7B9DEEC}" type="datetimeFigureOut">
              <a:rPr lang="en-US" smtClean="0"/>
              <a:t>4/25/16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6B9F-3D89-A54E-9B18-44E58FAD6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2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6B0F-17A5-2143-B1A5-0CEAE7B9DEEC}" type="datetimeFigureOut">
              <a:rPr lang="en-US" smtClean="0"/>
              <a:t>4/25/16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6B9F-3D89-A54E-9B18-44E58FAD6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8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6B0F-17A5-2143-B1A5-0CEAE7B9DEEC}" type="datetimeFigureOut">
              <a:rPr lang="en-US" smtClean="0"/>
              <a:t>4/25/16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6B9F-3D89-A54E-9B18-44E58FAD6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2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6B0F-17A5-2143-B1A5-0CEAE7B9DEEC}" type="datetimeFigureOut">
              <a:rPr lang="en-US" smtClean="0"/>
              <a:t>4/25/16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6B9F-3D89-A54E-9B18-44E58FAD6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4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66B0F-17A5-2143-B1A5-0CEAE7B9DEEC}" type="datetimeFigureOut">
              <a:rPr lang="en-US" smtClean="0"/>
              <a:t>4/25/16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C6B9F-3D89-A54E-9B18-44E58FAD6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9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308" y="107462"/>
            <a:ext cx="8762999" cy="5539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What, Where, and When </a:t>
            </a:r>
            <a:r>
              <a:rPr lang="en-US" sz="2800" dirty="0" smtClean="0"/>
              <a:t>business should start?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634480" y="1300480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308" y="894080"/>
            <a:ext cx="8762998" cy="5595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/>
              <a:t>Our assumption: starting business relying on three factors</a:t>
            </a:r>
          </a:p>
          <a:p>
            <a:pPr algn="ctr">
              <a:lnSpc>
                <a:spcPct val="80000"/>
              </a:lnSpc>
            </a:pPr>
            <a:r>
              <a:rPr lang="en-US" sz="2400" dirty="0" smtClean="0"/>
              <a:t>We </a:t>
            </a:r>
            <a:r>
              <a:rPr lang="en-US" sz="2400" b="1" dirty="0" smtClean="0"/>
              <a:t>created</a:t>
            </a:r>
            <a:r>
              <a:rPr lang="en-US" sz="2400" dirty="0" smtClean="0"/>
              <a:t> new variables (factors</a:t>
            </a:r>
            <a:r>
              <a:rPr lang="en-US" sz="2400" dirty="0" smtClean="0"/>
              <a:t>):</a:t>
            </a:r>
            <a:endParaRPr lang="en-US" sz="2000" dirty="0" smtClean="0"/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	- State Contribution to Economy (SCE)</a:t>
            </a:r>
          </a:p>
          <a:p>
            <a:pPr algn="ctr">
              <a:lnSpc>
                <a:spcPct val="140000"/>
              </a:lnSpc>
            </a:pPr>
            <a:endParaRPr lang="en-US" sz="2000" dirty="0" smtClean="0"/>
          </a:p>
          <a:p>
            <a:pPr algn="ctr">
              <a:lnSpc>
                <a:spcPct val="140000"/>
              </a:lnSpc>
            </a:pPr>
            <a:endParaRPr lang="en-US" sz="2000" dirty="0" smtClean="0"/>
          </a:p>
          <a:p>
            <a:pPr algn="ctr">
              <a:lnSpc>
                <a:spcPct val="140000"/>
              </a:lnSpc>
            </a:pPr>
            <a:endParaRPr lang="en-US" sz="2000" dirty="0" smtClean="0"/>
          </a:p>
          <a:p>
            <a:pPr algn="ctr">
              <a:lnSpc>
                <a:spcPct val="140000"/>
              </a:lnSpc>
            </a:pPr>
            <a:r>
              <a:rPr lang="en-US" sz="2400" dirty="0" smtClean="0"/>
              <a:t>	- Job Creation per Sector (JCS)</a:t>
            </a:r>
          </a:p>
          <a:p>
            <a:pPr algn="ctr">
              <a:lnSpc>
                <a:spcPct val="140000"/>
              </a:lnSpc>
            </a:pPr>
            <a:endParaRPr lang="en-US" sz="2000" dirty="0" smtClean="0"/>
          </a:p>
          <a:p>
            <a:pPr algn="ctr">
              <a:lnSpc>
                <a:spcPct val="140000"/>
              </a:lnSpc>
            </a:pPr>
            <a:endParaRPr lang="en-US" sz="2000" dirty="0" smtClean="0"/>
          </a:p>
          <a:p>
            <a:pPr algn="ctr">
              <a:lnSpc>
                <a:spcPct val="140000"/>
              </a:lnSpc>
            </a:pPr>
            <a:endParaRPr lang="en-US" sz="2000" dirty="0" smtClean="0"/>
          </a:p>
          <a:p>
            <a:pPr algn="ctr">
              <a:lnSpc>
                <a:spcPct val="140000"/>
              </a:lnSpc>
            </a:pPr>
            <a:r>
              <a:rPr lang="en-US" sz="2400" dirty="0" smtClean="0"/>
              <a:t>	- Job Destruction per Sector (JDS)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/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8005" y="28049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" name="Picture 9" descr="Screen Shot 2559-04-23 at 5.44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2804944"/>
            <a:ext cx="2439859" cy="1787191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66435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534" y="142501"/>
            <a:ext cx="9025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Source of Answer: </a:t>
            </a:r>
            <a:r>
              <a:rPr lang="en-US" sz="20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2000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www.census.gov</a:t>
            </a:r>
            <a:r>
              <a:rPr lang="en-US" sz="20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000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ces</a:t>
            </a:r>
            <a:r>
              <a:rPr lang="en-US" sz="20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000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dataproducts</a:t>
            </a:r>
            <a:r>
              <a:rPr lang="en-US" sz="20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000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bds</a:t>
            </a:r>
            <a:r>
              <a:rPr lang="en-US" sz="20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000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data_firm.html</a:t>
            </a:r>
            <a:endParaRPr lang="en-US" sz="20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 descr="Screen Shot 2559-04-23 at 4.38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4" y="720684"/>
            <a:ext cx="8941410" cy="596798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8779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plot0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8" y="905714"/>
            <a:ext cx="8839959" cy="56305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309" y="136272"/>
            <a:ext cx="8839958" cy="7694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What </a:t>
            </a:r>
            <a:r>
              <a:rPr lang="en-US" dirty="0" smtClean="0"/>
              <a:t>Sector should we invest?</a:t>
            </a:r>
            <a:r>
              <a:rPr lang="en-US" sz="1600" dirty="0" smtClean="0"/>
              <a:t> Source of Answer </a:t>
            </a:r>
            <a:r>
              <a:rPr lang="en-US" sz="2400" dirty="0" smtClean="0"/>
              <a:t>: 	</a:t>
            </a:r>
          </a:p>
          <a:p>
            <a:pPr algn="ctr"/>
            <a:r>
              <a:rPr lang="en-US" b="1" dirty="0" smtClean="0"/>
              <a:t>JCS and JBS in each sector 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sz="2000" b="1" dirty="0" smtClean="0"/>
              <a:t>Percent </a:t>
            </a:r>
            <a:r>
              <a:rPr lang="en-US" b="1" dirty="0" smtClean="0"/>
              <a:t>Difference between JCS and JBS </a:t>
            </a:r>
          </a:p>
        </p:txBody>
      </p:sp>
    </p:spTree>
    <p:extLst>
      <p:ext uri="{BB962C8B-B14F-4D97-AF65-F5344CB8AC3E}">
        <p14:creationId xmlns:p14="http://schemas.microsoft.com/office/powerpoint/2010/main" val="3251428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9" y="905713"/>
            <a:ext cx="8716758" cy="5782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309" y="136272"/>
            <a:ext cx="8839958" cy="7694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What </a:t>
            </a:r>
            <a:r>
              <a:rPr lang="en-US" dirty="0" smtClean="0"/>
              <a:t>Sector should we invest?</a:t>
            </a:r>
            <a:r>
              <a:rPr lang="en-US" sz="1600" dirty="0" smtClean="0"/>
              <a:t> Source of Answer </a:t>
            </a:r>
            <a:r>
              <a:rPr lang="en-US" sz="2400" dirty="0" smtClean="0"/>
              <a:t>: 	</a:t>
            </a:r>
          </a:p>
          <a:p>
            <a:pPr algn="ctr"/>
            <a:r>
              <a:rPr lang="en-US" b="1" dirty="0" smtClean="0"/>
              <a:t>JCS and JBS in each sector 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sz="2000" b="1" dirty="0" smtClean="0"/>
              <a:t>Percent </a:t>
            </a:r>
            <a:r>
              <a:rPr lang="en-US" b="1" dirty="0" smtClean="0"/>
              <a:t>Difference between JCS and JBS </a:t>
            </a:r>
          </a:p>
        </p:txBody>
      </p:sp>
    </p:spTree>
    <p:extLst>
      <p:ext uri="{BB962C8B-B14F-4D97-AF65-F5344CB8AC3E}">
        <p14:creationId xmlns:p14="http://schemas.microsoft.com/office/powerpoint/2010/main" val="283517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6309" y="136272"/>
            <a:ext cx="8839958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What </a:t>
            </a:r>
            <a:r>
              <a:rPr lang="en-US" dirty="0" smtClean="0"/>
              <a:t>Sector outperform US market ?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600" dirty="0" smtClean="0"/>
              <a:t>Source of Answer </a:t>
            </a:r>
            <a:r>
              <a:rPr lang="en-US" sz="2400" dirty="0" smtClean="0"/>
              <a:t>: </a:t>
            </a:r>
            <a:r>
              <a:rPr lang="en-US" sz="2000" b="1" dirty="0" smtClean="0"/>
              <a:t>Percent </a:t>
            </a:r>
            <a:r>
              <a:rPr lang="en-US" b="1" dirty="0" smtClean="0"/>
              <a:t>Difference between </a:t>
            </a:r>
            <a:r>
              <a:rPr lang="en-US" b="1" dirty="0"/>
              <a:t>JCS and </a:t>
            </a:r>
            <a:r>
              <a:rPr lang="en-US" b="1" dirty="0" smtClean="0"/>
              <a:t>JBS &amp; GDP </a:t>
            </a:r>
          </a:p>
        </p:txBody>
      </p:sp>
      <p:pic>
        <p:nvPicPr>
          <p:cNvPr id="8" name="Picture 7" descr="GP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0" y="1085800"/>
            <a:ext cx="4635824" cy="55859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4933" y="4673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8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6309" y="136272"/>
            <a:ext cx="8839958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Where and When </a:t>
            </a:r>
            <a:r>
              <a:rPr lang="en-US" sz="2400" dirty="0" smtClean="0"/>
              <a:t>Business?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Source of Answer : SCE tells us </a:t>
            </a:r>
            <a:r>
              <a:rPr lang="en-US" sz="2400" b="1" dirty="0"/>
              <a:t>W</a:t>
            </a:r>
            <a:r>
              <a:rPr lang="en-US" sz="2400" b="1" dirty="0" smtClean="0"/>
              <a:t>here</a:t>
            </a:r>
            <a:r>
              <a:rPr lang="en-US" sz="2400" dirty="0" smtClean="0"/>
              <a:t> in the 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94760" y="5571067"/>
            <a:ext cx="5790189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Top 5 SCE's: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1. California 		2</a:t>
            </a:r>
            <a:r>
              <a:rPr lang="en-US" b="1" dirty="0">
                <a:solidFill>
                  <a:schemeClr val="accent2"/>
                </a:solidFill>
              </a:rPr>
              <a:t>. New </a:t>
            </a:r>
            <a:r>
              <a:rPr lang="en-US" b="1" dirty="0" smtClean="0">
                <a:solidFill>
                  <a:schemeClr val="accent2"/>
                </a:solidFill>
              </a:rPr>
              <a:t>York 	3</a:t>
            </a:r>
            <a:r>
              <a:rPr lang="en-US" b="1" dirty="0">
                <a:solidFill>
                  <a:schemeClr val="accent2"/>
                </a:solidFill>
              </a:rPr>
              <a:t>. </a:t>
            </a:r>
            <a:r>
              <a:rPr lang="en-US" b="1" dirty="0" smtClean="0">
                <a:solidFill>
                  <a:schemeClr val="accent2"/>
                </a:solidFill>
              </a:rPr>
              <a:t>Texas 		4</a:t>
            </a:r>
            <a:r>
              <a:rPr lang="en-US" b="1" dirty="0">
                <a:solidFill>
                  <a:schemeClr val="accent2"/>
                </a:solidFill>
              </a:rPr>
              <a:t>. </a:t>
            </a:r>
            <a:r>
              <a:rPr lang="en-US" b="1" dirty="0" smtClean="0">
                <a:solidFill>
                  <a:schemeClr val="accent2"/>
                </a:solidFill>
              </a:rPr>
              <a:t>Florida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5</a:t>
            </a:r>
            <a:r>
              <a:rPr lang="en-US" b="1" dirty="0">
                <a:solidFill>
                  <a:schemeClr val="accent2"/>
                </a:solidFill>
              </a:rPr>
              <a:t>. </a:t>
            </a:r>
            <a:r>
              <a:rPr lang="en-US" b="1" dirty="0" smtClean="0">
                <a:solidFill>
                  <a:schemeClr val="accent2"/>
                </a:solidFill>
              </a:rPr>
              <a:t>Illinois 	 	</a:t>
            </a:r>
            <a:r>
              <a:rPr lang="en-US" b="1" dirty="0" smtClean="0">
                <a:solidFill>
                  <a:schemeClr val="accent2"/>
                </a:solidFill>
              </a:rPr>
              <a:t>6</a:t>
            </a:r>
            <a:r>
              <a:rPr lang="en-US" b="1" dirty="0">
                <a:solidFill>
                  <a:schemeClr val="accent2"/>
                </a:solidFill>
              </a:rPr>
              <a:t>. </a:t>
            </a:r>
            <a:r>
              <a:rPr lang="en-US" b="1" dirty="0" smtClean="0">
                <a:solidFill>
                  <a:schemeClr val="accent2"/>
                </a:solidFill>
              </a:rPr>
              <a:t>Pennsylvania	 7</a:t>
            </a:r>
            <a:r>
              <a:rPr lang="en-US" b="1" dirty="0">
                <a:solidFill>
                  <a:schemeClr val="accent2"/>
                </a:solidFill>
              </a:rPr>
              <a:t>. </a:t>
            </a:r>
            <a:r>
              <a:rPr lang="en-US" b="1" dirty="0" smtClean="0">
                <a:solidFill>
                  <a:schemeClr val="accent2"/>
                </a:solidFill>
              </a:rPr>
              <a:t>Ohio	 8. </a:t>
            </a:r>
            <a:r>
              <a:rPr lang="en-US" b="1" dirty="0">
                <a:solidFill>
                  <a:schemeClr val="accent2"/>
                </a:solidFill>
              </a:rPr>
              <a:t>New jersey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9</a:t>
            </a:r>
            <a:r>
              <a:rPr lang="en-US" b="1" dirty="0">
                <a:solidFill>
                  <a:schemeClr val="accent2"/>
                </a:solidFill>
              </a:rPr>
              <a:t>. </a:t>
            </a:r>
            <a:r>
              <a:rPr lang="en-US" b="1" dirty="0" smtClean="0">
                <a:solidFill>
                  <a:schemeClr val="accent2"/>
                </a:solidFill>
              </a:rPr>
              <a:t>Michigan	</a:t>
            </a:r>
            <a:r>
              <a:rPr lang="en-US" b="1" dirty="0" smtClean="0">
                <a:solidFill>
                  <a:schemeClr val="accent2"/>
                </a:solidFill>
              </a:rPr>
              <a:t>	10</a:t>
            </a:r>
            <a:r>
              <a:rPr lang="en-US" b="1" dirty="0">
                <a:solidFill>
                  <a:schemeClr val="accent2"/>
                </a:solidFill>
              </a:rPr>
              <a:t>. North </a:t>
            </a:r>
            <a:r>
              <a:rPr lang="en-US" b="1" dirty="0" smtClean="0">
                <a:solidFill>
                  <a:schemeClr val="accent2"/>
                </a:solidFill>
              </a:rPr>
              <a:t>Carolina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14" name="Picture 13" descr="Screen Shot 2559-04-23 at 7.46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5" y="1184433"/>
            <a:ext cx="7992532" cy="423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6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94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Apple</cp:lastModifiedBy>
  <cp:revision>44</cp:revision>
  <dcterms:created xsi:type="dcterms:W3CDTF">2016-04-23T23:25:11Z</dcterms:created>
  <dcterms:modified xsi:type="dcterms:W3CDTF">2016-04-26T18:14:00Z</dcterms:modified>
</cp:coreProperties>
</file>