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2.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3.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4.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12193588"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02"/>
  </p:normalViewPr>
  <p:slideViewPr>
    <p:cSldViewPr>
      <p:cViewPr varScale="1">
        <p:scale>
          <a:sx n="82" d="100"/>
          <a:sy n="82" d="100"/>
        </p:scale>
        <p:origin x="691" y="6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E:\r%20direct\business%20finance\Business%20Finance%20Assignment\Biocon_latest.xls"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r%20direct\business%20finance\Business%20Finance%20Assignment\Biocon_latest.xls"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E:\r%20direct\business%20finance\Business%20Finance%20Assignment\Biocon_latest.xls"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E:\r%20direct\business%20finance\Business%20Finance%20Assignment\Biocon_latest.xls"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E:\r%20direct\business%20finance\Business%20Finance%20Assignment\Biocon_latest.xls"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E:\r%20direct\business%20finance\Business%20Finance%20Assignment\Biocon_latest.xls"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E:\r%20direct\business%20finance\Business%20Finance%20Assignment\Biocon_latest.xls"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E:\r%20direct\business%20finance\Business%20Finance%20Assignment\Biocon_latest.xls"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r%20direct\business%20finance\Business%20Finance%20Assignment\Biocon_latest.xls"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r%20direct\business%20finance\Business%20Finance%20Assignment\Biocon_latest.xls"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localhost\Users\swethajegannathan\Desktop\BIOCON%20FINANCIAL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r%20direct\business%20finance\Business%20Finance%20Assignment\Biocon_latest.xls"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r%20direct\business%20finance\Business%20Finance%20Assignment\Biocon_latest.xls"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r%20direct\business%20finance\Business%20Finance%20Assignment\Biocon_latest.xls"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r%20direct\business%20finance\Business%20Finance%20Assignment\Biocon_latest.xls"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Funds</a:t>
            </a:r>
            <a:r>
              <a:rPr lang="en-IN" baseline="0"/>
              <a:t> Flow Of Biocon Company Over The Years</a:t>
            </a:r>
            <a:endParaRPr lang="en-IN"/>
          </a:p>
        </c:rich>
      </c:tx>
      <c:layout>
        <c:manualLayout>
          <c:xMode val="edge"/>
          <c:yMode val="edge"/>
          <c:x val="0.10558333333333335"/>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Sheet3!$A$9</c:f>
              <c:strCache>
                <c:ptCount val="1"/>
                <c:pt idx="0">
                  <c:v>Fixed Assets</c:v>
                </c:pt>
              </c:strCache>
            </c:strRef>
          </c:tx>
          <c:spPr>
            <a:solidFill>
              <a:schemeClr val="accent1"/>
            </a:solidFill>
            <a:ln>
              <a:noFill/>
            </a:ln>
            <a:effectLst/>
          </c:spPr>
          <c:invertIfNegative val="0"/>
          <c:cat>
            <c:strRef>
              <c:f>Sheet3!$B$8:$E$8</c:f>
              <c:strCache>
                <c:ptCount val="4"/>
                <c:pt idx="0">
                  <c:v>Amount in change 2017-16</c:v>
                </c:pt>
                <c:pt idx="1">
                  <c:v>Amount in change 2016-15</c:v>
                </c:pt>
                <c:pt idx="2">
                  <c:v>Amount in change 2015-14</c:v>
                </c:pt>
                <c:pt idx="3">
                  <c:v>Amount in change 2014-13</c:v>
                </c:pt>
              </c:strCache>
            </c:strRef>
          </c:cat>
          <c:val>
            <c:numRef>
              <c:f>Sheet3!$B$9:$E$9</c:f>
              <c:numCache>
                <c:formatCode>#,##0.00</c:formatCode>
                <c:ptCount val="4"/>
                <c:pt idx="0">
                  <c:v>68.799999999999955</c:v>
                </c:pt>
                <c:pt idx="1">
                  <c:v>138.10000000000002</c:v>
                </c:pt>
                <c:pt idx="2" formatCode="General">
                  <c:v>-79.199999999999932</c:v>
                </c:pt>
                <c:pt idx="3">
                  <c:v>148.49999999999989</c:v>
                </c:pt>
              </c:numCache>
            </c:numRef>
          </c:val>
          <c:extLst>
            <c:ext xmlns:c16="http://schemas.microsoft.com/office/drawing/2014/chart" uri="{C3380CC4-5D6E-409C-BE32-E72D297353CC}">
              <c16:uniqueId val="{00000000-6F6A-41F8-970D-007AF10A98CE}"/>
            </c:ext>
          </c:extLst>
        </c:ser>
        <c:ser>
          <c:idx val="1"/>
          <c:order val="1"/>
          <c:tx>
            <c:strRef>
              <c:f>Sheet3!$A$10</c:f>
              <c:strCache>
                <c:ptCount val="1"/>
                <c:pt idx="0">
                  <c:v>Current Assets</c:v>
                </c:pt>
              </c:strCache>
            </c:strRef>
          </c:tx>
          <c:spPr>
            <a:solidFill>
              <a:schemeClr val="accent2"/>
            </a:solidFill>
            <a:ln>
              <a:noFill/>
            </a:ln>
            <a:effectLst/>
          </c:spPr>
          <c:invertIfNegative val="0"/>
          <c:cat>
            <c:strRef>
              <c:f>Sheet3!$B$8:$E$8</c:f>
              <c:strCache>
                <c:ptCount val="4"/>
                <c:pt idx="0">
                  <c:v>Amount in change 2017-16</c:v>
                </c:pt>
                <c:pt idx="1">
                  <c:v>Amount in change 2016-15</c:v>
                </c:pt>
                <c:pt idx="2">
                  <c:v>Amount in change 2015-14</c:v>
                </c:pt>
                <c:pt idx="3">
                  <c:v>Amount in change 2014-13</c:v>
                </c:pt>
              </c:strCache>
            </c:strRef>
          </c:cat>
          <c:val>
            <c:numRef>
              <c:f>Sheet3!$B$10:$E$10</c:f>
              <c:numCache>
                <c:formatCode>#,##0.00</c:formatCode>
                <c:ptCount val="4"/>
                <c:pt idx="0">
                  <c:v>7.4000000000000909</c:v>
                </c:pt>
                <c:pt idx="1">
                  <c:v>635.19999999999982</c:v>
                </c:pt>
                <c:pt idx="2">
                  <c:v>268.60000000000014</c:v>
                </c:pt>
                <c:pt idx="3">
                  <c:v>-6</c:v>
                </c:pt>
              </c:numCache>
            </c:numRef>
          </c:val>
          <c:extLst>
            <c:ext xmlns:c16="http://schemas.microsoft.com/office/drawing/2014/chart" uri="{C3380CC4-5D6E-409C-BE32-E72D297353CC}">
              <c16:uniqueId val="{00000001-6F6A-41F8-970D-007AF10A98CE}"/>
            </c:ext>
          </c:extLst>
        </c:ser>
        <c:ser>
          <c:idx val="2"/>
          <c:order val="2"/>
          <c:tx>
            <c:strRef>
              <c:f>Sheet3!$A$11</c:f>
              <c:strCache>
                <c:ptCount val="1"/>
                <c:pt idx="0">
                  <c:v>Current Liabilities</c:v>
                </c:pt>
              </c:strCache>
            </c:strRef>
          </c:tx>
          <c:spPr>
            <a:solidFill>
              <a:schemeClr val="accent3"/>
            </a:solidFill>
            <a:ln>
              <a:noFill/>
            </a:ln>
            <a:effectLst/>
          </c:spPr>
          <c:invertIfNegative val="0"/>
          <c:cat>
            <c:strRef>
              <c:f>Sheet3!$B$8:$E$8</c:f>
              <c:strCache>
                <c:ptCount val="4"/>
                <c:pt idx="0">
                  <c:v>Amount in change 2017-16</c:v>
                </c:pt>
                <c:pt idx="1">
                  <c:v>Amount in change 2016-15</c:v>
                </c:pt>
                <c:pt idx="2">
                  <c:v>Amount in change 2015-14</c:v>
                </c:pt>
                <c:pt idx="3">
                  <c:v>Amount in change 2014-13</c:v>
                </c:pt>
              </c:strCache>
            </c:strRef>
          </c:cat>
          <c:val>
            <c:numRef>
              <c:f>Sheet3!$B$11:$E$11</c:f>
              <c:numCache>
                <c:formatCode>General</c:formatCode>
                <c:ptCount val="4"/>
                <c:pt idx="0">
                  <c:v>-157.39999999999998</c:v>
                </c:pt>
                <c:pt idx="1">
                  <c:v>298.60000000000002</c:v>
                </c:pt>
                <c:pt idx="2">
                  <c:v>-39.799999999999955</c:v>
                </c:pt>
                <c:pt idx="3">
                  <c:v>-24.100000000000023</c:v>
                </c:pt>
              </c:numCache>
            </c:numRef>
          </c:val>
          <c:extLst>
            <c:ext xmlns:c16="http://schemas.microsoft.com/office/drawing/2014/chart" uri="{C3380CC4-5D6E-409C-BE32-E72D297353CC}">
              <c16:uniqueId val="{00000002-6F6A-41F8-970D-007AF10A98CE}"/>
            </c:ext>
          </c:extLst>
        </c:ser>
        <c:ser>
          <c:idx val="3"/>
          <c:order val="3"/>
          <c:tx>
            <c:strRef>
              <c:f>Sheet3!$A$12</c:f>
              <c:strCache>
                <c:ptCount val="1"/>
                <c:pt idx="0">
                  <c:v>Net Working Capital</c:v>
                </c:pt>
              </c:strCache>
            </c:strRef>
          </c:tx>
          <c:spPr>
            <a:solidFill>
              <a:schemeClr val="accent4"/>
            </a:solidFill>
            <a:ln>
              <a:noFill/>
            </a:ln>
            <a:effectLst/>
          </c:spPr>
          <c:invertIfNegative val="0"/>
          <c:cat>
            <c:strRef>
              <c:f>Sheet3!$B$8:$E$8</c:f>
              <c:strCache>
                <c:ptCount val="4"/>
                <c:pt idx="0">
                  <c:v>Amount in change 2017-16</c:v>
                </c:pt>
                <c:pt idx="1">
                  <c:v>Amount in change 2016-15</c:v>
                </c:pt>
                <c:pt idx="2">
                  <c:v>Amount in change 2015-14</c:v>
                </c:pt>
                <c:pt idx="3">
                  <c:v>Amount in change 2014-13</c:v>
                </c:pt>
              </c:strCache>
            </c:strRef>
          </c:cat>
          <c:val>
            <c:numRef>
              <c:f>Sheet3!$B$12:$E$12</c:f>
              <c:numCache>
                <c:formatCode>General</c:formatCode>
                <c:ptCount val="4"/>
                <c:pt idx="0">
                  <c:v>164.79999999999995</c:v>
                </c:pt>
                <c:pt idx="1">
                  <c:v>336.59999999999991</c:v>
                </c:pt>
                <c:pt idx="2">
                  <c:v>308.40000000000009</c:v>
                </c:pt>
                <c:pt idx="3">
                  <c:v>18.100000000000023</c:v>
                </c:pt>
              </c:numCache>
            </c:numRef>
          </c:val>
          <c:extLst>
            <c:ext xmlns:c16="http://schemas.microsoft.com/office/drawing/2014/chart" uri="{C3380CC4-5D6E-409C-BE32-E72D297353CC}">
              <c16:uniqueId val="{00000003-6F6A-41F8-970D-007AF10A98CE}"/>
            </c:ext>
          </c:extLst>
        </c:ser>
        <c:dLbls>
          <c:showLegendKey val="0"/>
          <c:showVal val="0"/>
          <c:showCatName val="0"/>
          <c:showSerName val="0"/>
          <c:showPercent val="0"/>
          <c:showBubbleSize val="0"/>
        </c:dLbls>
        <c:gapWidth val="219"/>
        <c:overlap val="-27"/>
        <c:axId val="539499272"/>
        <c:axId val="539497304"/>
      </c:barChart>
      <c:catAx>
        <c:axId val="539499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497304"/>
        <c:crosses val="autoZero"/>
        <c:auto val="1"/>
        <c:lblAlgn val="ctr"/>
        <c:lblOffset val="100"/>
        <c:noMultiLvlLbl val="0"/>
      </c:catAx>
      <c:valAx>
        <c:axId val="5394973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4992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Sheet3!$A$35</c:f>
              <c:strCache>
                <c:ptCount val="1"/>
                <c:pt idx="0">
                  <c:v>Inventory Turnover Ratio (X)</c:v>
                </c:pt>
              </c:strCache>
            </c:strRef>
          </c:tx>
          <c:spPr>
            <a:ln w="28575" cap="rnd">
              <a:solidFill>
                <a:schemeClr val="accent1"/>
              </a:solidFill>
              <a:round/>
            </a:ln>
            <a:effectLst/>
          </c:spPr>
          <c:marker>
            <c:symbol val="none"/>
          </c:marker>
          <c:cat>
            <c:numRef>
              <c:f>Sheet3!$B$34:$F$34</c:f>
              <c:numCache>
                <c:formatCode>General</c:formatCode>
                <c:ptCount val="5"/>
                <c:pt idx="0">
                  <c:v>2017</c:v>
                </c:pt>
                <c:pt idx="1">
                  <c:v>2016</c:v>
                </c:pt>
                <c:pt idx="2">
                  <c:v>2015</c:v>
                </c:pt>
                <c:pt idx="3">
                  <c:v>2014</c:v>
                </c:pt>
                <c:pt idx="4">
                  <c:v>2013</c:v>
                </c:pt>
              </c:numCache>
            </c:numRef>
          </c:cat>
          <c:val>
            <c:numRef>
              <c:f>Sheet3!$B$35:$F$35</c:f>
              <c:numCache>
                <c:formatCode>General</c:formatCode>
                <c:ptCount val="5"/>
                <c:pt idx="0">
                  <c:v>4.8</c:v>
                </c:pt>
                <c:pt idx="1">
                  <c:v>4.5599999999999996</c:v>
                </c:pt>
                <c:pt idx="2">
                  <c:v>5.52</c:v>
                </c:pt>
                <c:pt idx="3">
                  <c:v>6.16</c:v>
                </c:pt>
                <c:pt idx="4">
                  <c:v>5.4</c:v>
                </c:pt>
              </c:numCache>
            </c:numRef>
          </c:val>
          <c:smooth val="0"/>
          <c:extLst>
            <c:ext xmlns:c16="http://schemas.microsoft.com/office/drawing/2014/chart" uri="{C3380CC4-5D6E-409C-BE32-E72D297353CC}">
              <c16:uniqueId val="{00000000-71AB-4CA4-8EA5-733498A42ECA}"/>
            </c:ext>
          </c:extLst>
        </c:ser>
        <c:dLbls>
          <c:showLegendKey val="0"/>
          <c:showVal val="0"/>
          <c:showCatName val="0"/>
          <c:showSerName val="0"/>
          <c:showPercent val="0"/>
          <c:showBubbleSize val="0"/>
        </c:dLbls>
        <c:smooth val="0"/>
        <c:axId val="627956856"/>
        <c:axId val="627957184"/>
      </c:lineChart>
      <c:catAx>
        <c:axId val="627956856"/>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627957184"/>
        <c:crosses val="autoZero"/>
        <c:auto val="1"/>
        <c:lblAlgn val="ctr"/>
        <c:lblOffset val="100"/>
        <c:noMultiLvlLbl val="0"/>
      </c:catAx>
      <c:valAx>
        <c:axId val="627957184"/>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627956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Sheet3!$A$37</c:f>
              <c:strCache>
                <c:ptCount val="1"/>
                <c:pt idx="0">
                  <c:v>Dividend Payout Ratio (NP) (%)</c:v>
                </c:pt>
              </c:strCache>
            </c:strRef>
          </c:tx>
          <c:spPr>
            <a:solidFill>
              <a:schemeClr val="accent1"/>
            </a:solidFill>
            <a:ln>
              <a:noFill/>
            </a:ln>
            <a:effectLst/>
          </c:spPr>
          <c:invertIfNegative val="0"/>
          <c:cat>
            <c:numRef>
              <c:f>Sheet3!$B$36:$E$36</c:f>
              <c:numCache>
                <c:formatCode>General</c:formatCode>
                <c:ptCount val="4"/>
                <c:pt idx="0">
                  <c:v>2016</c:v>
                </c:pt>
                <c:pt idx="1">
                  <c:v>2015</c:v>
                </c:pt>
                <c:pt idx="2">
                  <c:v>2014</c:v>
                </c:pt>
                <c:pt idx="3">
                  <c:v>2013</c:v>
                </c:pt>
              </c:numCache>
            </c:numRef>
          </c:cat>
          <c:val>
            <c:numRef>
              <c:f>Sheet3!$B$37:$E$37</c:f>
              <c:numCache>
                <c:formatCode>General</c:formatCode>
                <c:ptCount val="4"/>
                <c:pt idx="0">
                  <c:v>30.03</c:v>
                </c:pt>
                <c:pt idx="1">
                  <c:v>27.68</c:v>
                </c:pt>
                <c:pt idx="2">
                  <c:v>30.31</c:v>
                </c:pt>
                <c:pt idx="3">
                  <c:v>54.4</c:v>
                </c:pt>
              </c:numCache>
            </c:numRef>
          </c:val>
          <c:extLst>
            <c:ext xmlns:c16="http://schemas.microsoft.com/office/drawing/2014/chart" uri="{C3380CC4-5D6E-409C-BE32-E72D297353CC}">
              <c16:uniqueId val="{00000000-8901-44AC-B505-466C072D22EF}"/>
            </c:ext>
          </c:extLst>
        </c:ser>
        <c:dLbls>
          <c:showLegendKey val="0"/>
          <c:showVal val="0"/>
          <c:showCatName val="0"/>
          <c:showSerName val="0"/>
          <c:showPercent val="0"/>
          <c:showBubbleSize val="0"/>
        </c:dLbls>
        <c:gapWidth val="219"/>
        <c:overlap val="-27"/>
        <c:axId val="627965712"/>
        <c:axId val="627965384"/>
      </c:barChart>
      <c:catAx>
        <c:axId val="627965712"/>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627965384"/>
        <c:crosses val="autoZero"/>
        <c:auto val="1"/>
        <c:lblAlgn val="ctr"/>
        <c:lblOffset val="100"/>
        <c:noMultiLvlLbl val="0"/>
      </c:catAx>
      <c:valAx>
        <c:axId val="627965384"/>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627965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Sheet3!$A$77</c:f>
              <c:strCache>
                <c:ptCount val="1"/>
                <c:pt idx="0">
                  <c:v>Total Debt/Equity (X)</c:v>
                </c:pt>
              </c:strCache>
            </c:strRef>
          </c:tx>
          <c:spPr>
            <a:solidFill>
              <a:schemeClr val="accent1"/>
            </a:solidFill>
            <a:ln>
              <a:noFill/>
            </a:ln>
            <a:effectLst/>
          </c:spPr>
          <c:invertIfNegative val="0"/>
          <c:cat>
            <c:numRef>
              <c:f>Sheet3!$B$76:$F$76</c:f>
              <c:numCache>
                <c:formatCode>General</c:formatCode>
                <c:ptCount val="5"/>
                <c:pt idx="0">
                  <c:v>2017</c:v>
                </c:pt>
                <c:pt idx="1">
                  <c:v>2016</c:v>
                </c:pt>
                <c:pt idx="2">
                  <c:v>2015</c:v>
                </c:pt>
                <c:pt idx="3">
                  <c:v>2014</c:v>
                </c:pt>
                <c:pt idx="4">
                  <c:v>2013</c:v>
                </c:pt>
              </c:numCache>
            </c:numRef>
          </c:cat>
          <c:val>
            <c:numRef>
              <c:f>Sheet3!$B$77:$F$77</c:f>
              <c:numCache>
                <c:formatCode>General</c:formatCode>
                <c:ptCount val="5"/>
                <c:pt idx="0">
                  <c:v>0.02</c:v>
                </c:pt>
                <c:pt idx="1">
                  <c:v>0.06</c:v>
                </c:pt>
                <c:pt idx="2">
                  <c:v>0.03</c:v>
                </c:pt>
                <c:pt idx="3">
                  <c:v>0.04</c:v>
                </c:pt>
                <c:pt idx="4">
                  <c:v>0.05</c:v>
                </c:pt>
              </c:numCache>
            </c:numRef>
          </c:val>
          <c:extLst>
            <c:ext xmlns:c16="http://schemas.microsoft.com/office/drawing/2014/chart" uri="{C3380CC4-5D6E-409C-BE32-E72D297353CC}">
              <c16:uniqueId val="{00000000-5B39-4D6F-8F3C-76F817F3BE86}"/>
            </c:ext>
          </c:extLst>
        </c:ser>
        <c:dLbls>
          <c:showLegendKey val="0"/>
          <c:showVal val="0"/>
          <c:showCatName val="0"/>
          <c:showSerName val="0"/>
          <c:showPercent val="0"/>
          <c:showBubbleSize val="0"/>
        </c:dLbls>
        <c:gapWidth val="219"/>
        <c:overlap val="-27"/>
        <c:axId val="549889920"/>
        <c:axId val="549889264"/>
      </c:barChart>
      <c:catAx>
        <c:axId val="549889920"/>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549889264"/>
        <c:crosses val="autoZero"/>
        <c:auto val="1"/>
        <c:lblAlgn val="ctr"/>
        <c:lblOffset val="100"/>
        <c:noMultiLvlLbl val="0"/>
      </c:catAx>
      <c:valAx>
        <c:axId val="549889264"/>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5498899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Sheet3!$A$79</c:f>
              <c:strCache>
                <c:ptCount val="1"/>
                <c:pt idx="0">
                  <c:v>Asset Turnover Ratio (%)</c:v>
                </c:pt>
              </c:strCache>
            </c:strRef>
          </c:tx>
          <c:spPr>
            <a:solidFill>
              <a:schemeClr val="accent1"/>
            </a:solidFill>
            <a:ln>
              <a:noFill/>
            </a:ln>
            <a:effectLst/>
          </c:spPr>
          <c:invertIfNegative val="0"/>
          <c:cat>
            <c:numRef>
              <c:f>Sheet3!$B$78:$F$78</c:f>
              <c:numCache>
                <c:formatCode>General</c:formatCode>
                <c:ptCount val="5"/>
                <c:pt idx="0">
                  <c:v>2017</c:v>
                </c:pt>
                <c:pt idx="1">
                  <c:v>2016</c:v>
                </c:pt>
                <c:pt idx="2">
                  <c:v>2015</c:v>
                </c:pt>
                <c:pt idx="3">
                  <c:v>2014</c:v>
                </c:pt>
                <c:pt idx="4">
                  <c:v>2013</c:v>
                </c:pt>
              </c:numCache>
            </c:numRef>
          </c:cat>
          <c:val>
            <c:numRef>
              <c:f>Sheet3!$B$79:$F$79</c:f>
              <c:numCache>
                <c:formatCode>General</c:formatCode>
                <c:ptCount val="5"/>
                <c:pt idx="0">
                  <c:v>34.64</c:v>
                </c:pt>
                <c:pt idx="1">
                  <c:v>32.42</c:v>
                </c:pt>
                <c:pt idx="2">
                  <c:v>67.25</c:v>
                </c:pt>
                <c:pt idx="3">
                  <c:v>68.430000000000007</c:v>
                </c:pt>
                <c:pt idx="4">
                  <c:v>64.31</c:v>
                </c:pt>
              </c:numCache>
            </c:numRef>
          </c:val>
          <c:extLst>
            <c:ext xmlns:c16="http://schemas.microsoft.com/office/drawing/2014/chart" uri="{C3380CC4-5D6E-409C-BE32-E72D297353CC}">
              <c16:uniqueId val="{00000000-89A1-4404-BD72-9D949AD83F2C}"/>
            </c:ext>
          </c:extLst>
        </c:ser>
        <c:dLbls>
          <c:showLegendKey val="0"/>
          <c:showVal val="0"/>
          <c:showCatName val="0"/>
          <c:showSerName val="0"/>
          <c:showPercent val="0"/>
          <c:showBubbleSize val="0"/>
        </c:dLbls>
        <c:gapWidth val="219"/>
        <c:overlap val="-27"/>
        <c:axId val="539471368"/>
        <c:axId val="539469072"/>
      </c:barChart>
      <c:catAx>
        <c:axId val="539471368"/>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539469072"/>
        <c:crosses val="autoZero"/>
        <c:auto val="1"/>
        <c:lblAlgn val="ctr"/>
        <c:lblOffset val="100"/>
        <c:noMultiLvlLbl val="0"/>
      </c:catAx>
      <c:valAx>
        <c:axId val="539469072"/>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539471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Sheet3!$A$44</c:f>
              <c:strCache>
                <c:ptCount val="1"/>
                <c:pt idx="0">
                  <c:v>Enterprise Value (Cr.)</c:v>
                </c:pt>
              </c:strCache>
            </c:strRef>
          </c:tx>
          <c:spPr>
            <a:solidFill>
              <a:schemeClr val="accent1"/>
            </a:solidFill>
            <a:ln>
              <a:noFill/>
            </a:ln>
            <a:effectLst/>
          </c:spPr>
          <c:invertIfNegative val="0"/>
          <c:cat>
            <c:numRef>
              <c:f>Sheet3!$B$43:$F$43</c:f>
              <c:numCache>
                <c:formatCode>General</c:formatCode>
                <c:ptCount val="5"/>
                <c:pt idx="0">
                  <c:v>2017</c:v>
                </c:pt>
                <c:pt idx="1">
                  <c:v>2016</c:v>
                </c:pt>
                <c:pt idx="2">
                  <c:v>2015</c:v>
                </c:pt>
                <c:pt idx="3">
                  <c:v>2014</c:v>
                </c:pt>
                <c:pt idx="4">
                  <c:v>2013</c:v>
                </c:pt>
              </c:numCache>
            </c:numRef>
          </c:cat>
          <c:val>
            <c:numRef>
              <c:f>Sheet3!$B$44:$F$44</c:f>
              <c:numCache>
                <c:formatCode>#,##0.00</c:formatCode>
                <c:ptCount val="5"/>
                <c:pt idx="0">
                  <c:v>22419.5</c:v>
                </c:pt>
                <c:pt idx="1">
                  <c:v>9361</c:v>
                </c:pt>
                <c:pt idx="2">
                  <c:v>8836.2999999999993</c:v>
                </c:pt>
                <c:pt idx="3">
                  <c:v>8384.2000000000007</c:v>
                </c:pt>
                <c:pt idx="4">
                  <c:v>5430.1</c:v>
                </c:pt>
              </c:numCache>
            </c:numRef>
          </c:val>
          <c:extLst>
            <c:ext xmlns:c16="http://schemas.microsoft.com/office/drawing/2014/chart" uri="{C3380CC4-5D6E-409C-BE32-E72D297353CC}">
              <c16:uniqueId val="{00000000-6F98-4BC8-84E0-B3369B4E4494}"/>
            </c:ext>
          </c:extLst>
        </c:ser>
        <c:dLbls>
          <c:showLegendKey val="0"/>
          <c:showVal val="0"/>
          <c:showCatName val="0"/>
          <c:showSerName val="0"/>
          <c:showPercent val="0"/>
          <c:showBubbleSize val="0"/>
        </c:dLbls>
        <c:gapWidth val="219"/>
        <c:overlap val="-27"/>
        <c:axId val="551670184"/>
        <c:axId val="551680024"/>
      </c:barChart>
      <c:catAx>
        <c:axId val="551670184"/>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551680024"/>
        <c:crosses val="autoZero"/>
        <c:auto val="1"/>
        <c:lblAlgn val="ctr"/>
        <c:lblOffset val="100"/>
        <c:noMultiLvlLbl val="0"/>
      </c:catAx>
      <c:valAx>
        <c:axId val="551680024"/>
        <c:scaling>
          <c:orientation val="minMax"/>
        </c:scaling>
        <c:delete val="0"/>
        <c:axPos val="r"/>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5516701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Per</a:t>
            </a:r>
            <a:r>
              <a:rPr lang="en-IN" baseline="0"/>
              <a:t> Share Ratio's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Sheet3!$B$54</c:f>
              <c:strCache>
                <c:ptCount val="1"/>
                <c:pt idx="0">
                  <c:v>2017</c:v>
                </c:pt>
              </c:strCache>
            </c:strRef>
          </c:tx>
          <c:spPr>
            <a:solidFill>
              <a:schemeClr val="accent1"/>
            </a:solidFill>
            <a:ln>
              <a:noFill/>
            </a:ln>
            <a:effectLst/>
          </c:spPr>
          <c:invertIfNegative val="0"/>
          <c:cat>
            <c:strRef>
              <c:f>Sheet3!$A$55:$A$66</c:f>
              <c:strCache>
                <c:ptCount val="12"/>
                <c:pt idx="0">
                  <c:v>Basic EPS (Rs.)</c:v>
                </c:pt>
                <c:pt idx="1">
                  <c:v>Diluted EPS (Rs.)</c:v>
                </c:pt>
                <c:pt idx="2">
                  <c:v>Cash EPS (Rs.)</c:v>
                </c:pt>
                <c:pt idx="3">
                  <c:v>Book Value [ExclRevalReserve]/Share (Rs.)</c:v>
                </c:pt>
                <c:pt idx="4">
                  <c:v>Book Value [InclRevalReserve]/Share (Rs.)</c:v>
                </c:pt>
                <c:pt idx="5">
                  <c:v>Dividend / Share(Rs.)</c:v>
                </c:pt>
                <c:pt idx="7">
                  <c:v>Revenue from Operations/Share (Rs.)</c:v>
                </c:pt>
                <c:pt idx="8">
                  <c:v>PBDIT/Share (Rs.)</c:v>
                </c:pt>
                <c:pt idx="9">
                  <c:v>PBIT/Share (Rs.)</c:v>
                </c:pt>
                <c:pt idx="10">
                  <c:v>PBT/Share (Rs.)</c:v>
                </c:pt>
                <c:pt idx="11">
                  <c:v>Net Profit/Share (Rs.)</c:v>
                </c:pt>
              </c:strCache>
            </c:strRef>
          </c:cat>
          <c:val>
            <c:numRef>
              <c:f>Sheet3!$B$55:$B$66</c:f>
              <c:numCache>
                <c:formatCode>General</c:formatCode>
                <c:ptCount val="12"/>
                <c:pt idx="0">
                  <c:v>26.45</c:v>
                </c:pt>
                <c:pt idx="1">
                  <c:v>26.27</c:v>
                </c:pt>
                <c:pt idx="2">
                  <c:v>33.5</c:v>
                </c:pt>
                <c:pt idx="3">
                  <c:v>327.01</c:v>
                </c:pt>
                <c:pt idx="4">
                  <c:v>327.06</c:v>
                </c:pt>
                <c:pt idx="5">
                  <c:v>1</c:v>
                </c:pt>
                <c:pt idx="7">
                  <c:v>129.4</c:v>
                </c:pt>
                <c:pt idx="8">
                  <c:v>34.51</c:v>
                </c:pt>
                <c:pt idx="9">
                  <c:v>26.98</c:v>
                </c:pt>
                <c:pt idx="10">
                  <c:v>26.81</c:v>
                </c:pt>
                <c:pt idx="11">
                  <c:v>25.97</c:v>
                </c:pt>
              </c:numCache>
            </c:numRef>
          </c:val>
          <c:extLst>
            <c:ext xmlns:c16="http://schemas.microsoft.com/office/drawing/2014/chart" uri="{C3380CC4-5D6E-409C-BE32-E72D297353CC}">
              <c16:uniqueId val="{00000000-BC18-4949-9571-0B1B850AEF9E}"/>
            </c:ext>
          </c:extLst>
        </c:ser>
        <c:ser>
          <c:idx val="1"/>
          <c:order val="1"/>
          <c:tx>
            <c:strRef>
              <c:f>Sheet3!$C$54</c:f>
              <c:strCache>
                <c:ptCount val="1"/>
                <c:pt idx="0">
                  <c:v>2016</c:v>
                </c:pt>
              </c:strCache>
            </c:strRef>
          </c:tx>
          <c:spPr>
            <a:solidFill>
              <a:schemeClr val="accent2"/>
            </a:solidFill>
            <a:ln>
              <a:noFill/>
            </a:ln>
            <a:effectLst/>
          </c:spPr>
          <c:invertIfNegative val="0"/>
          <c:cat>
            <c:strRef>
              <c:f>Sheet3!$A$55:$A$66</c:f>
              <c:strCache>
                <c:ptCount val="12"/>
                <c:pt idx="0">
                  <c:v>Basic EPS (Rs.)</c:v>
                </c:pt>
                <c:pt idx="1">
                  <c:v>Diluted EPS (Rs.)</c:v>
                </c:pt>
                <c:pt idx="2">
                  <c:v>Cash EPS (Rs.)</c:v>
                </c:pt>
                <c:pt idx="3">
                  <c:v>Book Value [ExclRevalReserve]/Share (Rs.)</c:v>
                </c:pt>
                <c:pt idx="4">
                  <c:v>Book Value [InclRevalReserve]/Share (Rs.)</c:v>
                </c:pt>
                <c:pt idx="5">
                  <c:v>Dividend / Share(Rs.)</c:v>
                </c:pt>
                <c:pt idx="7">
                  <c:v>Revenue from Operations/Share (Rs.)</c:v>
                </c:pt>
                <c:pt idx="8">
                  <c:v>PBDIT/Share (Rs.)</c:v>
                </c:pt>
                <c:pt idx="9">
                  <c:v>PBIT/Share (Rs.)</c:v>
                </c:pt>
                <c:pt idx="10">
                  <c:v>PBT/Share (Rs.)</c:v>
                </c:pt>
                <c:pt idx="11">
                  <c:v>Net Profit/Share (Rs.)</c:v>
                </c:pt>
              </c:strCache>
            </c:strRef>
          </c:cat>
          <c:val>
            <c:numRef>
              <c:f>Sheet3!$C$55:$C$66</c:f>
              <c:numCache>
                <c:formatCode>General</c:formatCode>
                <c:ptCount val="12"/>
                <c:pt idx="0">
                  <c:v>18.78</c:v>
                </c:pt>
                <c:pt idx="1">
                  <c:v>18.760000000000002</c:v>
                </c:pt>
                <c:pt idx="2">
                  <c:v>25.42</c:v>
                </c:pt>
                <c:pt idx="3">
                  <c:v>299.79000000000002</c:v>
                </c:pt>
                <c:pt idx="4">
                  <c:v>299.83</c:v>
                </c:pt>
                <c:pt idx="5">
                  <c:v>5</c:v>
                </c:pt>
                <c:pt idx="7">
                  <c:v>115.09</c:v>
                </c:pt>
                <c:pt idx="8">
                  <c:v>29.51</c:v>
                </c:pt>
                <c:pt idx="9">
                  <c:v>22.52</c:v>
                </c:pt>
                <c:pt idx="10">
                  <c:v>27.97</c:v>
                </c:pt>
                <c:pt idx="11">
                  <c:v>18.43</c:v>
                </c:pt>
              </c:numCache>
            </c:numRef>
          </c:val>
          <c:extLst>
            <c:ext xmlns:c16="http://schemas.microsoft.com/office/drawing/2014/chart" uri="{C3380CC4-5D6E-409C-BE32-E72D297353CC}">
              <c16:uniqueId val="{00000001-BC18-4949-9571-0B1B850AEF9E}"/>
            </c:ext>
          </c:extLst>
        </c:ser>
        <c:ser>
          <c:idx val="2"/>
          <c:order val="2"/>
          <c:tx>
            <c:strRef>
              <c:f>Sheet3!$D$54</c:f>
              <c:strCache>
                <c:ptCount val="1"/>
                <c:pt idx="0">
                  <c:v>2015</c:v>
                </c:pt>
              </c:strCache>
            </c:strRef>
          </c:tx>
          <c:spPr>
            <a:solidFill>
              <a:schemeClr val="accent3"/>
            </a:solidFill>
            <a:ln>
              <a:noFill/>
            </a:ln>
            <a:effectLst/>
          </c:spPr>
          <c:invertIfNegative val="0"/>
          <c:cat>
            <c:strRef>
              <c:f>Sheet3!$A$55:$A$66</c:f>
              <c:strCache>
                <c:ptCount val="12"/>
                <c:pt idx="0">
                  <c:v>Basic EPS (Rs.)</c:v>
                </c:pt>
                <c:pt idx="1">
                  <c:v>Diluted EPS (Rs.)</c:v>
                </c:pt>
                <c:pt idx="2">
                  <c:v>Cash EPS (Rs.)</c:v>
                </c:pt>
                <c:pt idx="3">
                  <c:v>Book Value [ExclRevalReserve]/Share (Rs.)</c:v>
                </c:pt>
                <c:pt idx="4">
                  <c:v>Book Value [InclRevalReserve]/Share (Rs.)</c:v>
                </c:pt>
                <c:pt idx="5">
                  <c:v>Dividend / Share(Rs.)</c:v>
                </c:pt>
                <c:pt idx="7">
                  <c:v>Revenue from Operations/Share (Rs.)</c:v>
                </c:pt>
                <c:pt idx="8">
                  <c:v>PBDIT/Share (Rs.)</c:v>
                </c:pt>
                <c:pt idx="9">
                  <c:v>PBIT/Share (Rs.)</c:v>
                </c:pt>
                <c:pt idx="10">
                  <c:v>PBT/Share (Rs.)</c:v>
                </c:pt>
                <c:pt idx="11">
                  <c:v>Net Profit/Share (Rs.)</c:v>
                </c:pt>
              </c:strCache>
            </c:strRef>
          </c:cat>
          <c:val>
            <c:numRef>
              <c:f>Sheet3!$D$55:$D$66</c:f>
              <c:numCache>
                <c:formatCode>General</c:formatCode>
                <c:ptCount val="12"/>
                <c:pt idx="0">
                  <c:v>18.059999999999999</c:v>
                </c:pt>
                <c:pt idx="1">
                  <c:v>18.059999999999999</c:v>
                </c:pt>
                <c:pt idx="2">
                  <c:v>24.47</c:v>
                </c:pt>
                <c:pt idx="3">
                  <c:v>129.18</c:v>
                </c:pt>
                <c:pt idx="4">
                  <c:v>129.22</c:v>
                </c:pt>
                <c:pt idx="5">
                  <c:v>5</c:v>
                </c:pt>
                <c:pt idx="7">
                  <c:v>112.08</c:v>
                </c:pt>
                <c:pt idx="8">
                  <c:v>28.95</c:v>
                </c:pt>
                <c:pt idx="9">
                  <c:v>22.55</c:v>
                </c:pt>
                <c:pt idx="10">
                  <c:v>21.42</c:v>
                </c:pt>
                <c:pt idx="11">
                  <c:v>18.059999999999999</c:v>
                </c:pt>
              </c:numCache>
            </c:numRef>
          </c:val>
          <c:extLst>
            <c:ext xmlns:c16="http://schemas.microsoft.com/office/drawing/2014/chart" uri="{C3380CC4-5D6E-409C-BE32-E72D297353CC}">
              <c16:uniqueId val="{00000002-BC18-4949-9571-0B1B850AEF9E}"/>
            </c:ext>
          </c:extLst>
        </c:ser>
        <c:ser>
          <c:idx val="3"/>
          <c:order val="3"/>
          <c:tx>
            <c:strRef>
              <c:f>Sheet3!$E$54</c:f>
              <c:strCache>
                <c:ptCount val="1"/>
                <c:pt idx="0">
                  <c:v>2014</c:v>
                </c:pt>
              </c:strCache>
            </c:strRef>
          </c:tx>
          <c:spPr>
            <a:solidFill>
              <a:schemeClr val="accent4"/>
            </a:solidFill>
            <a:ln>
              <a:noFill/>
            </a:ln>
            <a:effectLst/>
          </c:spPr>
          <c:invertIfNegative val="0"/>
          <c:cat>
            <c:strRef>
              <c:f>Sheet3!$A$55:$A$66</c:f>
              <c:strCache>
                <c:ptCount val="12"/>
                <c:pt idx="0">
                  <c:v>Basic EPS (Rs.)</c:v>
                </c:pt>
                <c:pt idx="1">
                  <c:v>Diluted EPS (Rs.)</c:v>
                </c:pt>
                <c:pt idx="2">
                  <c:v>Cash EPS (Rs.)</c:v>
                </c:pt>
                <c:pt idx="3">
                  <c:v>Book Value [ExclRevalReserve]/Share (Rs.)</c:v>
                </c:pt>
                <c:pt idx="4">
                  <c:v>Book Value [InclRevalReserve]/Share (Rs.)</c:v>
                </c:pt>
                <c:pt idx="5">
                  <c:v>Dividend / Share(Rs.)</c:v>
                </c:pt>
                <c:pt idx="7">
                  <c:v>Revenue from Operations/Share (Rs.)</c:v>
                </c:pt>
                <c:pt idx="8">
                  <c:v>PBDIT/Share (Rs.)</c:v>
                </c:pt>
                <c:pt idx="9">
                  <c:v>PBIT/Share (Rs.)</c:v>
                </c:pt>
                <c:pt idx="10">
                  <c:v>PBT/Share (Rs.)</c:v>
                </c:pt>
                <c:pt idx="11">
                  <c:v>Net Profit/Share (Rs.)</c:v>
                </c:pt>
              </c:strCache>
            </c:strRef>
          </c:cat>
          <c:val>
            <c:numRef>
              <c:f>Sheet3!$E$55:$E$66</c:f>
              <c:numCache>
                <c:formatCode>General</c:formatCode>
                <c:ptCount val="12"/>
                <c:pt idx="0">
                  <c:v>16.809999999999999</c:v>
                </c:pt>
                <c:pt idx="1">
                  <c:v>16.62</c:v>
                </c:pt>
                <c:pt idx="2">
                  <c:v>22.72</c:v>
                </c:pt>
                <c:pt idx="3">
                  <c:v>120.84</c:v>
                </c:pt>
                <c:pt idx="4">
                  <c:v>120.89</c:v>
                </c:pt>
                <c:pt idx="5">
                  <c:v>5</c:v>
                </c:pt>
                <c:pt idx="7">
                  <c:v>110.13</c:v>
                </c:pt>
                <c:pt idx="8">
                  <c:v>26.7</c:v>
                </c:pt>
                <c:pt idx="9">
                  <c:v>20.48</c:v>
                </c:pt>
                <c:pt idx="10">
                  <c:v>20.43</c:v>
                </c:pt>
                <c:pt idx="11">
                  <c:v>16.5</c:v>
                </c:pt>
              </c:numCache>
            </c:numRef>
          </c:val>
          <c:extLst>
            <c:ext xmlns:c16="http://schemas.microsoft.com/office/drawing/2014/chart" uri="{C3380CC4-5D6E-409C-BE32-E72D297353CC}">
              <c16:uniqueId val="{00000003-BC18-4949-9571-0B1B850AEF9E}"/>
            </c:ext>
          </c:extLst>
        </c:ser>
        <c:ser>
          <c:idx val="4"/>
          <c:order val="4"/>
          <c:tx>
            <c:strRef>
              <c:f>Sheet3!$F$54</c:f>
              <c:strCache>
                <c:ptCount val="1"/>
                <c:pt idx="0">
                  <c:v>2013</c:v>
                </c:pt>
              </c:strCache>
            </c:strRef>
          </c:tx>
          <c:spPr>
            <a:solidFill>
              <a:schemeClr val="accent5"/>
            </a:solidFill>
            <a:ln>
              <a:noFill/>
            </a:ln>
            <a:effectLst/>
          </c:spPr>
          <c:invertIfNegative val="0"/>
          <c:cat>
            <c:strRef>
              <c:f>Sheet3!$A$55:$A$66</c:f>
              <c:strCache>
                <c:ptCount val="12"/>
                <c:pt idx="0">
                  <c:v>Basic EPS (Rs.)</c:v>
                </c:pt>
                <c:pt idx="1">
                  <c:v>Diluted EPS (Rs.)</c:v>
                </c:pt>
                <c:pt idx="2">
                  <c:v>Cash EPS (Rs.)</c:v>
                </c:pt>
                <c:pt idx="3">
                  <c:v>Book Value [ExclRevalReserve]/Share (Rs.)</c:v>
                </c:pt>
                <c:pt idx="4">
                  <c:v>Book Value [InclRevalReserve]/Share (Rs.)</c:v>
                </c:pt>
                <c:pt idx="5">
                  <c:v>Dividend / Share(Rs.)</c:v>
                </c:pt>
                <c:pt idx="7">
                  <c:v>Revenue from Operations/Share (Rs.)</c:v>
                </c:pt>
                <c:pt idx="8">
                  <c:v>PBDIT/Share (Rs.)</c:v>
                </c:pt>
                <c:pt idx="9">
                  <c:v>PBIT/Share (Rs.)</c:v>
                </c:pt>
                <c:pt idx="10">
                  <c:v>PBT/Share (Rs.)</c:v>
                </c:pt>
                <c:pt idx="11">
                  <c:v>Net Profit/Share (Rs.)</c:v>
                </c:pt>
              </c:strCache>
            </c:strRef>
          </c:cat>
          <c:val>
            <c:numRef>
              <c:f>Sheet3!$F$55:$F$66</c:f>
              <c:numCache>
                <c:formatCode>General</c:formatCode>
                <c:ptCount val="12"/>
                <c:pt idx="0">
                  <c:v>14.08</c:v>
                </c:pt>
                <c:pt idx="1">
                  <c:v>13.95</c:v>
                </c:pt>
                <c:pt idx="2">
                  <c:v>18.54</c:v>
                </c:pt>
                <c:pt idx="3">
                  <c:v>110.3</c:v>
                </c:pt>
                <c:pt idx="4">
                  <c:v>110.34</c:v>
                </c:pt>
                <c:pt idx="5">
                  <c:v>7.5</c:v>
                </c:pt>
                <c:pt idx="7">
                  <c:v>96.9</c:v>
                </c:pt>
                <c:pt idx="8">
                  <c:v>22.86</c:v>
                </c:pt>
                <c:pt idx="9">
                  <c:v>18.11</c:v>
                </c:pt>
                <c:pt idx="10">
                  <c:v>17.350000000000001</c:v>
                </c:pt>
                <c:pt idx="11">
                  <c:v>13.79</c:v>
                </c:pt>
              </c:numCache>
            </c:numRef>
          </c:val>
          <c:extLst>
            <c:ext xmlns:c16="http://schemas.microsoft.com/office/drawing/2014/chart" uri="{C3380CC4-5D6E-409C-BE32-E72D297353CC}">
              <c16:uniqueId val="{00000004-BC18-4949-9571-0B1B850AEF9E}"/>
            </c:ext>
          </c:extLst>
        </c:ser>
        <c:dLbls>
          <c:showLegendKey val="0"/>
          <c:showVal val="0"/>
          <c:showCatName val="0"/>
          <c:showSerName val="0"/>
          <c:showPercent val="0"/>
          <c:showBubbleSize val="0"/>
        </c:dLbls>
        <c:gapWidth val="219"/>
        <c:overlap val="-27"/>
        <c:axId val="613129064"/>
        <c:axId val="613132016"/>
      </c:barChart>
      <c:catAx>
        <c:axId val="613129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3132016"/>
        <c:crosses val="autoZero"/>
        <c:auto val="1"/>
        <c:lblAlgn val="ctr"/>
        <c:lblOffset val="100"/>
        <c:noMultiLvlLbl val="0"/>
      </c:catAx>
      <c:valAx>
        <c:axId val="613132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3129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Sheet3!$A$31</c:f>
              <c:strCache>
                <c:ptCount val="1"/>
                <c:pt idx="0">
                  <c:v>Current Ratio (X)</c:v>
                </c:pt>
              </c:strCache>
            </c:strRef>
          </c:tx>
          <c:spPr>
            <a:ln w="28575" cap="rnd">
              <a:solidFill>
                <a:schemeClr val="accent1"/>
              </a:solidFill>
              <a:round/>
            </a:ln>
            <a:effectLst/>
          </c:spPr>
          <c:marker>
            <c:symbol val="none"/>
          </c:marker>
          <c:cat>
            <c:numRef>
              <c:f>Sheet3!$B$30:$F$30</c:f>
              <c:numCache>
                <c:formatCode>General</c:formatCode>
                <c:ptCount val="5"/>
                <c:pt idx="0">
                  <c:v>2017</c:v>
                </c:pt>
                <c:pt idx="1">
                  <c:v>2016</c:v>
                </c:pt>
                <c:pt idx="2">
                  <c:v>2015</c:v>
                </c:pt>
                <c:pt idx="3">
                  <c:v>2014</c:v>
                </c:pt>
                <c:pt idx="4">
                  <c:v>2013</c:v>
                </c:pt>
              </c:numCache>
            </c:numRef>
          </c:cat>
          <c:val>
            <c:numRef>
              <c:f>Sheet3!$B$31:$F$31</c:f>
              <c:numCache>
                <c:formatCode>General</c:formatCode>
                <c:ptCount val="5"/>
                <c:pt idx="0">
                  <c:v>3.37</c:v>
                </c:pt>
                <c:pt idx="1">
                  <c:v>2.75</c:v>
                </c:pt>
                <c:pt idx="2">
                  <c:v>3.08</c:v>
                </c:pt>
                <c:pt idx="3">
                  <c:v>2.4300000000000002</c:v>
                </c:pt>
                <c:pt idx="4">
                  <c:v>2.35</c:v>
                </c:pt>
              </c:numCache>
            </c:numRef>
          </c:val>
          <c:smooth val="0"/>
          <c:extLst>
            <c:ext xmlns:c16="http://schemas.microsoft.com/office/drawing/2014/chart" uri="{C3380CC4-5D6E-409C-BE32-E72D297353CC}">
              <c16:uniqueId val="{00000000-2537-4FC2-804B-E2F25333DAD6}"/>
            </c:ext>
          </c:extLst>
        </c:ser>
        <c:dLbls>
          <c:showLegendKey val="0"/>
          <c:showVal val="0"/>
          <c:showCatName val="0"/>
          <c:showSerName val="0"/>
          <c:showPercent val="0"/>
          <c:showBubbleSize val="0"/>
        </c:dLbls>
        <c:smooth val="0"/>
        <c:axId val="508826488"/>
        <c:axId val="508821240"/>
      </c:lineChart>
      <c:catAx>
        <c:axId val="508826488"/>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508821240"/>
        <c:crosses val="autoZero"/>
        <c:auto val="1"/>
        <c:lblAlgn val="ctr"/>
        <c:lblOffset val="100"/>
        <c:noMultiLvlLbl val="0"/>
      </c:catAx>
      <c:valAx>
        <c:axId val="508821240"/>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5088264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Sheet3!$A$33</c:f>
              <c:strCache>
                <c:ptCount val="1"/>
                <c:pt idx="0">
                  <c:v>Quick Ratio (X)</c:v>
                </c:pt>
              </c:strCache>
            </c:strRef>
          </c:tx>
          <c:spPr>
            <a:ln w="28575" cap="rnd">
              <a:solidFill>
                <a:schemeClr val="accent1"/>
              </a:solidFill>
              <a:round/>
            </a:ln>
            <a:effectLst/>
          </c:spPr>
          <c:marker>
            <c:symbol val="none"/>
          </c:marker>
          <c:cat>
            <c:numRef>
              <c:f>Sheet3!$B$34:$F$34</c:f>
              <c:numCache>
                <c:formatCode>General</c:formatCode>
                <c:ptCount val="5"/>
                <c:pt idx="0">
                  <c:v>2017</c:v>
                </c:pt>
                <c:pt idx="1">
                  <c:v>2016</c:v>
                </c:pt>
                <c:pt idx="2">
                  <c:v>2015</c:v>
                </c:pt>
                <c:pt idx="3">
                  <c:v>2014</c:v>
                </c:pt>
                <c:pt idx="4">
                  <c:v>2013</c:v>
                </c:pt>
              </c:numCache>
            </c:numRef>
          </c:cat>
          <c:val>
            <c:numRef>
              <c:f>Sheet3!$B$33:$F$33</c:f>
              <c:numCache>
                <c:formatCode>General</c:formatCode>
                <c:ptCount val="5"/>
                <c:pt idx="0">
                  <c:v>2.61</c:v>
                </c:pt>
                <c:pt idx="1">
                  <c:v>2.16</c:v>
                </c:pt>
                <c:pt idx="2">
                  <c:v>2.36</c:v>
                </c:pt>
                <c:pt idx="3">
                  <c:v>1.84</c:v>
                </c:pt>
                <c:pt idx="4">
                  <c:v>1.77</c:v>
                </c:pt>
              </c:numCache>
            </c:numRef>
          </c:val>
          <c:smooth val="0"/>
          <c:extLst>
            <c:ext xmlns:c16="http://schemas.microsoft.com/office/drawing/2014/chart" uri="{C3380CC4-5D6E-409C-BE32-E72D297353CC}">
              <c16:uniqueId val="{00000000-5C6E-4579-8E59-3F102DD4A17C}"/>
            </c:ext>
          </c:extLst>
        </c:ser>
        <c:dLbls>
          <c:showLegendKey val="0"/>
          <c:showVal val="0"/>
          <c:showCatName val="0"/>
          <c:showSerName val="0"/>
          <c:showPercent val="0"/>
          <c:showBubbleSize val="0"/>
        </c:dLbls>
        <c:smooth val="0"/>
        <c:axId val="344946400"/>
        <c:axId val="542765128"/>
      </c:lineChart>
      <c:catAx>
        <c:axId val="344946400"/>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542765128"/>
        <c:crosses val="autoZero"/>
        <c:auto val="1"/>
        <c:lblAlgn val="ctr"/>
        <c:lblOffset val="100"/>
        <c:noMultiLvlLbl val="0"/>
      </c:catAx>
      <c:valAx>
        <c:axId val="542765128"/>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3449464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Margin % Over The</a:t>
            </a:r>
            <a:r>
              <a:rPr lang="en-IN" baseline="0" dirty="0"/>
              <a:t> Years</a:t>
            </a:r>
          </a:p>
          <a:p>
            <a:pPr>
              <a:defRPr/>
            </a:pP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Sheet3!$A$66</c:f>
              <c:strCache>
                <c:ptCount val="1"/>
                <c:pt idx="0">
                  <c:v>PBDIT Margin (%)</c:v>
                </c:pt>
              </c:strCache>
            </c:strRef>
          </c:tx>
          <c:spPr>
            <a:solidFill>
              <a:schemeClr val="accent1"/>
            </a:solidFill>
            <a:ln>
              <a:noFill/>
            </a:ln>
            <a:effectLst/>
          </c:spPr>
          <c:invertIfNegative val="0"/>
          <c:cat>
            <c:numRef>
              <c:f>Sheet3!$B$65:$F$65</c:f>
              <c:numCache>
                <c:formatCode>General</c:formatCode>
                <c:ptCount val="5"/>
                <c:pt idx="0">
                  <c:v>2017</c:v>
                </c:pt>
                <c:pt idx="1">
                  <c:v>2016</c:v>
                </c:pt>
                <c:pt idx="2">
                  <c:v>2015</c:v>
                </c:pt>
                <c:pt idx="3">
                  <c:v>2014</c:v>
                </c:pt>
                <c:pt idx="4">
                  <c:v>2013</c:v>
                </c:pt>
              </c:numCache>
            </c:numRef>
          </c:cat>
          <c:val>
            <c:numRef>
              <c:f>Sheet3!$B$66:$F$66</c:f>
              <c:numCache>
                <c:formatCode>General</c:formatCode>
                <c:ptCount val="5"/>
                <c:pt idx="0">
                  <c:v>26.67</c:v>
                </c:pt>
                <c:pt idx="1">
                  <c:v>25.63</c:v>
                </c:pt>
                <c:pt idx="2">
                  <c:v>25.82</c:v>
                </c:pt>
                <c:pt idx="3">
                  <c:v>24.24</c:v>
                </c:pt>
                <c:pt idx="4">
                  <c:v>23.59</c:v>
                </c:pt>
              </c:numCache>
            </c:numRef>
          </c:val>
          <c:extLst>
            <c:ext xmlns:c16="http://schemas.microsoft.com/office/drawing/2014/chart" uri="{C3380CC4-5D6E-409C-BE32-E72D297353CC}">
              <c16:uniqueId val="{00000000-5EED-4E4D-A5A8-02FD71DDF466}"/>
            </c:ext>
          </c:extLst>
        </c:ser>
        <c:ser>
          <c:idx val="1"/>
          <c:order val="1"/>
          <c:tx>
            <c:strRef>
              <c:f>Sheet3!$A$67</c:f>
              <c:strCache>
                <c:ptCount val="1"/>
                <c:pt idx="0">
                  <c:v>PBT Margin (%)</c:v>
                </c:pt>
              </c:strCache>
            </c:strRef>
          </c:tx>
          <c:spPr>
            <a:solidFill>
              <a:schemeClr val="accent2"/>
            </a:solidFill>
            <a:ln>
              <a:noFill/>
            </a:ln>
            <a:effectLst/>
          </c:spPr>
          <c:invertIfNegative val="0"/>
          <c:cat>
            <c:numRef>
              <c:f>Sheet3!$B$65:$F$65</c:f>
              <c:numCache>
                <c:formatCode>General</c:formatCode>
                <c:ptCount val="5"/>
                <c:pt idx="0">
                  <c:v>2017</c:v>
                </c:pt>
                <c:pt idx="1">
                  <c:v>2016</c:v>
                </c:pt>
                <c:pt idx="2">
                  <c:v>2015</c:v>
                </c:pt>
                <c:pt idx="3">
                  <c:v>2014</c:v>
                </c:pt>
                <c:pt idx="4">
                  <c:v>2013</c:v>
                </c:pt>
              </c:numCache>
            </c:numRef>
          </c:cat>
          <c:val>
            <c:numRef>
              <c:f>Sheet3!$B$67:$F$67</c:f>
              <c:numCache>
                <c:formatCode>General</c:formatCode>
                <c:ptCount val="5"/>
                <c:pt idx="0">
                  <c:v>20.71</c:v>
                </c:pt>
                <c:pt idx="1">
                  <c:v>24.3</c:v>
                </c:pt>
                <c:pt idx="2">
                  <c:v>19.100000000000001</c:v>
                </c:pt>
                <c:pt idx="3">
                  <c:v>18.55</c:v>
                </c:pt>
                <c:pt idx="4">
                  <c:v>17.899999999999999</c:v>
                </c:pt>
              </c:numCache>
            </c:numRef>
          </c:val>
          <c:extLst>
            <c:ext xmlns:c16="http://schemas.microsoft.com/office/drawing/2014/chart" uri="{C3380CC4-5D6E-409C-BE32-E72D297353CC}">
              <c16:uniqueId val="{00000001-5EED-4E4D-A5A8-02FD71DDF466}"/>
            </c:ext>
          </c:extLst>
        </c:ser>
        <c:ser>
          <c:idx val="2"/>
          <c:order val="2"/>
          <c:tx>
            <c:strRef>
              <c:f>Sheet3!$A$68</c:f>
              <c:strCache>
                <c:ptCount val="1"/>
                <c:pt idx="0">
                  <c:v>Net Profit Margin (%)</c:v>
                </c:pt>
              </c:strCache>
            </c:strRef>
          </c:tx>
          <c:spPr>
            <a:solidFill>
              <a:schemeClr val="accent3"/>
            </a:solidFill>
            <a:ln>
              <a:noFill/>
            </a:ln>
            <a:effectLst/>
          </c:spPr>
          <c:invertIfNegative val="0"/>
          <c:cat>
            <c:numRef>
              <c:f>Sheet3!$B$65:$F$65</c:f>
              <c:numCache>
                <c:formatCode>General</c:formatCode>
                <c:ptCount val="5"/>
                <c:pt idx="0">
                  <c:v>2017</c:v>
                </c:pt>
                <c:pt idx="1">
                  <c:v>2016</c:v>
                </c:pt>
                <c:pt idx="2">
                  <c:v>2015</c:v>
                </c:pt>
                <c:pt idx="3">
                  <c:v>2014</c:v>
                </c:pt>
                <c:pt idx="4">
                  <c:v>2013</c:v>
                </c:pt>
              </c:numCache>
            </c:numRef>
          </c:cat>
          <c:val>
            <c:numRef>
              <c:f>Sheet3!$B$68:$F$68</c:f>
              <c:numCache>
                <c:formatCode>General</c:formatCode>
                <c:ptCount val="5"/>
                <c:pt idx="0">
                  <c:v>20.059999999999999</c:v>
                </c:pt>
                <c:pt idx="1">
                  <c:v>16.010000000000002</c:v>
                </c:pt>
                <c:pt idx="2">
                  <c:v>16.11</c:v>
                </c:pt>
                <c:pt idx="3">
                  <c:v>14.97</c:v>
                </c:pt>
                <c:pt idx="4">
                  <c:v>14.22</c:v>
                </c:pt>
              </c:numCache>
            </c:numRef>
          </c:val>
          <c:extLst>
            <c:ext xmlns:c16="http://schemas.microsoft.com/office/drawing/2014/chart" uri="{C3380CC4-5D6E-409C-BE32-E72D297353CC}">
              <c16:uniqueId val="{00000002-5EED-4E4D-A5A8-02FD71DDF466}"/>
            </c:ext>
          </c:extLst>
        </c:ser>
        <c:dLbls>
          <c:showLegendKey val="0"/>
          <c:showVal val="0"/>
          <c:showCatName val="0"/>
          <c:showSerName val="0"/>
          <c:showPercent val="0"/>
          <c:showBubbleSize val="0"/>
        </c:dLbls>
        <c:gapWidth val="219"/>
        <c:overlap val="-27"/>
        <c:axId val="628087912"/>
        <c:axId val="628089880"/>
      </c:barChart>
      <c:catAx>
        <c:axId val="628087912"/>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628089880"/>
        <c:crosses val="autoZero"/>
        <c:auto val="1"/>
        <c:lblAlgn val="ctr"/>
        <c:lblOffset val="100"/>
        <c:noMultiLvlLbl val="0"/>
      </c:catAx>
      <c:valAx>
        <c:axId val="628089880"/>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628087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219"/>
        <c:overlap val="-27"/>
        <c:axId val="1814056864"/>
        <c:axId val="1777417360"/>
      </c:barChart>
      <c:catAx>
        <c:axId val="1814056864"/>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7417360"/>
        <c:crosses val="autoZero"/>
        <c:auto val="1"/>
        <c:lblAlgn val="ctr"/>
        <c:lblOffset val="100"/>
        <c:noMultiLvlLbl val="1"/>
      </c:catAx>
      <c:valAx>
        <c:axId val="1777417360"/>
        <c:scaling>
          <c:orientation val="minMax"/>
        </c:scaling>
        <c:delete val="0"/>
        <c:axPos val="l"/>
        <c:majorGridlines>
          <c:spPr>
            <a:ln w="9525" cap="flat" cmpd="sng" algn="ctr">
              <a:solidFill>
                <a:schemeClr val="tx1">
                  <a:lumMod val="15000"/>
                  <a:lumOff val="85000"/>
                </a:schemeClr>
              </a:solidFill>
              <a:round/>
            </a:ln>
            <a:effectLst/>
          </c:spPr>
        </c:majorGridlines>
        <c:numFmt formatCode="#,##0.00_ ;[Red]\-#,##0.00\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4056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Sheet3!$A$60</c:f>
              <c:strCache>
                <c:ptCount val="1"/>
                <c:pt idx="0">
                  <c:v>Revenue from Operations/Share (Rs.)</c:v>
                </c:pt>
              </c:strCache>
            </c:strRef>
          </c:tx>
          <c:spPr>
            <a:solidFill>
              <a:schemeClr val="accent5">
                <a:lumMod val="60000"/>
                <a:lumOff val="40000"/>
              </a:schemeClr>
            </a:solidFill>
            <a:ln>
              <a:noFill/>
            </a:ln>
            <a:effectLst/>
          </c:spPr>
          <c:invertIfNegative val="0"/>
          <c:cat>
            <c:numRef>
              <c:f>Sheet3!$B$59:$F$59</c:f>
              <c:numCache>
                <c:formatCode>General</c:formatCode>
                <c:ptCount val="5"/>
                <c:pt idx="0">
                  <c:v>2017</c:v>
                </c:pt>
                <c:pt idx="1">
                  <c:v>2016</c:v>
                </c:pt>
                <c:pt idx="2">
                  <c:v>2015</c:v>
                </c:pt>
                <c:pt idx="3">
                  <c:v>2014</c:v>
                </c:pt>
                <c:pt idx="4">
                  <c:v>2013</c:v>
                </c:pt>
              </c:numCache>
            </c:numRef>
          </c:cat>
          <c:val>
            <c:numRef>
              <c:f>Sheet3!$B$60:$F$60</c:f>
              <c:numCache>
                <c:formatCode>General</c:formatCode>
                <c:ptCount val="5"/>
                <c:pt idx="0">
                  <c:v>129.4</c:v>
                </c:pt>
                <c:pt idx="1">
                  <c:v>115.09</c:v>
                </c:pt>
                <c:pt idx="2">
                  <c:v>112.08</c:v>
                </c:pt>
                <c:pt idx="3">
                  <c:v>110.13</c:v>
                </c:pt>
                <c:pt idx="4">
                  <c:v>96.9</c:v>
                </c:pt>
              </c:numCache>
            </c:numRef>
          </c:val>
          <c:extLst>
            <c:ext xmlns:c16="http://schemas.microsoft.com/office/drawing/2014/chart" uri="{C3380CC4-5D6E-409C-BE32-E72D297353CC}">
              <c16:uniqueId val="{00000000-2586-41A7-BB29-71616046DA6F}"/>
            </c:ext>
          </c:extLst>
        </c:ser>
        <c:dLbls>
          <c:showLegendKey val="0"/>
          <c:showVal val="0"/>
          <c:showCatName val="0"/>
          <c:showSerName val="0"/>
          <c:showPercent val="0"/>
          <c:showBubbleSize val="0"/>
        </c:dLbls>
        <c:gapWidth val="219"/>
        <c:overlap val="-27"/>
        <c:axId val="616598984"/>
        <c:axId val="616599640"/>
      </c:barChart>
      <c:catAx>
        <c:axId val="616598984"/>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6599640"/>
        <c:crosses val="autoZero"/>
        <c:auto val="1"/>
        <c:lblAlgn val="ctr"/>
        <c:lblOffset val="100"/>
        <c:noMultiLvlLbl val="0"/>
      </c:catAx>
      <c:valAx>
        <c:axId val="616599640"/>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65989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Sheet3!$A$70</c:f>
              <c:strCache>
                <c:ptCount val="1"/>
                <c:pt idx="0">
                  <c:v>Return on Networth / Equity (%)</c:v>
                </c:pt>
              </c:strCache>
            </c:strRef>
          </c:tx>
          <c:spPr>
            <a:solidFill>
              <a:schemeClr val="accent1"/>
            </a:solidFill>
            <a:ln>
              <a:noFill/>
            </a:ln>
            <a:effectLst/>
          </c:spPr>
          <c:invertIfNegative val="0"/>
          <c:cat>
            <c:numRef>
              <c:f>Sheet3!$B$69:$F$69</c:f>
              <c:numCache>
                <c:formatCode>General</c:formatCode>
                <c:ptCount val="5"/>
                <c:pt idx="0">
                  <c:v>2017</c:v>
                </c:pt>
                <c:pt idx="1">
                  <c:v>2016</c:v>
                </c:pt>
                <c:pt idx="2">
                  <c:v>2015</c:v>
                </c:pt>
                <c:pt idx="3">
                  <c:v>2014</c:v>
                </c:pt>
                <c:pt idx="4">
                  <c:v>2013</c:v>
                </c:pt>
              </c:numCache>
            </c:numRef>
          </c:cat>
          <c:val>
            <c:numRef>
              <c:f>Sheet3!$B$70:$F$70</c:f>
              <c:numCache>
                <c:formatCode>General</c:formatCode>
                <c:ptCount val="5"/>
                <c:pt idx="0">
                  <c:v>7.94</c:v>
                </c:pt>
                <c:pt idx="1">
                  <c:v>6.14</c:v>
                </c:pt>
                <c:pt idx="2">
                  <c:v>13.98</c:v>
                </c:pt>
                <c:pt idx="3">
                  <c:v>13.65</c:v>
                </c:pt>
                <c:pt idx="4">
                  <c:v>12.49</c:v>
                </c:pt>
              </c:numCache>
            </c:numRef>
          </c:val>
          <c:extLst>
            <c:ext xmlns:c16="http://schemas.microsoft.com/office/drawing/2014/chart" uri="{C3380CC4-5D6E-409C-BE32-E72D297353CC}">
              <c16:uniqueId val="{00000000-377F-48AD-9908-40A4091F75DE}"/>
            </c:ext>
          </c:extLst>
        </c:ser>
        <c:dLbls>
          <c:showLegendKey val="0"/>
          <c:showVal val="0"/>
          <c:showCatName val="0"/>
          <c:showSerName val="0"/>
          <c:showPercent val="0"/>
          <c:showBubbleSize val="0"/>
        </c:dLbls>
        <c:gapWidth val="219"/>
        <c:overlap val="-27"/>
        <c:axId val="539498616"/>
        <c:axId val="539500584"/>
      </c:barChart>
      <c:catAx>
        <c:axId val="539498616"/>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539500584"/>
        <c:crosses val="autoZero"/>
        <c:auto val="1"/>
        <c:lblAlgn val="ctr"/>
        <c:lblOffset val="100"/>
        <c:noMultiLvlLbl val="0"/>
      </c:catAx>
      <c:valAx>
        <c:axId val="539500584"/>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539498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Sheet3!$A$72</c:f>
              <c:strCache>
                <c:ptCount val="1"/>
                <c:pt idx="0">
                  <c:v>Return on Capital Employed (%)</c:v>
                </c:pt>
              </c:strCache>
            </c:strRef>
          </c:tx>
          <c:spPr>
            <a:solidFill>
              <a:schemeClr val="accent1"/>
            </a:solidFill>
            <a:ln>
              <a:noFill/>
            </a:ln>
            <a:effectLst/>
          </c:spPr>
          <c:invertIfNegative val="0"/>
          <c:cat>
            <c:numRef>
              <c:f>Sheet3!$B$71:$F$71</c:f>
              <c:numCache>
                <c:formatCode>General</c:formatCode>
                <c:ptCount val="5"/>
                <c:pt idx="0">
                  <c:v>2017</c:v>
                </c:pt>
                <c:pt idx="1">
                  <c:v>2016</c:v>
                </c:pt>
                <c:pt idx="2">
                  <c:v>2015</c:v>
                </c:pt>
                <c:pt idx="3">
                  <c:v>2014</c:v>
                </c:pt>
                <c:pt idx="4">
                  <c:v>2013</c:v>
                </c:pt>
              </c:numCache>
            </c:numRef>
          </c:cat>
          <c:val>
            <c:numRef>
              <c:f>Sheet3!$B$72:$F$72</c:f>
              <c:numCache>
                <c:formatCode>General</c:formatCode>
                <c:ptCount val="5"/>
                <c:pt idx="0">
                  <c:v>7.67</c:v>
                </c:pt>
                <c:pt idx="1">
                  <c:v>5.91</c:v>
                </c:pt>
                <c:pt idx="2">
                  <c:v>13.04</c:v>
                </c:pt>
                <c:pt idx="3">
                  <c:v>12.61</c:v>
                </c:pt>
                <c:pt idx="4">
                  <c:v>11.55</c:v>
                </c:pt>
              </c:numCache>
            </c:numRef>
          </c:val>
          <c:extLst>
            <c:ext xmlns:c16="http://schemas.microsoft.com/office/drawing/2014/chart" uri="{C3380CC4-5D6E-409C-BE32-E72D297353CC}">
              <c16:uniqueId val="{00000000-E790-4E36-BBE1-A0D350D2A33A}"/>
            </c:ext>
          </c:extLst>
        </c:ser>
        <c:dLbls>
          <c:showLegendKey val="0"/>
          <c:showVal val="0"/>
          <c:showCatName val="0"/>
          <c:showSerName val="0"/>
          <c:showPercent val="0"/>
          <c:showBubbleSize val="0"/>
        </c:dLbls>
        <c:gapWidth val="219"/>
        <c:overlap val="-27"/>
        <c:axId val="616596360"/>
        <c:axId val="616593080"/>
      </c:barChart>
      <c:catAx>
        <c:axId val="616596360"/>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616593080"/>
        <c:crosses val="autoZero"/>
        <c:auto val="1"/>
        <c:lblAlgn val="ctr"/>
        <c:lblOffset val="100"/>
        <c:noMultiLvlLbl val="0"/>
      </c:catAx>
      <c:valAx>
        <c:axId val="616593080"/>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6165963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Sheet3!$A$40</c:f>
              <c:strCache>
                <c:ptCount val="1"/>
                <c:pt idx="0">
                  <c:v>Earnings Retention Ratio (%)</c:v>
                </c:pt>
              </c:strCache>
            </c:strRef>
          </c:tx>
          <c:spPr>
            <a:solidFill>
              <a:schemeClr val="accent5">
                <a:lumMod val="60000"/>
                <a:lumOff val="40000"/>
              </a:schemeClr>
            </a:solidFill>
            <a:ln>
              <a:noFill/>
            </a:ln>
            <a:effectLst/>
          </c:spPr>
          <c:invertIfNegative val="0"/>
          <c:cat>
            <c:numRef>
              <c:f>Sheet3!$B$39:$E$39</c:f>
              <c:numCache>
                <c:formatCode>General</c:formatCode>
                <c:ptCount val="4"/>
                <c:pt idx="0">
                  <c:v>2016</c:v>
                </c:pt>
                <c:pt idx="1">
                  <c:v>2015</c:v>
                </c:pt>
                <c:pt idx="2">
                  <c:v>2014</c:v>
                </c:pt>
                <c:pt idx="3">
                  <c:v>2013</c:v>
                </c:pt>
              </c:numCache>
            </c:numRef>
          </c:cat>
          <c:val>
            <c:numRef>
              <c:f>Sheet3!$B$40:$E$40</c:f>
              <c:numCache>
                <c:formatCode>General</c:formatCode>
                <c:ptCount val="4"/>
                <c:pt idx="0">
                  <c:v>69.97</c:v>
                </c:pt>
                <c:pt idx="1">
                  <c:v>72.319999999999993</c:v>
                </c:pt>
                <c:pt idx="2">
                  <c:v>69.69</c:v>
                </c:pt>
                <c:pt idx="3">
                  <c:v>45.6</c:v>
                </c:pt>
              </c:numCache>
            </c:numRef>
          </c:val>
          <c:extLst>
            <c:ext xmlns:c16="http://schemas.microsoft.com/office/drawing/2014/chart" uri="{C3380CC4-5D6E-409C-BE32-E72D297353CC}">
              <c16:uniqueId val="{00000000-AFA0-4652-8034-D3E4760F8E58}"/>
            </c:ext>
          </c:extLst>
        </c:ser>
        <c:dLbls>
          <c:showLegendKey val="0"/>
          <c:showVal val="0"/>
          <c:showCatName val="0"/>
          <c:showSerName val="0"/>
          <c:showPercent val="0"/>
          <c:showBubbleSize val="0"/>
        </c:dLbls>
        <c:gapWidth val="219"/>
        <c:overlap val="-27"/>
        <c:axId val="551678384"/>
        <c:axId val="551669856"/>
      </c:barChart>
      <c:catAx>
        <c:axId val="551678384"/>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551669856"/>
        <c:crosses val="autoZero"/>
        <c:auto val="1"/>
        <c:lblAlgn val="ctr"/>
        <c:lblOffset val="100"/>
        <c:noMultiLvlLbl val="0"/>
      </c:catAx>
      <c:valAx>
        <c:axId val="551669856"/>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5516783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C90129-2D5B-41C2-96E4-B1DEA1B8D76F}" type="doc">
      <dgm:prSet loTypeId="urn:microsoft.com/office/officeart/2005/8/layout/vList5" loCatId="list" qsTypeId="urn:microsoft.com/office/officeart/2005/8/quickstyle/simple1" qsCatId="simple" csTypeId="urn:microsoft.com/office/officeart/2005/8/colors/accent1_4" csCatId="accent1" phldr="1"/>
      <dgm:spPr/>
      <dgm:t>
        <a:bodyPr/>
        <a:lstStyle/>
        <a:p>
          <a:endParaRPr lang="en-IN"/>
        </a:p>
      </dgm:t>
    </dgm:pt>
    <dgm:pt modelId="{3BE91C02-2C3D-4720-A9AE-662423072173}">
      <dgm:prSet phldrT="[Text]" custT="1"/>
      <dgm:spPr/>
      <dgm:t>
        <a:bodyPr/>
        <a:lstStyle/>
        <a:p>
          <a:r>
            <a:rPr lang="en-IN" sz="2000" b="1" dirty="0">
              <a:latin typeface="Calibri" panose="020F0502020204030204" pitchFamily="34" charset="0"/>
              <a:cs typeface="Calibri" panose="020F0502020204030204" pitchFamily="34" charset="0"/>
            </a:rPr>
            <a:t>Strength</a:t>
          </a:r>
        </a:p>
      </dgm:t>
    </dgm:pt>
    <dgm:pt modelId="{E9A40331-432C-4BD7-A677-667F2F23143B}" type="parTrans" cxnId="{5B2CA1AE-FBA4-433B-9124-AD953392A921}">
      <dgm:prSet/>
      <dgm:spPr/>
      <dgm:t>
        <a:bodyPr/>
        <a:lstStyle/>
        <a:p>
          <a:endParaRPr lang="en-IN"/>
        </a:p>
      </dgm:t>
    </dgm:pt>
    <dgm:pt modelId="{B26EA096-1269-44C5-8D8D-ECCE6239E455}" type="sibTrans" cxnId="{5B2CA1AE-FBA4-433B-9124-AD953392A921}">
      <dgm:prSet/>
      <dgm:spPr/>
      <dgm:t>
        <a:bodyPr/>
        <a:lstStyle/>
        <a:p>
          <a:endParaRPr lang="en-IN"/>
        </a:p>
      </dgm:t>
    </dgm:pt>
    <dgm:pt modelId="{7495D8C8-81C2-47B8-9F07-CDD29991DFFA}">
      <dgm:prSet phldrT="[Text]" custT="1"/>
      <dgm:spPr/>
      <dgm:t>
        <a:bodyPr/>
        <a:lstStyle/>
        <a:p>
          <a:r>
            <a:rPr lang="en-IN" sz="1500" dirty="0">
              <a:latin typeface="Calibri" panose="020F0502020204030204" pitchFamily="34" charset="0"/>
              <a:cs typeface="Calibri" panose="020F0502020204030204" pitchFamily="34" charset="0"/>
            </a:rPr>
            <a:t>Strong foundation in process sciences that enables the development of biologics with economical scalability and high productivity</a:t>
          </a:r>
        </a:p>
      </dgm:t>
    </dgm:pt>
    <dgm:pt modelId="{AEBD5658-C011-4B06-A510-13C74E609452}" type="parTrans" cxnId="{D66A50AB-F544-4B2E-B4AD-9F375E6257B0}">
      <dgm:prSet/>
      <dgm:spPr/>
      <dgm:t>
        <a:bodyPr/>
        <a:lstStyle/>
        <a:p>
          <a:endParaRPr lang="en-IN"/>
        </a:p>
      </dgm:t>
    </dgm:pt>
    <dgm:pt modelId="{4F875530-E5A1-4667-8B3A-25C70D1B3BC5}" type="sibTrans" cxnId="{D66A50AB-F544-4B2E-B4AD-9F375E6257B0}">
      <dgm:prSet/>
      <dgm:spPr/>
      <dgm:t>
        <a:bodyPr/>
        <a:lstStyle/>
        <a:p>
          <a:endParaRPr lang="en-IN"/>
        </a:p>
      </dgm:t>
    </dgm:pt>
    <dgm:pt modelId="{0206CF45-435C-4E5D-88F2-53D05A3479FE}">
      <dgm:prSet phldrT="[Text]" custT="1"/>
      <dgm:spPr/>
      <dgm:t>
        <a:bodyPr/>
        <a:lstStyle/>
        <a:p>
          <a:r>
            <a:rPr lang="en-IN" sz="2000" b="1" dirty="0">
              <a:latin typeface="Calibri" panose="020F0502020204030204" pitchFamily="34" charset="0"/>
              <a:cs typeface="Calibri" panose="020F0502020204030204" pitchFamily="34" charset="0"/>
            </a:rPr>
            <a:t>Weakness</a:t>
          </a:r>
          <a:endParaRPr lang="en-IN" sz="3700" b="1" dirty="0">
            <a:latin typeface="Calibri" panose="020F0502020204030204" pitchFamily="34" charset="0"/>
            <a:cs typeface="Calibri" panose="020F0502020204030204" pitchFamily="34" charset="0"/>
          </a:endParaRPr>
        </a:p>
      </dgm:t>
    </dgm:pt>
    <dgm:pt modelId="{23C493DC-4DC9-417D-A12E-45809597D1B3}" type="parTrans" cxnId="{AEEF40C7-CFFC-4FDE-AACD-2B4D89E63AA4}">
      <dgm:prSet/>
      <dgm:spPr/>
      <dgm:t>
        <a:bodyPr/>
        <a:lstStyle/>
        <a:p>
          <a:endParaRPr lang="en-IN"/>
        </a:p>
      </dgm:t>
    </dgm:pt>
    <dgm:pt modelId="{B4B4A6E9-9AE5-4864-886E-AF2D8FA441DF}" type="sibTrans" cxnId="{AEEF40C7-CFFC-4FDE-AACD-2B4D89E63AA4}">
      <dgm:prSet/>
      <dgm:spPr/>
      <dgm:t>
        <a:bodyPr/>
        <a:lstStyle/>
        <a:p>
          <a:endParaRPr lang="en-IN"/>
        </a:p>
      </dgm:t>
    </dgm:pt>
    <dgm:pt modelId="{722820C2-90B4-4C59-A7C2-C29CECF1C264}">
      <dgm:prSet phldrT="[Text]" custT="1"/>
      <dgm:spPr/>
      <dgm:t>
        <a:bodyPr/>
        <a:lstStyle/>
        <a:p>
          <a:r>
            <a:rPr lang="en-IN" sz="1500" dirty="0">
              <a:latin typeface="Calibri" panose="020F0502020204030204" pitchFamily="34" charset="0"/>
              <a:cs typeface="Calibri" panose="020F0502020204030204" pitchFamily="34" charset="0"/>
            </a:rPr>
            <a:t>Poor advertising &amp; communication. In spite of the huge success, Biocon is been doing in its R&amp;D, it has failed in reaching out it’s products to the customers.</a:t>
          </a:r>
        </a:p>
      </dgm:t>
    </dgm:pt>
    <dgm:pt modelId="{B89C2C2C-1549-4913-908B-85B45C093E30}" type="parTrans" cxnId="{036496B3-569A-4085-A633-AC1278268372}">
      <dgm:prSet/>
      <dgm:spPr/>
      <dgm:t>
        <a:bodyPr/>
        <a:lstStyle/>
        <a:p>
          <a:endParaRPr lang="en-IN"/>
        </a:p>
      </dgm:t>
    </dgm:pt>
    <dgm:pt modelId="{C624E85D-091B-4AD1-B8AB-CB7897EF2D7A}" type="sibTrans" cxnId="{036496B3-569A-4085-A633-AC1278268372}">
      <dgm:prSet/>
      <dgm:spPr/>
      <dgm:t>
        <a:bodyPr/>
        <a:lstStyle/>
        <a:p>
          <a:endParaRPr lang="en-IN"/>
        </a:p>
      </dgm:t>
    </dgm:pt>
    <dgm:pt modelId="{9B28A0DA-ED85-4360-A089-779B44775813}">
      <dgm:prSet phldrT="[Text]" custT="1"/>
      <dgm:spPr/>
      <dgm:t>
        <a:bodyPr/>
        <a:lstStyle/>
        <a:p>
          <a:r>
            <a:rPr lang="en-IN" sz="2000" b="1" dirty="0">
              <a:latin typeface="Calibri" panose="020F0502020204030204" pitchFamily="34" charset="0"/>
              <a:cs typeface="Calibri" panose="020F0502020204030204" pitchFamily="34" charset="0"/>
            </a:rPr>
            <a:t>Opportunity</a:t>
          </a:r>
        </a:p>
      </dgm:t>
    </dgm:pt>
    <dgm:pt modelId="{EADDC40A-2D31-4970-A92F-BF5D9789AF6E}" type="parTrans" cxnId="{80E5E03A-770F-4497-9FB6-88F0A58984B5}">
      <dgm:prSet/>
      <dgm:spPr/>
      <dgm:t>
        <a:bodyPr/>
        <a:lstStyle/>
        <a:p>
          <a:endParaRPr lang="en-IN"/>
        </a:p>
      </dgm:t>
    </dgm:pt>
    <dgm:pt modelId="{0FFA5D96-7A90-4AF2-9916-B61DEECCF072}" type="sibTrans" cxnId="{80E5E03A-770F-4497-9FB6-88F0A58984B5}">
      <dgm:prSet/>
      <dgm:spPr/>
      <dgm:t>
        <a:bodyPr/>
        <a:lstStyle/>
        <a:p>
          <a:endParaRPr lang="en-IN"/>
        </a:p>
      </dgm:t>
    </dgm:pt>
    <dgm:pt modelId="{46AB1FBD-84C4-454C-AD03-3F36A54B4AB7}">
      <dgm:prSet phldrT="[Text]" custT="1"/>
      <dgm:spPr/>
      <dgm:t>
        <a:bodyPr/>
        <a:lstStyle/>
        <a:p>
          <a:r>
            <a:rPr lang="en-IN" sz="2000" b="1" dirty="0">
              <a:latin typeface="Calibri" panose="020F0502020204030204" pitchFamily="34" charset="0"/>
              <a:cs typeface="Calibri" panose="020F0502020204030204" pitchFamily="34" charset="0"/>
            </a:rPr>
            <a:t>Threats</a:t>
          </a:r>
        </a:p>
      </dgm:t>
    </dgm:pt>
    <dgm:pt modelId="{9CBB2703-5E76-47DF-B70C-E64B0E6EE817}" type="parTrans" cxnId="{B135594A-31D9-489A-830C-1E41EA9EEA78}">
      <dgm:prSet/>
      <dgm:spPr/>
      <dgm:t>
        <a:bodyPr/>
        <a:lstStyle/>
        <a:p>
          <a:endParaRPr lang="en-IN"/>
        </a:p>
      </dgm:t>
    </dgm:pt>
    <dgm:pt modelId="{72C0FCC8-1878-489C-9BA1-C055E884A5CC}" type="sibTrans" cxnId="{B135594A-31D9-489A-830C-1E41EA9EEA78}">
      <dgm:prSet/>
      <dgm:spPr/>
      <dgm:t>
        <a:bodyPr/>
        <a:lstStyle/>
        <a:p>
          <a:endParaRPr lang="en-IN"/>
        </a:p>
      </dgm:t>
    </dgm:pt>
    <dgm:pt modelId="{DDB0EC8E-3338-49D7-82E0-6B1C582D3739}">
      <dgm:prSet phldrT="[Text]" custT="1"/>
      <dgm:spPr/>
      <dgm:t>
        <a:bodyPr/>
        <a:lstStyle/>
        <a:p>
          <a:r>
            <a:rPr lang="en-IN" sz="1500" dirty="0">
              <a:latin typeface="Calibri" panose="020F0502020204030204" pitchFamily="34" charset="0"/>
              <a:cs typeface="Calibri" panose="020F0502020204030204" pitchFamily="34" charset="0"/>
            </a:rPr>
            <a:t>Pharmaceutical companies struggle to globally enforce IP protection, particularly in some emerging markets</a:t>
          </a:r>
        </a:p>
      </dgm:t>
    </dgm:pt>
    <dgm:pt modelId="{961ABB3F-6116-4317-AE0D-9E73766BABBD}" type="parTrans" cxnId="{E753AA33-9D9D-473B-9316-D2E6A2367DD9}">
      <dgm:prSet/>
      <dgm:spPr/>
      <dgm:t>
        <a:bodyPr/>
        <a:lstStyle/>
        <a:p>
          <a:endParaRPr lang="en-IN"/>
        </a:p>
      </dgm:t>
    </dgm:pt>
    <dgm:pt modelId="{9A506E85-722F-44A2-A5F3-CE71B65B3E2E}" type="sibTrans" cxnId="{E753AA33-9D9D-473B-9316-D2E6A2367DD9}">
      <dgm:prSet/>
      <dgm:spPr/>
      <dgm:t>
        <a:bodyPr/>
        <a:lstStyle/>
        <a:p>
          <a:endParaRPr lang="en-IN"/>
        </a:p>
      </dgm:t>
    </dgm:pt>
    <dgm:pt modelId="{06031129-10F7-45F9-B472-6D09F9A2E0E5}">
      <dgm:prSet phldrT="[Text]" custT="1"/>
      <dgm:spPr/>
      <dgm:t>
        <a:bodyPr/>
        <a:lstStyle/>
        <a:p>
          <a:r>
            <a:rPr lang="en-IN" sz="1500" dirty="0">
              <a:latin typeface="Calibri" panose="020F0502020204030204" pitchFamily="34" charset="0"/>
              <a:cs typeface="Calibri" panose="020F0502020204030204" pitchFamily="34" charset="0"/>
            </a:rPr>
            <a:t>Enhanced regulatory scrutiny is set against a backdrop of increasing patient advocacy, social media and affiliate marketing programmes</a:t>
          </a:r>
        </a:p>
      </dgm:t>
    </dgm:pt>
    <dgm:pt modelId="{895D5B91-2860-4225-AD83-82512AB9233F}" type="parTrans" cxnId="{3A0F174C-78F3-4C37-8669-12A9733F93FE}">
      <dgm:prSet/>
      <dgm:spPr/>
      <dgm:t>
        <a:bodyPr/>
        <a:lstStyle/>
        <a:p>
          <a:endParaRPr lang="en-IN"/>
        </a:p>
      </dgm:t>
    </dgm:pt>
    <dgm:pt modelId="{16BCD358-2D2F-4DC5-BF21-80F68A664497}" type="sibTrans" cxnId="{3A0F174C-78F3-4C37-8669-12A9733F93FE}">
      <dgm:prSet/>
      <dgm:spPr/>
      <dgm:t>
        <a:bodyPr/>
        <a:lstStyle/>
        <a:p>
          <a:endParaRPr lang="en-IN"/>
        </a:p>
      </dgm:t>
    </dgm:pt>
    <dgm:pt modelId="{B802B686-9E1A-4041-895E-26DCD2D0D4C9}">
      <dgm:prSet phldrT="[Text]" custT="1"/>
      <dgm:spPr/>
      <dgm:t>
        <a:bodyPr/>
        <a:lstStyle/>
        <a:p>
          <a:r>
            <a:rPr lang="en-IN" sz="1500" dirty="0">
              <a:latin typeface="Calibri" panose="020F0502020204030204" pitchFamily="34" charset="0"/>
              <a:cs typeface="Calibri" panose="020F0502020204030204" pitchFamily="34" charset="0"/>
            </a:rPr>
            <a:t>The digitisation and proliferation of electronic medical records, mobile health applications and cloud-based technologies have increased the complexity in managing information assets, particularly PHI.</a:t>
          </a:r>
        </a:p>
      </dgm:t>
    </dgm:pt>
    <dgm:pt modelId="{CF24B038-DE17-4BD4-BC5F-77CC3C3E9B14}" type="parTrans" cxnId="{C6E88AF5-6F54-4144-84B2-36EAD2697054}">
      <dgm:prSet/>
      <dgm:spPr/>
      <dgm:t>
        <a:bodyPr/>
        <a:lstStyle/>
        <a:p>
          <a:endParaRPr lang="en-IN"/>
        </a:p>
      </dgm:t>
    </dgm:pt>
    <dgm:pt modelId="{C0702258-271C-4E30-A972-2956DF37B4A5}" type="sibTrans" cxnId="{C6E88AF5-6F54-4144-84B2-36EAD2697054}">
      <dgm:prSet/>
      <dgm:spPr/>
      <dgm:t>
        <a:bodyPr/>
        <a:lstStyle/>
        <a:p>
          <a:endParaRPr lang="en-IN"/>
        </a:p>
      </dgm:t>
    </dgm:pt>
    <dgm:pt modelId="{9DCAC5A0-6273-49BD-8208-5A2680EEA240}">
      <dgm:prSet phldrT="[Text]" custT="1"/>
      <dgm:spPr/>
      <dgm:t>
        <a:bodyPr/>
        <a:lstStyle/>
        <a:p>
          <a:r>
            <a:rPr lang="en-IN" sz="1500" dirty="0">
              <a:latin typeface="Calibri" panose="020F0502020204030204" pitchFamily="34" charset="0"/>
              <a:cs typeface="Calibri" panose="020F0502020204030204" pitchFamily="34" charset="0"/>
            </a:rPr>
            <a:t>Comprehensive presentation in biologics across Drug Substance, Drug Products and Delivery Devices (Reusable &amp; Disposable Prefilled Pens).</a:t>
          </a:r>
        </a:p>
      </dgm:t>
    </dgm:pt>
    <dgm:pt modelId="{25F1D8E8-4C3A-43B3-BC30-13C6E6A90577}" type="parTrans" cxnId="{69F8CEC4-3F48-4162-BBFA-55EA5DD27FBC}">
      <dgm:prSet/>
      <dgm:spPr/>
      <dgm:t>
        <a:bodyPr/>
        <a:lstStyle/>
        <a:p>
          <a:endParaRPr lang="en-IN"/>
        </a:p>
      </dgm:t>
    </dgm:pt>
    <dgm:pt modelId="{8FB5DEA7-C2D5-45C9-9555-8B3D81D9F2DC}" type="sibTrans" cxnId="{69F8CEC4-3F48-4162-BBFA-55EA5DD27FBC}">
      <dgm:prSet/>
      <dgm:spPr/>
      <dgm:t>
        <a:bodyPr/>
        <a:lstStyle/>
        <a:p>
          <a:endParaRPr lang="en-IN"/>
        </a:p>
      </dgm:t>
    </dgm:pt>
    <dgm:pt modelId="{2DDA0F1B-64E1-4F9F-AB66-8E5B6B043432}">
      <dgm:prSet phldrT="[Text]" custT="1"/>
      <dgm:spPr/>
      <dgm:t>
        <a:bodyPr/>
        <a:lstStyle/>
        <a:p>
          <a:r>
            <a:rPr lang="en-IN" sz="1500" dirty="0">
              <a:latin typeface="Calibri" panose="020F0502020204030204" pitchFamily="34" charset="0"/>
              <a:cs typeface="Calibri" panose="020F0502020204030204" pitchFamily="34" charset="0"/>
            </a:rPr>
            <a:t>Wide presence with marketing footprint across 120 countries.</a:t>
          </a:r>
        </a:p>
      </dgm:t>
    </dgm:pt>
    <dgm:pt modelId="{D003AC49-C0BD-4B48-8BEF-78CE4690AD71}" type="parTrans" cxnId="{5144547A-7629-48D1-9002-CC568ACE80C2}">
      <dgm:prSet/>
      <dgm:spPr/>
      <dgm:t>
        <a:bodyPr/>
        <a:lstStyle/>
        <a:p>
          <a:endParaRPr lang="en-IN"/>
        </a:p>
      </dgm:t>
    </dgm:pt>
    <dgm:pt modelId="{51061368-B2CC-4E08-A23E-8372BD99B8B6}" type="sibTrans" cxnId="{5144547A-7629-48D1-9002-CC568ACE80C2}">
      <dgm:prSet/>
      <dgm:spPr/>
      <dgm:t>
        <a:bodyPr/>
        <a:lstStyle/>
        <a:p>
          <a:endParaRPr lang="en-IN"/>
        </a:p>
      </dgm:t>
    </dgm:pt>
    <dgm:pt modelId="{7E27A187-BA8D-4849-A52A-AA0A8E03D9A5}">
      <dgm:prSet phldrT="[Text]" custT="1"/>
      <dgm:spPr/>
      <dgm:t>
        <a:bodyPr/>
        <a:lstStyle/>
        <a:p>
          <a:r>
            <a:rPr lang="en-IN" sz="1500" dirty="0">
              <a:latin typeface="Calibri" panose="020F0502020204030204" pitchFamily="34" charset="0"/>
              <a:cs typeface="Calibri" panose="020F0502020204030204" pitchFamily="34" charset="0"/>
            </a:rPr>
            <a:t>Worldwide prescription drug market in 2022 forecasted to grow to US $</a:t>
          </a:r>
          <a:r>
            <a:rPr lang="en-IN" sz="1500" b="1" dirty="0">
              <a:latin typeface="Calibri" panose="020F0502020204030204" pitchFamily="34" charset="0"/>
              <a:cs typeface="Calibri" panose="020F0502020204030204" pitchFamily="34" charset="0"/>
            </a:rPr>
            <a:t>1.1</a:t>
          </a:r>
          <a:r>
            <a:rPr lang="en-IN" sz="1500" dirty="0">
              <a:latin typeface="Calibri" panose="020F0502020204030204" pitchFamily="34" charset="0"/>
              <a:cs typeface="Calibri" panose="020F0502020204030204" pitchFamily="34" charset="0"/>
            </a:rPr>
            <a:t> trillion.</a:t>
          </a:r>
        </a:p>
      </dgm:t>
    </dgm:pt>
    <dgm:pt modelId="{62F6BC3F-E237-4AF8-BC68-69BC9EE40951}" type="parTrans" cxnId="{0CEABF83-8870-4FCB-8BA6-5408BAEBF60A}">
      <dgm:prSet/>
      <dgm:spPr/>
      <dgm:t>
        <a:bodyPr/>
        <a:lstStyle/>
        <a:p>
          <a:endParaRPr lang="en-IN"/>
        </a:p>
      </dgm:t>
    </dgm:pt>
    <dgm:pt modelId="{87DDA48E-50AE-43DB-BD72-B6DC15A05C85}" type="sibTrans" cxnId="{0CEABF83-8870-4FCB-8BA6-5408BAEBF60A}">
      <dgm:prSet/>
      <dgm:spPr/>
      <dgm:t>
        <a:bodyPr/>
        <a:lstStyle/>
        <a:p>
          <a:endParaRPr lang="en-IN"/>
        </a:p>
      </dgm:t>
    </dgm:pt>
    <dgm:pt modelId="{E5C8CD8C-7E35-4E17-B078-6E9311A39C02}">
      <dgm:prSet custT="1"/>
      <dgm:spPr/>
      <dgm:t>
        <a:bodyPr/>
        <a:lstStyle/>
        <a:p>
          <a:r>
            <a:rPr lang="en-IN" sz="1500" dirty="0">
              <a:latin typeface="Calibri" panose="020F0502020204030204" pitchFamily="34" charset="0"/>
              <a:cs typeface="Calibri" panose="020F0502020204030204" pitchFamily="34" charset="0"/>
            </a:rPr>
            <a:t>Worldwide biotechnology drug market in 2022 projected to grow to US $ </a:t>
          </a:r>
          <a:r>
            <a:rPr lang="en-IN" sz="1500" b="1" dirty="0">
              <a:latin typeface="Calibri" panose="020F0502020204030204" pitchFamily="34" charset="0"/>
              <a:cs typeface="Calibri" panose="020F0502020204030204" pitchFamily="34" charset="0"/>
            </a:rPr>
            <a:t>337</a:t>
          </a:r>
          <a:r>
            <a:rPr lang="en-IN" sz="1500" dirty="0">
              <a:latin typeface="Calibri" panose="020F0502020204030204" pitchFamily="34" charset="0"/>
              <a:cs typeface="Calibri" panose="020F0502020204030204" pitchFamily="34" charset="0"/>
            </a:rPr>
            <a:t> billion.</a:t>
          </a:r>
        </a:p>
      </dgm:t>
    </dgm:pt>
    <dgm:pt modelId="{F127756F-1704-41DC-872F-8B981BD6ECE5}" type="parTrans" cxnId="{584FB1F0-BB90-4E0E-8934-37259B52DE81}">
      <dgm:prSet/>
      <dgm:spPr/>
      <dgm:t>
        <a:bodyPr/>
        <a:lstStyle/>
        <a:p>
          <a:endParaRPr lang="en-IN"/>
        </a:p>
      </dgm:t>
    </dgm:pt>
    <dgm:pt modelId="{4FA6F29D-2261-4153-8BEA-DA27EB3DB53F}" type="sibTrans" cxnId="{584FB1F0-BB90-4E0E-8934-37259B52DE81}">
      <dgm:prSet/>
      <dgm:spPr/>
      <dgm:t>
        <a:bodyPr/>
        <a:lstStyle/>
        <a:p>
          <a:endParaRPr lang="en-IN"/>
        </a:p>
      </dgm:t>
    </dgm:pt>
    <dgm:pt modelId="{F7E3AD16-DD27-435B-AC65-6A24AEB3CA94}">
      <dgm:prSet custT="1"/>
      <dgm:spPr/>
      <dgm:t>
        <a:bodyPr/>
        <a:lstStyle/>
        <a:p>
          <a:r>
            <a:rPr lang="en-IN" sz="1500" dirty="0">
              <a:latin typeface="Calibri" panose="020F0502020204030204" pitchFamily="34" charset="0"/>
              <a:cs typeface="Calibri" panose="020F0502020204030204" pitchFamily="34" charset="0"/>
            </a:rPr>
            <a:t>Global biosimilar market in 2020 projected to be between US $ </a:t>
          </a:r>
          <a:r>
            <a:rPr lang="en-IN" sz="1500" b="1" dirty="0">
              <a:latin typeface="Calibri" panose="020F0502020204030204" pitchFamily="34" charset="0"/>
              <a:cs typeface="Calibri" panose="020F0502020204030204" pitchFamily="34" charset="0"/>
            </a:rPr>
            <a:t>25 </a:t>
          </a:r>
          <a:r>
            <a:rPr lang="en-IN" sz="1500" dirty="0">
              <a:latin typeface="Calibri" panose="020F0502020204030204" pitchFamily="34" charset="0"/>
              <a:cs typeface="Calibri" panose="020F0502020204030204" pitchFamily="34" charset="0"/>
            </a:rPr>
            <a:t>billion &amp; US $ </a:t>
          </a:r>
          <a:r>
            <a:rPr lang="en-IN" sz="1500" b="1" dirty="0">
              <a:latin typeface="Calibri" panose="020F0502020204030204" pitchFamily="34" charset="0"/>
              <a:cs typeface="Calibri" panose="020F0502020204030204" pitchFamily="34" charset="0"/>
            </a:rPr>
            <a:t>35</a:t>
          </a:r>
          <a:r>
            <a:rPr lang="en-IN" sz="1500" dirty="0">
              <a:latin typeface="Calibri" panose="020F0502020204030204" pitchFamily="34" charset="0"/>
              <a:cs typeface="Calibri" panose="020F0502020204030204" pitchFamily="34" charset="0"/>
            </a:rPr>
            <a:t> billion </a:t>
          </a:r>
        </a:p>
      </dgm:t>
    </dgm:pt>
    <dgm:pt modelId="{7B7465AC-B85C-4582-BEEB-A2AE666D9235}" type="parTrans" cxnId="{D558C6D9-D0FD-44C4-8515-35C37C48F400}">
      <dgm:prSet/>
      <dgm:spPr/>
      <dgm:t>
        <a:bodyPr/>
        <a:lstStyle/>
        <a:p>
          <a:endParaRPr lang="en-IN"/>
        </a:p>
      </dgm:t>
    </dgm:pt>
    <dgm:pt modelId="{A89A3F5F-5F62-40D8-83A5-E4C6060EA3BB}" type="sibTrans" cxnId="{D558C6D9-D0FD-44C4-8515-35C37C48F400}">
      <dgm:prSet/>
      <dgm:spPr/>
      <dgm:t>
        <a:bodyPr/>
        <a:lstStyle/>
        <a:p>
          <a:endParaRPr lang="en-IN"/>
        </a:p>
      </dgm:t>
    </dgm:pt>
    <dgm:pt modelId="{B4ED81B4-3447-4FBB-9EEB-FCF4931ADB3A}">
      <dgm:prSet phldrT="[Text]" custT="1"/>
      <dgm:spPr/>
      <dgm:t>
        <a:bodyPr/>
        <a:lstStyle/>
        <a:p>
          <a:r>
            <a:rPr lang="en-IN" sz="1500" dirty="0">
              <a:latin typeface="Calibri" panose="020F0502020204030204" pitchFamily="34" charset="0"/>
              <a:cs typeface="Calibri" panose="020F0502020204030204" pitchFamily="34" charset="0"/>
            </a:rPr>
            <a:t>80% of turnover come from statins - Biocon has emphasized it's sales of statin which accounts for 45% of their revenue and other products are not even close.</a:t>
          </a:r>
        </a:p>
      </dgm:t>
    </dgm:pt>
    <dgm:pt modelId="{5920F18A-52AA-4DF6-8DC5-CD927E053799}" type="parTrans" cxnId="{AEB5F692-E818-4D2E-B1E9-67FF1F7AE55C}">
      <dgm:prSet/>
      <dgm:spPr/>
      <dgm:t>
        <a:bodyPr/>
        <a:lstStyle/>
        <a:p>
          <a:endParaRPr lang="en-IN"/>
        </a:p>
      </dgm:t>
    </dgm:pt>
    <dgm:pt modelId="{5AC69E61-5A73-48F1-A20B-90D3867D6DF9}" type="sibTrans" cxnId="{AEB5F692-E818-4D2E-B1E9-67FF1F7AE55C}">
      <dgm:prSet/>
      <dgm:spPr/>
      <dgm:t>
        <a:bodyPr/>
        <a:lstStyle/>
        <a:p>
          <a:endParaRPr lang="en-IN"/>
        </a:p>
      </dgm:t>
    </dgm:pt>
    <dgm:pt modelId="{DEEE3A15-019A-437B-84C4-D9505B6800B7}">
      <dgm:prSet custT="1"/>
      <dgm:spPr/>
      <dgm:t>
        <a:bodyPr/>
        <a:lstStyle/>
        <a:p>
          <a:r>
            <a:rPr lang="en-IN" sz="1500" dirty="0">
              <a:latin typeface="Calibri" panose="020F0502020204030204" pitchFamily="34" charset="0"/>
              <a:cs typeface="Calibri" panose="020F0502020204030204" pitchFamily="34" charset="0"/>
            </a:rPr>
            <a:t>Emerging markets have historically seen a very high penetration of generic drugs; similar trends could apply to biosimilars.</a:t>
          </a:r>
        </a:p>
      </dgm:t>
    </dgm:pt>
    <dgm:pt modelId="{DB899D31-61C3-4D7C-9113-FECB94A6076B}" type="parTrans" cxnId="{4A782F0F-E5E1-4584-A971-0ACF55871C98}">
      <dgm:prSet/>
      <dgm:spPr/>
      <dgm:t>
        <a:bodyPr/>
        <a:lstStyle/>
        <a:p>
          <a:endParaRPr lang="en-IN"/>
        </a:p>
      </dgm:t>
    </dgm:pt>
    <dgm:pt modelId="{5A50CE14-C925-4099-B5D4-497935668DF8}" type="sibTrans" cxnId="{4A782F0F-E5E1-4584-A971-0ACF55871C98}">
      <dgm:prSet/>
      <dgm:spPr/>
      <dgm:t>
        <a:bodyPr/>
        <a:lstStyle/>
        <a:p>
          <a:endParaRPr lang="en-IN"/>
        </a:p>
      </dgm:t>
    </dgm:pt>
    <dgm:pt modelId="{0742F1BE-BAD4-42D3-8460-94A5D586567A}" type="pres">
      <dgm:prSet presAssocID="{07C90129-2D5B-41C2-96E4-B1DEA1B8D76F}" presName="Name0" presStyleCnt="0">
        <dgm:presLayoutVars>
          <dgm:dir/>
          <dgm:animLvl val="lvl"/>
          <dgm:resizeHandles val="exact"/>
        </dgm:presLayoutVars>
      </dgm:prSet>
      <dgm:spPr/>
    </dgm:pt>
    <dgm:pt modelId="{1AFE9C02-4989-4041-A51F-CCA1EB7FCE91}" type="pres">
      <dgm:prSet presAssocID="{3BE91C02-2C3D-4720-A9AE-662423072173}" presName="linNode" presStyleCnt="0"/>
      <dgm:spPr/>
    </dgm:pt>
    <dgm:pt modelId="{50715F93-D188-42BC-908E-79E98C7A08F0}" type="pres">
      <dgm:prSet presAssocID="{3BE91C02-2C3D-4720-A9AE-662423072173}" presName="parentText" presStyleLbl="node1" presStyleIdx="0" presStyleCnt="4" custScaleX="51515">
        <dgm:presLayoutVars>
          <dgm:chMax val="1"/>
          <dgm:bulletEnabled val="1"/>
        </dgm:presLayoutVars>
      </dgm:prSet>
      <dgm:spPr/>
    </dgm:pt>
    <dgm:pt modelId="{E6E8E9E0-1201-4105-9CAE-38CD371E1023}" type="pres">
      <dgm:prSet presAssocID="{3BE91C02-2C3D-4720-A9AE-662423072173}" presName="descendantText" presStyleLbl="alignAccFollowNode1" presStyleIdx="0" presStyleCnt="4" custScaleX="119156">
        <dgm:presLayoutVars>
          <dgm:bulletEnabled val="1"/>
        </dgm:presLayoutVars>
      </dgm:prSet>
      <dgm:spPr/>
    </dgm:pt>
    <dgm:pt modelId="{432D50D2-C25C-46B2-BFD6-7FEF58D6B998}" type="pres">
      <dgm:prSet presAssocID="{B26EA096-1269-44C5-8D8D-ECCE6239E455}" presName="sp" presStyleCnt="0"/>
      <dgm:spPr/>
    </dgm:pt>
    <dgm:pt modelId="{8513EDC7-2521-411D-949A-3FE2D8C9E00E}" type="pres">
      <dgm:prSet presAssocID="{0206CF45-435C-4E5D-88F2-53D05A3479FE}" presName="linNode" presStyleCnt="0"/>
      <dgm:spPr/>
    </dgm:pt>
    <dgm:pt modelId="{073E0371-3D62-4DC7-AFF3-65A53B1C56A4}" type="pres">
      <dgm:prSet presAssocID="{0206CF45-435C-4E5D-88F2-53D05A3479FE}" presName="parentText" presStyleLbl="node1" presStyleIdx="1" presStyleCnt="4" custScaleX="51515">
        <dgm:presLayoutVars>
          <dgm:chMax val="1"/>
          <dgm:bulletEnabled val="1"/>
        </dgm:presLayoutVars>
      </dgm:prSet>
      <dgm:spPr/>
    </dgm:pt>
    <dgm:pt modelId="{F8F7E90E-9E37-4D1F-881A-9C392EC0A45A}" type="pres">
      <dgm:prSet presAssocID="{0206CF45-435C-4E5D-88F2-53D05A3479FE}" presName="descendantText" presStyleLbl="alignAccFollowNode1" presStyleIdx="1" presStyleCnt="4" custScaleX="119156">
        <dgm:presLayoutVars>
          <dgm:bulletEnabled val="1"/>
        </dgm:presLayoutVars>
      </dgm:prSet>
      <dgm:spPr/>
    </dgm:pt>
    <dgm:pt modelId="{491F6560-50F2-4D8B-B86B-0815CFA2268E}" type="pres">
      <dgm:prSet presAssocID="{B4B4A6E9-9AE5-4864-886E-AF2D8FA441DF}" presName="sp" presStyleCnt="0"/>
      <dgm:spPr/>
    </dgm:pt>
    <dgm:pt modelId="{7C6407EA-0B30-40D7-8AFA-98D350A9338F}" type="pres">
      <dgm:prSet presAssocID="{9B28A0DA-ED85-4360-A089-779B44775813}" presName="linNode" presStyleCnt="0"/>
      <dgm:spPr/>
    </dgm:pt>
    <dgm:pt modelId="{A8834B7A-DECB-479F-ABC2-CF7084BDEAC9}" type="pres">
      <dgm:prSet presAssocID="{9B28A0DA-ED85-4360-A089-779B44775813}" presName="parentText" presStyleLbl="node1" presStyleIdx="2" presStyleCnt="4" custScaleX="51515">
        <dgm:presLayoutVars>
          <dgm:chMax val="1"/>
          <dgm:bulletEnabled val="1"/>
        </dgm:presLayoutVars>
      </dgm:prSet>
      <dgm:spPr/>
    </dgm:pt>
    <dgm:pt modelId="{50DDA22E-95C0-40FE-8661-F62CF1C47415}" type="pres">
      <dgm:prSet presAssocID="{9B28A0DA-ED85-4360-A089-779B44775813}" presName="descendantText" presStyleLbl="alignAccFollowNode1" presStyleIdx="2" presStyleCnt="4" custScaleX="119156">
        <dgm:presLayoutVars>
          <dgm:bulletEnabled val="1"/>
        </dgm:presLayoutVars>
      </dgm:prSet>
      <dgm:spPr/>
    </dgm:pt>
    <dgm:pt modelId="{B0A9FEFF-2332-46D3-912E-E8F204951A29}" type="pres">
      <dgm:prSet presAssocID="{0FFA5D96-7A90-4AF2-9916-B61DEECCF072}" presName="sp" presStyleCnt="0"/>
      <dgm:spPr/>
    </dgm:pt>
    <dgm:pt modelId="{51CA3A9D-93F5-4AFF-9A4B-DF70A5705B89}" type="pres">
      <dgm:prSet presAssocID="{46AB1FBD-84C4-454C-AD03-3F36A54B4AB7}" presName="linNode" presStyleCnt="0"/>
      <dgm:spPr/>
    </dgm:pt>
    <dgm:pt modelId="{2873E090-7ACE-44B3-94F2-C114C6C587FF}" type="pres">
      <dgm:prSet presAssocID="{46AB1FBD-84C4-454C-AD03-3F36A54B4AB7}" presName="parentText" presStyleLbl="node1" presStyleIdx="3" presStyleCnt="4" custScaleX="51515">
        <dgm:presLayoutVars>
          <dgm:chMax val="1"/>
          <dgm:bulletEnabled val="1"/>
        </dgm:presLayoutVars>
      </dgm:prSet>
      <dgm:spPr/>
    </dgm:pt>
    <dgm:pt modelId="{7B97AC3C-1EC9-4C93-BF84-7CA756F48D91}" type="pres">
      <dgm:prSet presAssocID="{46AB1FBD-84C4-454C-AD03-3F36A54B4AB7}" presName="descendantText" presStyleLbl="alignAccFollowNode1" presStyleIdx="3" presStyleCnt="4" custScaleX="120292" custScaleY="124124">
        <dgm:presLayoutVars>
          <dgm:bulletEnabled val="1"/>
        </dgm:presLayoutVars>
      </dgm:prSet>
      <dgm:spPr/>
    </dgm:pt>
  </dgm:ptLst>
  <dgm:cxnLst>
    <dgm:cxn modelId="{4A782F0F-E5E1-4584-A971-0ACF55871C98}" srcId="{9B28A0DA-ED85-4360-A089-779B44775813}" destId="{DEEE3A15-019A-437B-84C4-D9505B6800B7}" srcOrd="3" destOrd="0" parTransId="{DB899D31-61C3-4D7C-9113-FECB94A6076B}" sibTransId="{5A50CE14-C925-4099-B5D4-497935668DF8}"/>
    <dgm:cxn modelId="{582F6313-E94F-40E6-8CA8-3F8FEA59A4D7}" type="presOf" srcId="{0206CF45-435C-4E5D-88F2-53D05A3479FE}" destId="{073E0371-3D62-4DC7-AFF3-65A53B1C56A4}" srcOrd="0" destOrd="0" presId="urn:microsoft.com/office/officeart/2005/8/layout/vList5"/>
    <dgm:cxn modelId="{7E430D1B-2053-4EB6-A5AF-D9FCC1E35887}" type="presOf" srcId="{3BE91C02-2C3D-4720-A9AE-662423072173}" destId="{50715F93-D188-42BC-908E-79E98C7A08F0}" srcOrd="0" destOrd="0" presId="urn:microsoft.com/office/officeart/2005/8/layout/vList5"/>
    <dgm:cxn modelId="{E753AA33-9D9D-473B-9316-D2E6A2367DD9}" srcId="{46AB1FBD-84C4-454C-AD03-3F36A54B4AB7}" destId="{DDB0EC8E-3338-49D7-82E0-6B1C582D3739}" srcOrd="0" destOrd="0" parTransId="{961ABB3F-6116-4317-AE0D-9E73766BABBD}" sibTransId="{9A506E85-722F-44A2-A5F3-CE71B65B3E2E}"/>
    <dgm:cxn modelId="{80E5E03A-770F-4497-9FB6-88F0A58984B5}" srcId="{07C90129-2D5B-41C2-96E4-B1DEA1B8D76F}" destId="{9B28A0DA-ED85-4360-A089-779B44775813}" srcOrd="2" destOrd="0" parTransId="{EADDC40A-2D31-4970-A92F-BF5D9789AF6E}" sibTransId="{0FFA5D96-7A90-4AF2-9916-B61DEECCF072}"/>
    <dgm:cxn modelId="{F6FDCD3D-3209-4924-BE0C-FC23F602FD58}" type="presOf" srcId="{2DDA0F1B-64E1-4F9F-AB66-8E5B6B043432}" destId="{E6E8E9E0-1201-4105-9CAE-38CD371E1023}" srcOrd="0" destOrd="2" presId="urn:microsoft.com/office/officeart/2005/8/layout/vList5"/>
    <dgm:cxn modelId="{8AC1815B-BFD3-4D36-81F3-9709C1B16D7C}" type="presOf" srcId="{F7E3AD16-DD27-435B-AC65-6A24AEB3CA94}" destId="{50DDA22E-95C0-40FE-8661-F62CF1C47415}" srcOrd="0" destOrd="2" presId="urn:microsoft.com/office/officeart/2005/8/layout/vList5"/>
    <dgm:cxn modelId="{16E74664-E3F6-42BF-87C2-1C0A2E5E1017}" type="presOf" srcId="{722820C2-90B4-4C59-A7C2-C29CECF1C264}" destId="{F8F7E90E-9E37-4D1F-881A-9C392EC0A45A}" srcOrd="0" destOrd="0" presId="urn:microsoft.com/office/officeart/2005/8/layout/vList5"/>
    <dgm:cxn modelId="{D4B00A66-3F09-446B-BC95-3523E00DB5EE}" type="presOf" srcId="{06031129-10F7-45F9-B472-6D09F9A2E0E5}" destId="{7B97AC3C-1EC9-4C93-BF84-7CA756F48D91}" srcOrd="0" destOrd="1" presId="urn:microsoft.com/office/officeart/2005/8/layout/vList5"/>
    <dgm:cxn modelId="{B135594A-31D9-489A-830C-1E41EA9EEA78}" srcId="{07C90129-2D5B-41C2-96E4-B1DEA1B8D76F}" destId="{46AB1FBD-84C4-454C-AD03-3F36A54B4AB7}" srcOrd="3" destOrd="0" parTransId="{9CBB2703-5E76-47DF-B70C-E64B0E6EE817}" sibTransId="{72C0FCC8-1878-489C-9BA1-C055E884A5CC}"/>
    <dgm:cxn modelId="{3A0F174C-78F3-4C37-8669-12A9733F93FE}" srcId="{46AB1FBD-84C4-454C-AD03-3F36A54B4AB7}" destId="{06031129-10F7-45F9-B472-6D09F9A2E0E5}" srcOrd="1" destOrd="0" parTransId="{895D5B91-2860-4225-AD83-82512AB9233F}" sibTransId="{16BCD358-2D2F-4DC5-BF21-80F68A664497}"/>
    <dgm:cxn modelId="{D9901A6F-D837-4DEC-81CE-809488F9C1D2}" type="presOf" srcId="{9B28A0DA-ED85-4360-A089-779B44775813}" destId="{A8834B7A-DECB-479F-ABC2-CF7084BDEAC9}" srcOrd="0" destOrd="0" presId="urn:microsoft.com/office/officeart/2005/8/layout/vList5"/>
    <dgm:cxn modelId="{5144547A-7629-48D1-9002-CC568ACE80C2}" srcId="{3BE91C02-2C3D-4720-A9AE-662423072173}" destId="{2DDA0F1B-64E1-4F9F-AB66-8E5B6B043432}" srcOrd="2" destOrd="0" parTransId="{D003AC49-C0BD-4B48-8BEF-78CE4690AD71}" sibTransId="{51061368-B2CC-4E08-A23E-8372BD99B8B6}"/>
    <dgm:cxn modelId="{0CEABF83-8870-4FCB-8BA6-5408BAEBF60A}" srcId="{9B28A0DA-ED85-4360-A089-779B44775813}" destId="{7E27A187-BA8D-4849-A52A-AA0A8E03D9A5}" srcOrd="0" destOrd="0" parTransId="{62F6BC3F-E237-4AF8-BC68-69BC9EE40951}" sibTransId="{87DDA48E-50AE-43DB-BD72-B6DC15A05C85}"/>
    <dgm:cxn modelId="{AEB5F692-E818-4D2E-B1E9-67FF1F7AE55C}" srcId="{0206CF45-435C-4E5D-88F2-53D05A3479FE}" destId="{B4ED81B4-3447-4FBB-9EEB-FCF4931ADB3A}" srcOrd="1" destOrd="0" parTransId="{5920F18A-52AA-4DF6-8DC5-CD927E053799}" sibTransId="{5AC69E61-5A73-48F1-A20B-90D3867D6DF9}"/>
    <dgm:cxn modelId="{D66A50AB-F544-4B2E-B4AD-9F375E6257B0}" srcId="{3BE91C02-2C3D-4720-A9AE-662423072173}" destId="{7495D8C8-81C2-47B8-9F07-CDD29991DFFA}" srcOrd="0" destOrd="0" parTransId="{AEBD5658-C011-4B06-A510-13C74E609452}" sibTransId="{4F875530-E5A1-4667-8B3A-25C70D1B3BC5}"/>
    <dgm:cxn modelId="{5B2CA1AE-FBA4-433B-9124-AD953392A921}" srcId="{07C90129-2D5B-41C2-96E4-B1DEA1B8D76F}" destId="{3BE91C02-2C3D-4720-A9AE-662423072173}" srcOrd="0" destOrd="0" parTransId="{E9A40331-432C-4BD7-A677-667F2F23143B}" sibTransId="{B26EA096-1269-44C5-8D8D-ECCE6239E455}"/>
    <dgm:cxn modelId="{036496B3-569A-4085-A633-AC1278268372}" srcId="{0206CF45-435C-4E5D-88F2-53D05A3479FE}" destId="{722820C2-90B4-4C59-A7C2-C29CECF1C264}" srcOrd="0" destOrd="0" parTransId="{B89C2C2C-1549-4913-908B-85B45C093E30}" sibTransId="{C624E85D-091B-4AD1-B8AB-CB7897EF2D7A}"/>
    <dgm:cxn modelId="{82ABC9B4-3B0B-4397-81DC-DC047E79B682}" type="presOf" srcId="{9DCAC5A0-6273-49BD-8208-5A2680EEA240}" destId="{E6E8E9E0-1201-4105-9CAE-38CD371E1023}" srcOrd="0" destOrd="1" presId="urn:microsoft.com/office/officeart/2005/8/layout/vList5"/>
    <dgm:cxn modelId="{073494BA-6296-4E94-8264-FDEC580EE069}" type="presOf" srcId="{DDB0EC8E-3338-49D7-82E0-6B1C582D3739}" destId="{7B97AC3C-1EC9-4C93-BF84-7CA756F48D91}" srcOrd="0" destOrd="0" presId="urn:microsoft.com/office/officeart/2005/8/layout/vList5"/>
    <dgm:cxn modelId="{FEEFF7BA-CD11-4156-947E-9822DEA1F116}" type="presOf" srcId="{B4ED81B4-3447-4FBB-9EEB-FCF4931ADB3A}" destId="{F8F7E90E-9E37-4D1F-881A-9C392EC0A45A}" srcOrd="0" destOrd="1" presId="urn:microsoft.com/office/officeart/2005/8/layout/vList5"/>
    <dgm:cxn modelId="{936934BB-BBC6-4A67-A6CE-7DCBA0CAB67D}" type="presOf" srcId="{E5C8CD8C-7E35-4E17-B078-6E9311A39C02}" destId="{50DDA22E-95C0-40FE-8661-F62CF1C47415}" srcOrd="0" destOrd="1" presId="urn:microsoft.com/office/officeart/2005/8/layout/vList5"/>
    <dgm:cxn modelId="{C369BABB-F65A-4197-AF67-BADFE506D060}" type="presOf" srcId="{7495D8C8-81C2-47B8-9F07-CDD29991DFFA}" destId="{E6E8E9E0-1201-4105-9CAE-38CD371E1023}" srcOrd="0" destOrd="0" presId="urn:microsoft.com/office/officeart/2005/8/layout/vList5"/>
    <dgm:cxn modelId="{B9E1BEBE-A5EB-42A2-AE37-F21AF563C8E5}" type="presOf" srcId="{07C90129-2D5B-41C2-96E4-B1DEA1B8D76F}" destId="{0742F1BE-BAD4-42D3-8460-94A5D586567A}" srcOrd="0" destOrd="0" presId="urn:microsoft.com/office/officeart/2005/8/layout/vList5"/>
    <dgm:cxn modelId="{88A2D8BF-A2B0-48A9-B571-EE5C46AA0940}" type="presOf" srcId="{7E27A187-BA8D-4849-A52A-AA0A8E03D9A5}" destId="{50DDA22E-95C0-40FE-8661-F62CF1C47415}" srcOrd="0" destOrd="0" presId="urn:microsoft.com/office/officeart/2005/8/layout/vList5"/>
    <dgm:cxn modelId="{69F8CEC4-3F48-4162-BBFA-55EA5DD27FBC}" srcId="{3BE91C02-2C3D-4720-A9AE-662423072173}" destId="{9DCAC5A0-6273-49BD-8208-5A2680EEA240}" srcOrd="1" destOrd="0" parTransId="{25F1D8E8-4C3A-43B3-BC30-13C6E6A90577}" sibTransId="{8FB5DEA7-C2D5-45C9-9555-8B3D81D9F2DC}"/>
    <dgm:cxn modelId="{AEEF40C7-CFFC-4FDE-AACD-2B4D89E63AA4}" srcId="{07C90129-2D5B-41C2-96E4-B1DEA1B8D76F}" destId="{0206CF45-435C-4E5D-88F2-53D05A3479FE}" srcOrd="1" destOrd="0" parTransId="{23C493DC-4DC9-417D-A12E-45809597D1B3}" sibTransId="{B4B4A6E9-9AE5-4864-886E-AF2D8FA441DF}"/>
    <dgm:cxn modelId="{F68F23D7-18DE-4F27-9CED-CD2B5BC16283}" type="presOf" srcId="{B802B686-9E1A-4041-895E-26DCD2D0D4C9}" destId="{7B97AC3C-1EC9-4C93-BF84-7CA756F48D91}" srcOrd="0" destOrd="2" presId="urn:microsoft.com/office/officeart/2005/8/layout/vList5"/>
    <dgm:cxn modelId="{2A558CD9-E40A-47A8-B23D-AAF6B5439580}" type="presOf" srcId="{DEEE3A15-019A-437B-84C4-D9505B6800B7}" destId="{50DDA22E-95C0-40FE-8661-F62CF1C47415}" srcOrd="0" destOrd="3" presId="urn:microsoft.com/office/officeart/2005/8/layout/vList5"/>
    <dgm:cxn modelId="{D558C6D9-D0FD-44C4-8515-35C37C48F400}" srcId="{9B28A0DA-ED85-4360-A089-779B44775813}" destId="{F7E3AD16-DD27-435B-AC65-6A24AEB3CA94}" srcOrd="2" destOrd="0" parTransId="{7B7465AC-B85C-4582-BEEB-A2AE666D9235}" sibTransId="{A89A3F5F-5F62-40D8-83A5-E4C6060EA3BB}"/>
    <dgm:cxn modelId="{584FB1F0-BB90-4E0E-8934-37259B52DE81}" srcId="{9B28A0DA-ED85-4360-A089-779B44775813}" destId="{E5C8CD8C-7E35-4E17-B078-6E9311A39C02}" srcOrd="1" destOrd="0" parTransId="{F127756F-1704-41DC-872F-8B981BD6ECE5}" sibTransId="{4FA6F29D-2261-4153-8BEA-DA27EB3DB53F}"/>
    <dgm:cxn modelId="{C6E88AF5-6F54-4144-84B2-36EAD2697054}" srcId="{46AB1FBD-84C4-454C-AD03-3F36A54B4AB7}" destId="{B802B686-9E1A-4041-895E-26DCD2D0D4C9}" srcOrd="2" destOrd="0" parTransId="{CF24B038-DE17-4BD4-BC5F-77CC3C3E9B14}" sibTransId="{C0702258-271C-4E30-A972-2956DF37B4A5}"/>
    <dgm:cxn modelId="{C2548DF9-764D-49C8-9D60-F40450F58418}" type="presOf" srcId="{46AB1FBD-84C4-454C-AD03-3F36A54B4AB7}" destId="{2873E090-7ACE-44B3-94F2-C114C6C587FF}" srcOrd="0" destOrd="0" presId="urn:microsoft.com/office/officeart/2005/8/layout/vList5"/>
    <dgm:cxn modelId="{D61238A2-E51B-46F0-8ABC-73F6038D646A}" type="presParOf" srcId="{0742F1BE-BAD4-42D3-8460-94A5D586567A}" destId="{1AFE9C02-4989-4041-A51F-CCA1EB7FCE91}" srcOrd="0" destOrd="0" presId="urn:microsoft.com/office/officeart/2005/8/layout/vList5"/>
    <dgm:cxn modelId="{D315463B-D200-4292-8A64-3CA69AF3D861}" type="presParOf" srcId="{1AFE9C02-4989-4041-A51F-CCA1EB7FCE91}" destId="{50715F93-D188-42BC-908E-79E98C7A08F0}" srcOrd="0" destOrd="0" presId="urn:microsoft.com/office/officeart/2005/8/layout/vList5"/>
    <dgm:cxn modelId="{B45BF31E-D67C-41D2-80A9-C6ECD8C1204F}" type="presParOf" srcId="{1AFE9C02-4989-4041-A51F-CCA1EB7FCE91}" destId="{E6E8E9E0-1201-4105-9CAE-38CD371E1023}" srcOrd="1" destOrd="0" presId="urn:microsoft.com/office/officeart/2005/8/layout/vList5"/>
    <dgm:cxn modelId="{D71F4579-B552-46E2-8CF7-CA718D55F545}" type="presParOf" srcId="{0742F1BE-BAD4-42D3-8460-94A5D586567A}" destId="{432D50D2-C25C-46B2-BFD6-7FEF58D6B998}" srcOrd="1" destOrd="0" presId="urn:microsoft.com/office/officeart/2005/8/layout/vList5"/>
    <dgm:cxn modelId="{2916E8ED-2957-445E-A0F9-430726FE05AF}" type="presParOf" srcId="{0742F1BE-BAD4-42D3-8460-94A5D586567A}" destId="{8513EDC7-2521-411D-949A-3FE2D8C9E00E}" srcOrd="2" destOrd="0" presId="urn:microsoft.com/office/officeart/2005/8/layout/vList5"/>
    <dgm:cxn modelId="{2EF0E745-A7DA-4C8D-9095-0327787C043A}" type="presParOf" srcId="{8513EDC7-2521-411D-949A-3FE2D8C9E00E}" destId="{073E0371-3D62-4DC7-AFF3-65A53B1C56A4}" srcOrd="0" destOrd="0" presId="urn:microsoft.com/office/officeart/2005/8/layout/vList5"/>
    <dgm:cxn modelId="{1C694E55-F70C-44B9-935E-A35EE6E4C90C}" type="presParOf" srcId="{8513EDC7-2521-411D-949A-3FE2D8C9E00E}" destId="{F8F7E90E-9E37-4D1F-881A-9C392EC0A45A}" srcOrd="1" destOrd="0" presId="urn:microsoft.com/office/officeart/2005/8/layout/vList5"/>
    <dgm:cxn modelId="{F21E4642-FD0B-45FA-985C-0546B5082EA5}" type="presParOf" srcId="{0742F1BE-BAD4-42D3-8460-94A5D586567A}" destId="{491F6560-50F2-4D8B-B86B-0815CFA2268E}" srcOrd="3" destOrd="0" presId="urn:microsoft.com/office/officeart/2005/8/layout/vList5"/>
    <dgm:cxn modelId="{B7E36325-FC38-4AE1-9685-99DAC8F02019}" type="presParOf" srcId="{0742F1BE-BAD4-42D3-8460-94A5D586567A}" destId="{7C6407EA-0B30-40D7-8AFA-98D350A9338F}" srcOrd="4" destOrd="0" presId="urn:microsoft.com/office/officeart/2005/8/layout/vList5"/>
    <dgm:cxn modelId="{8BA701B2-21FE-48AB-81C8-B44525508CD0}" type="presParOf" srcId="{7C6407EA-0B30-40D7-8AFA-98D350A9338F}" destId="{A8834B7A-DECB-479F-ABC2-CF7084BDEAC9}" srcOrd="0" destOrd="0" presId="urn:microsoft.com/office/officeart/2005/8/layout/vList5"/>
    <dgm:cxn modelId="{50ACC6B5-ADCA-492E-8E1E-9AE20F51652E}" type="presParOf" srcId="{7C6407EA-0B30-40D7-8AFA-98D350A9338F}" destId="{50DDA22E-95C0-40FE-8661-F62CF1C47415}" srcOrd="1" destOrd="0" presId="urn:microsoft.com/office/officeart/2005/8/layout/vList5"/>
    <dgm:cxn modelId="{CCD09D42-3F74-4836-8435-9DA31F9E7E67}" type="presParOf" srcId="{0742F1BE-BAD4-42D3-8460-94A5D586567A}" destId="{B0A9FEFF-2332-46D3-912E-E8F204951A29}" srcOrd="5" destOrd="0" presId="urn:microsoft.com/office/officeart/2005/8/layout/vList5"/>
    <dgm:cxn modelId="{F3C96260-EE05-4411-950B-D349FB291F8A}" type="presParOf" srcId="{0742F1BE-BAD4-42D3-8460-94A5D586567A}" destId="{51CA3A9D-93F5-4AFF-9A4B-DF70A5705B89}" srcOrd="6" destOrd="0" presId="urn:microsoft.com/office/officeart/2005/8/layout/vList5"/>
    <dgm:cxn modelId="{2CBFCD9D-246B-4A4E-827A-C7D6F63F5A25}" type="presParOf" srcId="{51CA3A9D-93F5-4AFF-9A4B-DF70A5705B89}" destId="{2873E090-7ACE-44B3-94F2-C114C6C587FF}" srcOrd="0" destOrd="0" presId="urn:microsoft.com/office/officeart/2005/8/layout/vList5"/>
    <dgm:cxn modelId="{892CFF42-A85E-4AF5-9676-F3FF69671BF4}" type="presParOf" srcId="{51CA3A9D-93F5-4AFF-9A4B-DF70A5705B89}" destId="{7B97AC3C-1EC9-4C93-BF84-7CA756F48D9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8E9E0-1201-4105-9CAE-38CD371E1023}">
      <dsp:nvSpPr>
        <dsp:cNvPr id="0" name=""/>
        <dsp:cNvSpPr/>
      </dsp:nvSpPr>
      <dsp:spPr>
        <a:xfrm rot="5400000">
          <a:off x="5966658" y="-3517977"/>
          <a:ext cx="1131834" cy="8456630"/>
        </a:xfrm>
        <a:prstGeom prst="round2SameRect">
          <a:avLst/>
        </a:prstGeom>
        <a:solidFill>
          <a:schemeClr val="accent1">
            <a:alpha val="90000"/>
            <a:tint val="55000"/>
            <a:hueOff val="0"/>
            <a:satOff val="0"/>
            <a:lumOff val="0"/>
            <a:alphaOff val="0"/>
          </a:schemeClr>
        </a:solidFill>
        <a:ln w="15875"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latin typeface="Calibri" panose="020F0502020204030204" pitchFamily="34" charset="0"/>
              <a:cs typeface="Calibri" panose="020F0502020204030204" pitchFamily="34" charset="0"/>
            </a:rPr>
            <a:t>Strong foundation in process sciences that enables the development of biologics with economical scalability and high productivity</a:t>
          </a:r>
        </a:p>
        <a:p>
          <a:pPr marL="114300" lvl="1" indent="-114300" algn="l" defTabSz="666750">
            <a:lnSpc>
              <a:spcPct val="90000"/>
            </a:lnSpc>
            <a:spcBef>
              <a:spcPct val="0"/>
            </a:spcBef>
            <a:spcAft>
              <a:spcPct val="15000"/>
            </a:spcAft>
            <a:buChar char="•"/>
          </a:pPr>
          <a:r>
            <a:rPr lang="en-IN" sz="1500" kern="1200" dirty="0">
              <a:latin typeface="Calibri" panose="020F0502020204030204" pitchFamily="34" charset="0"/>
              <a:cs typeface="Calibri" panose="020F0502020204030204" pitchFamily="34" charset="0"/>
            </a:rPr>
            <a:t>Comprehensive presentation in biologics across Drug Substance, Drug Products and Delivery Devices (Reusable &amp; Disposable Prefilled Pens).</a:t>
          </a:r>
        </a:p>
        <a:p>
          <a:pPr marL="114300" lvl="1" indent="-114300" algn="l" defTabSz="666750">
            <a:lnSpc>
              <a:spcPct val="90000"/>
            </a:lnSpc>
            <a:spcBef>
              <a:spcPct val="0"/>
            </a:spcBef>
            <a:spcAft>
              <a:spcPct val="15000"/>
            </a:spcAft>
            <a:buChar char="•"/>
          </a:pPr>
          <a:r>
            <a:rPr lang="en-IN" sz="1500" kern="1200" dirty="0">
              <a:latin typeface="Calibri" panose="020F0502020204030204" pitchFamily="34" charset="0"/>
              <a:cs typeface="Calibri" panose="020F0502020204030204" pitchFamily="34" charset="0"/>
            </a:rPr>
            <a:t>Wide presence with marketing footprint across 120 countries.</a:t>
          </a:r>
        </a:p>
      </dsp:txBody>
      <dsp:txXfrm rot="-5400000">
        <a:off x="2304260" y="199673"/>
        <a:ext cx="8401378" cy="1021330"/>
      </dsp:txXfrm>
    </dsp:sp>
    <dsp:sp modelId="{50715F93-D188-42BC-908E-79E98C7A08F0}">
      <dsp:nvSpPr>
        <dsp:cNvPr id="0" name=""/>
        <dsp:cNvSpPr/>
      </dsp:nvSpPr>
      <dsp:spPr>
        <a:xfrm>
          <a:off x="247717" y="2941"/>
          <a:ext cx="2056542" cy="1414792"/>
        </a:xfrm>
        <a:prstGeom prst="roundRect">
          <a:avLst/>
        </a:prstGeom>
        <a:solidFill>
          <a:schemeClr val="accent1">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Calibri" panose="020F0502020204030204" pitchFamily="34" charset="0"/>
              <a:cs typeface="Calibri" panose="020F0502020204030204" pitchFamily="34" charset="0"/>
            </a:rPr>
            <a:t>Strength</a:t>
          </a:r>
        </a:p>
      </dsp:txBody>
      <dsp:txXfrm>
        <a:off x="316781" y="72005"/>
        <a:ext cx="1918414" cy="1276664"/>
      </dsp:txXfrm>
    </dsp:sp>
    <dsp:sp modelId="{F8F7E90E-9E37-4D1F-881A-9C392EC0A45A}">
      <dsp:nvSpPr>
        <dsp:cNvPr id="0" name=""/>
        <dsp:cNvSpPr/>
      </dsp:nvSpPr>
      <dsp:spPr>
        <a:xfrm rot="5400000">
          <a:off x="5966658" y="-2032445"/>
          <a:ext cx="1131834" cy="8456630"/>
        </a:xfrm>
        <a:prstGeom prst="round2SameRect">
          <a:avLst/>
        </a:prstGeom>
        <a:solidFill>
          <a:schemeClr val="accent1">
            <a:alpha val="90000"/>
            <a:tint val="55000"/>
            <a:hueOff val="0"/>
            <a:satOff val="0"/>
            <a:lumOff val="0"/>
            <a:alphaOff val="0"/>
          </a:schemeClr>
        </a:solidFill>
        <a:ln w="15875"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latin typeface="Calibri" panose="020F0502020204030204" pitchFamily="34" charset="0"/>
              <a:cs typeface="Calibri" panose="020F0502020204030204" pitchFamily="34" charset="0"/>
            </a:rPr>
            <a:t>Poor advertising &amp; communication. In spite of the huge success, Biocon is been doing in its R&amp;D, it has failed in reaching out it’s products to the customers.</a:t>
          </a:r>
        </a:p>
        <a:p>
          <a:pPr marL="114300" lvl="1" indent="-114300" algn="l" defTabSz="666750">
            <a:lnSpc>
              <a:spcPct val="90000"/>
            </a:lnSpc>
            <a:spcBef>
              <a:spcPct val="0"/>
            </a:spcBef>
            <a:spcAft>
              <a:spcPct val="15000"/>
            </a:spcAft>
            <a:buChar char="•"/>
          </a:pPr>
          <a:r>
            <a:rPr lang="en-IN" sz="1500" kern="1200" dirty="0">
              <a:latin typeface="Calibri" panose="020F0502020204030204" pitchFamily="34" charset="0"/>
              <a:cs typeface="Calibri" panose="020F0502020204030204" pitchFamily="34" charset="0"/>
            </a:rPr>
            <a:t>80% of turnover come from statins - Biocon has emphasized it's sales of statin which accounts for 45% of their revenue and other products are not even close.</a:t>
          </a:r>
        </a:p>
      </dsp:txBody>
      <dsp:txXfrm rot="-5400000">
        <a:off x="2304260" y="1685205"/>
        <a:ext cx="8401378" cy="1021330"/>
      </dsp:txXfrm>
    </dsp:sp>
    <dsp:sp modelId="{073E0371-3D62-4DC7-AFF3-65A53B1C56A4}">
      <dsp:nvSpPr>
        <dsp:cNvPr id="0" name=""/>
        <dsp:cNvSpPr/>
      </dsp:nvSpPr>
      <dsp:spPr>
        <a:xfrm>
          <a:off x="247717" y="1488473"/>
          <a:ext cx="2056542" cy="1414792"/>
        </a:xfrm>
        <a:prstGeom prst="roundRect">
          <a:avLst/>
        </a:prstGeom>
        <a:solidFill>
          <a:schemeClr val="accent1">
            <a:shade val="50000"/>
            <a:hueOff val="240553"/>
            <a:satOff val="-19871"/>
            <a:lumOff val="2420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Calibri" panose="020F0502020204030204" pitchFamily="34" charset="0"/>
              <a:cs typeface="Calibri" panose="020F0502020204030204" pitchFamily="34" charset="0"/>
            </a:rPr>
            <a:t>Weakness</a:t>
          </a:r>
          <a:endParaRPr lang="en-IN" sz="3700" b="1" kern="1200" dirty="0">
            <a:latin typeface="Calibri" panose="020F0502020204030204" pitchFamily="34" charset="0"/>
            <a:cs typeface="Calibri" panose="020F0502020204030204" pitchFamily="34" charset="0"/>
          </a:endParaRPr>
        </a:p>
      </dsp:txBody>
      <dsp:txXfrm>
        <a:off x="316781" y="1557537"/>
        <a:ext cx="1918414" cy="1276664"/>
      </dsp:txXfrm>
    </dsp:sp>
    <dsp:sp modelId="{50DDA22E-95C0-40FE-8661-F62CF1C47415}">
      <dsp:nvSpPr>
        <dsp:cNvPr id="0" name=""/>
        <dsp:cNvSpPr/>
      </dsp:nvSpPr>
      <dsp:spPr>
        <a:xfrm rot="5400000">
          <a:off x="5966658" y="-546913"/>
          <a:ext cx="1131834" cy="8456630"/>
        </a:xfrm>
        <a:prstGeom prst="round2SameRect">
          <a:avLst/>
        </a:prstGeom>
        <a:solidFill>
          <a:schemeClr val="accent1">
            <a:alpha val="90000"/>
            <a:tint val="55000"/>
            <a:hueOff val="0"/>
            <a:satOff val="0"/>
            <a:lumOff val="0"/>
            <a:alphaOff val="0"/>
          </a:schemeClr>
        </a:solidFill>
        <a:ln w="15875"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latin typeface="Calibri" panose="020F0502020204030204" pitchFamily="34" charset="0"/>
              <a:cs typeface="Calibri" panose="020F0502020204030204" pitchFamily="34" charset="0"/>
            </a:rPr>
            <a:t>Worldwide prescription drug market in 2022 forecasted to grow to US $</a:t>
          </a:r>
          <a:r>
            <a:rPr lang="en-IN" sz="1500" b="1" kern="1200" dirty="0">
              <a:latin typeface="Calibri" panose="020F0502020204030204" pitchFamily="34" charset="0"/>
              <a:cs typeface="Calibri" panose="020F0502020204030204" pitchFamily="34" charset="0"/>
            </a:rPr>
            <a:t>1.1</a:t>
          </a:r>
          <a:r>
            <a:rPr lang="en-IN" sz="1500" kern="1200" dirty="0">
              <a:latin typeface="Calibri" panose="020F0502020204030204" pitchFamily="34" charset="0"/>
              <a:cs typeface="Calibri" panose="020F0502020204030204" pitchFamily="34" charset="0"/>
            </a:rPr>
            <a:t> trillion.</a:t>
          </a:r>
        </a:p>
        <a:p>
          <a:pPr marL="114300" lvl="1" indent="-114300" algn="l" defTabSz="666750">
            <a:lnSpc>
              <a:spcPct val="90000"/>
            </a:lnSpc>
            <a:spcBef>
              <a:spcPct val="0"/>
            </a:spcBef>
            <a:spcAft>
              <a:spcPct val="15000"/>
            </a:spcAft>
            <a:buChar char="•"/>
          </a:pPr>
          <a:r>
            <a:rPr lang="en-IN" sz="1500" kern="1200" dirty="0">
              <a:latin typeface="Calibri" panose="020F0502020204030204" pitchFamily="34" charset="0"/>
              <a:cs typeface="Calibri" panose="020F0502020204030204" pitchFamily="34" charset="0"/>
            </a:rPr>
            <a:t>Worldwide biotechnology drug market in 2022 projected to grow to US $ </a:t>
          </a:r>
          <a:r>
            <a:rPr lang="en-IN" sz="1500" b="1" kern="1200" dirty="0">
              <a:latin typeface="Calibri" panose="020F0502020204030204" pitchFamily="34" charset="0"/>
              <a:cs typeface="Calibri" panose="020F0502020204030204" pitchFamily="34" charset="0"/>
            </a:rPr>
            <a:t>337</a:t>
          </a:r>
          <a:r>
            <a:rPr lang="en-IN" sz="1500" kern="1200" dirty="0">
              <a:latin typeface="Calibri" panose="020F0502020204030204" pitchFamily="34" charset="0"/>
              <a:cs typeface="Calibri" panose="020F0502020204030204" pitchFamily="34" charset="0"/>
            </a:rPr>
            <a:t> billion.</a:t>
          </a:r>
        </a:p>
        <a:p>
          <a:pPr marL="114300" lvl="1" indent="-114300" algn="l" defTabSz="666750">
            <a:lnSpc>
              <a:spcPct val="90000"/>
            </a:lnSpc>
            <a:spcBef>
              <a:spcPct val="0"/>
            </a:spcBef>
            <a:spcAft>
              <a:spcPct val="15000"/>
            </a:spcAft>
            <a:buChar char="•"/>
          </a:pPr>
          <a:r>
            <a:rPr lang="en-IN" sz="1500" kern="1200" dirty="0">
              <a:latin typeface="Calibri" panose="020F0502020204030204" pitchFamily="34" charset="0"/>
              <a:cs typeface="Calibri" panose="020F0502020204030204" pitchFamily="34" charset="0"/>
            </a:rPr>
            <a:t>Global biosimilar market in 2020 projected to be between US $ </a:t>
          </a:r>
          <a:r>
            <a:rPr lang="en-IN" sz="1500" b="1" kern="1200" dirty="0">
              <a:latin typeface="Calibri" panose="020F0502020204030204" pitchFamily="34" charset="0"/>
              <a:cs typeface="Calibri" panose="020F0502020204030204" pitchFamily="34" charset="0"/>
            </a:rPr>
            <a:t>25 </a:t>
          </a:r>
          <a:r>
            <a:rPr lang="en-IN" sz="1500" kern="1200" dirty="0">
              <a:latin typeface="Calibri" panose="020F0502020204030204" pitchFamily="34" charset="0"/>
              <a:cs typeface="Calibri" panose="020F0502020204030204" pitchFamily="34" charset="0"/>
            </a:rPr>
            <a:t>billion &amp; US $ </a:t>
          </a:r>
          <a:r>
            <a:rPr lang="en-IN" sz="1500" b="1" kern="1200" dirty="0">
              <a:latin typeface="Calibri" panose="020F0502020204030204" pitchFamily="34" charset="0"/>
              <a:cs typeface="Calibri" panose="020F0502020204030204" pitchFamily="34" charset="0"/>
            </a:rPr>
            <a:t>35</a:t>
          </a:r>
          <a:r>
            <a:rPr lang="en-IN" sz="1500" kern="1200" dirty="0">
              <a:latin typeface="Calibri" panose="020F0502020204030204" pitchFamily="34" charset="0"/>
              <a:cs typeface="Calibri" panose="020F0502020204030204" pitchFamily="34" charset="0"/>
            </a:rPr>
            <a:t> billion </a:t>
          </a:r>
        </a:p>
        <a:p>
          <a:pPr marL="114300" lvl="1" indent="-114300" algn="l" defTabSz="666750">
            <a:lnSpc>
              <a:spcPct val="90000"/>
            </a:lnSpc>
            <a:spcBef>
              <a:spcPct val="0"/>
            </a:spcBef>
            <a:spcAft>
              <a:spcPct val="15000"/>
            </a:spcAft>
            <a:buChar char="•"/>
          </a:pPr>
          <a:r>
            <a:rPr lang="en-IN" sz="1500" kern="1200" dirty="0">
              <a:latin typeface="Calibri" panose="020F0502020204030204" pitchFamily="34" charset="0"/>
              <a:cs typeface="Calibri" panose="020F0502020204030204" pitchFamily="34" charset="0"/>
            </a:rPr>
            <a:t>Emerging markets have historically seen a very high penetration of generic drugs; similar trends could apply to biosimilars.</a:t>
          </a:r>
        </a:p>
      </dsp:txBody>
      <dsp:txXfrm rot="-5400000">
        <a:off x="2304260" y="3170737"/>
        <a:ext cx="8401378" cy="1021330"/>
      </dsp:txXfrm>
    </dsp:sp>
    <dsp:sp modelId="{A8834B7A-DECB-479F-ABC2-CF7084BDEAC9}">
      <dsp:nvSpPr>
        <dsp:cNvPr id="0" name=""/>
        <dsp:cNvSpPr/>
      </dsp:nvSpPr>
      <dsp:spPr>
        <a:xfrm>
          <a:off x="247717" y="2974005"/>
          <a:ext cx="2056542" cy="1414792"/>
        </a:xfrm>
        <a:prstGeom prst="roundRect">
          <a:avLst/>
        </a:prstGeom>
        <a:solidFill>
          <a:schemeClr val="accent1">
            <a:shade val="50000"/>
            <a:hueOff val="481106"/>
            <a:satOff val="-39743"/>
            <a:lumOff val="4840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Calibri" panose="020F0502020204030204" pitchFamily="34" charset="0"/>
              <a:cs typeface="Calibri" panose="020F0502020204030204" pitchFamily="34" charset="0"/>
            </a:rPr>
            <a:t>Opportunity</a:t>
          </a:r>
        </a:p>
      </dsp:txBody>
      <dsp:txXfrm>
        <a:off x="316781" y="3043069"/>
        <a:ext cx="1918414" cy="1276664"/>
      </dsp:txXfrm>
    </dsp:sp>
    <dsp:sp modelId="{7B97AC3C-1EC9-4C93-BF84-7CA756F48D91}">
      <dsp:nvSpPr>
        <dsp:cNvPr id="0" name=""/>
        <dsp:cNvSpPr/>
      </dsp:nvSpPr>
      <dsp:spPr>
        <a:xfrm rot="5400000">
          <a:off x="5870448" y="898307"/>
          <a:ext cx="1404877" cy="8537253"/>
        </a:xfrm>
        <a:prstGeom prst="round2SameRect">
          <a:avLst/>
        </a:prstGeom>
        <a:solidFill>
          <a:schemeClr val="accent1">
            <a:alpha val="90000"/>
            <a:tint val="55000"/>
            <a:hueOff val="0"/>
            <a:satOff val="0"/>
            <a:lumOff val="0"/>
            <a:alphaOff val="0"/>
          </a:schemeClr>
        </a:solidFill>
        <a:ln w="15875"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latin typeface="Calibri" panose="020F0502020204030204" pitchFamily="34" charset="0"/>
              <a:cs typeface="Calibri" panose="020F0502020204030204" pitchFamily="34" charset="0"/>
            </a:rPr>
            <a:t>Pharmaceutical companies struggle to globally enforce IP protection, particularly in some emerging markets</a:t>
          </a:r>
        </a:p>
        <a:p>
          <a:pPr marL="114300" lvl="1" indent="-114300" algn="l" defTabSz="666750">
            <a:lnSpc>
              <a:spcPct val="90000"/>
            </a:lnSpc>
            <a:spcBef>
              <a:spcPct val="0"/>
            </a:spcBef>
            <a:spcAft>
              <a:spcPct val="15000"/>
            </a:spcAft>
            <a:buChar char="•"/>
          </a:pPr>
          <a:r>
            <a:rPr lang="en-IN" sz="1500" kern="1200" dirty="0">
              <a:latin typeface="Calibri" panose="020F0502020204030204" pitchFamily="34" charset="0"/>
              <a:cs typeface="Calibri" panose="020F0502020204030204" pitchFamily="34" charset="0"/>
            </a:rPr>
            <a:t>Enhanced regulatory scrutiny is set against a backdrop of increasing patient advocacy, social media and affiliate marketing programmes</a:t>
          </a:r>
        </a:p>
        <a:p>
          <a:pPr marL="114300" lvl="1" indent="-114300" algn="l" defTabSz="666750">
            <a:lnSpc>
              <a:spcPct val="90000"/>
            </a:lnSpc>
            <a:spcBef>
              <a:spcPct val="0"/>
            </a:spcBef>
            <a:spcAft>
              <a:spcPct val="15000"/>
            </a:spcAft>
            <a:buChar char="•"/>
          </a:pPr>
          <a:r>
            <a:rPr lang="en-IN" sz="1500" kern="1200" dirty="0">
              <a:latin typeface="Calibri" panose="020F0502020204030204" pitchFamily="34" charset="0"/>
              <a:cs typeface="Calibri" panose="020F0502020204030204" pitchFamily="34" charset="0"/>
            </a:rPr>
            <a:t>The digitisation and proliferation of electronic medical records, mobile health applications and cloud-based technologies have increased the complexity in managing information assets, particularly PHI.</a:t>
          </a:r>
        </a:p>
      </dsp:txBody>
      <dsp:txXfrm rot="-5400000">
        <a:off x="2304260" y="4533075"/>
        <a:ext cx="8468673" cy="1267717"/>
      </dsp:txXfrm>
    </dsp:sp>
    <dsp:sp modelId="{2873E090-7ACE-44B3-94F2-C114C6C587FF}">
      <dsp:nvSpPr>
        <dsp:cNvPr id="0" name=""/>
        <dsp:cNvSpPr/>
      </dsp:nvSpPr>
      <dsp:spPr>
        <a:xfrm>
          <a:off x="247717" y="4459537"/>
          <a:ext cx="2056542" cy="1414792"/>
        </a:xfrm>
        <a:prstGeom prst="roundRect">
          <a:avLst/>
        </a:prstGeom>
        <a:solidFill>
          <a:schemeClr val="accent1">
            <a:shade val="50000"/>
            <a:hueOff val="240553"/>
            <a:satOff val="-19871"/>
            <a:lumOff val="2420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Calibri" panose="020F0502020204030204" pitchFamily="34" charset="0"/>
              <a:cs typeface="Calibri" panose="020F0502020204030204" pitchFamily="34" charset="0"/>
            </a:rPr>
            <a:t>Threats</a:t>
          </a:r>
        </a:p>
      </dsp:txBody>
      <dsp:txXfrm>
        <a:off x="316781" y="4528601"/>
        <a:ext cx="1918414" cy="127666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pPr>
            <a:endParaRPr lang="en-US" altLang="en-US"/>
          </a:p>
        </p:txBody>
      </p:sp>
      <p:sp>
        <p:nvSpPr>
          <p:cNvPr id="3074" name="Rectangle 2"/>
          <p:cNvSpPr>
            <a:spLocks noGrp="1" noRot="1" noChangeAspect="1" noChangeArrowheads="1"/>
          </p:cNvSpPr>
          <p:nvPr>
            <p:ph type="sldImg"/>
          </p:nvPr>
        </p:nvSpPr>
        <p:spPr bwMode="auto">
          <a:xfrm>
            <a:off x="1106488" y="812800"/>
            <a:ext cx="5341937" cy="400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sp>
      <p:sp>
        <p:nvSpPr>
          <p:cNvPr id="3075" name="Rectangle 3"/>
          <p:cNvSpPr>
            <a:spLocks noGrp="1" noChangeArrowheads="1"/>
          </p:cNvSpPr>
          <p:nvPr>
            <p:ph type="body"/>
          </p:nvPr>
        </p:nvSpPr>
        <p:spPr bwMode="auto">
          <a:xfrm>
            <a:off x="755650" y="5078413"/>
            <a:ext cx="6045200" cy="480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endParaRPr lang="en-US" altLang="en-US" noProof="0"/>
          </a:p>
        </p:txBody>
      </p:sp>
      <p:sp>
        <p:nvSpPr>
          <p:cNvPr id="3076" name="Text Box 4"/>
          <p:cNvSpPr txBox="1">
            <a:spLocks noChangeArrowheads="1"/>
          </p:cNvSpP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pPr>
            <a:endParaRPr lang="en-US" altLang="en-US"/>
          </a:p>
        </p:txBody>
      </p:sp>
      <p:sp>
        <p:nvSpPr>
          <p:cNvPr id="3077" name="Text Box 5"/>
          <p:cNvSpPr txBox="1">
            <a:spLocks noChangeArrowheads="1"/>
          </p:cNvSpPr>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pPr>
            <a:endParaRPr lang="en-US" altLang="en-US"/>
          </a:p>
        </p:txBody>
      </p:sp>
      <p:sp>
        <p:nvSpPr>
          <p:cNvPr id="3078" name="Text Box 6"/>
          <p:cNvSpPr txBox="1">
            <a:spLocks noChangeArrowheads="1"/>
          </p:cNvSpP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pPr>
            <a:endParaRPr lang="en-US" altLang="en-US"/>
          </a:p>
        </p:txBody>
      </p:sp>
      <p:sp>
        <p:nvSpPr>
          <p:cNvPr id="3079" name="Rectangle 7"/>
          <p:cNvSpPr>
            <a:spLocks noGrp="1" noChangeArrowheads="1"/>
          </p:cNvSpPr>
          <p:nvPr>
            <p:ph type="sldNum"/>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lvl1pPr algn="r" eaLnBrk="1">
              <a:lnSpc>
                <a:spcPct val="95000"/>
              </a:lnSpc>
              <a:buSzPct val="100000"/>
              <a:tabLst>
                <a:tab pos="449263" algn="l"/>
                <a:tab pos="898525" algn="l"/>
                <a:tab pos="1347788" algn="l"/>
                <a:tab pos="1797050" algn="l"/>
                <a:tab pos="2246313" algn="l"/>
                <a:tab pos="2695575" algn="l"/>
                <a:tab pos="3144838" algn="l"/>
              </a:tabLst>
              <a:defRPr sz="1400">
                <a:solidFill>
                  <a:srgbClr val="000000"/>
                </a:solidFill>
                <a:latin typeface="Times New Roman" charset="0"/>
                <a:ea typeface="DejaVu Sans" charset="0"/>
                <a:cs typeface="DejaVu Sans" charset="0"/>
              </a:defRPr>
            </a:lvl1pPr>
          </a:lstStyle>
          <a:p>
            <a:fld id="{A973AC64-0B21-034E-912A-EF3BE05B3051}" type="slidenum">
              <a:rPr lang="en-IN" altLang="en-US"/>
              <a:pPr/>
              <a:t>‹#›</a:t>
            </a:fld>
            <a:endParaRPr lang="en-IN"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p:nvPr>
        </p:nvSpPr>
        <p:spPr/>
        <p:txBody>
          <a:bodyPr/>
          <a:lstStyle>
            <a:lvl1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9pPr>
          </a:lstStyle>
          <a:p>
            <a:pPr>
              <a:buClrTx/>
              <a:buFontTx/>
              <a:buNone/>
            </a:pPr>
            <a:fld id="{7F06CF60-3454-684F-885D-8209E0F9A6B9}" type="slidenum">
              <a:rPr lang="en-IN" altLang="en-US">
                <a:solidFill>
                  <a:srgbClr val="000000"/>
                </a:solidFill>
                <a:latin typeface="Times New Roman" charset="0"/>
                <a:ea typeface="DejaVu Sans" charset="0"/>
                <a:cs typeface="DejaVu Sans" charset="0"/>
              </a:rPr>
              <a:pPr>
                <a:buClrTx/>
                <a:buFontTx/>
                <a:buNone/>
              </a:pPr>
              <a:t>1</a:t>
            </a:fld>
            <a:endParaRPr lang="en-IN" altLang="en-US">
              <a:solidFill>
                <a:srgbClr val="000000"/>
              </a:solidFill>
              <a:latin typeface="Times New Roman" charset="0"/>
              <a:ea typeface="DejaVu Sans" charset="0"/>
              <a:cs typeface="DejaVu Sans" charset="0"/>
            </a:endParaRPr>
          </a:p>
        </p:txBody>
      </p:sp>
      <p:sp>
        <p:nvSpPr>
          <p:cNvPr id="29697"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a:lnSpc>
                <a:spcPct val="95000"/>
              </a:lnSpc>
              <a:buClrTx/>
              <a:buFontTx/>
              <a:buNone/>
            </a:pPr>
            <a:fld id="{A45197ED-66E9-7C4A-943F-6866F081E7BC}" type="slidenum">
              <a:rPr lang="en-IN" altLang="en-US" sz="1400">
                <a:solidFill>
                  <a:srgbClr val="000000"/>
                </a:solidFill>
                <a:latin typeface="Times New Roman" charset="0"/>
                <a:ea typeface="DejaVu Sans" charset="0"/>
                <a:cs typeface="DejaVu Sans" charset="0"/>
              </a:rPr>
              <a:pPr algn="r" eaLnBrk="1">
                <a:lnSpc>
                  <a:spcPct val="95000"/>
                </a:lnSpc>
                <a:buClrTx/>
                <a:buFontTx/>
                <a:buNone/>
              </a:pPr>
              <a:t>1</a:t>
            </a:fld>
            <a:endParaRPr lang="en-IN" altLang="en-US" sz="1400">
              <a:solidFill>
                <a:srgbClr val="000000"/>
              </a:solidFill>
              <a:latin typeface="Times New Roman" charset="0"/>
              <a:ea typeface="DejaVu Sans" charset="0"/>
              <a:cs typeface="DejaVu Sans" charset="0"/>
            </a:endParaRPr>
          </a:p>
        </p:txBody>
      </p:sp>
      <p:sp>
        <p:nvSpPr>
          <p:cNvPr id="29698" name="Text Box 2"/>
          <p:cNvSpPr txBox="1">
            <a:spLocks noGrp="1" noRot="1" noChangeAspect="1" noChangeArrowheads="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9699"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pPr>
            <a:endParaRPr lang="en-US" altLang="en-US"/>
          </a:p>
        </p:txBody>
      </p:sp>
      <p:sp>
        <p:nvSpPr>
          <p:cNvPr id="29700"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hangingPunct="1">
              <a:buClrTx/>
              <a:buFontTx/>
              <a:buNone/>
            </a:pPr>
            <a:fld id="{18764222-41E3-AF4E-AA1C-7941E81F4EA5}" type="slidenum">
              <a:rPr lang="en-IN" altLang="en-US" sz="1200">
                <a:solidFill>
                  <a:srgbClr val="000000"/>
                </a:solidFill>
                <a:latin typeface="Calibri" charset="0"/>
              </a:rPr>
              <a:pPr algn="r" eaLnBrk="1" hangingPunct="1">
                <a:buClrTx/>
                <a:buFontTx/>
                <a:buNone/>
              </a:pPr>
              <a:t>1</a:t>
            </a:fld>
            <a:endParaRPr lang="en-IN" altLang="en-US" sz="1200">
              <a:solidFill>
                <a:srgbClr val="000000"/>
              </a:solidFill>
              <a:latin typeface="Calibri" charset="0"/>
            </a:endParaRPr>
          </a:p>
        </p:txBody>
      </p:sp>
    </p:spTree>
    <p:extLst>
      <p:ext uri="{BB962C8B-B14F-4D97-AF65-F5344CB8AC3E}">
        <p14:creationId xmlns:p14="http://schemas.microsoft.com/office/powerpoint/2010/main" val="84693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p:nvPr>
        </p:nvSpPr>
        <p:spPr/>
        <p:txBody>
          <a:bodyPr/>
          <a:lstStyle>
            <a:lvl1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9pPr>
          </a:lstStyle>
          <a:p>
            <a:pPr>
              <a:buClrTx/>
              <a:buFontTx/>
              <a:buNone/>
            </a:pPr>
            <a:fld id="{DF35CEC3-1EE0-BA47-9AB5-F42061989918}" type="slidenum">
              <a:rPr lang="en-IN" altLang="en-US">
                <a:solidFill>
                  <a:srgbClr val="000000"/>
                </a:solidFill>
                <a:latin typeface="Times New Roman" charset="0"/>
                <a:ea typeface="DejaVu Sans" charset="0"/>
                <a:cs typeface="DejaVu Sans" charset="0"/>
              </a:rPr>
              <a:pPr>
                <a:buClrTx/>
                <a:buFontTx/>
                <a:buNone/>
              </a:pPr>
              <a:t>10</a:t>
            </a:fld>
            <a:endParaRPr lang="en-IN" altLang="en-US">
              <a:solidFill>
                <a:srgbClr val="000000"/>
              </a:solidFill>
              <a:latin typeface="Times New Roman" charset="0"/>
              <a:ea typeface="DejaVu Sans" charset="0"/>
              <a:cs typeface="DejaVu Sans" charset="0"/>
            </a:endParaRPr>
          </a:p>
        </p:txBody>
      </p:sp>
      <p:sp>
        <p:nvSpPr>
          <p:cNvPr id="38913"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a:lnSpc>
                <a:spcPct val="95000"/>
              </a:lnSpc>
              <a:buClrTx/>
              <a:buFontTx/>
              <a:buNone/>
            </a:pPr>
            <a:fld id="{7B6537C7-7C58-064B-9936-F7F48D532B74}" type="slidenum">
              <a:rPr lang="en-IN" altLang="en-US" sz="1400">
                <a:solidFill>
                  <a:srgbClr val="000000"/>
                </a:solidFill>
                <a:latin typeface="Times New Roman" charset="0"/>
                <a:ea typeface="DejaVu Sans" charset="0"/>
                <a:cs typeface="DejaVu Sans" charset="0"/>
              </a:rPr>
              <a:pPr algn="r" eaLnBrk="1">
                <a:lnSpc>
                  <a:spcPct val="95000"/>
                </a:lnSpc>
                <a:buClrTx/>
                <a:buFontTx/>
                <a:buNone/>
              </a:pPr>
              <a:t>10</a:t>
            </a:fld>
            <a:endParaRPr lang="en-IN" altLang="en-US" sz="1400">
              <a:solidFill>
                <a:srgbClr val="000000"/>
              </a:solidFill>
              <a:latin typeface="Times New Roman" charset="0"/>
              <a:ea typeface="DejaVu Sans" charset="0"/>
              <a:cs typeface="DejaVu Sans" charset="0"/>
            </a:endParaRPr>
          </a:p>
        </p:txBody>
      </p:sp>
      <p:sp>
        <p:nvSpPr>
          <p:cNvPr id="38914" name="Text Box 2"/>
          <p:cNvSpPr txBox="1">
            <a:spLocks noGrp="1" noRot="1" noChangeAspect="1" noChangeArrowheads="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8915"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pPr>
            <a:endParaRPr lang="en-US" altLang="en-US"/>
          </a:p>
        </p:txBody>
      </p:sp>
      <p:sp>
        <p:nvSpPr>
          <p:cNvPr id="38916"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hangingPunct="1">
              <a:buClrTx/>
              <a:buFontTx/>
              <a:buNone/>
            </a:pPr>
            <a:fld id="{7190B410-E138-874E-BE37-925E50C63803}" type="slidenum">
              <a:rPr lang="en-IN" altLang="en-US" sz="1200">
                <a:solidFill>
                  <a:srgbClr val="000000"/>
                </a:solidFill>
                <a:latin typeface="Calibri" charset="0"/>
              </a:rPr>
              <a:pPr algn="r" eaLnBrk="1" hangingPunct="1">
                <a:buClrTx/>
                <a:buFontTx/>
                <a:buNone/>
              </a:pPr>
              <a:t>10</a:t>
            </a:fld>
            <a:endParaRPr lang="en-IN" altLang="en-US" sz="1200">
              <a:solidFill>
                <a:srgbClr val="000000"/>
              </a:solidFill>
              <a:latin typeface="Calibri" charset="0"/>
            </a:endParaRPr>
          </a:p>
        </p:txBody>
      </p:sp>
    </p:spTree>
    <p:extLst>
      <p:ext uri="{BB962C8B-B14F-4D97-AF65-F5344CB8AC3E}">
        <p14:creationId xmlns:p14="http://schemas.microsoft.com/office/powerpoint/2010/main" val="102520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p:nvPr>
        </p:nvSpPr>
        <p:spPr/>
        <p:txBody>
          <a:bodyPr/>
          <a:lstStyle>
            <a:lvl1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9pPr>
          </a:lstStyle>
          <a:p>
            <a:pPr>
              <a:buClrTx/>
              <a:buFontTx/>
              <a:buNone/>
            </a:pPr>
            <a:fld id="{3871FDB5-C2E2-814F-88BA-5CEF56B03AD1}" type="slidenum">
              <a:rPr lang="en-IN" altLang="en-US">
                <a:solidFill>
                  <a:srgbClr val="000000"/>
                </a:solidFill>
                <a:latin typeface="Times New Roman" charset="0"/>
                <a:ea typeface="DejaVu Sans" charset="0"/>
                <a:cs typeface="DejaVu Sans" charset="0"/>
              </a:rPr>
              <a:pPr>
                <a:buClrTx/>
                <a:buFontTx/>
                <a:buNone/>
              </a:pPr>
              <a:t>11</a:t>
            </a:fld>
            <a:endParaRPr lang="en-IN" altLang="en-US">
              <a:solidFill>
                <a:srgbClr val="000000"/>
              </a:solidFill>
              <a:latin typeface="Times New Roman" charset="0"/>
              <a:ea typeface="DejaVu Sans" charset="0"/>
              <a:cs typeface="DejaVu Sans" charset="0"/>
            </a:endParaRPr>
          </a:p>
        </p:txBody>
      </p:sp>
      <p:sp>
        <p:nvSpPr>
          <p:cNvPr id="39937"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a:lnSpc>
                <a:spcPct val="95000"/>
              </a:lnSpc>
              <a:buClrTx/>
              <a:buFontTx/>
              <a:buNone/>
            </a:pPr>
            <a:fld id="{521324A6-4727-9346-864E-845E9662CD57}" type="slidenum">
              <a:rPr lang="en-IN" altLang="en-US" sz="1400">
                <a:solidFill>
                  <a:srgbClr val="000000"/>
                </a:solidFill>
                <a:latin typeface="Times New Roman" charset="0"/>
                <a:ea typeface="DejaVu Sans" charset="0"/>
                <a:cs typeface="DejaVu Sans" charset="0"/>
              </a:rPr>
              <a:pPr algn="r" eaLnBrk="1">
                <a:lnSpc>
                  <a:spcPct val="95000"/>
                </a:lnSpc>
                <a:buClrTx/>
                <a:buFontTx/>
                <a:buNone/>
              </a:pPr>
              <a:t>11</a:t>
            </a:fld>
            <a:endParaRPr lang="en-IN" altLang="en-US" sz="1400">
              <a:solidFill>
                <a:srgbClr val="000000"/>
              </a:solidFill>
              <a:latin typeface="Times New Roman" charset="0"/>
              <a:ea typeface="DejaVu Sans" charset="0"/>
              <a:cs typeface="DejaVu Sans" charset="0"/>
            </a:endParaRPr>
          </a:p>
        </p:txBody>
      </p:sp>
      <p:sp>
        <p:nvSpPr>
          <p:cNvPr id="39938" name="Text Box 2"/>
          <p:cNvSpPr txBox="1">
            <a:spLocks noGrp="1" noRot="1" noChangeAspect="1" noChangeArrowheads="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9939"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pPr>
            <a:endParaRPr lang="en-US" altLang="en-US"/>
          </a:p>
        </p:txBody>
      </p:sp>
      <p:sp>
        <p:nvSpPr>
          <p:cNvPr id="39940"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hangingPunct="1">
              <a:buClrTx/>
              <a:buFontTx/>
              <a:buNone/>
            </a:pPr>
            <a:fld id="{6667FE6C-9B26-4247-95AB-25FFC9777DD2}" type="slidenum">
              <a:rPr lang="en-IN" altLang="en-US" sz="1200">
                <a:solidFill>
                  <a:srgbClr val="000000"/>
                </a:solidFill>
                <a:latin typeface="Calibri" charset="0"/>
              </a:rPr>
              <a:pPr algn="r" eaLnBrk="1" hangingPunct="1">
                <a:buClrTx/>
                <a:buFontTx/>
                <a:buNone/>
              </a:pPr>
              <a:t>11</a:t>
            </a:fld>
            <a:endParaRPr lang="en-IN" altLang="en-US" sz="1200">
              <a:solidFill>
                <a:srgbClr val="000000"/>
              </a:solidFill>
              <a:latin typeface="Calibri" charset="0"/>
            </a:endParaRPr>
          </a:p>
        </p:txBody>
      </p:sp>
    </p:spTree>
    <p:extLst>
      <p:ext uri="{BB962C8B-B14F-4D97-AF65-F5344CB8AC3E}">
        <p14:creationId xmlns:p14="http://schemas.microsoft.com/office/powerpoint/2010/main" val="1350490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p:nvPr>
        </p:nvSpPr>
        <p:spPr/>
        <p:txBody>
          <a:bodyPr/>
          <a:lstStyle>
            <a:lvl1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9pPr>
          </a:lstStyle>
          <a:p>
            <a:pPr>
              <a:buClrTx/>
              <a:buFontTx/>
              <a:buNone/>
            </a:pPr>
            <a:fld id="{E60635E6-1202-614E-BE6A-E4EFBF864108}" type="slidenum">
              <a:rPr lang="en-IN" altLang="en-US">
                <a:solidFill>
                  <a:srgbClr val="000000"/>
                </a:solidFill>
                <a:latin typeface="Times New Roman" charset="0"/>
                <a:ea typeface="DejaVu Sans" charset="0"/>
                <a:cs typeface="DejaVu Sans" charset="0"/>
              </a:rPr>
              <a:pPr>
                <a:buClrTx/>
                <a:buFontTx/>
                <a:buNone/>
              </a:pPr>
              <a:t>12</a:t>
            </a:fld>
            <a:endParaRPr lang="en-IN" altLang="en-US">
              <a:solidFill>
                <a:srgbClr val="000000"/>
              </a:solidFill>
              <a:latin typeface="Times New Roman" charset="0"/>
              <a:ea typeface="DejaVu Sans" charset="0"/>
              <a:cs typeface="DejaVu Sans" charset="0"/>
            </a:endParaRPr>
          </a:p>
        </p:txBody>
      </p:sp>
      <p:sp>
        <p:nvSpPr>
          <p:cNvPr id="4096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a:lnSpc>
                <a:spcPct val="95000"/>
              </a:lnSpc>
              <a:buClrTx/>
              <a:buFontTx/>
              <a:buNone/>
            </a:pPr>
            <a:fld id="{88696295-EF33-B24C-BBE0-12082DDFA907}" type="slidenum">
              <a:rPr lang="en-IN" altLang="en-US" sz="1400">
                <a:solidFill>
                  <a:srgbClr val="000000"/>
                </a:solidFill>
                <a:latin typeface="Times New Roman" charset="0"/>
                <a:ea typeface="DejaVu Sans" charset="0"/>
                <a:cs typeface="DejaVu Sans" charset="0"/>
              </a:rPr>
              <a:pPr algn="r" eaLnBrk="1">
                <a:lnSpc>
                  <a:spcPct val="95000"/>
                </a:lnSpc>
                <a:buClrTx/>
                <a:buFontTx/>
                <a:buNone/>
              </a:pPr>
              <a:t>12</a:t>
            </a:fld>
            <a:endParaRPr lang="en-IN" altLang="en-US" sz="1400">
              <a:solidFill>
                <a:srgbClr val="000000"/>
              </a:solidFill>
              <a:latin typeface="Times New Roman" charset="0"/>
              <a:ea typeface="DejaVu Sans" charset="0"/>
              <a:cs typeface="DejaVu Sans" charset="0"/>
            </a:endParaRPr>
          </a:p>
        </p:txBody>
      </p:sp>
      <p:sp>
        <p:nvSpPr>
          <p:cNvPr id="40962" name="Text Box 2"/>
          <p:cNvSpPr txBox="1">
            <a:spLocks noGrp="1" noRot="1" noChangeAspect="1" noChangeArrowheads="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3"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pPr>
            <a:endParaRPr lang="en-US" altLang="en-US"/>
          </a:p>
        </p:txBody>
      </p:sp>
      <p:sp>
        <p:nvSpPr>
          <p:cNvPr id="40964"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hangingPunct="1">
              <a:buClrTx/>
              <a:buFontTx/>
              <a:buNone/>
            </a:pPr>
            <a:fld id="{E3391575-567E-424C-8A87-B0029CEE1F22}" type="slidenum">
              <a:rPr lang="en-IN" altLang="en-US" sz="1200">
                <a:solidFill>
                  <a:srgbClr val="000000"/>
                </a:solidFill>
                <a:latin typeface="Calibri" charset="0"/>
              </a:rPr>
              <a:pPr algn="r" eaLnBrk="1" hangingPunct="1">
                <a:buClrTx/>
                <a:buFontTx/>
                <a:buNone/>
              </a:pPr>
              <a:t>12</a:t>
            </a:fld>
            <a:endParaRPr lang="en-IN" altLang="en-US" sz="1200">
              <a:solidFill>
                <a:srgbClr val="000000"/>
              </a:solidFill>
              <a:latin typeface="Calibri" charset="0"/>
            </a:endParaRPr>
          </a:p>
        </p:txBody>
      </p:sp>
    </p:spTree>
    <p:extLst>
      <p:ext uri="{BB962C8B-B14F-4D97-AF65-F5344CB8AC3E}">
        <p14:creationId xmlns:p14="http://schemas.microsoft.com/office/powerpoint/2010/main" val="783368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p:nvPr>
        </p:nvSpPr>
        <p:spPr/>
        <p:txBody>
          <a:bodyPr/>
          <a:lstStyle>
            <a:lvl1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9pPr>
          </a:lstStyle>
          <a:p>
            <a:pPr>
              <a:buClrTx/>
              <a:buFontTx/>
              <a:buNone/>
            </a:pPr>
            <a:fld id="{7885C719-2C25-4C44-855D-5349D5D529C8}" type="slidenum">
              <a:rPr lang="en-IN" altLang="en-US">
                <a:solidFill>
                  <a:srgbClr val="000000"/>
                </a:solidFill>
                <a:latin typeface="Times New Roman" charset="0"/>
                <a:ea typeface="DejaVu Sans" charset="0"/>
                <a:cs typeface="DejaVu Sans" charset="0"/>
              </a:rPr>
              <a:pPr>
                <a:buClrTx/>
                <a:buFontTx/>
                <a:buNone/>
              </a:pPr>
              <a:t>13</a:t>
            </a:fld>
            <a:endParaRPr lang="en-IN" altLang="en-US">
              <a:solidFill>
                <a:srgbClr val="000000"/>
              </a:solidFill>
              <a:latin typeface="Times New Roman" charset="0"/>
              <a:ea typeface="DejaVu Sans" charset="0"/>
              <a:cs typeface="DejaVu Sans" charset="0"/>
            </a:endParaRPr>
          </a:p>
        </p:txBody>
      </p:sp>
      <p:sp>
        <p:nvSpPr>
          <p:cNvPr id="41985"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a:lnSpc>
                <a:spcPct val="95000"/>
              </a:lnSpc>
              <a:buClrTx/>
              <a:buFontTx/>
              <a:buNone/>
            </a:pPr>
            <a:fld id="{87267FA3-C67F-9044-B03E-31FEB97EE8A2}" type="slidenum">
              <a:rPr lang="en-IN" altLang="en-US" sz="1400">
                <a:solidFill>
                  <a:srgbClr val="000000"/>
                </a:solidFill>
                <a:latin typeface="Times New Roman" charset="0"/>
                <a:ea typeface="DejaVu Sans" charset="0"/>
                <a:cs typeface="DejaVu Sans" charset="0"/>
              </a:rPr>
              <a:pPr algn="r" eaLnBrk="1">
                <a:lnSpc>
                  <a:spcPct val="95000"/>
                </a:lnSpc>
                <a:buClrTx/>
                <a:buFontTx/>
                <a:buNone/>
              </a:pPr>
              <a:t>13</a:t>
            </a:fld>
            <a:endParaRPr lang="en-IN" altLang="en-US" sz="1400">
              <a:solidFill>
                <a:srgbClr val="000000"/>
              </a:solidFill>
              <a:latin typeface="Times New Roman" charset="0"/>
              <a:ea typeface="DejaVu Sans" charset="0"/>
              <a:cs typeface="DejaVu Sans" charset="0"/>
            </a:endParaRPr>
          </a:p>
        </p:txBody>
      </p:sp>
      <p:sp>
        <p:nvSpPr>
          <p:cNvPr id="41986" name="Text Box 2"/>
          <p:cNvSpPr txBox="1">
            <a:spLocks noGrp="1" noRot="1" noChangeAspect="1" noChangeArrowheads="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1987"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pPr>
            <a:endParaRPr lang="en-US" altLang="en-US"/>
          </a:p>
        </p:txBody>
      </p:sp>
      <p:sp>
        <p:nvSpPr>
          <p:cNvPr id="41988"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hangingPunct="1">
              <a:buClrTx/>
              <a:buFontTx/>
              <a:buNone/>
            </a:pPr>
            <a:fld id="{5508F28F-20B9-8D4E-90BC-1F5C0DCC4C50}" type="slidenum">
              <a:rPr lang="en-IN" altLang="en-US" sz="1200">
                <a:solidFill>
                  <a:srgbClr val="000000"/>
                </a:solidFill>
                <a:latin typeface="Calibri" charset="0"/>
              </a:rPr>
              <a:pPr algn="r" eaLnBrk="1" hangingPunct="1">
                <a:buClrTx/>
                <a:buFontTx/>
                <a:buNone/>
              </a:pPr>
              <a:t>13</a:t>
            </a:fld>
            <a:endParaRPr lang="en-IN" altLang="en-US" sz="1200">
              <a:solidFill>
                <a:srgbClr val="000000"/>
              </a:solidFill>
              <a:latin typeface="Calibri" charset="0"/>
            </a:endParaRPr>
          </a:p>
        </p:txBody>
      </p:sp>
    </p:spTree>
    <p:extLst>
      <p:ext uri="{BB962C8B-B14F-4D97-AF65-F5344CB8AC3E}">
        <p14:creationId xmlns:p14="http://schemas.microsoft.com/office/powerpoint/2010/main" val="1102520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p:nvPr>
        </p:nvSpPr>
        <p:spPr/>
        <p:txBody>
          <a:bodyPr/>
          <a:lstStyle>
            <a:lvl1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9pPr>
          </a:lstStyle>
          <a:p>
            <a:pPr>
              <a:buClrTx/>
              <a:buFontTx/>
              <a:buNone/>
            </a:pPr>
            <a:fld id="{69B31EC3-F240-5F40-9395-5CA1B73FA260}" type="slidenum">
              <a:rPr lang="en-IN" altLang="en-US">
                <a:solidFill>
                  <a:srgbClr val="000000"/>
                </a:solidFill>
                <a:latin typeface="Times New Roman" charset="0"/>
                <a:ea typeface="DejaVu Sans" charset="0"/>
                <a:cs typeface="DejaVu Sans" charset="0"/>
              </a:rPr>
              <a:pPr>
                <a:buClrTx/>
                <a:buFontTx/>
                <a:buNone/>
              </a:pPr>
              <a:t>14</a:t>
            </a:fld>
            <a:endParaRPr lang="en-IN" altLang="en-US">
              <a:solidFill>
                <a:srgbClr val="000000"/>
              </a:solidFill>
              <a:latin typeface="Times New Roman" charset="0"/>
              <a:ea typeface="DejaVu Sans" charset="0"/>
              <a:cs typeface="DejaVu Sans" charset="0"/>
            </a:endParaRPr>
          </a:p>
        </p:txBody>
      </p:sp>
      <p:sp>
        <p:nvSpPr>
          <p:cNvPr id="43009"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a:lnSpc>
                <a:spcPct val="95000"/>
              </a:lnSpc>
              <a:buClrTx/>
              <a:buFontTx/>
              <a:buNone/>
            </a:pPr>
            <a:fld id="{AE45CFC5-F26D-0543-B3D1-E3A35177B057}" type="slidenum">
              <a:rPr lang="en-IN" altLang="en-US" sz="1400">
                <a:solidFill>
                  <a:srgbClr val="000000"/>
                </a:solidFill>
                <a:latin typeface="Times New Roman" charset="0"/>
                <a:ea typeface="DejaVu Sans" charset="0"/>
                <a:cs typeface="DejaVu Sans" charset="0"/>
              </a:rPr>
              <a:pPr algn="r" eaLnBrk="1">
                <a:lnSpc>
                  <a:spcPct val="95000"/>
                </a:lnSpc>
                <a:buClrTx/>
                <a:buFontTx/>
                <a:buNone/>
              </a:pPr>
              <a:t>14</a:t>
            </a:fld>
            <a:endParaRPr lang="en-IN" altLang="en-US" sz="1400">
              <a:solidFill>
                <a:srgbClr val="000000"/>
              </a:solidFill>
              <a:latin typeface="Times New Roman" charset="0"/>
              <a:ea typeface="DejaVu Sans" charset="0"/>
              <a:cs typeface="DejaVu Sans" charset="0"/>
            </a:endParaRPr>
          </a:p>
        </p:txBody>
      </p:sp>
      <p:sp>
        <p:nvSpPr>
          <p:cNvPr id="43010" name="Text Box 2"/>
          <p:cNvSpPr txBox="1">
            <a:spLocks noGrp="1" noRot="1" noChangeAspect="1" noChangeArrowheads="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3011"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pPr>
            <a:endParaRPr lang="en-US" altLang="en-US"/>
          </a:p>
        </p:txBody>
      </p:sp>
      <p:sp>
        <p:nvSpPr>
          <p:cNvPr id="4301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hangingPunct="1">
              <a:buClrTx/>
              <a:buFontTx/>
              <a:buNone/>
            </a:pPr>
            <a:fld id="{AC86EB73-2439-0541-95C4-DCE04EA2A9E9}" type="slidenum">
              <a:rPr lang="en-IN" altLang="en-US" sz="1200">
                <a:solidFill>
                  <a:srgbClr val="000000"/>
                </a:solidFill>
                <a:latin typeface="Calibri" charset="0"/>
              </a:rPr>
              <a:pPr algn="r" eaLnBrk="1" hangingPunct="1">
                <a:buClrTx/>
                <a:buFontTx/>
                <a:buNone/>
              </a:pPr>
              <a:t>14</a:t>
            </a:fld>
            <a:endParaRPr lang="en-IN" altLang="en-US" sz="1200">
              <a:solidFill>
                <a:srgbClr val="000000"/>
              </a:solidFill>
              <a:latin typeface="Calibri" charset="0"/>
            </a:endParaRPr>
          </a:p>
        </p:txBody>
      </p:sp>
    </p:spTree>
    <p:extLst>
      <p:ext uri="{BB962C8B-B14F-4D97-AF65-F5344CB8AC3E}">
        <p14:creationId xmlns:p14="http://schemas.microsoft.com/office/powerpoint/2010/main" val="2044897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p:nvPr>
        </p:nvSpPr>
        <p:spPr/>
        <p:txBody>
          <a:bodyPr/>
          <a:lstStyle>
            <a:lvl1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9pPr>
          </a:lstStyle>
          <a:p>
            <a:pPr>
              <a:buClrTx/>
              <a:buFontTx/>
              <a:buNone/>
            </a:pPr>
            <a:fld id="{F184A070-0287-1441-8E04-888F25C52E91}" type="slidenum">
              <a:rPr lang="en-IN" altLang="en-US">
                <a:solidFill>
                  <a:srgbClr val="000000"/>
                </a:solidFill>
                <a:latin typeface="Times New Roman" charset="0"/>
                <a:ea typeface="DejaVu Sans" charset="0"/>
                <a:cs typeface="DejaVu Sans" charset="0"/>
              </a:rPr>
              <a:pPr>
                <a:buClrTx/>
                <a:buFontTx/>
                <a:buNone/>
              </a:pPr>
              <a:t>2</a:t>
            </a:fld>
            <a:endParaRPr lang="en-IN" altLang="en-US">
              <a:solidFill>
                <a:srgbClr val="000000"/>
              </a:solidFill>
              <a:latin typeface="Times New Roman" charset="0"/>
              <a:ea typeface="DejaVu Sans" charset="0"/>
              <a:cs typeface="DejaVu Sans" charset="0"/>
            </a:endParaRPr>
          </a:p>
        </p:txBody>
      </p:sp>
      <p:sp>
        <p:nvSpPr>
          <p:cNvPr id="3072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a:lnSpc>
                <a:spcPct val="95000"/>
              </a:lnSpc>
              <a:buClrTx/>
              <a:buFontTx/>
              <a:buNone/>
            </a:pPr>
            <a:fld id="{5E3791E8-1D41-224C-A17D-A695EEAF45D1}" type="slidenum">
              <a:rPr lang="en-IN" altLang="en-US" sz="1400">
                <a:solidFill>
                  <a:srgbClr val="000000"/>
                </a:solidFill>
                <a:latin typeface="Times New Roman" charset="0"/>
                <a:ea typeface="DejaVu Sans" charset="0"/>
                <a:cs typeface="DejaVu Sans" charset="0"/>
              </a:rPr>
              <a:pPr algn="r" eaLnBrk="1">
                <a:lnSpc>
                  <a:spcPct val="95000"/>
                </a:lnSpc>
                <a:buClrTx/>
                <a:buFontTx/>
                <a:buNone/>
              </a:pPr>
              <a:t>2</a:t>
            </a:fld>
            <a:endParaRPr lang="en-IN" altLang="en-US" sz="1400">
              <a:solidFill>
                <a:srgbClr val="000000"/>
              </a:solidFill>
              <a:latin typeface="Times New Roman" charset="0"/>
              <a:ea typeface="DejaVu Sans" charset="0"/>
              <a:cs typeface="DejaVu Sans" charset="0"/>
            </a:endParaRPr>
          </a:p>
        </p:txBody>
      </p:sp>
      <p:sp>
        <p:nvSpPr>
          <p:cNvPr id="30722" name="Text Box 2"/>
          <p:cNvSpPr txBox="1">
            <a:spLocks noGrp="1" noRot="1" noChangeAspect="1" noChangeArrowheads="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0723"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pPr>
            <a:endParaRPr lang="en-US" altLang="en-US"/>
          </a:p>
        </p:txBody>
      </p:sp>
      <p:sp>
        <p:nvSpPr>
          <p:cNvPr id="30724"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hangingPunct="1">
              <a:buClrTx/>
              <a:buFontTx/>
              <a:buNone/>
            </a:pPr>
            <a:fld id="{EE0CE632-1060-D644-A899-13BF932978AE}" type="slidenum">
              <a:rPr lang="en-IN" altLang="en-US" sz="1200">
                <a:solidFill>
                  <a:srgbClr val="000000"/>
                </a:solidFill>
                <a:latin typeface="Calibri" charset="0"/>
              </a:rPr>
              <a:pPr algn="r" eaLnBrk="1" hangingPunct="1">
                <a:buClrTx/>
                <a:buFontTx/>
                <a:buNone/>
              </a:pPr>
              <a:t>2</a:t>
            </a:fld>
            <a:endParaRPr lang="en-IN" altLang="en-US" sz="1200">
              <a:solidFill>
                <a:srgbClr val="000000"/>
              </a:solidFill>
              <a:latin typeface="Calibri" charset="0"/>
            </a:endParaRPr>
          </a:p>
        </p:txBody>
      </p:sp>
    </p:spTree>
    <p:extLst>
      <p:ext uri="{BB962C8B-B14F-4D97-AF65-F5344CB8AC3E}">
        <p14:creationId xmlns:p14="http://schemas.microsoft.com/office/powerpoint/2010/main" val="168169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p:nvPr>
        </p:nvSpPr>
        <p:spPr/>
        <p:txBody>
          <a:bodyPr/>
          <a:lstStyle>
            <a:lvl1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9pPr>
          </a:lstStyle>
          <a:p>
            <a:pPr>
              <a:buClrTx/>
              <a:buFontTx/>
              <a:buNone/>
            </a:pPr>
            <a:fld id="{15BA2848-EA26-0A44-BAA0-32E96735A329}" type="slidenum">
              <a:rPr lang="en-IN" altLang="en-US">
                <a:solidFill>
                  <a:srgbClr val="000000"/>
                </a:solidFill>
                <a:latin typeface="Times New Roman" charset="0"/>
                <a:ea typeface="DejaVu Sans" charset="0"/>
                <a:cs typeface="DejaVu Sans" charset="0"/>
              </a:rPr>
              <a:pPr>
                <a:buClrTx/>
                <a:buFontTx/>
                <a:buNone/>
              </a:pPr>
              <a:t>3</a:t>
            </a:fld>
            <a:endParaRPr lang="en-IN" altLang="en-US">
              <a:solidFill>
                <a:srgbClr val="000000"/>
              </a:solidFill>
              <a:latin typeface="Times New Roman" charset="0"/>
              <a:ea typeface="DejaVu Sans" charset="0"/>
              <a:cs typeface="DejaVu Sans" charset="0"/>
            </a:endParaRPr>
          </a:p>
        </p:txBody>
      </p:sp>
      <p:sp>
        <p:nvSpPr>
          <p:cNvPr id="31745"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a:lnSpc>
                <a:spcPct val="95000"/>
              </a:lnSpc>
              <a:buClrTx/>
              <a:buFontTx/>
              <a:buNone/>
            </a:pPr>
            <a:fld id="{E9D53C25-E035-C949-AC1E-B5433D7BDF77}" type="slidenum">
              <a:rPr lang="en-IN" altLang="en-US" sz="1400">
                <a:solidFill>
                  <a:srgbClr val="000000"/>
                </a:solidFill>
                <a:latin typeface="Times New Roman" charset="0"/>
                <a:ea typeface="DejaVu Sans" charset="0"/>
                <a:cs typeface="DejaVu Sans" charset="0"/>
              </a:rPr>
              <a:pPr algn="r" eaLnBrk="1">
                <a:lnSpc>
                  <a:spcPct val="95000"/>
                </a:lnSpc>
                <a:buClrTx/>
                <a:buFontTx/>
                <a:buNone/>
              </a:pPr>
              <a:t>3</a:t>
            </a:fld>
            <a:endParaRPr lang="en-IN" altLang="en-US" sz="1400">
              <a:solidFill>
                <a:srgbClr val="000000"/>
              </a:solidFill>
              <a:latin typeface="Times New Roman" charset="0"/>
              <a:ea typeface="DejaVu Sans" charset="0"/>
              <a:cs typeface="DejaVu Sans" charset="0"/>
            </a:endParaRPr>
          </a:p>
        </p:txBody>
      </p:sp>
      <p:sp>
        <p:nvSpPr>
          <p:cNvPr id="31746" name="Text Box 2"/>
          <p:cNvSpPr txBox="1">
            <a:spLocks noGrp="1" noRot="1" noChangeAspect="1" noChangeArrowheads="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1747"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pPr>
            <a:endParaRPr lang="en-US" altLang="en-US"/>
          </a:p>
        </p:txBody>
      </p:sp>
      <p:sp>
        <p:nvSpPr>
          <p:cNvPr id="31748"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hangingPunct="1">
              <a:buClrTx/>
              <a:buFontTx/>
              <a:buNone/>
            </a:pPr>
            <a:fld id="{02E0281A-96B8-4343-A279-06A19B3E2A2F}" type="slidenum">
              <a:rPr lang="en-IN" altLang="en-US" sz="1200">
                <a:solidFill>
                  <a:srgbClr val="000000"/>
                </a:solidFill>
                <a:latin typeface="Calibri" charset="0"/>
              </a:rPr>
              <a:pPr algn="r" eaLnBrk="1" hangingPunct="1">
                <a:buClrTx/>
                <a:buFontTx/>
                <a:buNone/>
              </a:pPr>
              <a:t>3</a:t>
            </a:fld>
            <a:endParaRPr lang="en-IN" altLang="en-US" sz="1200">
              <a:solidFill>
                <a:srgbClr val="000000"/>
              </a:solidFill>
              <a:latin typeface="Calibri" charset="0"/>
            </a:endParaRPr>
          </a:p>
        </p:txBody>
      </p:sp>
    </p:spTree>
    <p:extLst>
      <p:ext uri="{BB962C8B-B14F-4D97-AF65-F5344CB8AC3E}">
        <p14:creationId xmlns:p14="http://schemas.microsoft.com/office/powerpoint/2010/main" val="171463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p:nvPr>
        </p:nvSpPr>
        <p:spPr/>
        <p:txBody>
          <a:bodyPr/>
          <a:lstStyle>
            <a:lvl1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9pPr>
          </a:lstStyle>
          <a:p>
            <a:pPr>
              <a:buClrTx/>
              <a:buFontTx/>
              <a:buNone/>
            </a:pPr>
            <a:fld id="{463CEA7D-6F36-4844-AB3A-871BB390E219}" type="slidenum">
              <a:rPr lang="en-IN" altLang="en-US">
                <a:solidFill>
                  <a:srgbClr val="000000"/>
                </a:solidFill>
                <a:latin typeface="Times New Roman" charset="0"/>
                <a:ea typeface="DejaVu Sans" charset="0"/>
                <a:cs typeface="DejaVu Sans" charset="0"/>
              </a:rPr>
              <a:pPr>
                <a:buClrTx/>
                <a:buFontTx/>
                <a:buNone/>
              </a:pPr>
              <a:t>4</a:t>
            </a:fld>
            <a:endParaRPr lang="en-IN" altLang="en-US">
              <a:solidFill>
                <a:srgbClr val="000000"/>
              </a:solidFill>
              <a:latin typeface="Times New Roman" charset="0"/>
              <a:ea typeface="DejaVu Sans" charset="0"/>
              <a:cs typeface="DejaVu Sans" charset="0"/>
            </a:endParaRPr>
          </a:p>
        </p:txBody>
      </p:sp>
      <p:sp>
        <p:nvSpPr>
          <p:cNvPr id="32769"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a:lnSpc>
                <a:spcPct val="95000"/>
              </a:lnSpc>
              <a:buClrTx/>
              <a:buFontTx/>
              <a:buNone/>
            </a:pPr>
            <a:fld id="{A9DBFDD4-7B8F-3A46-9384-0E9F2CD9A149}" type="slidenum">
              <a:rPr lang="en-IN" altLang="en-US" sz="1400">
                <a:solidFill>
                  <a:srgbClr val="000000"/>
                </a:solidFill>
                <a:latin typeface="Times New Roman" charset="0"/>
                <a:ea typeface="DejaVu Sans" charset="0"/>
                <a:cs typeface="DejaVu Sans" charset="0"/>
              </a:rPr>
              <a:pPr algn="r" eaLnBrk="1">
                <a:lnSpc>
                  <a:spcPct val="95000"/>
                </a:lnSpc>
                <a:buClrTx/>
                <a:buFontTx/>
                <a:buNone/>
              </a:pPr>
              <a:t>4</a:t>
            </a:fld>
            <a:endParaRPr lang="en-IN" altLang="en-US" sz="1400">
              <a:solidFill>
                <a:srgbClr val="000000"/>
              </a:solidFill>
              <a:latin typeface="Times New Roman" charset="0"/>
              <a:ea typeface="DejaVu Sans" charset="0"/>
              <a:cs typeface="DejaVu Sans" charset="0"/>
            </a:endParaRPr>
          </a:p>
        </p:txBody>
      </p:sp>
      <p:sp>
        <p:nvSpPr>
          <p:cNvPr id="32770" name="Text Box 2"/>
          <p:cNvSpPr txBox="1">
            <a:spLocks noGrp="1" noRot="1" noChangeAspect="1" noChangeArrowheads="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2771"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pPr>
            <a:endParaRPr lang="en-US" altLang="en-US"/>
          </a:p>
        </p:txBody>
      </p:sp>
      <p:sp>
        <p:nvSpPr>
          <p:cNvPr id="3277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hangingPunct="1">
              <a:buClrTx/>
              <a:buFontTx/>
              <a:buNone/>
            </a:pPr>
            <a:fld id="{14ECB4A0-0CE5-B24A-A9D7-CCE944B0842A}" type="slidenum">
              <a:rPr lang="en-IN" altLang="en-US" sz="1200">
                <a:solidFill>
                  <a:srgbClr val="000000"/>
                </a:solidFill>
                <a:latin typeface="Calibri" charset="0"/>
              </a:rPr>
              <a:pPr algn="r" eaLnBrk="1" hangingPunct="1">
                <a:buClrTx/>
                <a:buFontTx/>
                <a:buNone/>
              </a:pPr>
              <a:t>4</a:t>
            </a:fld>
            <a:endParaRPr lang="en-IN" altLang="en-US" sz="1200">
              <a:solidFill>
                <a:srgbClr val="000000"/>
              </a:solidFill>
              <a:latin typeface="Calibri" charset="0"/>
            </a:endParaRPr>
          </a:p>
        </p:txBody>
      </p:sp>
    </p:spTree>
    <p:extLst>
      <p:ext uri="{BB962C8B-B14F-4D97-AF65-F5344CB8AC3E}">
        <p14:creationId xmlns:p14="http://schemas.microsoft.com/office/powerpoint/2010/main" val="195774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p:nvPr>
        </p:nvSpPr>
        <p:spPr/>
        <p:txBody>
          <a:bodyPr/>
          <a:lstStyle>
            <a:lvl1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9pPr>
          </a:lstStyle>
          <a:p>
            <a:pPr>
              <a:buClrTx/>
              <a:buFontTx/>
              <a:buNone/>
            </a:pPr>
            <a:fld id="{4AF8CEE2-C1D1-094B-AEA1-F148A6AB0339}" type="slidenum">
              <a:rPr lang="en-IN" altLang="en-US">
                <a:solidFill>
                  <a:srgbClr val="000000"/>
                </a:solidFill>
                <a:latin typeface="Times New Roman" charset="0"/>
                <a:ea typeface="DejaVu Sans" charset="0"/>
                <a:cs typeface="DejaVu Sans" charset="0"/>
              </a:rPr>
              <a:pPr>
                <a:buClrTx/>
                <a:buFontTx/>
                <a:buNone/>
              </a:pPr>
              <a:t>5</a:t>
            </a:fld>
            <a:endParaRPr lang="en-IN" altLang="en-US">
              <a:solidFill>
                <a:srgbClr val="000000"/>
              </a:solidFill>
              <a:latin typeface="Times New Roman" charset="0"/>
              <a:ea typeface="DejaVu Sans" charset="0"/>
              <a:cs typeface="DejaVu Sans" charset="0"/>
            </a:endParaRPr>
          </a:p>
        </p:txBody>
      </p:sp>
      <p:sp>
        <p:nvSpPr>
          <p:cNvPr id="33793"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a:lnSpc>
                <a:spcPct val="95000"/>
              </a:lnSpc>
              <a:buClrTx/>
              <a:buFontTx/>
              <a:buNone/>
            </a:pPr>
            <a:fld id="{1FF9664B-A797-D04F-AC83-20AF3AA3B0B0}" type="slidenum">
              <a:rPr lang="en-IN" altLang="en-US" sz="1400">
                <a:solidFill>
                  <a:srgbClr val="000000"/>
                </a:solidFill>
                <a:latin typeface="Times New Roman" charset="0"/>
                <a:ea typeface="DejaVu Sans" charset="0"/>
                <a:cs typeface="DejaVu Sans" charset="0"/>
              </a:rPr>
              <a:pPr algn="r" eaLnBrk="1">
                <a:lnSpc>
                  <a:spcPct val="95000"/>
                </a:lnSpc>
                <a:buClrTx/>
                <a:buFontTx/>
                <a:buNone/>
              </a:pPr>
              <a:t>5</a:t>
            </a:fld>
            <a:endParaRPr lang="en-IN" altLang="en-US" sz="1400">
              <a:solidFill>
                <a:srgbClr val="000000"/>
              </a:solidFill>
              <a:latin typeface="Times New Roman" charset="0"/>
              <a:ea typeface="DejaVu Sans" charset="0"/>
              <a:cs typeface="DejaVu Sans" charset="0"/>
            </a:endParaRPr>
          </a:p>
        </p:txBody>
      </p:sp>
      <p:sp>
        <p:nvSpPr>
          <p:cNvPr id="33794" name="Text Box 2"/>
          <p:cNvSpPr txBox="1">
            <a:spLocks noGrp="1" noRot="1" noChangeAspect="1" noChangeArrowheads="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3795"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pPr>
            <a:endParaRPr lang="en-US" altLang="en-US"/>
          </a:p>
        </p:txBody>
      </p:sp>
      <p:sp>
        <p:nvSpPr>
          <p:cNvPr id="33796"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hangingPunct="1">
              <a:buClrTx/>
              <a:buFontTx/>
              <a:buNone/>
            </a:pPr>
            <a:fld id="{660FE583-CF1C-BF40-AC6B-38ACF5CE4707}" type="slidenum">
              <a:rPr lang="en-IN" altLang="en-US" sz="1200">
                <a:solidFill>
                  <a:srgbClr val="000000"/>
                </a:solidFill>
                <a:latin typeface="Calibri" charset="0"/>
              </a:rPr>
              <a:pPr algn="r" eaLnBrk="1" hangingPunct="1">
                <a:buClrTx/>
                <a:buFontTx/>
                <a:buNone/>
              </a:pPr>
              <a:t>5</a:t>
            </a:fld>
            <a:endParaRPr lang="en-IN" altLang="en-US" sz="1200">
              <a:solidFill>
                <a:srgbClr val="000000"/>
              </a:solidFill>
              <a:latin typeface="Calibri" charset="0"/>
            </a:endParaRPr>
          </a:p>
        </p:txBody>
      </p:sp>
    </p:spTree>
    <p:extLst>
      <p:ext uri="{BB962C8B-B14F-4D97-AF65-F5344CB8AC3E}">
        <p14:creationId xmlns:p14="http://schemas.microsoft.com/office/powerpoint/2010/main" val="42423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p:nvPr>
        </p:nvSpPr>
        <p:spPr/>
        <p:txBody>
          <a:bodyPr/>
          <a:lstStyle>
            <a:lvl1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9pPr>
          </a:lstStyle>
          <a:p>
            <a:pPr>
              <a:buClrTx/>
              <a:buFontTx/>
              <a:buNone/>
            </a:pPr>
            <a:fld id="{26345AA1-414A-2A46-96C7-C2CD82875A1C}" type="slidenum">
              <a:rPr lang="en-IN" altLang="en-US">
                <a:solidFill>
                  <a:srgbClr val="000000"/>
                </a:solidFill>
                <a:latin typeface="Times New Roman" charset="0"/>
                <a:ea typeface="DejaVu Sans" charset="0"/>
                <a:cs typeface="DejaVu Sans" charset="0"/>
              </a:rPr>
              <a:pPr>
                <a:buClrTx/>
                <a:buFontTx/>
                <a:buNone/>
              </a:pPr>
              <a:t>6</a:t>
            </a:fld>
            <a:endParaRPr lang="en-IN" altLang="en-US">
              <a:solidFill>
                <a:srgbClr val="000000"/>
              </a:solidFill>
              <a:latin typeface="Times New Roman" charset="0"/>
              <a:ea typeface="DejaVu Sans" charset="0"/>
              <a:cs typeface="DejaVu Sans" charset="0"/>
            </a:endParaRPr>
          </a:p>
        </p:txBody>
      </p:sp>
      <p:sp>
        <p:nvSpPr>
          <p:cNvPr id="34817"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a:lnSpc>
                <a:spcPct val="95000"/>
              </a:lnSpc>
              <a:buClrTx/>
              <a:buFontTx/>
              <a:buNone/>
            </a:pPr>
            <a:fld id="{20ACC159-C769-114E-B7F3-44DC98445925}" type="slidenum">
              <a:rPr lang="en-IN" altLang="en-US" sz="1400">
                <a:solidFill>
                  <a:srgbClr val="000000"/>
                </a:solidFill>
                <a:latin typeface="Times New Roman" charset="0"/>
                <a:ea typeface="DejaVu Sans" charset="0"/>
                <a:cs typeface="DejaVu Sans" charset="0"/>
              </a:rPr>
              <a:pPr algn="r" eaLnBrk="1">
                <a:lnSpc>
                  <a:spcPct val="95000"/>
                </a:lnSpc>
                <a:buClrTx/>
                <a:buFontTx/>
                <a:buNone/>
              </a:pPr>
              <a:t>6</a:t>
            </a:fld>
            <a:endParaRPr lang="en-IN" altLang="en-US" sz="1400">
              <a:solidFill>
                <a:srgbClr val="000000"/>
              </a:solidFill>
              <a:latin typeface="Times New Roman" charset="0"/>
              <a:ea typeface="DejaVu Sans" charset="0"/>
              <a:cs typeface="DejaVu Sans" charset="0"/>
            </a:endParaRPr>
          </a:p>
        </p:txBody>
      </p:sp>
      <p:sp>
        <p:nvSpPr>
          <p:cNvPr id="34818" name="Text Box 2"/>
          <p:cNvSpPr txBox="1">
            <a:spLocks noGrp="1" noRot="1" noChangeAspect="1" noChangeArrowheads="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4819"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pPr>
            <a:endParaRPr lang="en-US" altLang="en-US"/>
          </a:p>
        </p:txBody>
      </p:sp>
      <p:sp>
        <p:nvSpPr>
          <p:cNvPr id="34820"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hangingPunct="1">
              <a:buClrTx/>
              <a:buFontTx/>
              <a:buNone/>
            </a:pPr>
            <a:fld id="{F1B19C36-E0A0-3B45-9BBC-371DBC638133}" type="slidenum">
              <a:rPr lang="en-IN" altLang="en-US" sz="1200">
                <a:solidFill>
                  <a:srgbClr val="000000"/>
                </a:solidFill>
                <a:latin typeface="Calibri" charset="0"/>
              </a:rPr>
              <a:pPr algn="r" eaLnBrk="1" hangingPunct="1">
                <a:buClrTx/>
                <a:buFontTx/>
                <a:buNone/>
              </a:pPr>
              <a:t>6</a:t>
            </a:fld>
            <a:endParaRPr lang="en-IN" altLang="en-US" sz="1200">
              <a:solidFill>
                <a:srgbClr val="000000"/>
              </a:solidFill>
              <a:latin typeface="Calibri" charset="0"/>
            </a:endParaRPr>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p:nvPr>
        </p:nvSpPr>
        <p:spPr/>
        <p:txBody>
          <a:bodyPr/>
          <a:lstStyle>
            <a:lvl1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9pPr>
          </a:lstStyle>
          <a:p>
            <a:pPr>
              <a:buClrTx/>
              <a:buFontTx/>
              <a:buNone/>
            </a:pPr>
            <a:fld id="{0550BEA8-7E59-1940-8175-1A09BD44FE52}" type="slidenum">
              <a:rPr lang="en-IN" altLang="en-US">
                <a:solidFill>
                  <a:srgbClr val="000000"/>
                </a:solidFill>
                <a:latin typeface="Times New Roman" charset="0"/>
                <a:ea typeface="DejaVu Sans" charset="0"/>
                <a:cs typeface="DejaVu Sans" charset="0"/>
              </a:rPr>
              <a:pPr>
                <a:buClrTx/>
                <a:buFontTx/>
                <a:buNone/>
              </a:pPr>
              <a:t>7</a:t>
            </a:fld>
            <a:endParaRPr lang="en-IN" altLang="en-US">
              <a:solidFill>
                <a:srgbClr val="000000"/>
              </a:solidFill>
              <a:latin typeface="Times New Roman" charset="0"/>
              <a:ea typeface="DejaVu Sans" charset="0"/>
              <a:cs typeface="DejaVu Sans" charset="0"/>
            </a:endParaRPr>
          </a:p>
        </p:txBody>
      </p:sp>
      <p:sp>
        <p:nvSpPr>
          <p:cNvPr id="3584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a:lnSpc>
                <a:spcPct val="95000"/>
              </a:lnSpc>
              <a:buClrTx/>
              <a:buFontTx/>
              <a:buNone/>
            </a:pPr>
            <a:fld id="{4E41D986-3EDC-AF42-8AB6-2EBCF5197CB6}" type="slidenum">
              <a:rPr lang="en-IN" altLang="en-US" sz="1400">
                <a:solidFill>
                  <a:srgbClr val="000000"/>
                </a:solidFill>
                <a:latin typeface="Times New Roman" charset="0"/>
                <a:ea typeface="DejaVu Sans" charset="0"/>
                <a:cs typeface="DejaVu Sans" charset="0"/>
              </a:rPr>
              <a:pPr algn="r" eaLnBrk="1">
                <a:lnSpc>
                  <a:spcPct val="95000"/>
                </a:lnSpc>
                <a:buClrTx/>
                <a:buFontTx/>
                <a:buNone/>
              </a:pPr>
              <a:t>7</a:t>
            </a:fld>
            <a:endParaRPr lang="en-IN" altLang="en-US" sz="1400">
              <a:solidFill>
                <a:srgbClr val="000000"/>
              </a:solidFill>
              <a:latin typeface="Times New Roman" charset="0"/>
              <a:ea typeface="DejaVu Sans" charset="0"/>
              <a:cs typeface="DejaVu Sans" charset="0"/>
            </a:endParaRPr>
          </a:p>
        </p:txBody>
      </p:sp>
      <p:sp>
        <p:nvSpPr>
          <p:cNvPr id="35842" name="Text Box 2"/>
          <p:cNvSpPr txBox="1">
            <a:spLocks noGrp="1" noRot="1" noChangeAspect="1" noChangeArrowheads="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5843"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pPr>
            <a:endParaRPr lang="en-US" altLang="en-US"/>
          </a:p>
        </p:txBody>
      </p:sp>
      <p:sp>
        <p:nvSpPr>
          <p:cNvPr id="35844"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hangingPunct="1">
              <a:buClrTx/>
              <a:buFontTx/>
              <a:buNone/>
            </a:pPr>
            <a:fld id="{83A2B037-EBEC-A34B-A766-A60AA0450137}" type="slidenum">
              <a:rPr lang="en-IN" altLang="en-US" sz="1200">
                <a:solidFill>
                  <a:srgbClr val="000000"/>
                </a:solidFill>
                <a:latin typeface="Calibri" charset="0"/>
              </a:rPr>
              <a:pPr algn="r" eaLnBrk="1" hangingPunct="1">
                <a:buClrTx/>
                <a:buFontTx/>
                <a:buNone/>
              </a:pPr>
              <a:t>7</a:t>
            </a:fld>
            <a:endParaRPr lang="en-IN" altLang="en-US" sz="1200">
              <a:solidFill>
                <a:srgbClr val="000000"/>
              </a:solidFill>
              <a:latin typeface="Calibri" charset="0"/>
            </a:endParaRPr>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p:nvPr>
        </p:nvSpPr>
        <p:spPr/>
        <p:txBody>
          <a:bodyPr/>
          <a:lstStyle>
            <a:lvl1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9pPr>
          </a:lstStyle>
          <a:p>
            <a:pPr>
              <a:buClrTx/>
              <a:buFontTx/>
              <a:buNone/>
            </a:pPr>
            <a:fld id="{BB524350-130B-4445-AB8D-12D4CAC5D006}" type="slidenum">
              <a:rPr lang="en-IN" altLang="en-US">
                <a:solidFill>
                  <a:srgbClr val="000000"/>
                </a:solidFill>
                <a:latin typeface="Times New Roman" charset="0"/>
                <a:ea typeface="DejaVu Sans" charset="0"/>
                <a:cs typeface="DejaVu Sans" charset="0"/>
              </a:rPr>
              <a:pPr>
                <a:buClrTx/>
                <a:buFontTx/>
                <a:buNone/>
              </a:pPr>
              <a:t>8</a:t>
            </a:fld>
            <a:endParaRPr lang="en-IN" altLang="en-US">
              <a:solidFill>
                <a:srgbClr val="000000"/>
              </a:solidFill>
              <a:latin typeface="Times New Roman" charset="0"/>
              <a:ea typeface="DejaVu Sans" charset="0"/>
              <a:cs typeface="DejaVu Sans" charset="0"/>
            </a:endParaRPr>
          </a:p>
        </p:txBody>
      </p:sp>
      <p:sp>
        <p:nvSpPr>
          <p:cNvPr id="36865"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a:lnSpc>
                <a:spcPct val="95000"/>
              </a:lnSpc>
              <a:buClrTx/>
              <a:buFontTx/>
              <a:buNone/>
            </a:pPr>
            <a:fld id="{2B09D7D6-730D-F64C-9B95-A339D98A202D}" type="slidenum">
              <a:rPr lang="en-IN" altLang="en-US" sz="1400">
                <a:solidFill>
                  <a:srgbClr val="000000"/>
                </a:solidFill>
                <a:latin typeface="Times New Roman" charset="0"/>
                <a:ea typeface="DejaVu Sans" charset="0"/>
                <a:cs typeface="DejaVu Sans" charset="0"/>
              </a:rPr>
              <a:pPr algn="r" eaLnBrk="1">
                <a:lnSpc>
                  <a:spcPct val="95000"/>
                </a:lnSpc>
                <a:buClrTx/>
                <a:buFontTx/>
                <a:buNone/>
              </a:pPr>
              <a:t>8</a:t>
            </a:fld>
            <a:endParaRPr lang="en-IN" altLang="en-US" sz="1400">
              <a:solidFill>
                <a:srgbClr val="000000"/>
              </a:solidFill>
              <a:latin typeface="Times New Roman" charset="0"/>
              <a:ea typeface="DejaVu Sans" charset="0"/>
              <a:cs typeface="DejaVu Sans" charset="0"/>
            </a:endParaRPr>
          </a:p>
        </p:txBody>
      </p:sp>
      <p:sp>
        <p:nvSpPr>
          <p:cNvPr id="36866" name="Text Box 2"/>
          <p:cNvSpPr txBox="1">
            <a:spLocks noGrp="1" noRot="1" noChangeAspect="1" noChangeArrowheads="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6867"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pPr>
            <a:endParaRPr lang="en-US" altLang="en-US"/>
          </a:p>
        </p:txBody>
      </p:sp>
      <p:sp>
        <p:nvSpPr>
          <p:cNvPr id="36868"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hangingPunct="1">
              <a:buClrTx/>
              <a:buFontTx/>
              <a:buNone/>
            </a:pPr>
            <a:fld id="{96AC70DB-4776-644E-9E67-81C28996233F}" type="slidenum">
              <a:rPr lang="en-IN" altLang="en-US" sz="1200">
                <a:solidFill>
                  <a:srgbClr val="000000"/>
                </a:solidFill>
                <a:latin typeface="Calibri" charset="0"/>
              </a:rPr>
              <a:pPr algn="r" eaLnBrk="1" hangingPunct="1">
                <a:buClrTx/>
                <a:buFontTx/>
                <a:buNone/>
              </a:pPr>
              <a:t>8</a:t>
            </a:fld>
            <a:endParaRPr lang="en-IN" altLang="en-US" sz="1200">
              <a:solidFill>
                <a:srgbClr val="000000"/>
              </a:solidFill>
              <a:latin typeface="Calibri" charset="0"/>
            </a:endParaRPr>
          </a:p>
        </p:txBody>
      </p:sp>
      <p:sp>
        <p:nvSpPr>
          <p:cNvPr id="2" name="Notes Placeholder 1">
            <a:extLst>
              <a:ext uri="{FF2B5EF4-FFF2-40B4-BE49-F238E27FC236}">
                <a16:creationId xmlns:a16="http://schemas.microsoft.com/office/drawing/2014/main" id="{0E053B51-AFB0-4EE2-A645-57B37C5F7CFD}"/>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965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p:nvPr>
        </p:nvSpPr>
        <p:spPr/>
        <p:txBody>
          <a:bodyPr/>
          <a:lstStyle>
            <a:lvl1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Lst>
              <a:defRPr>
                <a:solidFill>
                  <a:schemeClr val="bg1"/>
                </a:solidFill>
                <a:latin typeface="Arial" charset="0"/>
                <a:ea typeface="Noto Sans CJK SC Regular" charset="0"/>
                <a:cs typeface="Noto Sans CJK SC Regular" charset="0"/>
              </a:defRPr>
            </a:lvl9pPr>
          </a:lstStyle>
          <a:p>
            <a:pPr>
              <a:buClrTx/>
              <a:buFontTx/>
              <a:buNone/>
            </a:pPr>
            <a:fld id="{8ACCFA58-BD94-1D45-BC6D-5DF0906E5339}" type="slidenum">
              <a:rPr lang="en-IN" altLang="en-US">
                <a:solidFill>
                  <a:srgbClr val="000000"/>
                </a:solidFill>
                <a:latin typeface="Times New Roman" charset="0"/>
                <a:ea typeface="DejaVu Sans" charset="0"/>
                <a:cs typeface="DejaVu Sans" charset="0"/>
              </a:rPr>
              <a:pPr>
                <a:buClrTx/>
                <a:buFontTx/>
                <a:buNone/>
              </a:pPr>
              <a:t>9</a:t>
            </a:fld>
            <a:endParaRPr lang="en-IN" altLang="en-US">
              <a:solidFill>
                <a:srgbClr val="000000"/>
              </a:solidFill>
              <a:latin typeface="Times New Roman" charset="0"/>
              <a:ea typeface="DejaVu Sans" charset="0"/>
              <a:cs typeface="DejaVu Sans" charset="0"/>
            </a:endParaRPr>
          </a:p>
        </p:txBody>
      </p:sp>
      <p:sp>
        <p:nvSpPr>
          <p:cNvPr id="37889"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a:lnSpc>
                <a:spcPct val="95000"/>
              </a:lnSpc>
              <a:buClrTx/>
              <a:buFontTx/>
              <a:buNone/>
            </a:pPr>
            <a:fld id="{BA5F3E1D-7EB9-074A-A798-23E775C1D77D}" type="slidenum">
              <a:rPr lang="en-IN" altLang="en-US" sz="1400">
                <a:solidFill>
                  <a:srgbClr val="000000"/>
                </a:solidFill>
                <a:latin typeface="Times New Roman" charset="0"/>
                <a:ea typeface="DejaVu Sans" charset="0"/>
                <a:cs typeface="DejaVu Sans" charset="0"/>
              </a:rPr>
              <a:pPr algn="r" eaLnBrk="1">
                <a:lnSpc>
                  <a:spcPct val="95000"/>
                </a:lnSpc>
                <a:buClrTx/>
                <a:buFontTx/>
                <a:buNone/>
              </a:pPr>
              <a:t>9</a:t>
            </a:fld>
            <a:endParaRPr lang="en-IN" altLang="en-US" sz="1400">
              <a:solidFill>
                <a:srgbClr val="000000"/>
              </a:solidFill>
              <a:latin typeface="Times New Roman" charset="0"/>
              <a:ea typeface="DejaVu Sans" charset="0"/>
              <a:cs typeface="DejaVu Sans" charset="0"/>
            </a:endParaRPr>
          </a:p>
        </p:txBody>
      </p:sp>
      <p:sp>
        <p:nvSpPr>
          <p:cNvPr id="37890" name="Text Box 2"/>
          <p:cNvSpPr txBox="1">
            <a:spLocks noGrp="1" noRot="1" noChangeAspect="1" noChangeArrowheads="1"/>
          </p:cNvSpPr>
          <p:nvPr>
            <p:ph type="sldImg"/>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7891"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pPr>
            <a:endParaRPr lang="en-US" altLang="en-US"/>
          </a:p>
        </p:txBody>
      </p:sp>
      <p:sp>
        <p:nvSpPr>
          <p:cNvPr id="37892" name="Text Box 4"/>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algn="r" eaLnBrk="1" hangingPunct="1">
              <a:buClrTx/>
              <a:buFontTx/>
              <a:buNone/>
            </a:pPr>
            <a:fld id="{A59AB6C8-5919-7747-9B20-EF2DB933425A}" type="slidenum">
              <a:rPr lang="en-IN" altLang="en-US" sz="1200">
                <a:solidFill>
                  <a:srgbClr val="000000"/>
                </a:solidFill>
                <a:latin typeface="Calibri" charset="0"/>
              </a:rPr>
              <a:pPr algn="r" eaLnBrk="1" hangingPunct="1">
                <a:buClrTx/>
                <a:buFontTx/>
                <a:buNone/>
              </a:pPr>
              <a:t>9</a:t>
            </a:fld>
            <a:endParaRPr lang="en-IN" altLang="en-US" sz="1200">
              <a:solidFill>
                <a:srgbClr val="000000"/>
              </a:solidFill>
              <a:latin typeface="Calibri" charset="0"/>
            </a:endParaRPr>
          </a:p>
        </p:txBody>
      </p:sp>
    </p:spTree>
    <p:extLst>
      <p:ext uri="{BB962C8B-B14F-4D97-AF65-F5344CB8AC3E}">
        <p14:creationId xmlns:p14="http://schemas.microsoft.com/office/powerpoint/2010/main" val="118964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8094" y="802299"/>
            <a:ext cx="8638198"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8095" y="3531205"/>
            <a:ext cx="8638197"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r>
              <a:rPr lang="en-IN" altLang="en-US"/>
              <a:t>29/05/17</a:t>
            </a:r>
          </a:p>
        </p:txBody>
      </p:sp>
      <p:sp>
        <p:nvSpPr>
          <p:cNvPr id="5" name="Footer Placeholder 4"/>
          <p:cNvSpPr>
            <a:spLocks noGrp="1"/>
          </p:cNvSpPr>
          <p:nvPr>
            <p:ph type="ftr" sz="quarter" idx="11"/>
          </p:nvPr>
        </p:nvSpPr>
        <p:spPr>
          <a:xfrm>
            <a:off x="2416815" y="329308"/>
            <a:ext cx="4974563" cy="309201"/>
          </a:xfrm>
        </p:spPr>
        <p:txBody>
          <a:bodyPr/>
          <a:lstStyle/>
          <a:p>
            <a:endParaRPr lang="en-US" dirty="0"/>
          </a:p>
        </p:txBody>
      </p:sp>
      <p:sp>
        <p:nvSpPr>
          <p:cNvPr id="6" name="Slide Number Placeholder 5"/>
          <p:cNvSpPr>
            <a:spLocks noGrp="1"/>
          </p:cNvSpPr>
          <p:nvPr>
            <p:ph type="sldNum" sz="quarter" idx="12"/>
          </p:nvPr>
        </p:nvSpPr>
        <p:spPr>
          <a:xfrm>
            <a:off x="1437852" y="798973"/>
            <a:ext cx="811125" cy="503578"/>
          </a:xfrm>
        </p:spPr>
        <p:txBody>
          <a:bodyPr/>
          <a:lstStyle/>
          <a:p>
            <a:fld id="{B71C1E56-C895-2144-94B8-80D890F48202}" type="slidenum">
              <a:rPr lang="en-IN" altLang="en-US" smtClean="0"/>
              <a:pPr/>
              <a:t>‹#›</a:t>
            </a:fld>
            <a:endParaRPr lang="en-IN" altLang="en-US"/>
          </a:p>
        </p:txBody>
      </p:sp>
      <p:cxnSp>
        <p:nvCxnSpPr>
          <p:cNvPr id="15" name="Straight Connector 14"/>
          <p:cNvCxnSpPr/>
          <p:nvPr/>
        </p:nvCxnSpPr>
        <p:spPr>
          <a:xfrm>
            <a:off x="2418095" y="3528542"/>
            <a:ext cx="863819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924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IN" altLang="en-US"/>
              <a:t>29/05/17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2DEA5A-4F46-B342-8AD5-8FF6DFB7D167}" type="slidenum">
              <a:rPr lang="en-IN" altLang="en-US" smtClean="0"/>
              <a:pPr/>
              <a:t>‹#›</a:t>
            </a:fld>
            <a:endParaRPr lang="en-IN" altLang="en-US"/>
          </a:p>
        </p:txBody>
      </p:sp>
      <p:cxnSp>
        <p:nvCxnSpPr>
          <p:cNvPr id="26" name="Straight Connector 25"/>
          <p:cNvCxnSpPr/>
          <p:nvPr/>
        </p:nvCxnSpPr>
        <p:spPr>
          <a:xfrm>
            <a:off x="1454086" y="1847088"/>
            <a:ext cx="960877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789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0341" y="798974"/>
            <a:ext cx="161595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860" y="798974"/>
            <a:ext cx="782985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IN" altLang="en-US"/>
              <a:t>29/05/17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EA9466-620A-5C44-B6B9-0203D459DCCC}" type="slidenum">
              <a:rPr lang="en-IN" altLang="en-US" smtClean="0"/>
              <a:pPr/>
              <a:t>‹#›</a:t>
            </a:fld>
            <a:endParaRPr lang="en-IN" altLang="en-US"/>
          </a:p>
        </p:txBody>
      </p:sp>
      <p:cxnSp>
        <p:nvCxnSpPr>
          <p:cNvPr id="15" name="Straight Connector 14"/>
          <p:cNvCxnSpPr/>
          <p:nvPr/>
        </p:nvCxnSpPr>
        <p:spPr>
          <a:xfrm>
            <a:off x="9440340"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6297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IN" altLang="en-US"/>
              <a:t>29/05/17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55367F-1B4D-8244-A059-9448760DFF8F}" type="slidenum">
              <a:rPr lang="en-IN" altLang="en-US" smtClean="0"/>
              <a:pPr/>
              <a:t>‹#›</a:t>
            </a:fld>
            <a:endParaRPr lang="en-IN" altLang="en-US"/>
          </a:p>
        </p:txBody>
      </p:sp>
      <p:cxnSp>
        <p:nvCxnSpPr>
          <p:cNvPr id="33" name="Straight Connector 32"/>
          <p:cNvCxnSpPr/>
          <p:nvPr/>
        </p:nvCxnSpPr>
        <p:spPr>
          <a:xfrm>
            <a:off x="1454086" y="1847088"/>
            <a:ext cx="960877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1825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428" y="1756130"/>
            <a:ext cx="86442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428" y="3806196"/>
            <a:ext cx="863157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r>
              <a:rPr lang="en-IN" altLang="en-US"/>
              <a:t>29/05/17</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DD348E-2F74-2D40-A167-8FFBA5835979}" type="slidenum">
              <a:rPr lang="en-IN" altLang="en-US" smtClean="0"/>
              <a:pPr/>
              <a:t>‹#›</a:t>
            </a:fld>
            <a:endParaRPr lang="en-IN" altLang="en-US"/>
          </a:p>
        </p:txBody>
      </p:sp>
      <p:cxnSp>
        <p:nvCxnSpPr>
          <p:cNvPr id="15" name="Straight Connector 14"/>
          <p:cNvCxnSpPr/>
          <p:nvPr/>
        </p:nvCxnSpPr>
        <p:spPr>
          <a:xfrm>
            <a:off x="1454428" y="3804985"/>
            <a:ext cx="863157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792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406" y="804890"/>
            <a:ext cx="9606886"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520" y="2010879"/>
            <a:ext cx="4645757"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4606" y="2017343"/>
            <a:ext cx="4645757"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IN" altLang="en-US"/>
              <a:t>29/05/17</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45587B-3361-7A4E-A747-CF696347FCC3}" type="slidenum">
              <a:rPr lang="en-IN" altLang="en-US" smtClean="0"/>
              <a:pPr/>
              <a:t>‹#›</a:t>
            </a:fld>
            <a:endParaRPr lang="en-IN" altLang="en-US"/>
          </a:p>
        </p:txBody>
      </p:sp>
      <p:cxnSp>
        <p:nvCxnSpPr>
          <p:cNvPr id="35" name="Straight Connector 34"/>
          <p:cNvCxnSpPr/>
          <p:nvPr/>
        </p:nvCxnSpPr>
        <p:spPr>
          <a:xfrm>
            <a:off x="1454086" y="1847088"/>
            <a:ext cx="960877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868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380" y="804164"/>
            <a:ext cx="9608912"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380" y="2019550"/>
            <a:ext cx="4645757"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380" y="2824270"/>
            <a:ext cx="4645757"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3197" y="2023004"/>
            <a:ext cx="4645757"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3197" y="2821491"/>
            <a:ext cx="4645757"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IN" altLang="en-US"/>
              <a:t>29/05/17</a:t>
            </a: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BC467A5-62DE-6C4B-ACED-E70DB22FEEBE}" type="slidenum">
              <a:rPr lang="en-IN" altLang="en-US" smtClean="0"/>
              <a:pPr/>
              <a:t>‹#›</a:t>
            </a:fld>
            <a:endParaRPr lang="en-IN" altLang="en-US"/>
          </a:p>
        </p:txBody>
      </p:sp>
      <p:cxnSp>
        <p:nvCxnSpPr>
          <p:cNvPr id="29" name="Straight Connector 28"/>
          <p:cNvCxnSpPr/>
          <p:nvPr/>
        </p:nvCxnSpPr>
        <p:spPr>
          <a:xfrm>
            <a:off x="1454086" y="1847088"/>
            <a:ext cx="960877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79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IN" altLang="en-US"/>
              <a:t>29/05/17</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B859E18-B2C1-DC42-B072-130386CDF6FB}" type="slidenum">
              <a:rPr lang="en-IN" altLang="en-US" smtClean="0"/>
              <a:pPr/>
              <a:t>‹#›</a:t>
            </a:fld>
            <a:endParaRPr lang="en-IN" altLang="en-US"/>
          </a:p>
        </p:txBody>
      </p:sp>
      <p:cxnSp>
        <p:nvCxnSpPr>
          <p:cNvPr id="25" name="Straight Connector 24"/>
          <p:cNvCxnSpPr/>
          <p:nvPr/>
        </p:nvCxnSpPr>
        <p:spPr>
          <a:xfrm>
            <a:off x="1454086" y="1847088"/>
            <a:ext cx="960877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8405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IN" altLang="en-US"/>
              <a:t>29/05/17</a:t>
            </a: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4DA6A1D-B0A1-4140-8F32-B38D16769285}" type="slidenum">
              <a:rPr lang="en-IN" altLang="en-US" smtClean="0"/>
              <a:pPr/>
              <a:t>‹#›</a:t>
            </a:fld>
            <a:endParaRPr lang="en-IN" altLang="en-US"/>
          </a:p>
        </p:txBody>
      </p:sp>
    </p:spTree>
    <p:extLst>
      <p:ext uri="{BB962C8B-B14F-4D97-AF65-F5344CB8AC3E}">
        <p14:creationId xmlns:p14="http://schemas.microsoft.com/office/powerpoint/2010/main" val="2889701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860" y="798973"/>
            <a:ext cx="3273525"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4371" y="798974"/>
            <a:ext cx="6013253"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859" y="3205492"/>
            <a:ext cx="3275440"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r>
              <a:rPr lang="en-IN" altLang="en-US"/>
              <a:t>29/05/17</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676320-2465-7046-963C-E95D8B6699D7}" type="slidenum">
              <a:rPr lang="en-IN" altLang="en-US" smtClean="0"/>
              <a:pPr/>
              <a:t>‹#›</a:t>
            </a:fld>
            <a:endParaRPr lang="en-IN" altLang="en-US"/>
          </a:p>
        </p:txBody>
      </p:sp>
      <p:cxnSp>
        <p:nvCxnSpPr>
          <p:cNvPr id="17" name="Straight Connector 16"/>
          <p:cNvCxnSpPr/>
          <p:nvPr/>
        </p:nvCxnSpPr>
        <p:spPr>
          <a:xfrm>
            <a:off x="1448469" y="3205491"/>
            <a:ext cx="326991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9118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8361" y="482171"/>
            <a:ext cx="4075064"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395" y="1129513"/>
            <a:ext cx="5533049"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5447" y="1122543"/>
            <a:ext cx="2791535"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518" y="3145992"/>
            <a:ext cx="552512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571" y="5469857"/>
            <a:ext cx="5528071" cy="320123"/>
          </a:xfrm>
        </p:spPr>
        <p:txBody>
          <a:bodyPr/>
          <a:lstStyle>
            <a:lvl1pPr algn="l">
              <a:defRPr/>
            </a:lvl1pPr>
          </a:lstStyle>
          <a:p>
            <a:pPr>
              <a:defRPr/>
            </a:pPr>
            <a:r>
              <a:rPr lang="en-IN" altLang="en-US"/>
              <a:t>29/05/17</a:t>
            </a:r>
          </a:p>
        </p:txBody>
      </p:sp>
      <p:sp>
        <p:nvSpPr>
          <p:cNvPr id="6" name="Footer Placeholder 5"/>
          <p:cNvSpPr>
            <a:spLocks noGrp="1"/>
          </p:cNvSpPr>
          <p:nvPr>
            <p:ph type="ftr" sz="quarter" idx="11"/>
          </p:nvPr>
        </p:nvSpPr>
        <p:spPr>
          <a:xfrm>
            <a:off x="1447570" y="318641"/>
            <a:ext cx="5541726" cy="320931"/>
          </a:xfrm>
        </p:spPr>
        <p:txBody>
          <a:bodyPr/>
          <a:lstStyle/>
          <a:p>
            <a:endParaRPr lang="en-US" dirty="0"/>
          </a:p>
        </p:txBody>
      </p:sp>
      <p:sp>
        <p:nvSpPr>
          <p:cNvPr id="7" name="Slide Number Placeholder 6"/>
          <p:cNvSpPr>
            <a:spLocks noGrp="1"/>
          </p:cNvSpPr>
          <p:nvPr>
            <p:ph type="sldNum" sz="quarter" idx="12"/>
          </p:nvPr>
        </p:nvSpPr>
        <p:spPr/>
        <p:txBody>
          <a:bodyPr/>
          <a:lstStyle/>
          <a:p>
            <a:fld id="{E5AF3DBC-4F6C-4344-90BF-5736F3F773CA}" type="slidenum">
              <a:rPr lang="en-IN" altLang="en-US" smtClean="0"/>
              <a:pPr/>
              <a:t>‹#›</a:t>
            </a:fld>
            <a:endParaRPr lang="en-IN" altLang="en-US"/>
          </a:p>
        </p:txBody>
      </p:sp>
      <p:cxnSp>
        <p:nvCxnSpPr>
          <p:cNvPr id="31" name="Straight Connector 30"/>
          <p:cNvCxnSpPr/>
          <p:nvPr/>
        </p:nvCxnSpPr>
        <p:spPr>
          <a:xfrm>
            <a:off x="1447571" y="3143605"/>
            <a:ext cx="552807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9488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7"/>
            <a:ext cx="12193588"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3588" cy="742950"/>
          </a:xfrm>
          <a:prstGeom prst="rect">
            <a:avLst/>
          </a:prstGeom>
        </p:spPr>
      </p:pic>
      <p:sp>
        <p:nvSpPr>
          <p:cNvPr id="2" name="Title Placeholder 1"/>
          <p:cNvSpPr>
            <a:spLocks noGrp="1"/>
          </p:cNvSpPr>
          <p:nvPr>
            <p:ph type="title"/>
          </p:nvPr>
        </p:nvSpPr>
        <p:spPr>
          <a:xfrm>
            <a:off x="1451768" y="804520"/>
            <a:ext cx="9604526"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768" y="2015733"/>
            <a:ext cx="9604526"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5122" y="330370"/>
            <a:ext cx="3501171"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r>
              <a:rPr lang="en-IN" altLang="en-US"/>
              <a:t>29/05/17</a:t>
            </a:r>
          </a:p>
        </p:txBody>
      </p:sp>
      <p:sp>
        <p:nvSpPr>
          <p:cNvPr id="5" name="Footer Placeholder 4"/>
          <p:cNvSpPr>
            <a:spLocks noGrp="1"/>
          </p:cNvSpPr>
          <p:nvPr>
            <p:ph type="ftr" sz="quarter" idx="3"/>
          </p:nvPr>
        </p:nvSpPr>
        <p:spPr>
          <a:xfrm>
            <a:off x="1451768" y="329308"/>
            <a:ext cx="5939610"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123" y="798973"/>
            <a:ext cx="811125" cy="503578"/>
          </a:xfrm>
          <a:prstGeom prst="rect">
            <a:avLst/>
          </a:prstGeom>
        </p:spPr>
        <p:txBody>
          <a:bodyPr vert="horz" lIns="91440" tIns="45720" rIns="91440" bIns="45720" rtlCol="0" anchor="t"/>
          <a:lstStyle>
            <a:lvl1pPr algn="r">
              <a:defRPr sz="2800">
                <a:solidFill>
                  <a:schemeClr val="accent1"/>
                </a:solidFill>
              </a:defRPr>
            </a:lvl1pPr>
          </a:lstStyle>
          <a:p>
            <a:fld id="{B8615F78-38BB-644C-9BC4-9CC7DFC8384C}" type="slidenum">
              <a:rPr lang="en-IN" altLang="en-US" smtClean="0"/>
              <a:pPr/>
              <a:t>‹#›</a:t>
            </a:fld>
            <a:endParaRPr lang="en-IN" altLang="en-US"/>
          </a:p>
        </p:txBody>
      </p:sp>
      <p:cxnSp>
        <p:nvCxnSpPr>
          <p:cNvPr id="10" name="Straight Connector 9"/>
          <p:cNvCxnSpPr/>
          <p:nvPr/>
        </p:nvCxnSpPr>
        <p:spPr>
          <a:xfrm>
            <a:off x="0" y="6128413"/>
            <a:ext cx="12193588"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675509"/>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sldNum="0" hdr="0" ft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chart" Target="../charts/chart6.xml"/><Relationship Id="rId5" Type="http://schemas.openxmlformats.org/officeDocument/2006/relationships/image" Target="../media/image5.jpg"/><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chart" Target="../charts/chart9.xml"/><Relationship Id="rId4" Type="http://schemas.openxmlformats.org/officeDocument/2006/relationships/chart" Target="../charts/chart8.xml"/></Relationships>
</file>

<file path=ppt/slides/_rels/slide1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chart" Target="../charts/chart1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chart" Target="../charts/chart13.xml"/><Relationship Id="rId4" Type="http://schemas.openxmlformats.org/officeDocument/2006/relationships/chart" Target="../charts/char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chart" Target="../charts/chart15.xml"/><Relationship Id="rId4" Type="http://schemas.openxmlformats.org/officeDocument/2006/relationships/chart" Target="../charts/chart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840210" y="836712"/>
            <a:ext cx="9966325" cy="303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Noto Sans CJK SC Regular" charset="0"/>
                <a:cs typeface="Noto Sans CJK SC Regular" charset="0"/>
              </a:defRPr>
            </a:lvl9pPr>
          </a:lstStyle>
          <a:p>
            <a:pPr eaLnBrk="1" hangingPunct="1">
              <a:lnSpc>
                <a:spcPct val="80000"/>
              </a:lnSpc>
              <a:buClrTx/>
              <a:buFontTx/>
              <a:buNone/>
            </a:pPr>
            <a:r>
              <a:rPr lang="en-US" altLang="en-US" sz="6000" dirty="0">
                <a:solidFill>
                  <a:srgbClr val="000000"/>
                </a:solidFill>
                <a:latin typeface="Calibri" panose="020F0502020204030204" pitchFamily="34" charset="0"/>
                <a:cs typeface="Calibri" panose="020F0502020204030204" pitchFamily="34" charset="0"/>
              </a:rPr>
              <a:t>Financial Statement Analysis – </a:t>
            </a:r>
            <a:br>
              <a:rPr lang="en-US" altLang="en-US" sz="6000" dirty="0">
                <a:solidFill>
                  <a:srgbClr val="000000"/>
                </a:solidFill>
                <a:latin typeface="Calibri" panose="020F0502020204030204" pitchFamily="34" charset="0"/>
                <a:cs typeface="Calibri" panose="020F0502020204030204" pitchFamily="34" charset="0"/>
              </a:rPr>
            </a:br>
            <a:r>
              <a:rPr lang="en-US" altLang="en-US" sz="6000" dirty="0">
                <a:solidFill>
                  <a:srgbClr val="000000"/>
                </a:solidFill>
                <a:latin typeface="Calibri" panose="020F0502020204030204" pitchFamily="34" charset="0"/>
                <a:cs typeface="Calibri" panose="020F0502020204030204" pitchFamily="34" charset="0"/>
              </a:rPr>
              <a:t>Biocon</a:t>
            </a:r>
          </a:p>
        </p:txBody>
      </p:sp>
      <p:pic>
        <p:nvPicPr>
          <p:cNvPr id="3" name="Picture 2">
            <a:extLst>
              <a:ext uri="{FF2B5EF4-FFF2-40B4-BE49-F238E27FC236}">
                <a16:creationId xmlns:a16="http://schemas.microsoft.com/office/drawing/2014/main" id="{F3FE739A-E8C4-40B6-9299-98147FBA0FB9}"/>
              </a:ext>
            </a:extLst>
          </p:cNvPr>
          <p:cNvPicPr>
            <a:picLocks noChangeAspect="1"/>
          </p:cNvPicPr>
          <p:nvPr/>
        </p:nvPicPr>
        <p:blipFill>
          <a:blip r:embed="rId3"/>
          <a:stretch>
            <a:fillRect/>
          </a:stretch>
        </p:blipFill>
        <p:spPr>
          <a:xfrm>
            <a:off x="3144466" y="2515915"/>
            <a:ext cx="6624736" cy="2281237"/>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768350" y="4318000"/>
            <a:ext cx="4632325"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9pPr>
          </a:lstStyle>
          <a:p>
            <a:pPr eaLnBrk="1" hangingPunct="1">
              <a:spcBef>
                <a:spcPts val="1200"/>
              </a:spcBef>
              <a:buSzPct val="100000"/>
              <a:defRPr/>
            </a:pPr>
            <a:r>
              <a:rPr lang="en-US" altLang="en-US" sz="2000" i="1" dirty="0">
                <a:solidFill>
                  <a:schemeClr val="tx1"/>
                </a:solidFill>
                <a:latin typeface="Calibri" panose="020F0502020204030204" pitchFamily="34" charset="0"/>
                <a:cs typeface="Calibri" panose="020F0502020204030204" pitchFamily="34" charset="0"/>
              </a:rPr>
              <a:t>Biocon showed revenue has been increased over the last 5 years which indicate the company is in profit zone.</a:t>
            </a:r>
          </a:p>
        </p:txBody>
      </p:sp>
      <p:sp>
        <p:nvSpPr>
          <p:cNvPr id="13315" name="Rectangle 3"/>
          <p:cNvSpPr>
            <a:spLocks noChangeArrowheads="1"/>
          </p:cNvSpPr>
          <p:nvPr/>
        </p:nvSpPr>
        <p:spPr bwMode="auto">
          <a:xfrm>
            <a:off x="6176962" y="4110309"/>
            <a:ext cx="5522912" cy="133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9pPr>
          </a:lstStyle>
          <a:p>
            <a:pPr eaLnBrk="1" hangingPunct="1">
              <a:spcBef>
                <a:spcPts val="1200"/>
              </a:spcBef>
              <a:buSzPct val="100000"/>
              <a:defRPr/>
            </a:pPr>
            <a:r>
              <a:rPr lang="en-IN" altLang="en-US" sz="2000" i="1" dirty="0">
                <a:solidFill>
                  <a:schemeClr val="tx1"/>
                </a:solidFill>
                <a:latin typeface="Calibri" panose="020F0502020204030204" pitchFamily="34" charset="0"/>
                <a:cs typeface="Calibri" panose="020F0502020204030204" pitchFamily="34" charset="0"/>
              </a:rPr>
              <a:t>Return on equity measures how efficiently a firm can use the money from shareholders to generate profits and grow the company. ROE is a profitability ratio from the investor's point of view—not the company. The steadily decreasing ratios are a cause of concern.</a:t>
            </a:r>
          </a:p>
        </p:txBody>
      </p:sp>
      <p:pic>
        <p:nvPicPr>
          <p:cNvPr id="133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5025" y="1281113"/>
            <a:ext cx="523875" cy="615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3319" name="Rectangle 7"/>
          <p:cNvSpPr>
            <a:spLocks noChangeArrowheads="1"/>
          </p:cNvSpPr>
          <p:nvPr/>
        </p:nvSpPr>
        <p:spPr bwMode="auto">
          <a:xfrm>
            <a:off x="614363" y="11113"/>
            <a:ext cx="11577637" cy="1217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9pPr>
          </a:lstStyle>
          <a:p>
            <a:pPr eaLnBrk="1" hangingPunct="1">
              <a:lnSpc>
                <a:spcPct val="90000"/>
              </a:lnSpc>
              <a:buSzPct val="100000"/>
              <a:defRPr/>
            </a:pPr>
            <a:r>
              <a:rPr lang="en-IN" altLang="en-US" sz="4000" dirty="0">
                <a:latin typeface="Calibri" panose="020F0502020204030204" pitchFamily="34" charset="0"/>
                <a:cs typeface="Calibri" panose="020F0502020204030204" pitchFamily="34" charset="0"/>
              </a:rPr>
              <a:t>RATIO ANALYSIS – ROI Ratios</a:t>
            </a:r>
          </a:p>
        </p:txBody>
      </p:sp>
      <p:graphicFrame>
        <p:nvGraphicFramePr>
          <p:cNvPr id="9" name="Chart 8"/>
          <p:cNvGraphicFramePr>
            <a:graphicFrameLocks/>
          </p:cNvGraphicFramePr>
          <p:nvPr>
            <p:extLst>
              <p:ext uri="{D42A27DB-BD31-4B8C-83A1-F6EECF244321}">
                <p14:modId xmlns:p14="http://schemas.microsoft.com/office/powerpoint/2010/main" val="1782436840"/>
              </p:ext>
            </p:extLst>
          </p:nvPr>
        </p:nvGraphicFramePr>
        <p:xfrm>
          <a:off x="1025526" y="1484312"/>
          <a:ext cx="4572000" cy="2743200"/>
        </p:xfrm>
        <a:graphic>
          <a:graphicData uri="http://schemas.openxmlformats.org/drawingml/2006/chart">
            <c:chart xmlns:c="http://schemas.openxmlformats.org/drawingml/2006/chart" xmlns:r="http://schemas.openxmlformats.org/officeDocument/2006/relationships" r:id="rId4"/>
          </a:graphicData>
        </a:graphic>
      </p:graphicFrame>
      <p:pic>
        <p:nvPicPr>
          <p:cNvPr id="11" name="Picture 10">
            <a:extLst>
              <a:ext uri="{FF2B5EF4-FFF2-40B4-BE49-F238E27FC236}">
                <a16:creationId xmlns:a16="http://schemas.microsoft.com/office/drawing/2014/main" id="{5BA1094E-6493-45BC-96F4-34B0782E0621}"/>
              </a:ext>
            </a:extLst>
          </p:cNvPr>
          <p:cNvPicPr>
            <a:picLocks noChangeAspect="1"/>
          </p:cNvPicPr>
          <p:nvPr/>
        </p:nvPicPr>
        <p:blipFill>
          <a:blip r:embed="rId5"/>
          <a:stretch>
            <a:fillRect/>
          </a:stretch>
        </p:blipFill>
        <p:spPr>
          <a:xfrm>
            <a:off x="120130" y="1052736"/>
            <a:ext cx="745059" cy="1616397"/>
          </a:xfrm>
          <a:prstGeom prst="rect">
            <a:avLst/>
          </a:prstGeom>
        </p:spPr>
      </p:pic>
      <p:graphicFrame>
        <p:nvGraphicFramePr>
          <p:cNvPr id="12" name="Chart 11">
            <a:extLst>
              <a:ext uri="{FF2B5EF4-FFF2-40B4-BE49-F238E27FC236}">
                <a16:creationId xmlns:a16="http://schemas.microsoft.com/office/drawing/2014/main" id="{C03231E1-FCA4-4551-A2FC-8FA96DD2D7A3}"/>
              </a:ext>
            </a:extLst>
          </p:cNvPr>
          <p:cNvGraphicFramePr>
            <a:graphicFrameLocks/>
          </p:cNvGraphicFramePr>
          <p:nvPr>
            <p:extLst>
              <p:ext uri="{D42A27DB-BD31-4B8C-83A1-F6EECF244321}">
                <p14:modId xmlns:p14="http://schemas.microsoft.com/office/powerpoint/2010/main" val="2211550322"/>
              </p:ext>
            </p:extLst>
          </p:nvPr>
        </p:nvGraphicFramePr>
        <p:xfrm>
          <a:off x="1182688" y="1359172"/>
          <a:ext cx="4572000" cy="27432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hart 12">
            <a:extLst>
              <a:ext uri="{FF2B5EF4-FFF2-40B4-BE49-F238E27FC236}">
                <a16:creationId xmlns:a16="http://schemas.microsoft.com/office/drawing/2014/main" id="{9E9F18AB-DE28-42CB-9EE0-EC27582D7DEE}"/>
              </a:ext>
            </a:extLst>
          </p:cNvPr>
          <p:cNvGraphicFramePr>
            <a:graphicFrameLocks/>
          </p:cNvGraphicFramePr>
          <p:nvPr>
            <p:extLst>
              <p:ext uri="{D42A27DB-BD31-4B8C-83A1-F6EECF244321}">
                <p14:modId xmlns:p14="http://schemas.microsoft.com/office/powerpoint/2010/main" val="2636290932"/>
              </p:ext>
            </p:extLst>
          </p:nvPr>
        </p:nvGraphicFramePr>
        <p:xfrm>
          <a:off x="6403181" y="1124744"/>
          <a:ext cx="4572000" cy="27432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614363" y="3883025"/>
            <a:ext cx="4992687" cy="1430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9pPr>
          </a:lstStyle>
          <a:p>
            <a:pPr eaLnBrk="1" hangingPunct="1">
              <a:spcBef>
                <a:spcPts val="1200"/>
              </a:spcBef>
              <a:buSzPct val="100000"/>
              <a:defRPr/>
            </a:pPr>
            <a:r>
              <a:rPr lang="en-US" altLang="en-US" sz="2000" i="1" dirty="0">
                <a:solidFill>
                  <a:schemeClr val="tx1"/>
                </a:solidFill>
                <a:latin typeface="Calibri" panose="020F0502020204030204" pitchFamily="34" charset="0"/>
                <a:cs typeface="Calibri" panose="020F0502020204030204" pitchFamily="34" charset="0"/>
              </a:rPr>
              <a:t>Return On Capital Employed is a ratio that shows the efficiency and profitability of a company's capital investments. The graph above clearly shows that company is facing a decline in the efficient utilization of capital in the last two years.</a:t>
            </a:r>
          </a:p>
        </p:txBody>
      </p:sp>
      <p:sp>
        <p:nvSpPr>
          <p:cNvPr id="14339" name="Rectangle 3"/>
          <p:cNvSpPr>
            <a:spLocks noChangeArrowheads="1"/>
          </p:cNvSpPr>
          <p:nvPr/>
        </p:nvSpPr>
        <p:spPr bwMode="auto">
          <a:xfrm>
            <a:off x="6438900" y="4010025"/>
            <a:ext cx="530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9pPr>
          </a:lstStyle>
          <a:p>
            <a:pPr eaLnBrk="1" hangingPunct="1">
              <a:spcBef>
                <a:spcPts val="1200"/>
              </a:spcBef>
              <a:buSzPct val="100000"/>
              <a:defRPr/>
            </a:pPr>
            <a:r>
              <a:rPr lang="en-IN" altLang="en-US" sz="2000" i="1" dirty="0">
                <a:solidFill>
                  <a:schemeClr val="tx1"/>
                </a:solidFill>
                <a:latin typeface="Calibri" panose="020F0502020204030204" pitchFamily="34" charset="0"/>
                <a:cs typeface="Calibri" panose="020F0502020204030204" pitchFamily="34" charset="0"/>
              </a:rPr>
              <a:t>Biocon has maintained consistent average earnings of retention ratio between 50-70%</a:t>
            </a:r>
          </a:p>
        </p:txBody>
      </p:sp>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63" y="1411288"/>
            <a:ext cx="523875" cy="615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4343" name="Rectangle 7"/>
          <p:cNvSpPr>
            <a:spLocks noChangeArrowheads="1"/>
          </p:cNvSpPr>
          <p:nvPr/>
        </p:nvSpPr>
        <p:spPr bwMode="auto">
          <a:xfrm>
            <a:off x="614363" y="-7548"/>
            <a:ext cx="11577637" cy="1217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9pPr>
          </a:lstStyle>
          <a:p>
            <a:pPr eaLnBrk="1" hangingPunct="1">
              <a:lnSpc>
                <a:spcPct val="90000"/>
              </a:lnSpc>
              <a:buSzPct val="100000"/>
              <a:defRPr/>
            </a:pPr>
            <a:r>
              <a:rPr lang="en-IN" altLang="en-US" sz="4000" dirty="0">
                <a:latin typeface="Calibri" panose="020F0502020204030204" pitchFamily="34" charset="0"/>
                <a:cs typeface="Calibri" panose="020F0502020204030204" pitchFamily="34" charset="0"/>
              </a:rPr>
              <a:t>RATIO ANALYSIS – ROI Ratios</a:t>
            </a:r>
          </a:p>
        </p:txBody>
      </p:sp>
      <p:graphicFrame>
        <p:nvGraphicFramePr>
          <p:cNvPr id="12" name="Chart 11">
            <a:extLst>
              <a:ext uri="{FF2B5EF4-FFF2-40B4-BE49-F238E27FC236}">
                <a16:creationId xmlns:a16="http://schemas.microsoft.com/office/drawing/2014/main" id="{4BAA964D-B7A8-44CF-916F-D50433D21DBD}"/>
              </a:ext>
            </a:extLst>
          </p:cNvPr>
          <p:cNvGraphicFramePr>
            <a:graphicFrameLocks/>
          </p:cNvGraphicFramePr>
          <p:nvPr>
            <p:extLst>
              <p:ext uri="{D42A27DB-BD31-4B8C-83A1-F6EECF244321}">
                <p14:modId xmlns:p14="http://schemas.microsoft.com/office/powerpoint/2010/main" val="916010848"/>
              </p:ext>
            </p:extLst>
          </p:nvPr>
        </p:nvGraphicFramePr>
        <p:xfrm>
          <a:off x="1069976" y="1039813"/>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a:extLst>
              <a:ext uri="{FF2B5EF4-FFF2-40B4-BE49-F238E27FC236}">
                <a16:creationId xmlns:a16="http://schemas.microsoft.com/office/drawing/2014/main" id="{F847A868-FC3F-4FA9-948E-3670B6EABCB2}"/>
              </a:ext>
            </a:extLst>
          </p:cNvPr>
          <p:cNvGraphicFramePr>
            <a:graphicFrameLocks/>
          </p:cNvGraphicFramePr>
          <p:nvPr>
            <p:extLst>
              <p:ext uri="{D42A27DB-BD31-4B8C-83A1-F6EECF244321}">
                <p14:modId xmlns:p14="http://schemas.microsoft.com/office/powerpoint/2010/main" val="811198751"/>
              </p:ext>
            </p:extLst>
          </p:nvPr>
        </p:nvGraphicFramePr>
        <p:xfrm>
          <a:off x="6489204" y="1155895"/>
          <a:ext cx="4572000" cy="2743200"/>
        </p:xfrm>
        <a:graphic>
          <a:graphicData uri="http://schemas.openxmlformats.org/drawingml/2006/chart">
            <c:chart xmlns:c="http://schemas.openxmlformats.org/drawingml/2006/chart" xmlns:r="http://schemas.openxmlformats.org/officeDocument/2006/relationships" r:id="rId5"/>
          </a:graphicData>
        </a:graphic>
      </p:graphicFrame>
      <p:pic>
        <p:nvPicPr>
          <p:cNvPr id="16" name="Picture 15">
            <a:extLst>
              <a:ext uri="{FF2B5EF4-FFF2-40B4-BE49-F238E27FC236}">
                <a16:creationId xmlns:a16="http://schemas.microsoft.com/office/drawing/2014/main" id="{E514D284-3112-4F6C-84B7-563A0FFA326E}"/>
              </a:ext>
            </a:extLst>
          </p:cNvPr>
          <p:cNvPicPr>
            <a:picLocks noChangeAspect="1"/>
          </p:cNvPicPr>
          <p:nvPr/>
        </p:nvPicPr>
        <p:blipFill>
          <a:blip r:embed="rId6"/>
          <a:stretch>
            <a:fillRect/>
          </a:stretch>
        </p:blipFill>
        <p:spPr>
          <a:xfrm>
            <a:off x="5827714" y="1438002"/>
            <a:ext cx="751483" cy="1428279"/>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914400" y="4509120"/>
            <a:ext cx="4833938" cy="87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9pPr>
          </a:lstStyle>
          <a:p>
            <a:pPr eaLnBrk="1" hangingPunct="1">
              <a:spcBef>
                <a:spcPts val="1200"/>
              </a:spcBef>
              <a:buSzPct val="100000"/>
              <a:defRPr/>
            </a:pPr>
            <a:r>
              <a:rPr lang="en-US" altLang="en-US" sz="2000" i="1" dirty="0">
                <a:solidFill>
                  <a:schemeClr val="tx1"/>
                </a:solidFill>
                <a:latin typeface="Calibri" panose="020F0502020204030204" pitchFamily="34" charset="0"/>
                <a:cs typeface="Calibri" panose="020F0502020204030204" pitchFamily="34" charset="0"/>
              </a:rPr>
              <a:t>Biocon seems to be able to maintaining a healthy inventory. Which indicates that able to sell the effectively what it makes. But from the above graph the inventory maintenance has been decreased over the years.</a:t>
            </a:r>
          </a:p>
        </p:txBody>
      </p:sp>
      <p:sp>
        <p:nvSpPr>
          <p:cNvPr id="15363" name="Rectangle 3"/>
          <p:cNvSpPr>
            <a:spLocks noChangeArrowheads="1"/>
          </p:cNvSpPr>
          <p:nvPr/>
        </p:nvSpPr>
        <p:spPr bwMode="auto">
          <a:xfrm>
            <a:off x="6335713" y="4514850"/>
            <a:ext cx="5391150"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9pPr>
          </a:lstStyle>
          <a:p>
            <a:pPr eaLnBrk="1" hangingPunct="1">
              <a:spcBef>
                <a:spcPts val="1200"/>
              </a:spcBef>
              <a:buSzPct val="100000"/>
              <a:defRPr/>
            </a:pPr>
            <a:r>
              <a:rPr lang="en-IN" altLang="en-US" sz="2000" i="1" dirty="0">
                <a:solidFill>
                  <a:schemeClr val="tx1"/>
                </a:solidFill>
                <a:latin typeface="Calibri" panose="020F0502020204030204" pitchFamily="34" charset="0"/>
                <a:cs typeface="Calibri" panose="020F0502020204030204" pitchFamily="34" charset="0"/>
              </a:rPr>
              <a:t>Biocon has been maintaining a steady dividend pay-out ratio above 27.5% in the last three years which is a positive indication to the shareholders.</a:t>
            </a:r>
          </a:p>
        </p:txBody>
      </p:sp>
      <p:sp>
        <p:nvSpPr>
          <p:cNvPr id="15367" name="Rectangle 7"/>
          <p:cNvSpPr>
            <a:spLocks noChangeArrowheads="1"/>
          </p:cNvSpPr>
          <p:nvPr/>
        </p:nvSpPr>
        <p:spPr bwMode="auto">
          <a:xfrm>
            <a:off x="614363" y="11113"/>
            <a:ext cx="11577637" cy="1217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9pPr>
          </a:lstStyle>
          <a:p>
            <a:pPr eaLnBrk="1" hangingPunct="1">
              <a:lnSpc>
                <a:spcPct val="90000"/>
              </a:lnSpc>
              <a:buSzPct val="100000"/>
              <a:defRPr/>
            </a:pPr>
            <a:r>
              <a:rPr lang="en-IN" altLang="en-US" sz="4000" dirty="0">
                <a:latin typeface="Calibri" panose="020F0502020204030204" pitchFamily="34" charset="0"/>
                <a:cs typeface="Calibri" panose="020F0502020204030204" pitchFamily="34" charset="0"/>
              </a:rPr>
              <a:t>RATIO ANALYSIS – Activity Ratios</a:t>
            </a:r>
          </a:p>
        </p:txBody>
      </p:sp>
      <p:graphicFrame>
        <p:nvGraphicFramePr>
          <p:cNvPr id="13" name="Chart 12">
            <a:extLst>
              <a:ext uri="{FF2B5EF4-FFF2-40B4-BE49-F238E27FC236}">
                <a16:creationId xmlns:a16="http://schemas.microsoft.com/office/drawing/2014/main" id="{007EC59E-0FC5-45E2-B9D0-4D9324EA04F6}"/>
              </a:ext>
            </a:extLst>
          </p:cNvPr>
          <p:cNvGraphicFramePr>
            <a:graphicFrameLocks/>
          </p:cNvGraphicFramePr>
          <p:nvPr>
            <p:extLst>
              <p:ext uri="{D42A27DB-BD31-4B8C-83A1-F6EECF244321}">
                <p14:modId xmlns:p14="http://schemas.microsoft.com/office/powerpoint/2010/main" val="170593707"/>
              </p:ext>
            </p:extLst>
          </p:nvPr>
        </p:nvGraphicFramePr>
        <p:xfrm>
          <a:off x="914400" y="1531143"/>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14" name="Picture 5">
            <a:extLst>
              <a:ext uri="{FF2B5EF4-FFF2-40B4-BE49-F238E27FC236}">
                <a16:creationId xmlns:a16="http://schemas.microsoft.com/office/drawing/2014/main" id="{D3E81881-55A3-4385-B3F3-AA5C976A6F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363" y="1988840"/>
            <a:ext cx="523875" cy="615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aphicFrame>
        <p:nvGraphicFramePr>
          <p:cNvPr id="16" name="Chart 15">
            <a:extLst>
              <a:ext uri="{FF2B5EF4-FFF2-40B4-BE49-F238E27FC236}">
                <a16:creationId xmlns:a16="http://schemas.microsoft.com/office/drawing/2014/main" id="{C3856D81-E27A-47E4-898B-01AAB9730CA8}"/>
              </a:ext>
            </a:extLst>
          </p:cNvPr>
          <p:cNvGraphicFramePr>
            <a:graphicFrameLocks/>
          </p:cNvGraphicFramePr>
          <p:nvPr>
            <p:extLst>
              <p:ext uri="{D42A27DB-BD31-4B8C-83A1-F6EECF244321}">
                <p14:modId xmlns:p14="http://schemas.microsoft.com/office/powerpoint/2010/main" val="1413468394"/>
              </p:ext>
            </p:extLst>
          </p:nvPr>
        </p:nvGraphicFramePr>
        <p:xfrm>
          <a:off x="6335713" y="1425848"/>
          <a:ext cx="4572000" cy="2743200"/>
        </p:xfrm>
        <a:graphic>
          <a:graphicData uri="http://schemas.openxmlformats.org/drawingml/2006/chart">
            <c:chart xmlns:c="http://schemas.openxmlformats.org/drawingml/2006/chart" xmlns:r="http://schemas.openxmlformats.org/officeDocument/2006/relationships" r:id="rId5"/>
          </a:graphicData>
        </a:graphic>
      </p:graphicFrame>
      <p:pic>
        <p:nvPicPr>
          <p:cNvPr id="17" name="Picture 5">
            <a:extLst>
              <a:ext uri="{FF2B5EF4-FFF2-40B4-BE49-F238E27FC236}">
                <a16:creationId xmlns:a16="http://schemas.microsoft.com/office/drawing/2014/main" id="{08E35700-86E1-4736-9215-907A353C5C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8943" y="1916832"/>
            <a:ext cx="523875" cy="615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92138" y="4365104"/>
            <a:ext cx="5911799" cy="197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9pPr>
          </a:lstStyle>
          <a:p>
            <a:pPr eaLnBrk="1" hangingPunct="1">
              <a:spcBef>
                <a:spcPts val="1200"/>
              </a:spcBef>
              <a:buSzPct val="100000"/>
              <a:defRPr/>
            </a:pPr>
            <a:r>
              <a:rPr lang="en-US" altLang="en-US" sz="2000" i="1" dirty="0">
                <a:solidFill>
                  <a:schemeClr val="tx1"/>
                </a:solidFill>
                <a:latin typeface="Calibri" panose="020F0502020204030204" pitchFamily="34" charset="0"/>
                <a:cs typeface="Calibri" panose="020F0502020204030204" pitchFamily="34" charset="0"/>
              </a:rPr>
              <a:t>The graph above shows Biocon has reduced the debit part over the years which indicates that there is no concern in this regard.</a:t>
            </a:r>
          </a:p>
          <a:p>
            <a:pPr eaLnBrk="1" hangingPunct="1">
              <a:spcBef>
                <a:spcPts val="1200"/>
              </a:spcBef>
              <a:buSzPct val="100000"/>
              <a:defRPr/>
            </a:pPr>
            <a:r>
              <a:rPr lang="en-US" altLang="en-US" sz="2000" i="1" dirty="0">
                <a:solidFill>
                  <a:schemeClr val="tx1"/>
                </a:solidFill>
                <a:latin typeface="Calibri" panose="020F0502020204030204" pitchFamily="34" charset="0"/>
                <a:cs typeface="Calibri" panose="020F0502020204030204" pitchFamily="34" charset="0"/>
              </a:rPr>
              <a:t>Rising debt-to-equity ratio indicates that the company is absorbing more debt than it can handle. A red flag should be raised if the debt-to-equity ratio is over 100%.</a:t>
            </a:r>
            <a:r>
              <a:rPr lang="en-US" altLang="en-US" i="1" dirty="0">
                <a:solidFill>
                  <a:srgbClr val="FF0000"/>
                </a:solidFill>
                <a:latin typeface="Georgia" charset="0"/>
              </a:rPr>
              <a:t> </a:t>
            </a:r>
          </a:p>
        </p:txBody>
      </p:sp>
      <p:sp>
        <p:nvSpPr>
          <p:cNvPr id="16387" name="Rectangle 3"/>
          <p:cNvSpPr>
            <a:spLocks noChangeArrowheads="1"/>
          </p:cNvSpPr>
          <p:nvPr/>
        </p:nvSpPr>
        <p:spPr bwMode="auto">
          <a:xfrm>
            <a:off x="6103938" y="4649788"/>
            <a:ext cx="4932362" cy="839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9pPr>
          </a:lstStyle>
          <a:p>
            <a:pPr eaLnBrk="1" hangingPunct="1">
              <a:lnSpc>
                <a:spcPct val="90000"/>
              </a:lnSpc>
              <a:spcBef>
                <a:spcPts val="1200"/>
              </a:spcBef>
              <a:buSzPct val="100000"/>
              <a:defRPr/>
            </a:pPr>
            <a:r>
              <a:rPr lang="en-IN" altLang="en-US" sz="2000" i="1" dirty="0">
                <a:solidFill>
                  <a:schemeClr val="tx1"/>
                </a:solidFill>
                <a:latin typeface="Calibri" panose="020F0502020204030204" pitchFamily="34" charset="0"/>
                <a:cs typeface="Calibri" panose="020F0502020204030204" pitchFamily="34" charset="0"/>
              </a:rPr>
              <a:t>While the total assets has been increasing, the asset turnover ratio has been decreasing and is indicative of poor utilization of assets.</a:t>
            </a:r>
          </a:p>
        </p:txBody>
      </p:sp>
      <p:pic>
        <p:nvPicPr>
          <p:cNvPr id="163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3513" y="1790700"/>
            <a:ext cx="523875" cy="615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6391" name="Rectangle 7"/>
          <p:cNvSpPr>
            <a:spLocks noChangeArrowheads="1"/>
          </p:cNvSpPr>
          <p:nvPr/>
        </p:nvSpPr>
        <p:spPr bwMode="auto">
          <a:xfrm>
            <a:off x="614363" y="11113"/>
            <a:ext cx="11577637" cy="1217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9pPr>
          </a:lstStyle>
          <a:p>
            <a:pPr eaLnBrk="1" hangingPunct="1">
              <a:lnSpc>
                <a:spcPct val="90000"/>
              </a:lnSpc>
              <a:buSzPct val="100000"/>
              <a:defRPr/>
            </a:pPr>
            <a:r>
              <a:rPr lang="en-IN" altLang="en-US" sz="4000" dirty="0">
                <a:latin typeface="Calibri" panose="020F0502020204030204" pitchFamily="34" charset="0"/>
                <a:cs typeface="Calibri" panose="020F0502020204030204" pitchFamily="34" charset="0"/>
              </a:rPr>
              <a:t>RATIO ANALYSIS – Activity Ratios</a:t>
            </a:r>
          </a:p>
        </p:txBody>
      </p:sp>
      <p:graphicFrame>
        <p:nvGraphicFramePr>
          <p:cNvPr id="11" name="Chart 10">
            <a:extLst>
              <a:ext uri="{FF2B5EF4-FFF2-40B4-BE49-F238E27FC236}">
                <a16:creationId xmlns:a16="http://schemas.microsoft.com/office/drawing/2014/main" id="{1524DCF0-C5F3-49C3-9E5B-D2AA9C4C36A2}"/>
              </a:ext>
            </a:extLst>
          </p:cNvPr>
          <p:cNvGraphicFramePr>
            <a:graphicFrameLocks/>
          </p:cNvGraphicFramePr>
          <p:nvPr>
            <p:extLst>
              <p:ext uri="{D42A27DB-BD31-4B8C-83A1-F6EECF244321}">
                <p14:modId xmlns:p14="http://schemas.microsoft.com/office/powerpoint/2010/main" val="907219217"/>
              </p:ext>
            </p:extLst>
          </p:nvPr>
        </p:nvGraphicFramePr>
        <p:xfrm>
          <a:off x="671513" y="1558131"/>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241647A3-14A3-4415-978C-967865D8A162}"/>
              </a:ext>
            </a:extLst>
          </p:cNvPr>
          <p:cNvGraphicFramePr>
            <a:graphicFrameLocks/>
          </p:cNvGraphicFramePr>
          <p:nvPr>
            <p:extLst>
              <p:ext uri="{D42A27DB-BD31-4B8C-83A1-F6EECF244321}">
                <p14:modId xmlns:p14="http://schemas.microsoft.com/office/powerpoint/2010/main" val="3138541988"/>
              </p:ext>
            </p:extLst>
          </p:nvPr>
        </p:nvGraphicFramePr>
        <p:xfrm>
          <a:off x="6103937" y="1627380"/>
          <a:ext cx="4572000" cy="2743200"/>
        </p:xfrm>
        <a:graphic>
          <a:graphicData uri="http://schemas.openxmlformats.org/drawingml/2006/chart">
            <c:chart xmlns:c="http://schemas.openxmlformats.org/drawingml/2006/chart" xmlns:r="http://schemas.openxmlformats.org/officeDocument/2006/relationships" r:id="rId5"/>
          </a:graphicData>
        </a:graphic>
      </p:graphicFrame>
      <p:pic>
        <p:nvPicPr>
          <p:cNvPr id="13" name="Picture 6">
            <a:extLst>
              <a:ext uri="{FF2B5EF4-FFF2-40B4-BE49-F238E27FC236}">
                <a16:creationId xmlns:a16="http://schemas.microsoft.com/office/drawing/2014/main" id="{9CC585AA-63BB-40FB-8FA6-4AB7E1DDF0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27" y="1943100"/>
            <a:ext cx="523875" cy="615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379413" y="4035425"/>
            <a:ext cx="4435475" cy="160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9pPr>
          </a:lstStyle>
          <a:p>
            <a:pPr eaLnBrk="1" hangingPunct="1">
              <a:spcBef>
                <a:spcPts val="1200"/>
              </a:spcBef>
              <a:buSzPct val="100000"/>
              <a:defRPr/>
            </a:pPr>
            <a:r>
              <a:rPr lang="en-US" altLang="en-US" sz="2000" i="1" dirty="0">
                <a:solidFill>
                  <a:schemeClr val="tx1"/>
                </a:solidFill>
                <a:latin typeface="Calibri" panose="020F0502020204030204" pitchFamily="34" charset="0"/>
                <a:cs typeface="Calibri" panose="020F0502020204030204" pitchFamily="34" charset="0"/>
              </a:rPr>
              <a:t>Enterprise value can be thought of as the theoretical takeover price if the company were to be bought. The steadily increasing EV is a positive indication about the company’s valuation.</a:t>
            </a:r>
          </a:p>
        </p:txBody>
      </p:sp>
      <p:sp>
        <p:nvSpPr>
          <p:cNvPr id="17413" name="Rectangle 5"/>
          <p:cNvSpPr>
            <a:spLocks noChangeArrowheads="1"/>
          </p:cNvSpPr>
          <p:nvPr/>
        </p:nvSpPr>
        <p:spPr bwMode="auto">
          <a:xfrm>
            <a:off x="6528842" y="4803973"/>
            <a:ext cx="4435475" cy="160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9pPr>
          </a:lstStyle>
          <a:p>
            <a:pPr eaLnBrk="1" hangingPunct="1">
              <a:spcBef>
                <a:spcPts val="1200"/>
              </a:spcBef>
              <a:buSzPct val="100000"/>
              <a:defRPr/>
            </a:pPr>
            <a:r>
              <a:rPr lang="en-IN" altLang="en-US" sz="2000" i="1" dirty="0">
                <a:solidFill>
                  <a:schemeClr val="tx1"/>
                </a:solidFill>
                <a:latin typeface="Calibri" panose="020F0502020204030204" pitchFamily="34" charset="0"/>
                <a:cs typeface="Calibri" panose="020F0502020204030204" pitchFamily="34" charset="0"/>
              </a:rPr>
              <a:t>The company’s profitability has been increased over the years.</a:t>
            </a:r>
          </a:p>
        </p:txBody>
      </p:sp>
      <p:sp>
        <p:nvSpPr>
          <p:cNvPr id="17415" name="Rectangle 7"/>
          <p:cNvSpPr>
            <a:spLocks noChangeArrowheads="1"/>
          </p:cNvSpPr>
          <p:nvPr/>
        </p:nvSpPr>
        <p:spPr bwMode="auto">
          <a:xfrm>
            <a:off x="614363" y="11113"/>
            <a:ext cx="11577637" cy="1217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9pPr>
          </a:lstStyle>
          <a:p>
            <a:pPr eaLnBrk="1" hangingPunct="1">
              <a:lnSpc>
                <a:spcPct val="90000"/>
              </a:lnSpc>
              <a:buSzPct val="100000"/>
              <a:defRPr/>
            </a:pPr>
            <a:r>
              <a:rPr lang="en-IN" altLang="en-US" sz="4000" dirty="0">
                <a:latin typeface="Calibri" panose="020F0502020204030204" pitchFamily="34" charset="0"/>
                <a:cs typeface="Calibri" panose="020F0502020204030204" pitchFamily="34" charset="0"/>
              </a:rPr>
              <a:t>RATIO ANALYSIS – VALUATION Ratios</a:t>
            </a:r>
          </a:p>
        </p:txBody>
      </p:sp>
      <p:pic>
        <p:nvPicPr>
          <p:cNvPr id="9" name="Picture 8">
            <a:extLst>
              <a:ext uri="{FF2B5EF4-FFF2-40B4-BE49-F238E27FC236}">
                <a16:creationId xmlns:a16="http://schemas.microsoft.com/office/drawing/2014/main" id="{502F958D-360D-439E-BBFD-CC761D5A005B}"/>
              </a:ext>
            </a:extLst>
          </p:cNvPr>
          <p:cNvPicPr>
            <a:picLocks noChangeAspect="1"/>
          </p:cNvPicPr>
          <p:nvPr/>
        </p:nvPicPr>
        <p:blipFill>
          <a:blip r:embed="rId3"/>
          <a:stretch>
            <a:fillRect/>
          </a:stretch>
        </p:blipFill>
        <p:spPr>
          <a:xfrm>
            <a:off x="48122" y="1438002"/>
            <a:ext cx="751483" cy="1428279"/>
          </a:xfrm>
          <a:prstGeom prst="rect">
            <a:avLst/>
          </a:prstGeom>
        </p:spPr>
      </p:pic>
      <p:graphicFrame>
        <p:nvGraphicFramePr>
          <p:cNvPr id="10" name="Chart 9">
            <a:extLst>
              <a:ext uri="{FF2B5EF4-FFF2-40B4-BE49-F238E27FC236}">
                <a16:creationId xmlns:a16="http://schemas.microsoft.com/office/drawing/2014/main" id="{8665BAAE-95DB-41B1-BCCE-E3FB1BA007BF}"/>
              </a:ext>
            </a:extLst>
          </p:cNvPr>
          <p:cNvGraphicFramePr>
            <a:graphicFrameLocks/>
          </p:cNvGraphicFramePr>
          <p:nvPr>
            <p:extLst>
              <p:ext uri="{D42A27DB-BD31-4B8C-83A1-F6EECF244321}">
                <p14:modId xmlns:p14="http://schemas.microsoft.com/office/powerpoint/2010/main" val="1357898994"/>
              </p:ext>
            </p:extLst>
          </p:nvPr>
        </p:nvGraphicFramePr>
        <p:xfrm>
          <a:off x="855911" y="1210957"/>
          <a:ext cx="4126507"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FFBD4A72-6632-41EB-8B5D-9B8E39E647C6}"/>
              </a:ext>
            </a:extLst>
          </p:cNvPr>
          <p:cNvGraphicFramePr>
            <a:graphicFrameLocks/>
          </p:cNvGraphicFramePr>
          <p:nvPr>
            <p:extLst>
              <p:ext uri="{D42A27DB-BD31-4B8C-83A1-F6EECF244321}">
                <p14:modId xmlns:p14="http://schemas.microsoft.com/office/powerpoint/2010/main" val="1578342757"/>
              </p:ext>
            </p:extLst>
          </p:nvPr>
        </p:nvGraphicFramePr>
        <p:xfrm>
          <a:off x="5935925" y="836712"/>
          <a:ext cx="6126480" cy="3943350"/>
        </p:xfrm>
        <a:graphic>
          <a:graphicData uri="http://schemas.openxmlformats.org/drawingml/2006/chart">
            <c:chart xmlns:c="http://schemas.openxmlformats.org/drawingml/2006/chart" xmlns:r="http://schemas.openxmlformats.org/officeDocument/2006/relationships" r:id="rId5"/>
          </a:graphicData>
        </a:graphic>
      </p:graphicFrame>
      <p:pic>
        <p:nvPicPr>
          <p:cNvPr id="13" name="Picture 12">
            <a:extLst>
              <a:ext uri="{FF2B5EF4-FFF2-40B4-BE49-F238E27FC236}">
                <a16:creationId xmlns:a16="http://schemas.microsoft.com/office/drawing/2014/main" id="{6D66D307-5395-42F7-A0BF-76840CBB8406}"/>
              </a:ext>
            </a:extLst>
          </p:cNvPr>
          <p:cNvPicPr>
            <a:picLocks noChangeAspect="1"/>
          </p:cNvPicPr>
          <p:nvPr/>
        </p:nvPicPr>
        <p:blipFill>
          <a:blip r:embed="rId3"/>
          <a:stretch>
            <a:fillRect/>
          </a:stretch>
        </p:blipFill>
        <p:spPr>
          <a:xfrm>
            <a:off x="5129287" y="1590402"/>
            <a:ext cx="751483" cy="1428279"/>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a:spLocks noChangeArrowheads="1"/>
          </p:cNvSpPr>
          <p:nvPr/>
        </p:nvSpPr>
        <p:spPr bwMode="auto">
          <a:xfrm>
            <a:off x="480170" y="-243408"/>
            <a:ext cx="11577637" cy="1217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9pPr>
          </a:lstStyle>
          <a:p>
            <a:pPr eaLnBrk="1" hangingPunct="1">
              <a:lnSpc>
                <a:spcPct val="90000"/>
              </a:lnSpc>
              <a:buSzPct val="100000"/>
              <a:defRPr/>
            </a:pPr>
            <a:r>
              <a:rPr lang="en-IN" altLang="en-US" sz="4000" dirty="0">
                <a:latin typeface="Calibri" panose="020F0502020204030204" pitchFamily="34" charset="0"/>
                <a:cs typeface="Calibri" panose="020F0502020204030204" pitchFamily="34" charset="0"/>
              </a:rPr>
              <a:t>SWOT ANALYSIS</a:t>
            </a:r>
          </a:p>
        </p:txBody>
      </p:sp>
      <p:graphicFrame>
        <p:nvGraphicFramePr>
          <p:cNvPr id="4" name="Diagram 3"/>
          <p:cNvGraphicFramePr/>
          <p:nvPr>
            <p:extLst>
              <p:ext uri="{D42A27DB-BD31-4B8C-83A1-F6EECF244321}">
                <p14:modId xmlns:p14="http://schemas.microsoft.com/office/powerpoint/2010/main" val="3666621698"/>
              </p:ext>
            </p:extLst>
          </p:nvPr>
        </p:nvGraphicFramePr>
        <p:xfrm>
          <a:off x="480170" y="764704"/>
          <a:ext cx="11089232" cy="5877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6830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1060450" y="1119188"/>
            <a:ext cx="10058400" cy="404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marL="180975" indent="-180975">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chemeClr val="bg1"/>
                </a:solidFill>
                <a:latin typeface="Arial" charset="0"/>
                <a:ea typeface="Noto Sans CJK SC Regular" charset="0"/>
                <a:cs typeface="Noto Sans CJK SC Regular" charset="0"/>
              </a:defRPr>
            </a:lvl9pPr>
          </a:lstStyle>
          <a:p>
            <a:pPr eaLnBrk="1" hangingPunct="1">
              <a:lnSpc>
                <a:spcPct val="90000"/>
              </a:lnSpc>
              <a:spcBef>
                <a:spcPts val="1200"/>
              </a:spcBef>
              <a:buClr>
                <a:srgbClr val="9E3611"/>
              </a:buClr>
              <a:buSzPct val="85000"/>
              <a:buFont typeface="Wingdings" charset="2"/>
              <a:buChar char=""/>
            </a:pPr>
            <a:r>
              <a:rPr lang="en-US" altLang="en-US" sz="2000" dirty="0">
                <a:solidFill>
                  <a:srgbClr val="000000"/>
                </a:solidFill>
                <a:latin typeface="Calibri" panose="020F0502020204030204" pitchFamily="34" charset="0"/>
                <a:cs typeface="Calibri" panose="020F0502020204030204" pitchFamily="34" charset="0"/>
              </a:rPr>
              <a:t>About the Company</a:t>
            </a:r>
          </a:p>
          <a:p>
            <a:pPr eaLnBrk="1" hangingPunct="1">
              <a:lnSpc>
                <a:spcPct val="90000"/>
              </a:lnSpc>
              <a:spcBef>
                <a:spcPts val="1200"/>
              </a:spcBef>
              <a:buClr>
                <a:srgbClr val="9E3611"/>
              </a:buClr>
              <a:buSzPct val="85000"/>
              <a:buFont typeface="Wingdings" charset="2"/>
              <a:buChar char=""/>
            </a:pPr>
            <a:r>
              <a:rPr lang="en-US" altLang="en-US" sz="2000" dirty="0">
                <a:solidFill>
                  <a:srgbClr val="000000"/>
                </a:solidFill>
                <a:latin typeface="Calibri" panose="020F0502020204030204" pitchFamily="34" charset="0"/>
                <a:cs typeface="Calibri" panose="020F0502020204030204" pitchFamily="34" charset="0"/>
              </a:rPr>
              <a:t>Fund Flow Analysis</a:t>
            </a:r>
          </a:p>
          <a:p>
            <a:pPr eaLnBrk="1" hangingPunct="1">
              <a:lnSpc>
                <a:spcPct val="90000"/>
              </a:lnSpc>
              <a:spcBef>
                <a:spcPts val="1200"/>
              </a:spcBef>
              <a:buClr>
                <a:srgbClr val="9E3611"/>
              </a:buClr>
              <a:buSzPct val="85000"/>
              <a:buFont typeface="Wingdings" charset="2"/>
              <a:buChar char=""/>
            </a:pPr>
            <a:r>
              <a:rPr lang="en-US" altLang="en-US" sz="2000" dirty="0">
                <a:solidFill>
                  <a:srgbClr val="000000"/>
                </a:solidFill>
                <a:latin typeface="Calibri" panose="020F0502020204030204" pitchFamily="34" charset="0"/>
                <a:cs typeface="Calibri" panose="020F0502020204030204" pitchFamily="34" charset="0"/>
              </a:rPr>
              <a:t>Ratio Analysis</a:t>
            </a:r>
          </a:p>
          <a:p>
            <a:pPr eaLnBrk="1" hangingPunct="1">
              <a:lnSpc>
                <a:spcPct val="90000"/>
              </a:lnSpc>
              <a:spcBef>
                <a:spcPts val="1200"/>
              </a:spcBef>
              <a:buClr>
                <a:srgbClr val="9E3611"/>
              </a:buClr>
              <a:buSzPct val="85000"/>
              <a:buFont typeface="Wingdings" charset="2"/>
              <a:buChar char=""/>
            </a:pPr>
            <a:r>
              <a:rPr lang="en-US" altLang="en-US" sz="2000" dirty="0">
                <a:solidFill>
                  <a:srgbClr val="000000"/>
                </a:solidFill>
                <a:latin typeface="Calibri" panose="020F0502020204030204" pitchFamily="34" charset="0"/>
                <a:cs typeface="Calibri" panose="020F0502020204030204" pitchFamily="34" charset="0"/>
              </a:rPr>
              <a:t>ICE Analysis</a:t>
            </a:r>
          </a:p>
          <a:p>
            <a:pPr eaLnBrk="1" hangingPunct="1">
              <a:lnSpc>
                <a:spcPct val="90000"/>
              </a:lnSpc>
              <a:spcBef>
                <a:spcPts val="1200"/>
              </a:spcBef>
              <a:buClr>
                <a:srgbClr val="9E3611"/>
              </a:buClr>
              <a:buSzPct val="85000"/>
              <a:buFont typeface="Wingdings" charset="2"/>
              <a:buChar char=""/>
            </a:pPr>
            <a:r>
              <a:rPr lang="en-US" altLang="en-US" sz="2000" dirty="0">
                <a:solidFill>
                  <a:srgbClr val="000000"/>
                </a:solidFill>
                <a:latin typeface="Calibri" panose="020F0502020204030204" pitchFamily="34" charset="0"/>
                <a:cs typeface="Calibri" panose="020F0502020204030204" pitchFamily="34" charset="0"/>
              </a:rPr>
              <a:t>SWOT Analysis</a:t>
            </a:r>
          </a:p>
          <a:p>
            <a:pPr eaLnBrk="1" hangingPunct="1">
              <a:lnSpc>
                <a:spcPct val="90000"/>
              </a:lnSpc>
              <a:spcBef>
                <a:spcPts val="1200"/>
              </a:spcBef>
              <a:buClr>
                <a:srgbClr val="9E3611"/>
              </a:buClr>
              <a:buSzPct val="85000"/>
              <a:buFont typeface="Wingdings" charset="2"/>
              <a:buChar char=""/>
            </a:pPr>
            <a:r>
              <a:rPr lang="en-US" altLang="en-US" sz="2000" dirty="0">
                <a:solidFill>
                  <a:srgbClr val="000000"/>
                </a:solidFill>
                <a:latin typeface="Calibri" panose="020F0502020204030204" pitchFamily="34" charset="0"/>
                <a:cs typeface="Calibri" panose="020F0502020204030204" pitchFamily="34" charset="0"/>
              </a:rPr>
              <a:t>Conclusion</a:t>
            </a:r>
          </a:p>
          <a:p>
            <a:pPr eaLnBrk="1" hangingPunct="1">
              <a:spcBef>
                <a:spcPts val="1200"/>
              </a:spcBef>
              <a:buClrTx/>
              <a:buFontTx/>
              <a:buNone/>
            </a:pPr>
            <a:endParaRPr lang="en-US" altLang="en-US" sz="2000" dirty="0">
              <a:solidFill>
                <a:srgbClr val="000000"/>
              </a:solidFill>
              <a:latin typeface="Rockwell" charset="0"/>
            </a:endParaRPr>
          </a:p>
          <a:p>
            <a:pPr eaLnBrk="1" hangingPunct="1">
              <a:lnSpc>
                <a:spcPct val="90000"/>
              </a:lnSpc>
              <a:spcBef>
                <a:spcPts val="1200"/>
              </a:spcBef>
              <a:buClrTx/>
              <a:buFontTx/>
              <a:buNone/>
            </a:pPr>
            <a:endParaRPr lang="en-US" altLang="en-US" sz="2000" dirty="0">
              <a:solidFill>
                <a:srgbClr val="000000"/>
              </a:solidFill>
              <a:latin typeface="Rockwell" charset="0"/>
            </a:endParaRPr>
          </a:p>
          <a:p>
            <a:pPr eaLnBrk="1" hangingPunct="1">
              <a:lnSpc>
                <a:spcPct val="90000"/>
              </a:lnSpc>
              <a:spcBef>
                <a:spcPts val="1200"/>
              </a:spcBef>
              <a:buClrTx/>
              <a:buFontTx/>
              <a:buNone/>
            </a:pPr>
            <a:endParaRPr lang="en-US" altLang="en-US" sz="2000" dirty="0">
              <a:solidFill>
                <a:srgbClr val="000000"/>
              </a:solidFill>
              <a:latin typeface="Rockwell" charset="0"/>
            </a:endParaRPr>
          </a:p>
        </p:txBody>
      </p:sp>
      <p:sp>
        <p:nvSpPr>
          <p:cNvPr id="5122" name="Text Box 2"/>
          <p:cNvSpPr txBox="1">
            <a:spLocks noChangeArrowheads="1"/>
          </p:cNvSpPr>
          <p:nvPr/>
        </p:nvSpPr>
        <p:spPr bwMode="auto">
          <a:xfrm>
            <a:off x="1069975" y="158750"/>
            <a:ext cx="100584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9pPr>
          </a:lstStyle>
          <a:p>
            <a:pPr eaLnBrk="1" hangingPunct="1">
              <a:lnSpc>
                <a:spcPct val="90000"/>
              </a:lnSpc>
              <a:buSzPct val="100000"/>
              <a:defRPr/>
            </a:pPr>
            <a:r>
              <a:rPr lang="en-US" altLang="en-US" sz="4800" dirty="0">
                <a:latin typeface="Calibri" panose="020F0502020204030204" pitchFamily="34" charset="0"/>
                <a:cs typeface="Calibri" panose="020F0502020204030204" pitchFamily="34" charset="0"/>
              </a:rPr>
              <a:t>Table of Contents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1069975" y="7938"/>
            <a:ext cx="10058400" cy="160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9pPr>
          </a:lstStyle>
          <a:p>
            <a:pPr eaLnBrk="1" hangingPunct="1">
              <a:lnSpc>
                <a:spcPct val="90000"/>
              </a:lnSpc>
              <a:buSzPct val="100000"/>
              <a:defRPr/>
            </a:pPr>
            <a:r>
              <a:rPr lang="en-US" altLang="en-US" sz="4000" dirty="0">
                <a:latin typeface="Calibri" panose="020F0502020204030204" pitchFamily="34" charset="0"/>
                <a:cs typeface="Calibri" panose="020F0502020204030204" pitchFamily="34" charset="0"/>
              </a:rPr>
              <a:t>About</a:t>
            </a:r>
            <a:r>
              <a:rPr lang="en-US" altLang="en-US" sz="4400" dirty="0">
                <a:latin typeface="Rockwell Condensed" charset="0"/>
              </a:rPr>
              <a:t> the company</a:t>
            </a:r>
          </a:p>
        </p:txBody>
      </p:sp>
      <p:sp>
        <p:nvSpPr>
          <p:cNvPr id="6146" name="Text Box 2"/>
          <p:cNvSpPr txBox="1">
            <a:spLocks noChangeArrowheads="1"/>
          </p:cNvSpPr>
          <p:nvPr/>
        </p:nvSpPr>
        <p:spPr bwMode="auto">
          <a:xfrm>
            <a:off x="827088" y="1333500"/>
            <a:ext cx="10058400" cy="526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marL="180975" indent="-180975">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rgbClr val="000000"/>
                </a:solidFill>
                <a:latin typeface="Arial" charset="0"/>
                <a:ea typeface="Noto Sans CJK SC Regular" charset="0"/>
                <a:cs typeface="Noto Sans CJK SC Regular" charset="0"/>
              </a:defRPr>
            </a:lvl1pPr>
            <a:lvl2pPr>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rgbClr val="000000"/>
                </a:solidFill>
                <a:latin typeface="Arial" charset="0"/>
                <a:ea typeface="Noto Sans CJK SC Regular" charset="0"/>
                <a:cs typeface="Noto Sans CJK SC Regular" charset="0"/>
              </a:defRPr>
            </a:lvl2pPr>
            <a:lvl3pPr>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rgbClr val="000000"/>
                </a:solidFill>
                <a:latin typeface="Arial" charset="0"/>
                <a:ea typeface="Noto Sans CJK SC Regular" charset="0"/>
                <a:cs typeface="Noto Sans CJK SC Regular" charset="0"/>
              </a:defRPr>
            </a:lvl3pPr>
            <a:lvl4pPr>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rgbClr val="000000"/>
                </a:solidFill>
                <a:latin typeface="Arial" charset="0"/>
                <a:ea typeface="Noto Sans CJK SC Regular" charset="0"/>
                <a:cs typeface="Noto Sans CJK SC Regular" charset="0"/>
              </a:defRPr>
            </a:lvl4pPr>
            <a:lvl5pPr>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rgbClr val="000000"/>
                </a:solidFill>
                <a:latin typeface="Arial" charset="0"/>
                <a:ea typeface="Noto Sans CJK SC Regular" charset="0"/>
                <a:cs typeface="Noto Sans CJK SC Regular" charset="0"/>
              </a:defRPr>
            </a:lvl9pPr>
          </a:lstStyle>
          <a:p>
            <a:pPr eaLnBrk="1" hangingPunct="1">
              <a:lnSpc>
                <a:spcPct val="90000"/>
              </a:lnSpc>
              <a:spcBef>
                <a:spcPts val="1200"/>
              </a:spcBef>
              <a:buClr>
                <a:srgbClr val="9E3611"/>
              </a:buClr>
              <a:buSzPct val="85000"/>
              <a:buFont typeface="Wingdings" charset="2"/>
              <a:buChar char=""/>
              <a:defRPr/>
            </a:pPr>
            <a:r>
              <a:rPr lang="en-US" altLang="en-US" sz="2000" dirty="0">
                <a:latin typeface="Calibri" panose="020F0502020204030204" pitchFamily="34" charset="0"/>
                <a:cs typeface="Calibri" panose="020F0502020204030204" pitchFamily="34" charset="0"/>
              </a:rPr>
              <a:t>Biocon is an INR 6541crore biopharmaceutical company, that harness Biotechnology to create affordable biotherapeutics for chronic diseases which have an unmet medical need.</a:t>
            </a:r>
          </a:p>
          <a:p>
            <a:pPr eaLnBrk="1" hangingPunct="1">
              <a:lnSpc>
                <a:spcPct val="90000"/>
              </a:lnSpc>
              <a:spcBef>
                <a:spcPts val="1200"/>
              </a:spcBef>
              <a:buClr>
                <a:srgbClr val="9E3611"/>
              </a:buClr>
              <a:buSzPct val="85000"/>
              <a:buFont typeface="Wingdings" charset="2"/>
              <a:buChar char=""/>
              <a:defRPr/>
            </a:pPr>
            <a:r>
              <a:rPr lang="en-US" altLang="en-US" sz="2000" dirty="0">
                <a:latin typeface="Calibri" panose="020F0502020204030204" pitchFamily="34" charset="0"/>
                <a:cs typeface="Calibri" panose="020F0502020204030204" pitchFamily="34" charset="0"/>
              </a:rPr>
              <a:t>Biocon’s business model spans the entire drug value chain, from preclinical discovery to clinical development and commercialization. 4 key business verticals that Biocon operates under are :</a:t>
            </a:r>
          </a:p>
          <a:p>
            <a:pPr lvl="1" eaLnBrk="1" hangingPunct="1">
              <a:lnSpc>
                <a:spcPct val="40000"/>
              </a:lnSpc>
              <a:spcBef>
                <a:spcPts val="1200"/>
              </a:spcBef>
              <a:buClr>
                <a:srgbClr val="9E3611"/>
              </a:buClr>
              <a:buSzPct val="85000"/>
              <a:buFont typeface="Wingdings" charset="2"/>
              <a:buChar char=""/>
              <a:defRPr/>
            </a:pPr>
            <a:r>
              <a:rPr lang="en-US" altLang="en-US" sz="2000" dirty="0">
                <a:latin typeface="Calibri" panose="020F0502020204030204" pitchFamily="34" charset="0"/>
                <a:cs typeface="Calibri" panose="020F0502020204030204" pitchFamily="34" charset="0"/>
              </a:rPr>
              <a:t>Biologics and Novel Molecules</a:t>
            </a:r>
          </a:p>
          <a:p>
            <a:pPr lvl="1" eaLnBrk="1" hangingPunct="1">
              <a:lnSpc>
                <a:spcPct val="40000"/>
              </a:lnSpc>
              <a:spcBef>
                <a:spcPts val="1200"/>
              </a:spcBef>
              <a:buClr>
                <a:srgbClr val="9E3611"/>
              </a:buClr>
              <a:buSzPct val="85000"/>
              <a:buFont typeface="Wingdings" charset="2"/>
              <a:buChar char=""/>
              <a:defRPr/>
            </a:pPr>
            <a:r>
              <a:rPr lang="en-US" altLang="en-US" sz="2000" dirty="0">
                <a:latin typeface="Calibri" panose="020F0502020204030204" pitchFamily="34" charset="0"/>
                <a:cs typeface="Calibri" panose="020F0502020204030204" pitchFamily="34" charset="0"/>
              </a:rPr>
              <a:t>Branded Formulations</a:t>
            </a:r>
          </a:p>
          <a:p>
            <a:pPr lvl="1" eaLnBrk="1" hangingPunct="1">
              <a:lnSpc>
                <a:spcPct val="40000"/>
              </a:lnSpc>
              <a:spcBef>
                <a:spcPts val="1200"/>
              </a:spcBef>
              <a:buClr>
                <a:srgbClr val="9E3611"/>
              </a:buClr>
              <a:buSzPct val="85000"/>
              <a:buFont typeface="Wingdings" charset="2"/>
              <a:buChar char=""/>
              <a:defRPr/>
            </a:pPr>
            <a:r>
              <a:rPr lang="en-US" altLang="en-US" sz="2000" dirty="0">
                <a:latin typeface="Calibri" panose="020F0502020204030204" pitchFamily="34" charset="0"/>
                <a:cs typeface="Calibri" panose="020F0502020204030204" pitchFamily="34" charset="0"/>
              </a:rPr>
              <a:t>Small Molecules( APIs and Generic formulations)</a:t>
            </a:r>
          </a:p>
          <a:p>
            <a:pPr lvl="1" eaLnBrk="1" hangingPunct="1">
              <a:lnSpc>
                <a:spcPct val="40000"/>
              </a:lnSpc>
              <a:spcBef>
                <a:spcPts val="1200"/>
              </a:spcBef>
              <a:buClr>
                <a:srgbClr val="9E3611"/>
              </a:buClr>
              <a:buSzPct val="85000"/>
              <a:buFont typeface="Wingdings" charset="2"/>
              <a:buChar char=""/>
              <a:defRPr/>
            </a:pPr>
            <a:r>
              <a:rPr lang="en-US" altLang="en-US" sz="2000" dirty="0">
                <a:latin typeface="Calibri" panose="020F0502020204030204" pitchFamily="34" charset="0"/>
                <a:cs typeface="Calibri" panose="020F0502020204030204" pitchFamily="34" charset="0"/>
              </a:rPr>
              <a:t>Research Services</a:t>
            </a:r>
          </a:p>
          <a:p>
            <a:pPr eaLnBrk="1" hangingPunct="1">
              <a:lnSpc>
                <a:spcPct val="90000"/>
              </a:lnSpc>
              <a:spcBef>
                <a:spcPts val="1200"/>
              </a:spcBef>
              <a:buClr>
                <a:srgbClr val="9E3611"/>
              </a:buClr>
              <a:buSzPct val="85000"/>
              <a:buFont typeface="Wingdings" charset="2"/>
              <a:buChar char=""/>
              <a:defRPr/>
            </a:pPr>
            <a:r>
              <a:rPr lang="en-US" altLang="en-US" sz="2000" dirty="0">
                <a:latin typeface="Calibri" panose="020F0502020204030204" pitchFamily="34" charset="0"/>
                <a:cs typeface="Calibri" panose="020F0502020204030204" pitchFamily="34" charset="0"/>
              </a:rPr>
              <a:t>Major products are it diabetes, cancer and autoimmune conditions </a:t>
            </a:r>
          </a:p>
          <a:p>
            <a:pPr algn="just" eaLnBrk="1" hangingPunct="1">
              <a:lnSpc>
                <a:spcPct val="90000"/>
              </a:lnSpc>
              <a:spcBef>
                <a:spcPts val="1200"/>
              </a:spcBef>
              <a:buClr>
                <a:srgbClr val="9E3611"/>
              </a:buClr>
              <a:buSzPct val="85000"/>
              <a:buFont typeface="Wingdings" charset="2"/>
              <a:buChar char=""/>
              <a:defRPr/>
            </a:pPr>
            <a:r>
              <a:rPr lang="en-US" altLang="en-US" sz="2000" dirty="0" err="1">
                <a:latin typeface="Calibri" panose="020F0502020204030204" pitchFamily="34" charset="0"/>
                <a:cs typeface="Calibri" panose="020F0502020204030204" pitchFamily="34" charset="0"/>
              </a:rPr>
              <a:t>Syngene</a:t>
            </a:r>
            <a:r>
              <a:rPr lang="en-US" altLang="en-US" sz="2000" dirty="0">
                <a:latin typeface="Calibri" panose="020F0502020204030204" pitchFamily="34" charset="0"/>
                <a:cs typeface="Calibri" panose="020F0502020204030204" pitchFamily="34" charset="0"/>
              </a:rPr>
              <a:t> is the research services wing of </a:t>
            </a:r>
            <a:r>
              <a:rPr lang="en-US" altLang="en-US" sz="2000" dirty="0" err="1">
                <a:latin typeface="Calibri" panose="020F0502020204030204" pitchFamily="34" charset="0"/>
                <a:cs typeface="Calibri" panose="020F0502020204030204" pitchFamily="34" charset="0"/>
              </a:rPr>
              <a:t>Biocon</a:t>
            </a:r>
            <a:r>
              <a:rPr lang="en-US" altLang="en-US" sz="2000" dirty="0">
                <a:latin typeface="Calibri" panose="020F0502020204030204" pitchFamily="34" charset="0"/>
                <a:cs typeface="Calibri" panose="020F0502020204030204" pitchFamily="34" charset="0"/>
              </a:rPr>
              <a:t> involved in pre-clinical discovery and </a:t>
            </a:r>
            <a:r>
              <a:rPr lang="en-US" altLang="en-US" sz="2000" dirty="0" err="1">
                <a:latin typeface="Calibri" panose="020F0502020204030204" pitchFamily="34" charset="0"/>
                <a:cs typeface="Calibri" panose="020F0502020204030204" pitchFamily="34" charset="0"/>
              </a:rPr>
              <a:t>biocon</a:t>
            </a:r>
            <a:r>
              <a:rPr lang="en-US" altLang="en-US" sz="2000" dirty="0">
                <a:latin typeface="Calibri" panose="020F0502020204030204" pitchFamily="34" charset="0"/>
                <a:cs typeface="Calibri" panose="020F0502020204030204" pitchFamily="34" charset="0"/>
              </a:rPr>
              <a:t> brings in the commercialization </a:t>
            </a:r>
          </a:p>
          <a:p>
            <a:pPr algn="just" eaLnBrk="1" hangingPunct="1">
              <a:lnSpc>
                <a:spcPct val="90000"/>
              </a:lnSpc>
              <a:spcBef>
                <a:spcPts val="1200"/>
              </a:spcBef>
              <a:buClr>
                <a:srgbClr val="9E3611"/>
              </a:buClr>
              <a:buSzPct val="85000"/>
              <a:buFont typeface="Wingdings" charset="2"/>
              <a:buChar char=""/>
              <a:defRPr/>
            </a:pPr>
            <a:r>
              <a:rPr lang="en-US" sz="2000" dirty="0">
                <a:latin typeface="Calibri" panose="020F0502020204030204" pitchFamily="34" charset="0"/>
                <a:cs typeface="Calibri" panose="020F0502020204030204" pitchFamily="34" charset="0"/>
              </a:rPr>
              <a:t>Some of its key brands are INSUGEN® (</a:t>
            </a:r>
            <a:r>
              <a:rPr lang="en-US" sz="2000" dirty="0" err="1">
                <a:latin typeface="Calibri" panose="020F0502020204030204" pitchFamily="34" charset="0"/>
                <a:cs typeface="Calibri" panose="020F0502020204030204" pitchFamily="34" charset="0"/>
              </a:rPr>
              <a:t>rh</a:t>
            </a:r>
            <a:r>
              <a:rPr lang="en-US" sz="2000" dirty="0">
                <a:latin typeface="Calibri" panose="020F0502020204030204" pitchFamily="34" charset="0"/>
                <a:cs typeface="Calibri" panose="020F0502020204030204" pitchFamily="34" charset="0"/>
              </a:rPr>
              <a:t>-insulin), BASALOG® (</a:t>
            </a:r>
            <a:r>
              <a:rPr lang="en-US" sz="2000" dirty="0" err="1">
                <a:latin typeface="Calibri" panose="020F0502020204030204" pitchFamily="34" charset="0"/>
                <a:cs typeface="Calibri" panose="020F0502020204030204" pitchFamily="34" charset="0"/>
              </a:rPr>
              <a:t>Glargine</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CANMAbTM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Trastuzumab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BIOMAb</a:t>
            </a:r>
            <a:r>
              <a:rPr lang="en-US" sz="2000" dirty="0">
                <a:latin typeface="Calibri" panose="020F0502020204030204" pitchFamily="34" charset="0"/>
                <a:cs typeface="Calibri" panose="020F0502020204030204" pitchFamily="34" charset="0"/>
              </a:rPr>
              <a:t>-EGFRTM (</a:t>
            </a:r>
            <a:r>
              <a:rPr lang="en-US" sz="2000" dirty="0" err="1">
                <a:latin typeface="Calibri" panose="020F0502020204030204" pitchFamily="34" charset="0"/>
                <a:cs typeface="Calibri" panose="020F0502020204030204" pitchFamily="34" charset="0"/>
              </a:rPr>
              <a:t>Nimotuzumab</a:t>
            </a:r>
            <a:r>
              <a:rPr lang="en-US" sz="2000" dirty="0">
                <a:latin typeface="Calibri" panose="020F0502020204030204" pitchFamily="34" charset="0"/>
                <a:cs typeface="Calibri" panose="020F0502020204030204" pitchFamily="34" charset="0"/>
              </a:rPr>
              <a:t>), KRABEVA® (</a:t>
            </a:r>
            <a:r>
              <a:rPr lang="en-US" sz="2000" dirty="0" err="1">
                <a:latin typeface="Calibri" panose="020F0502020204030204" pitchFamily="34" charset="0"/>
                <a:cs typeface="Calibri" panose="020F0502020204030204" pitchFamily="34" charset="0"/>
              </a:rPr>
              <a:t>Bevacizumab</a:t>
            </a:r>
            <a:r>
              <a:rPr lang="en-US" sz="2000" dirty="0">
                <a:latin typeface="Calibri" panose="020F0502020204030204" pitchFamily="34" charset="0"/>
                <a:cs typeface="Calibri" panose="020F0502020204030204" pitchFamily="34" charset="0"/>
              </a:rPr>
              <a:t>) and </a:t>
            </a:r>
            <a:r>
              <a:rPr lang="en-US" sz="2000" dirty="0" err="1">
                <a:latin typeface="Calibri" panose="020F0502020204030204" pitchFamily="34" charset="0"/>
                <a:cs typeface="Calibri" panose="020F0502020204030204" pitchFamily="34" charset="0"/>
              </a:rPr>
              <a:t>ALZUMAbTM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Itolizumab</a:t>
            </a:r>
            <a:r>
              <a:rPr lang="en-US" sz="2000" dirty="0">
                <a:latin typeface="Calibri" panose="020F0502020204030204" pitchFamily="34" charset="0"/>
                <a:cs typeface="Calibri" panose="020F0502020204030204" pitchFamily="34" charset="0"/>
              </a:rPr>
              <a:t>), a ‘first in class’ anti-CD6 monoclonal antibody</a:t>
            </a:r>
            <a:r>
              <a:rPr lang="en-US" sz="2000" dirty="0">
                <a:latin typeface="Rockwell"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069975" y="1360488"/>
            <a:ext cx="10058400"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marL="180975" indent="-180975">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Lst>
              <a:defRPr>
                <a:solidFill>
                  <a:schemeClr val="bg1"/>
                </a:solidFill>
                <a:latin typeface="Arial" charset="0"/>
                <a:ea typeface="Noto Sans CJK SC Regular" charset="0"/>
                <a:cs typeface="Noto Sans CJK SC Regular" charset="0"/>
              </a:defRPr>
            </a:lvl9pPr>
          </a:lstStyle>
          <a:p>
            <a:pPr eaLnBrk="1" hangingPunct="1">
              <a:lnSpc>
                <a:spcPct val="90000"/>
              </a:lnSpc>
              <a:spcBef>
                <a:spcPts val="1200"/>
              </a:spcBef>
              <a:buClr>
                <a:srgbClr val="9E3611"/>
              </a:buClr>
              <a:buSzPct val="85000"/>
              <a:buFont typeface="Wingdings" charset="2"/>
              <a:buChar char=""/>
            </a:pPr>
            <a:r>
              <a:rPr lang="en-US" altLang="en-US" sz="2000" dirty="0">
                <a:solidFill>
                  <a:srgbClr val="000000"/>
                </a:solidFill>
                <a:latin typeface="Calibri" panose="020F0502020204030204" pitchFamily="34" charset="0"/>
                <a:cs typeface="Calibri" panose="020F0502020204030204" pitchFamily="34" charset="0"/>
              </a:rPr>
              <a:t>The FY18 revenue of </a:t>
            </a:r>
            <a:r>
              <a:rPr lang="en-US" altLang="en-US" sz="2000" dirty="0" err="1">
                <a:solidFill>
                  <a:srgbClr val="000000"/>
                </a:solidFill>
                <a:latin typeface="Calibri" panose="020F0502020204030204" pitchFamily="34" charset="0"/>
                <a:cs typeface="Calibri" panose="020F0502020204030204" pitchFamily="34" charset="0"/>
              </a:rPr>
              <a:t>biocon</a:t>
            </a:r>
            <a:r>
              <a:rPr lang="en-US" altLang="en-US" sz="2000" dirty="0">
                <a:solidFill>
                  <a:srgbClr val="000000"/>
                </a:solidFill>
                <a:latin typeface="Calibri" panose="020F0502020204030204" pitchFamily="34" charset="0"/>
                <a:cs typeface="Calibri" panose="020F0502020204030204" pitchFamily="34" charset="0"/>
              </a:rPr>
              <a:t> stands at </a:t>
            </a:r>
            <a:r>
              <a:rPr lang="en-US" altLang="en-US" sz="2000" dirty="0" err="1">
                <a:solidFill>
                  <a:srgbClr val="000000"/>
                </a:solidFill>
                <a:latin typeface="Calibri" panose="020F0502020204030204" pitchFamily="34" charset="0"/>
                <a:cs typeface="Calibri" panose="020F0502020204030204" pitchFamily="34" charset="0"/>
              </a:rPr>
              <a:t>Rs</a:t>
            </a:r>
            <a:r>
              <a:rPr lang="en-US" altLang="en-US" sz="2000" dirty="0">
                <a:solidFill>
                  <a:srgbClr val="000000"/>
                </a:solidFill>
                <a:latin typeface="Calibri" panose="020F0502020204030204" pitchFamily="34" charset="0"/>
                <a:cs typeface="Calibri" panose="020F0502020204030204" pitchFamily="34" charset="0"/>
              </a:rPr>
              <a:t>. 4,336 Cr; EBITDA at </a:t>
            </a:r>
            <a:r>
              <a:rPr lang="en-US" altLang="en-US" sz="2000" dirty="0" err="1">
                <a:solidFill>
                  <a:srgbClr val="000000"/>
                </a:solidFill>
                <a:latin typeface="Calibri" panose="020F0502020204030204" pitchFamily="34" charset="0"/>
                <a:cs typeface="Calibri" panose="020F0502020204030204" pitchFamily="34" charset="0"/>
              </a:rPr>
              <a:t>Rs</a:t>
            </a:r>
            <a:r>
              <a:rPr lang="en-US" altLang="en-US" sz="2000" dirty="0">
                <a:solidFill>
                  <a:srgbClr val="000000"/>
                </a:solidFill>
                <a:latin typeface="Calibri" panose="020F0502020204030204" pitchFamily="34" charset="0"/>
                <a:cs typeface="Calibri" panose="020F0502020204030204" pitchFamily="34" charset="0"/>
              </a:rPr>
              <a:t>. 1,035 and Net Profit at </a:t>
            </a:r>
            <a:r>
              <a:rPr lang="en-US" altLang="en-US" sz="2000" dirty="0" err="1">
                <a:solidFill>
                  <a:srgbClr val="000000"/>
                </a:solidFill>
                <a:latin typeface="Calibri" panose="020F0502020204030204" pitchFamily="34" charset="0"/>
                <a:cs typeface="Calibri" panose="020F0502020204030204" pitchFamily="34" charset="0"/>
              </a:rPr>
              <a:t>Rs</a:t>
            </a:r>
            <a:r>
              <a:rPr lang="en-US" altLang="en-US" sz="2000" dirty="0">
                <a:solidFill>
                  <a:srgbClr val="000000"/>
                </a:solidFill>
                <a:latin typeface="Calibri" panose="020F0502020204030204" pitchFamily="34" charset="0"/>
                <a:cs typeface="Calibri" panose="020F0502020204030204" pitchFamily="34" charset="0"/>
              </a:rPr>
              <a:t>. 372Cr. </a:t>
            </a:r>
            <a:r>
              <a:rPr lang="en-US" altLang="en-US" sz="2000" dirty="0" err="1">
                <a:solidFill>
                  <a:srgbClr val="000000"/>
                </a:solidFill>
                <a:latin typeface="Calibri" panose="020F0502020204030204" pitchFamily="34" charset="0"/>
                <a:cs typeface="Calibri" panose="020F0502020204030204" pitchFamily="34" charset="0"/>
              </a:rPr>
              <a:t>Biocon’s</a:t>
            </a:r>
            <a:r>
              <a:rPr lang="en-US" altLang="en-US" sz="2000" dirty="0">
                <a:solidFill>
                  <a:srgbClr val="000000"/>
                </a:solidFill>
                <a:latin typeface="Calibri" panose="020F0502020204030204" pitchFamily="34" charset="0"/>
                <a:cs typeface="Calibri" panose="020F0502020204030204" pitchFamily="34" charset="0"/>
              </a:rPr>
              <a:t> Q4FY18 Revenue </a:t>
            </a:r>
            <a:r>
              <a:rPr lang="en-US" altLang="en-US" sz="2000" dirty="0" err="1">
                <a:solidFill>
                  <a:srgbClr val="000000"/>
                </a:solidFill>
                <a:latin typeface="Calibri" panose="020F0502020204030204" pitchFamily="34" charset="0"/>
                <a:cs typeface="Calibri" panose="020F0502020204030204" pitchFamily="34" charset="0"/>
              </a:rPr>
              <a:t>Rs</a:t>
            </a:r>
            <a:r>
              <a:rPr lang="en-US" altLang="en-US" sz="2000" dirty="0">
                <a:solidFill>
                  <a:srgbClr val="000000"/>
                </a:solidFill>
                <a:latin typeface="Calibri" panose="020F0502020204030204" pitchFamily="34" charset="0"/>
                <a:cs typeface="Calibri" panose="020F0502020204030204" pitchFamily="34" charset="0"/>
              </a:rPr>
              <a:t> 1,237 Crore was up by 27%; EBITDA Up 30% at </a:t>
            </a:r>
            <a:r>
              <a:rPr lang="en-US" altLang="en-US" sz="2000" dirty="0" err="1">
                <a:solidFill>
                  <a:srgbClr val="000000"/>
                </a:solidFill>
                <a:latin typeface="Calibri" panose="020F0502020204030204" pitchFamily="34" charset="0"/>
                <a:cs typeface="Calibri" panose="020F0502020204030204" pitchFamily="34" charset="0"/>
              </a:rPr>
              <a:t>Rs</a:t>
            </a:r>
            <a:r>
              <a:rPr lang="en-US" altLang="en-US" sz="2000" dirty="0">
                <a:solidFill>
                  <a:srgbClr val="000000"/>
                </a:solidFill>
                <a:latin typeface="Calibri" panose="020F0502020204030204" pitchFamily="34" charset="0"/>
                <a:cs typeface="Calibri" panose="020F0502020204030204" pitchFamily="34" charset="0"/>
              </a:rPr>
              <a:t> 300Crore and registered a Net Profit Up 2% at </a:t>
            </a:r>
            <a:r>
              <a:rPr lang="en-US" altLang="en-US" sz="2000" dirty="0" err="1">
                <a:solidFill>
                  <a:srgbClr val="000000"/>
                </a:solidFill>
                <a:latin typeface="Calibri" panose="020F0502020204030204" pitchFamily="34" charset="0"/>
                <a:cs typeface="Calibri" panose="020F0502020204030204" pitchFamily="34" charset="0"/>
              </a:rPr>
              <a:t>Rs</a:t>
            </a:r>
            <a:r>
              <a:rPr lang="en-US" altLang="en-US" sz="2000" dirty="0">
                <a:solidFill>
                  <a:srgbClr val="000000"/>
                </a:solidFill>
                <a:latin typeface="Calibri" panose="020F0502020204030204" pitchFamily="34" charset="0"/>
                <a:cs typeface="Calibri" panose="020F0502020204030204" pitchFamily="34" charset="0"/>
              </a:rPr>
              <a:t> 130 Cr. </a:t>
            </a:r>
          </a:p>
          <a:p>
            <a:pPr eaLnBrk="1" hangingPunct="1">
              <a:lnSpc>
                <a:spcPct val="90000"/>
              </a:lnSpc>
              <a:spcBef>
                <a:spcPts val="1200"/>
              </a:spcBef>
              <a:buClr>
                <a:srgbClr val="9E3611"/>
              </a:buClr>
              <a:buSzPct val="85000"/>
              <a:buFont typeface="Wingdings" charset="2"/>
              <a:buChar char=""/>
            </a:pPr>
            <a:r>
              <a:rPr lang="en-US" altLang="en-US" sz="2000" dirty="0">
                <a:solidFill>
                  <a:srgbClr val="000000"/>
                </a:solidFill>
                <a:latin typeface="Calibri" panose="020F0502020204030204" pitchFamily="34" charset="0"/>
                <a:cs typeface="Calibri" panose="020F0502020204030204" pitchFamily="34" charset="0"/>
              </a:rPr>
              <a:t>The Biologics and  Research Services businesses grew at 47% and 45% respectively</a:t>
            </a:r>
          </a:p>
          <a:p>
            <a:pPr eaLnBrk="1" hangingPunct="1">
              <a:lnSpc>
                <a:spcPct val="90000"/>
              </a:lnSpc>
              <a:spcBef>
                <a:spcPts val="1200"/>
              </a:spcBef>
              <a:buClr>
                <a:srgbClr val="9E3611"/>
              </a:buClr>
              <a:buSzPct val="85000"/>
              <a:buFont typeface="Wingdings" charset="2"/>
              <a:buChar char=""/>
            </a:pPr>
            <a:r>
              <a:rPr lang="en-US" altLang="en-US" sz="2000" dirty="0">
                <a:solidFill>
                  <a:srgbClr val="000000"/>
                </a:solidFill>
                <a:latin typeface="Calibri" panose="020F0502020204030204" pitchFamily="34" charset="0"/>
                <a:cs typeface="Calibri" panose="020F0502020204030204" pitchFamily="34" charset="0"/>
              </a:rPr>
              <a:t>Profit before tax at </a:t>
            </a:r>
            <a:r>
              <a:rPr lang="en-US" altLang="en-US" sz="2000" dirty="0" err="1">
                <a:solidFill>
                  <a:srgbClr val="000000"/>
                </a:solidFill>
                <a:latin typeface="Calibri" panose="020F0502020204030204" pitchFamily="34" charset="0"/>
                <a:cs typeface="Calibri" panose="020F0502020204030204" pitchFamily="34" charset="0"/>
              </a:rPr>
              <a:t>Rs</a:t>
            </a:r>
            <a:r>
              <a:rPr lang="en-US" altLang="en-US" sz="2000" dirty="0">
                <a:solidFill>
                  <a:srgbClr val="000000"/>
                </a:solidFill>
                <a:latin typeface="Calibri" panose="020F0502020204030204" pitchFamily="34" charset="0"/>
                <a:cs typeface="Calibri" panose="020F0502020204030204" pitchFamily="34" charset="0"/>
              </a:rPr>
              <a:t>. 610 crore was 14% of the total revenue (Rs.4336 crore) in 2018, compared to </a:t>
            </a:r>
            <a:r>
              <a:rPr lang="en-US" altLang="en-US" sz="2000" dirty="0" err="1">
                <a:solidFill>
                  <a:srgbClr val="000000"/>
                </a:solidFill>
                <a:latin typeface="Calibri" panose="020F0502020204030204" pitchFamily="34" charset="0"/>
                <a:cs typeface="Calibri" panose="020F0502020204030204" pitchFamily="34" charset="0"/>
              </a:rPr>
              <a:t>Rs</a:t>
            </a:r>
            <a:r>
              <a:rPr lang="en-US" altLang="en-US" sz="2000" dirty="0">
                <a:solidFill>
                  <a:srgbClr val="000000"/>
                </a:solidFill>
                <a:latin typeface="Calibri" panose="020F0502020204030204" pitchFamily="34" charset="0"/>
                <a:cs typeface="Calibri" panose="020F0502020204030204" pitchFamily="34" charset="0"/>
              </a:rPr>
              <a:t>. 850 crore, at 20% in the 2017 (Total Revenue - </a:t>
            </a:r>
            <a:r>
              <a:rPr lang="en-US" altLang="en-US" sz="2000" dirty="0" err="1">
                <a:solidFill>
                  <a:srgbClr val="000000"/>
                </a:solidFill>
                <a:latin typeface="Calibri" panose="020F0502020204030204" pitchFamily="34" charset="0"/>
                <a:cs typeface="Calibri" panose="020F0502020204030204" pitchFamily="34" charset="0"/>
              </a:rPr>
              <a:t>Rs</a:t>
            </a:r>
            <a:r>
              <a:rPr lang="en-US" altLang="en-US" sz="2000" dirty="0">
                <a:solidFill>
                  <a:srgbClr val="000000"/>
                </a:solidFill>
                <a:latin typeface="Calibri" panose="020F0502020204030204" pitchFamily="34" charset="0"/>
                <a:cs typeface="Calibri" panose="020F0502020204030204" pitchFamily="34" charset="0"/>
              </a:rPr>
              <a:t>. 4079).</a:t>
            </a:r>
          </a:p>
          <a:p>
            <a:pPr>
              <a:lnSpc>
                <a:spcPct val="90000"/>
              </a:lnSpc>
              <a:spcBef>
                <a:spcPts val="1200"/>
              </a:spcBef>
              <a:buClr>
                <a:srgbClr val="9E3611"/>
              </a:buClr>
              <a:buSzPct val="85000"/>
              <a:buFont typeface="Wingdings" charset="2"/>
              <a:buChar char=""/>
            </a:pPr>
            <a:r>
              <a:rPr lang="en-US" sz="2000" dirty="0">
                <a:solidFill>
                  <a:schemeClr val="tx1"/>
                </a:solidFill>
                <a:latin typeface="Calibri" panose="020F0502020204030204" pitchFamily="34" charset="0"/>
                <a:cs typeface="Calibri" panose="020F0502020204030204" pitchFamily="34" charset="0"/>
              </a:rPr>
              <a:t>For the quarter ended 31-03-2018, the company has reported a Consolidated sales of Rs 1169.50 Crore, up 10.55 % from last quarter Sales of Rs 1057.90 Crore and up 27.23 % from last year same quarter Sales of Rs 919.20 Crore Company has reported net profit after tax of Rs 147.60 Crore in latest quarter.</a:t>
            </a:r>
            <a:endParaRPr lang="en-US" altLang="en-US" sz="2000" dirty="0">
              <a:solidFill>
                <a:schemeClr val="tx1"/>
              </a:solidFill>
              <a:latin typeface="Calibri" panose="020F0502020204030204" pitchFamily="34" charset="0"/>
              <a:cs typeface="Calibri" panose="020F0502020204030204" pitchFamily="34" charset="0"/>
            </a:endParaRPr>
          </a:p>
          <a:p>
            <a:pPr eaLnBrk="1" hangingPunct="1">
              <a:lnSpc>
                <a:spcPct val="90000"/>
              </a:lnSpc>
              <a:spcBef>
                <a:spcPts val="1200"/>
              </a:spcBef>
              <a:buClr>
                <a:srgbClr val="9E3611"/>
              </a:buClr>
              <a:buSzPct val="85000"/>
              <a:buFont typeface="Wingdings" charset="2"/>
              <a:buChar char=""/>
            </a:pPr>
            <a:r>
              <a:rPr lang="en-US" altLang="en-US" sz="2000" dirty="0">
                <a:solidFill>
                  <a:srgbClr val="FF0000"/>
                </a:solidFill>
                <a:latin typeface="Calibri" panose="020F0502020204030204" pitchFamily="34" charset="0"/>
                <a:cs typeface="Calibri" panose="020F0502020204030204" pitchFamily="34" charset="0"/>
              </a:rPr>
              <a:t>Order booking -</a:t>
            </a:r>
          </a:p>
        </p:txBody>
      </p:sp>
      <p:sp>
        <p:nvSpPr>
          <p:cNvPr id="7170" name="Text Box 2"/>
          <p:cNvSpPr txBox="1">
            <a:spLocks noChangeArrowheads="1"/>
          </p:cNvSpPr>
          <p:nvPr/>
        </p:nvSpPr>
        <p:spPr bwMode="auto">
          <a:xfrm>
            <a:off x="992188" y="0"/>
            <a:ext cx="10058400" cy="160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9pPr>
          </a:lstStyle>
          <a:p>
            <a:pPr eaLnBrk="1" hangingPunct="1">
              <a:lnSpc>
                <a:spcPct val="90000"/>
              </a:lnSpc>
              <a:buSzPct val="100000"/>
              <a:defRPr/>
            </a:pPr>
            <a:r>
              <a:rPr lang="en-US" altLang="en-US" sz="4000" dirty="0">
                <a:latin typeface="Calibri" panose="020F0502020204030204" pitchFamily="34" charset="0"/>
                <a:cs typeface="Calibri" panose="020F0502020204030204" pitchFamily="34" charset="0"/>
              </a:rPr>
              <a:t>ANNUAL PERFORMANCE – 2017-18</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1069975" y="7938"/>
            <a:ext cx="10058400" cy="160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9pPr>
          </a:lstStyle>
          <a:p>
            <a:pPr eaLnBrk="1" hangingPunct="1">
              <a:lnSpc>
                <a:spcPct val="90000"/>
              </a:lnSpc>
              <a:buSzPct val="100000"/>
              <a:defRPr/>
            </a:pPr>
            <a:r>
              <a:rPr lang="en-US" altLang="en-US" sz="4400">
                <a:latin typeface="Calibri" panose="020F0502020204030204" pitchFamily="34" charset="0"/>
                <a:cs typeface="Calibri" panose="020F0502020204030204" pitchFamily="34" charset="0"/>
              </a:rPr>
              <a:t>Fund Flow Analysis</a:t>
            </a:r>
          </a:p>
        </p:txBody>
      </p:sp>
      <p:sp>
        <p:nvSpPr>
          <p:cNvPr id="8537" name="Rectangle 345"/>
          <p:cNvSpPr>
            <a:spLocks noChangeArrowheads="1"/>
          </p:cNvSpPr>
          <p:nvPr/>
        </p:nvSpPr>
        <p:spPr bwMode="auto">
          <a:xfrm>
            <a:off x="979488" y="1184275"/>
            <a:ext cx="498951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9pPr>
          </a:lstStyle>
          <a:p>
            <a:pPr eaLnBrk="1" hangingPunct="1">
              <a:buSzPct val="100000"/>
              <a:defRPr/>
            </a:pPr>
            <a:r>
              <a:rPr lang="en-IN" altLang="en-US">
                <a:latin typeface="Rockwell" charset="0"/>
              </a:rPr>
              <a:t>Individual Item wise Fund Flow</a:t>
            </a:r>
          </a:p>
        </p:txBody>
      </p:sp>
      <p:sp>
        <p:nvSpPr>
          <p:cNvPr id="8538" name="Rectangle 346"/>
          <p:cNvSpPr>
            <a:spLocks noChangeArrowheads="1"/>
          </p:cNvSpPr>
          <p:nvPr/>
        </p:nvSpPr>
        <p:spPr bwMode="auto">
          <a:xfrm>
            <a:off x="521494" y="4744007"/>
            <a:ext cx="10895012" cy="162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Lst>
              <a:defRPr>
                <a:solidFill>
                  <a:srgbClr val="000000"/>
                </a:solidFill>
                <a:latin typeface="Arial"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Lst>
              <a:defRPr>
                <a:solidFill>
                  <a:srgbClr val="000000"/>
                </a:solidFill>
                <a:latin typeface="Arial"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Lst>
              <a:defRPr>
                <a:solidFill>
                  <a:srgbClr val="000000"/>
                </a:solidFill>
                <a:latin typeface="Arial"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Lst>
              <a:defRPr>
                <a:solidFill>
                  <a:srgbClr val="000000"/>
                </a:solidFill>
                <a:latin typeface="Arial"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Lst>
              <a:defRPr>
                <a:solidFill>
                  <a:srgbClr val="000000"/>
                </a:solidFill>
                <a:latin typeface="Arial" charset="0"/>
                <a:ea typeface="Noto Sans CJK SC Regular" charset="0"/>
                <a:cs typeface="Noto Sans CJK SC Regular" charset="0"/>
              </a:defRPr>
            </a:lvl9pPr>
          </a:lstStyle>
          <a:p>
            <a:pPr>
              <a:buSzPct val="100000"/>
              <a:defRPr/>
            </a:pPr>
            <a:r>
              <a:rPr lang="en-IN" altLang="en-US" sz="2000" dirty="0">
                <a:latin typeface="Calibri" panose="020F0502020204030204" pitchFamily="34" charset="0"/>
                <a:cs typeface="Calibri" panose="020F0502020204030204" pitchFamily="34" charset="0"/>
              </a:rPr>
              <a:t>The funds flow of current assets has been increased over years and the current liabilities are also decreased in nature which indicates that the funds are being well managed. This also supports the fact that there is adequate Liquidity which is evident from the various other Ratio analysis. Trend shows that there is a steep increase in investments – both current and Long term. There is also a large increase in WIP capital. </a:t>
            </a:r>
          </a:p>
        </p:txBody>
      </p:sp>
      <p:pic>
        <p:nvPicPr>
          <p:cNvPr id="12506" name="Picture 674" descr="https://img-d05.moneycontrol.co.in/images/blank.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1984375"/>
            <a:ext cx="603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07" name="Picture 675" descr="https://img-d05.moneycontrol.co.in/images/blank.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2390775"/>
            <a:ext cx="603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Chart 7">
            <a:extLst>
              <a:ext uri="{FF2B5EF4-FFF2-40B4-BE49-F238E27FC236}">
                <a16:creationId xmlns:a16="http://schemas.microsoft.com/office/drawing/2014/main" id="{5BDC826F-D2C9-4EE1-A5FE-E718AEC11EC8}"/>
              </a:ext>
            </a:extLst>
          </p:cNvPr>
          <p:cNvGraphicFramePr>
            <a:graphicFrameLocks/>
          </p:cNvGraphicFramePr>
          <p:nvPr>
            <p:extLst>
              <p:ext uri="{D42A27DB-BD31-4B8C-83A1-F6EECF244321}">
                <p14:modId xmlns:p14="http://schemas.microsoft.com/office/powerpoint/2010/main" val="4148867014"/>
              </p:ext>
            </p:extLst>
          </p:nvPr>
        </p:nvGraphicFramePr>
        <p:xfrm>
          <a:off x="7302500" y="1052736"/>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Table 4">
            <a:extLst>
              <a:ext uri="{FF2B5EF4-FFF2-40B4-BE49-F238E27FC236}">
                <a16:creationId xmlns:a16="http://schemas.microsoft.com/office/drawing/2014/main" id="{916C94CB-36CE-4CC9-AB77-76E31130F76E}"/>
              </a:ext>
            </a:extLst>
          </p:cNvPr>
          <p:cNvGraphicFramePr>
            <a:graphicFrameLocks noGrp="1"/>
          </p:cNvGraphicFramePr>
          <p:nvPr>
            <p:extLst>
              <p:ext uri="{D42A27DB-BD31-4B8C-83A1-F6EECF244321}">
                <p14:modId xmlns:p14="http://schemas.microsoft.com/office/powerpoint/2010/main" val="689382909"/>
              </p:ext>
            </p:extLst>
          </p:nvPr>
        </p:nvGraphicFramePr>
        <p:xfrm>
          <a:off x="192139" y="1533525"/>
          <a:ext cx="6984774" cy="3210482"/>
        </p:xfrm>
        <a:graphic>
          <a:graphicData uri="http://schemas.openxmlformats.org/drawingml/2006/table">
            <a:tbl>
              <a:tblPr>
                <a:tableStyleId>{5C22544A-7EE6-4342-B048-85BDC9FD1C3A}</a:tableStyleId>
              </a:tblPr>
              <a:tblGrid>
                <a:gridCol w="1147899">
                  <a:extLst>
                    <a:ext uri="{9D8B030D-6E8A-4147-A177-3AD203B41FA5}">
                      <a16:colId xmlns:a16="http://schemas.microsoft.com/office/drawing/2014/main" val="3219894246"/>
                    </a:ext>
                  </a:extLst>
                </a:gridCol>
                <a:gridCol w="1510394">
                  <a:extLst>
                    <a:ext uri="{9D8B030D-6E8A-4147-A177-3AD203B41FA5}">
                      <a16:colId xmlns:a16="http://schemas.microsoft.com/office/drawing/2014/main" val="4240851417"/>
                    </a:ext>
                  </a:extLst>
                </a:gridCol>
                <a:gridCol w="951815">
                  <a:extLst>
                    <a:ext uri="{9D8B030D-6E8A-4147-A177-3AD203B41FA5}">
                      <a16:colId xmlns:a16="http://schemas.microsoft.com/office/drawing/2014/main" val="223904654"/>
                    </a:ext>
                  </a:extLst>
                </a:gridCol>
                <a:gridCol w="1177209">
                  <a:extLst>
                    <a:ext uri="{9D8B030D-6E8A-4147-A177-3AD203B41FA5}">
                      <a16:colId xmlns:a16="http://schemas.microsoft.com/office/drawing/2014/main" val="3759506264"/>
                    </a:ext>
                  </a:extLst>
                </a:gridCol>
                <a:gridCol w="1020248">
                  <a:extLst>
                    <a:ext uri="{9D8B030D-6E8A-4147-A177-3AD203B41FA5}">
                      <a16:colId xmlns:a16="http://schemas.microsoft.com/office/drawing/2014/main" val="1929495755"/>
                    </a:ext>
                  </a:extLst>
                </a:gridCol>
                <a:gridCol w="1177209">
                  <a:extLst>
                    <a:ext uri="{9D8B030D-6E8A-4147-A177-3AD203B41FA5}">
                      <a16:colId xmlns:a16="http://schemas.microsoft.com/office/drawing/2014/main" val="600410985"/>
                    </a:ext>
                  </a:extLst>
                </a:gridCol>
              </a:tblGrid>
              <a:tr h="195252">
                <a:tc>
                  <a:txBody>
                    <a:bodyPr/>
                    <a:lstStyle/>
                    <a:p>
                      <a:pPr algn="l" fontAlgn="b"/>
                      <a:r>
                        <a:rPr lang="en-IN" sz="1200" u="none" strike="noStrike">
                          <a:effectLst/>
                        </a:rPr>
                        <a:t>Items</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2017</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2016</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2015</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2014</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2013</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739665"/>
                  </a:ext>
                </a:extLst>
              </a:tr>
              <a:tr h="195252">
                <a:tc>
                  <a:txBody>
                    <a:bodyPr/>
                    <a:lstStyle/>
                    <a:p>
                      <a:pPr algn="l" fontAlgn="b"/>
                      <a:r>
                        <a:rPr lang="en-IN" sz="1200" u="none" strike="noStrike">
                          <a:effectLst/>
                        </a:rPr>
                        <a:t>Fixed Assets</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ctr"/>
                      <a:r>
                        <a:rPr lang="en-IN" sz="1200" u="none" strike="noStrike">
                          <a:effectLst/>
                        </a:rPr>
                        <a:t>1,178.80</a:t>
                      </a:r>
                      <a:endParaRPr lang="en-IN"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IN" sz="1200" u="none" strike="noStrike">
                          <a:effectLst/>
                        </a:rPr>
                        <a:t>1,110.00</a:t>
                      </a:r>
                      <a:endParaRPr lang="en-IN"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IN" sz="1200" u="none" strike="noStrike">
                          <a:effectLst/>
                        </a:rPr>
                        <a:t>971.9</a:t>
                      </a:r>
                      <a:endParaRPr lang="en-IN"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IN" sz="1200" u="none" strike="noStrike">
                          <a:effectLst/>
                        </a:rPr>
                        <a:t>1,051.10</a:t>
                      </a:r>
                      <a:endParaRPr lang="en-IN"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IN" sz="1200" u="none" strike="noStrike">
                          <a:effectLst/>
                        </a:rPr>
                        <a:t>902.60</a:t>
                      </a:r>
                      <a:endParaRPr lang="en-IN" sz="1200" b="1"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170248691"/>
                  </a:ext>
                </a:extLst>
              </a:tr>
              <a:tr h="195252">
                <a:tc>
                  <a:txBody>
                    <a:bodyPr/>
                    <a:lstStyle/>
                    <a:p>
                      <a:pPr algn="l" fontAlgn="b"/>
                      <a:r>
                        <a:rPr lang="en-IN" sz="1200" u="none" strike="noStrike">
                          <a:effectLst/>
                        </a:rPr>
                        <a:t>Current Assets</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ctr"/>
                      <a:r>
                        <a:rPr lang="en-IN" sz="1200" u="none" strike="noStrike">
                          <a:effectLst/>
                        </a:rPr>
                        <a:t>2,378.50</a:t>
                      </a:r>
                      <a:endParaRPr lang="en-IN"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IN" sz="1200" u="none" strike="noStrike">
                          <a:effectLst/>
                        </a:rPr>
                        <a:t>2,371.10</a:t>
                      </a:r>
                      <a:endParaRPr lang="en-IN"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IN" sz="1200" u="none" strike="noStrike">
                          <a:effectLst/>
                        </a:rPr>
                        <a:t>1,735.90</a:t>
                      </a:r>
                      <a:endParaRPr lang="en-IN"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IN" sz="1200" u="none" strike="noStrike">
                          <a:effectLst/>
                        </a:rPr>
                        <a:t>1,467.30</a:t>
                      </a:r>
                      <a:endParaRPr lang="en-IN"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IN" sz="1200" u="none" strike="noStrike">
                          <a:effectLst/>
                        </a:rPr>
                        <a:t>1,473.30</a:t>
                      </a:r>
                      <a:endParaRPr lang="en-IN" sz="1200" b="1"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436362403"/>
                  </a:ext>
                </a:extLst>
              </a:tr>
              <a:tr h="367975">
                <a:tc>
                  <a:txBody>
                    <a:bodyPr/>
                    <a:lstStyle/>
                    <a:p>
                      <a:pPr algn="l" fontAlgn="b"/>
                      <a:r>
                        <a:rPr lang="en-IN" sz="1200" u="none" strike="noStrike">
                          <a:effectLst/>
                        </a:rPr>
                        <a:t>Current Liabilities</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ctr"/>
                      <a:r>
                        <a:rPr lang="en-IN" sz="1200" u="none" strike="noStrike">
                          <a:effectLst/>
                        </a:rPr>
                        <a:t>705.2</a:t>
                      </a:r>
                      <a:endParaRPr lang="en-IN"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IN" sz="1200" u="none" strike="noStrike">
                          <a:effectLst/>
                        </a:rPr>
                        <a:t>862.6</a:t>
                      </a:r>
                      <a:endParaRPr lang="en-IN"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IN" sz="1200" u="none" strike="noStrike">
                          <a:effectLst/>
                        </a:rPr>
                        <a:t>564</a:t>
                      </a:r>
                      <a:endParaRPr lang="en-IN"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IN" sz="1200" u="none" strike="noStrike">
                          <a:effectLst/>
                        </a:rPr>
                        <a:t>603.8</a:t>
                      </a:r>
                      <a:endParaRPr lang="en-IN"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IN" sz="1200" u="none" strike="noStrike">
                          <a:effectLst/>
                        </a:rPr>
                        <a:t>627.9</a:t>
                      </a:r>
                      <a:endParaRPr lang="en-IN" sz="1200" b="1"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094529068"/>
                  </a:ext>
                </a:extLst>
              </a:tr>
              <a:tr h="367975">
                <a:tc>
                  <a:txBody>
                    <a:bodyPr/>
                    <a:lstStyle/>
                    <a:p>
                      <a:pPr algn="l" fontAlgn="b"/>
                      <a:r>
                        <a:rPr lang="en-IN" sz="1200" u="none" strike="noStrike">
                          <a:effectLst/>
                        </a:rPr>
                        <a:t>Net Working Capital</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1673.3</a:t>
                      </a:r>
                      <a:endParaRPr lang="en-IN" sz="1200" b="0" i="0" u="none" strike="noStrike">
                        <a:solidFill>
                          <a:srgbClr val="9C0006"/>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1508.5</a:t>
                      </a:r>
                      <a:endParaRPr lang="en-IN" sz="1200" b="0" i="0" u="none" strike="noStrike">
                        <a:solidFill>
                          <a:srgbClr val="9C0006"/>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1171.9</a:t>
                      </a:r>
                      <a:endParaRPr lang="en-IN" sz="1200" b="0" i="0" u="none" strike="noStrike">
                        <a:solidFill>
                          <a:srgbClr val="9C0006"/>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863.5</a:t>
                      </a:r>
                      <a:endParaRPr lang="en-IN" sz="1200" b="0" i="0" u="none" strike="noStrike">
                        <a:solidFill>
                          <a:srgbClr val="9C0006"/>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845.4</a:t>
                      </a:r>
                      <a:endParaRPr lang="en-IN" sz="1200" b="0" i="0" u="none" strike="noStrike">
                        <a:solidFill>
                          <a:srgbClr val="9C0006"/>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3339102"/>
                  </a:ext>
                </a:extLst>
              </a:tr>
              <a:tr h="195252">
                <a:tc>
                  <a:txBody>
                    <a:bodyPr/>
                    <a:lstStyle/>
                    <a:p>
                      <a:pPr algn="l" fontAlgn="b"/>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7936605"/>
                  </a:ext>
                </a:extLst>
              </a:tr>
              <a:tr h="548207">
                <a:tc>
                  <a:txBody>
                    <a:bodyPr/>
                    <a:lstStyle/>
                    <a:p>
                      <a:pPr algn="l" fontAlgn="b"/>
                      <a:r>
                        <a:rPr lang="en-IN" sz="1200" u="none" strike="noStrike">
                          <a:effectLst/>
                        </a:rPr>
                        <a:t>Items</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Amount in change 2017-16</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Amount in change 2016-15</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Amount in change 2015-14</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Amount in change 2014-13</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482595"/>
                  </a:ext>
                </a:extLst>
              </a:tr>
              <a:tr h="195252">
                <a:tc>
                  <a:txBody>
                    <a:bodyPr/>
                    <a:lstStyle/>
                    <a:p>
                      <a:pPr algn="l" fontAlgn="b"/>
                      <a:r>
                        <a:rPr lang="en-IN" sz="1200" u="none" strike="noStrike">
                          <a:effectLst/>
                        </a:rPr>
                        <a:t>Fixed Assets</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ctr"/>
                      <a:r>
                        <a:rPr lang="en-IN" sz="1200" u="none" strike="noStrike">
                          <a:effectLst/>
                        </a:rPr>
                        <a:t>68.80</a:t>
                      </a:r>
                      <a:endParaRPr lang="en-IN"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IN" sz="1200" u="none" strike="noStrike">
                          <a:effectLst/>
                        </a:rPr>
                        <a:t>138.10</a:t>
                      </a:r>
                      <a:endParaRPr lang="en-IN"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IN" sz="1200" u="none" strike="noStrike">
                          <a:effectLst/>
                        </a:rPr>
                        <a:t>-79.2</a:t>
                      </a:r>
                      <a:endParaRPr lang="en-IN"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IN" sz="1200" u="none" strike="noStrike">
                          <a:effectLst/>
                        </a:rPr>
                        <a:t>148.50</a:t>
                      </a:r>
                      <a:endParaRPr lang="en-IN" sz="1200" b="1" i="0" u="none" strike="noStrike">
                        <a:solidFill>
                          <a:srgbClr val="000000"/>
                        </a:solidFill>
                        <a:effectLst/>
                        <a:latin typeface="Arial" panose="020B0604020202020204" pitchFamily="34" charset="0"/>
                      </a:endParaRPr>
                    </a:p>
                  </a:txBody>
                  <a:tcPr marL="7620" marR="7620" marT="7620" marB="0" anchor="ctr"/>
                </a:tc>
                <a:tc>
                  <a:txBody>
                    <a:bodyPr/>
                    <a:lstStyle/>
                    <a:p>
                      <a:pPr algn="l" fontAlgn="b"/>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4031755"/>
                  </a:ext>
                </a:extLst>
              </a:tr>
              <a:tr h="195252">
                <a:tc>
                  <a:txBody>
                    <a:bodyPr/>
                    <a:lstStyle/>
                    <a:p>
                      <a:pPr algn="l" fontAlgn="b"/>
                      <a:r>
                        <a:rPr lang="en-IN" sz="1200" u="none" strike="noStrike">
                          <a:effectLst/>
                        </a:rPr>
                        <a:t>Current Assets</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ctr"/>
                      <a:r>
                        <a:rPr lang="en-IN" sz="1200" u="none" strike="noStrike">
                          <a:effectLst/>
                        </a:rPr>
                        <a:t>7.40</a:t>
                      </a:r>
                      <a:endParaRPr lang="en-IN"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IN" sz="1200" u="none" strike="noStrike">
                          <a:effectLst/>
                        </a:rPr>
                        <a:t>635.20</a:t>
                      </a:r>
                      <a:endParaRPr lang="en-IN"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IN" sz="1200" u="none" strike="noStrike">
                          <a:effectLst/>
                        </a:rPr>
                        <a:t>268.60</a:t>
                      </a:r>
                      <a:endParaRPr lang="en-IN"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IN" sz="1200" u="none" strike="noStrike">
                          <a:effectLst/>
                        </a:rPr>
                        <a:t>-6.00</a:t>
                      </a:r>
                      <a:endParaRPr lang="en-IN" sz="1200" b="1" i="0" u="none" strike="noStrike">
                        <a:solidFill>
                          <a:srgbClr val="000000"/>
                        </a:solidFill>
                        <a:effectLst/>
                        <a:latin typeface="Arial" panose="020B0604020202020204" pitchFamily="34" charset="0"/>
                      </a:endParaRPr>
                    </a:p>
                  </a:txBody>
                  <a:tcPr marL="7620" marR="7620" marT="7620" marB="0" anchor="ctr"/>
                </a:tc>
                <a:tc>
                  <a:txBody>
                    <a:bodyPr/>
                    <a:lstStyle/>
                    <a:p>
                      <a:pPr algn="l" fontAlgn="b"/>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02581329"/>
                  </a:ext>
                </a:extLst>
              </a:tr>
              <a:tr h="367975">
                <a:tc>
                  <a:txBody>
                    <a:bodyPr/>
                    <a:lstStyle/>
                    <a:p>
                      <a:pPr algn="l" fontAlgn="b"/>
                      <a:r>
                        <a:rPr lang="en-IN" sz="1200" u="none" strike="noStrike">
                          <a:effectLst/>
                        </a:rPr>
                        <a:t>Current Liabilities</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ctr"/>
                      <a:r>
                        <a:rPr lang="en-IN" sz="1200" u="none" strike="noStrike">
                          <a:effectLst/>
                        </a:rPr>
                        <a:t>-157.4</a:t>
                      </a:r>
                      <a:endParaRPr lang="en-IN"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IN" sz="1200" u="none" strike="noStrike">
                          <a:effectLst/>
                        </a:rPr>
                        <a:t>298.6</a:t>
                      </a:r>
                      <a:endParaRPr lang="en-IN"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IN" sz="1200" u="none" strike="noStrike">
                          <a:effectLst/>
                        </a:rPr>
                        <a:t>-39.8</a:t>
                      </a:r>
                      <a:endParaRPr lang="en-IN" sz="1200" b="1" i="0" u="none" strike="noStrike">
                        <a:solidFill>
                          <a:srgbClr val="000000"/>
                        </a:solidFill>
                        <a:effectLst/>
                        <a:latin typeface="Arial" panose="020B0604020202020204" pitchFamily="34" charset="0"/>
                      </a:endParaRPr>
                    </a:p>
                  </a:txBody>
                  <a:tcPr marL="7620" marR="7620" marT="7620" marB="0" anchor="ctr"/>
                </a:tc>
                <a:tc>
                  <a:txBody>
                    <a:bodyPr/>
                    <a:lstStyle/>
                    <a:p>
                      <a:pPr algn="r" fontAlgn="ctr"/>
                      <a:r>
                        <a:rPr lang="en-IN" sz="1200" u="none" strike="noStrike">
                          <a:effectLst/>
                        </a:rPr>
                        <a:t>-24.1</a:t>
                      </a:r>
                      <a:endParaRPr lang="en-IN" sz="1200" b="1" i="0" u="none" strike="noStrike">
                        <a:solidFill>
                          <a:srgbClr val="000000"/>
                        </a:solidFill>
                        <a:effectLst/>
                        <a:latin typeface="Arial" panose="020B0604020202020204" pitchFamily="34" charset="0"/>
                      </a:endParaRPr>
                    </a:p>
                  </a:txBody>
                  <a:tcPr marL="7620" marR="7620" marT="7620" marB="0" anchor="ctr"/>
                </a:tc>
                <a:tc>
                  <a:txBody>
                    <a:bodyPr/>
                    <a:lstStyle/>
                    <a:p>
                      <a:pPr algn="l" fontAlgn="b"/>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7521668"/>
                  </a:ext>
                </a:extLst>
              </a:tr>
              <a:tr h="367975">
                <a:tc>
                  <a:txBody>
                    <a:bodyPr/>
                    <a:lstStyle/>
                    <a:p>
                      <a:pPr algn="l" fontAlgn="b"/>
                      <a:r>
                        <a:rPr lang="en-IN" sz="1200" u="none" strike="noStrike">
                          <a:effectLst/>
                        </a:rPr>
                        <a:t>Net Working Capital</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164.8</a:t>
                      </a:r>
                      <a:endParaRPr lang="en-IN" sz="1200" b="0" i="0" u="none" strike="noStrike">
                        <a:solidFill>
                          <a:srgbClr val="9C0006"/>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336.6</a:t>
                      </a:r>
                      <a:endParaRPr lang="en-IN" sz="1200" b="0" i="0" u="none" strike="noStrike">
                        <a:solidFill>
                          <a:srgbClr val="9C0006"/>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308.4</a:t>
                      </a:r>
                      <a:endParaRPr lang="en-IN" sz="1200" b="0" i="0" u="none" strike="noStrike">
                        <a:solidFill>
                          <a:srgbClr val="9C0006"/>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18.1</a:t>
                      </a:r>
                      <a:endParaRPr lang="en-IN" sz="1200" b="0" i="0" u="none" strike="noStrike">
                        <a:solidFill>
                          <a:srgbClr val="9C0006"/>
                        </a:solidFill>
                        <a:effectLst/>
                        <a:latin typeface="Calibri" panose="020F0502020204030204" pitchFamily="34" charset="0"/>
                      </a:endParaRPr>
                    </a:p>
                  </a:txBody>
                  <a:tcPr marL="7620" marR="7620" marT="7620"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56568262"/>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1069975" y="11113"/>
            <a:ext cx="10058400" cy="1217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9pPr>
          </a:lstStyle>
          <a:p>
            <a:pPr eaLnBrk="1" hangingPunct="1">
              <a:lnSpc>
                <a:spcPct val="90000"/>
              </a:lnSpc>
              <a:buSzPct val="100000"/>
              <a:defRPr/>
            </a:pPr>
            <a:r>
              <a:rPr lang="en-US" altLang="en-US" sz="4400">
                <a:latin typeface="Calibri" panose="020F0502020204030204" pitchFamily="34" charset="0"/>
                <a:cs typeface="Calibri" panose="020F0502020204030204" pitchFamily="34" charset="0"/>
              </a:rPr>
              <a:t>RATIO ANALYSIS</a:t>
            </a:r>
          </a:p>
        </p:txBody>
      </p:sp>
      <p:sp>
        <p:nvSpPr>
          <p:cNvPr id="10182" name="Rectangle 966"/>
          <p:cNvSpPr>
            <a:spLocks noChangeArrowheads="1"/>
          </p:cNvSpPr>
          <p:nvPr/>
        </p:nvSpPr>
        <p:spPr bwMode="auto">
          <a:xfrm>
            <a:off x="590785" y="575196"/>
            <a:ext cx="8686800"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spAutoFit/>
          </a:bodyPr>
          <a:lstStyle>
            <a:lvl1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Noto Sans CJK SC Regular" charset="0"/>
                <a:cs typeface="Noto Sans CJK SC Regular" charset="0"/>
              </a:defRPr>
            </a:lvl9pPr>
          </a:lstStyle>
          <a:p>
            <a:pPr eaLnBrk="1" hangingPunct="1">
              <a:buClrTx/>
              <a:buFontTx/>
              <a:buNone/>
            </a:pPr>
            <a:r>
              <a:rPr lang="en-IN" altLang="en-US" dirty="0">
                <a:solidFill>
                  <a:srgbClr val="000000"/>
                </a:solidFill>
                <a:latin typeface="Rockwell" charset="0"/>
              </a:rPr>
              <a:t>                     </a:t>
            </a:r>
          </a:p>
          <a:p>
            <a:pPr eaLnBrk="1" hangingPunct="1">
              <a:buClrTx/>
              <a:buFontTx/>
              <a:buNone/>
            </a:pPr>
            <a:r>
              <a:rPr lang="en-IN" altLang="en-US" dirty="0">
                <a:solidFill>
                  <a:srgbClr val="000000"/>
                </a:solidFill>
                <a:latin typeface="Rockwell" charset="0"/>
              </a:rPr>
              <a:t>The following slides illustrate the various ratios and interpretations.</a:t>
            </a:r>
          </a:p>
          <a:p>
            <a:pPr eaLnBrk="1" hangingPunct="1">
              <a:buClrTx/>
              <a:buFontTx/>
              <a:buNone/>
            </a:pPr>
            <a:endParaRPr lang="en-IN" altLang="en-US" dirty="0">
              <a:solidFill>
                <a:srgbClr val="000000"/>
              </a:solidFill>
              <a:latin typeface="Rockwel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54767920"/>
              </p:ext>
            </p:extLst>
          </p:nvPr>
        </p:nvGraphicFramePr>
        <p:xfrm>
          <a:off x="264146" y="1283898"/>
          <a:ext cx="6026213" cy="4775712"/>
        </p:xfrm>
        <a:graphic>
          <a:graphicData uri="http://schemas.openxmlformats.org/drawingml/2006/table">
            <a:tbl>
              <a:tblPr/>
              <a:tblGrid>
                <a:gridCol w="2728371">
                  <a:extLst>
                    <a:ext uri="{9D8B030D-6E8A-4147-A177-3AD203B41FA5}">
                      <a16:colId xmlns:a16="http://schemas.microsoft.com/office/drawing/2014/main" val="20000"/>
                    </a:ext>
                  </a:extLst>
                </a:gridCol>
                <a:gridCol w="713966">
                  <a:extLst>
                    <a:ext uri="{9D8B030D-6E8A-4147-A177-3AD203B41FA5}">
                      <a16:colId xmlns:a16="http://schemas.microsoft.com/office/drawing/2014/main" val="20001"/>
                    </a:ext>
                  </a:extLst>
                </a:gridCol>
                <a:gridCol w="645969">
                  <a:extLst>
                    <a:ext uri="{9D8B030D-6E8A-4147-A177-3AD203B41FA5}">
                      <a16:colId xmlns:a16="http://schemas.microsoft.com/office/drawing/2014/main" val="20002"/>
                    </a:ext>
                  </a:extLst>
                </a:gridCol>
                <a:gridCol w="645969">
                  <a:extLst>
                    <a:ext uri="{9D8B030D-6E8A-4147-A177-3AD203B41FA5}">
                      <a16:colId xmlns:a16="http://schemas.microsoft.com/office/drawing/2014/main" val="20003"/>
                    </a:ext>
                  </a:extLst>
                </a:gridCol>
                <a:gridCol w="645969">
                  <a:extLst>
                    <a:ext uri="{9D8B030D-6E8A-4147-A177-3AD203B41FA5}">
                      <a16:colId xmlns:a16="http://schemas.microsoft.com/office/drawing/2014/main" val="20004"/>
                    </a:ext>
                  </a:extLst>
                </a:gridCol>
                <a:gridCol w="645969">
                  <a:extLst>
                    <a:ext uri="{9D8B030D-6E8A-4147-A177-3AD203B41FA5}">
                      <a16:colId xmlns:a16="http://schemas.microsoft.com/office/drawing/2014/main" val="20005"/>
                    </a:ext>
                  </a:extLst>
                </a:gridCol>
              </a:tblGrid>
              <a:tr h="198988">
                <a:tc>
                  <a:txBody>
                    <a:bodyPr/>
                    <a:lstStyle/>
                    <a:p>
                      <a:pPr algn="l" fontAlgn="b"/>
                      <a:endParaRPr lang="en-US" sz="1100" b="0" i="0" u="none" strike="noStrike" dirty="0">
                        <a:solidFill>
                          <a:srgbClr val="000000"/>
                        </a:solidFill>
                        <a:effectLst/>
                        <a:latin typeface="Calibri" charset="0"/>
                      </a:endParaRPr>
                    </a:p>
                  </a:txBody>
                  <a:tcPr marL="0" marR="0" marT="0" marB="0">
                    <a:lnL>
                      <a:noFill/>
                    </a:lnL>
                    <a:lnR>
                      <a:noFill/>
                    </a:lnR>
                    <a:lnT>
                      <a:noFill/>
                    </a:lnT>
                    <a:lnB>
                      <a:noFill/>
                    </a:lnB>
                  </a:tcPr>
                </a:tc>
                <a:tc>
                  <a:txBody>
                    <a:bodyPr/>
                    <a:lstStyle/>
                    <a:p>
                      <a:pPr algn="r" fontAlgn="b"/>
                      <a:r>
                        <a:rPr lang="mr-IN" sz="1100" b="1" i="0" u="none" strike="noStrike" dirty="0">
                          <a:solidFill>
                            <a:srgbClr val="303030"/>
                          </a:solidFill>
                          <a:effectLst/>
                          <a:latin typeface="Arial" charset="0"/>
                        </a:rPr>
                        <a:t>Mar-17</a:t>
                      </a:r>
                    </a:p>
                  </a:txBody>
                  <a:tcPr marL="0" marR="0" marT="0" marB="0" anchor="b">
                    <a:lnL>
                      <a:noFill/>
                    </a:lnL>
                    <a:lnR>
                      <a:noFill/>
                    </a:lnR>
                    <a:lnT>
                      <a:noFill/>
                    </a:lnT>
                    <a:lnB>
                      <a:noFill/>
                    </a:lnB>
                  </a:tcPr>
                </a:tc>
                <a:tc>
                  <a:txBody>
                    <a:bodyPr/>
                    <a:lstStyle/>
                    <a:p>
                      <a:pPr algn="r" fontAlgn="b"/>
                      <a:r>
                        <a:rPr lang="mr-IN" sz="1100" b="1" i="0" u="none" strike="noStrike" dirty="0">
                          <a:solidFill>
                            <a:srgbClr val="303030"/>
                          </a:solidFill>
                          <a:effectLst/>
                          <a:latin typeface="Arial" charset="0"/>
                        </a:rPr>
                        <a:t>Mar-16</a:t>
                      </a:r>
                    </a:p>
                  </a:txBody>
                  <a:tcPr marL="0" marR="0" marT="0" marB="0" anchor="b">
                    <a:lnL>
                      <a:noFill/>
                    </a:lnL>
                    <a:lnR>
                      <a:noFill/>
                    </a:lnR>
                    <a:lnT>
                      <a:noFill/>
                    </a:lnT>
                    <a:lnB>
                      <a:noFill/>
                    </a:lnB>
                  </a:tcPr>
                </a:tc>
                <a:tc>
                  <a:txBody>
                    <a:bodyPr/>
                    <a:lstStyle/>
                    <a:p>
                      <a:pPr algn="r" fontAlgn="b"/>
                      <a:r>
                        <a:rPr lang="mr-IN" sz="1100" b="1" i="0" u="none" strike="noStrike" dirty="0">
                          <a:solidFill>
                            <a:srgbClr val="303030"/>
                          </a:solidFill>
                          <a:effectLst/>
                          <a:latin typeface="Arial" charset="0"/>
                        </a:rPr>
                        <a:t>Mar-15</a:t>
                      </a:r>
                    </a:p>
                  </a:txBody>
                  <a:tcPr marL="0" marR="0" marT="0" marB="0" anchor="b">
                    <a:lnL>
                      <a:noFill/>
                    </a:lnL>
                    <a:lnR>
                      <a:noFill/>
                    </a:lnR>
                    <a:lnT>
                      <a:noFill/>
                    </a:lnT>
                    <a:lnB>
                      <a:noFill/>
                    </a:lnB>
                  </a:tcPr>
                </a:tc>
                <a:tc>
                  <a:txBody>
                    <a:bodyPr/>
                    <a:lstStyle/>
                    <a:p>
                      <a:pPr algn="r" fontAlgn="b"/>
                      <a:r>
                        <a:rPr lang="mr-IN" sz="1100" b="1" i="0" u="none" strike="noStrike" dirty="0">
                          <a:solidFill>
                            <a:srgbClr val="303030"/>
                          </a:solidFill>
                          <a:effectLst/>
                          <a:latin typeface="Arial" charset="0"/>
                        </a:rPr>
                        <a:t>Mar-14</a:t>
                      </a:r>
                    </a:p>
                  </a:txBody>
                  <a:tcPr marL="0" marR="0" marT="0" marB="0" anchor="b">
                    <a:lnL>
                      <a:noFill/>
                    </a:lnL>
                    <a:lnR>
                      <a:noFill/>
                    </a:lnR>
                    <a:lnT>
                      <a:noFill/>
                    </a:lnT>
                    <a:lnB>
                      <a:noFill/>
                    </a:lnB>
                  </a:tcPr>
                </a:tc>
                <a:tc>
                  <a:txBody>
                    <a:bodyPr/>
                    <a:lstStyle/>
                    <a:p>
                      <a:pPr algn="r" fontAlgn="b"/>
                      <a:r>
                        <a:rPr lang="mr-IN" sz="1100" b="1" i="0" u="none" strike="noStrike" dirty="0">
                          <a:solidFill>
                            <a:srgbClr val="303030"/>
                          </a:solidFill>
                          <a:effectLst/>
                          <a:latin typeface="Arial" charset="0"/>
                        </a:rPr>
                        <a:t>Mar-13</a:t>
                      </a:r>
                    </a:p>
                  </a:txBody>
                  <a:tcPr marL="0" marR="0" marT="0" marB="0" anchor="b">
                    <a:lnL>
                      <a:noFill/>
                    </a:lnL>
                    <a:lnR>
                      <a:noFill/>
                    </a:lnR>
                    <a:lnT>
                      <a:noFill/>
                    </a:lnT>
                    <a:lnB>
                      <a:noFill/>
                    </a:lnB>
                  </a:tcPr>
                </a:tc>
                <a:extLst>
                  <a:ext uri="{0D108BD9-81ED-4DB2-BD59-A6C34878D82A}">
                    <a16:rowId xmlns:a16="http://schemas.microsoft.com/office/drawing/2014/main" val="10000"/>
                  </a:ext>
                </a:extLst>
              </a:tr>
              <a:tr h="198988">
                <a:tc>
                  <a:txBody>
                    <a:bodyPr/>
                    <a:lstStyle/>
                    <a:p>
                      <a:pPr algn="l" fontAlgn="b"/>
                      <a:endParaRPr lang="en-US" sz="1100" b="0" i="0" u="none" strike="noStrike">
                        <a:solidFill>
                          <a:srgbClr val="303030"/>
                        </a:solidFill>
                        <a:effectLst/>
                        <a:latin typeface="Arial"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charset="0"/>
                      </a:endParaRPr>
                    </a:p>
                  </a:txBody>
                  <a:tcPr marL="0" marR="0" marT="0" marB="0" anchor="b">
                    <a:lnL>
                      <a:noFill/>
                    </a:lnL>
                    <a:lnR>
                      <a:noFill/>
                    </a:lnR>
                    <a:lnT>
                      <a:noFill/>
                    </a:lnT>
                    <a:lnB>
                      <a:noFill/>
                    </a:lnB>
                  </a:tcPr>
                </a:tc>
                <a:extLst>
                  <a:ext uri="{0D108BD9-81ED-4DB2-BD59-A6C34878D82A}">
                    <a16:rowId xmlns:a16="http://schemas.microsoft.com/office/drawing/2014/main" val="10001"/>
                  </a:ext>
                </a:extLst>
              </a:tr>
              <a:tr h="198988">
                <a:tc>
                  <a:txBody>
                    <a:bodyPr/>
                    <a:lstStyle/>
                    <a:p>
                      <a:pPr algn="l" fontAlgn="b"/>
                      <a:r>
                        <a:rPr lang="en-US" sz="1100" b="1" i="0" u="none" strike="noStrike" dirty="0">
                          <a:solidFill>
                            <a:srgbClr val="303030"/>
                          </a:solidFill>
                          <a:effectLst/>
                          <a:latin typeface="Arial" charset="0"/>
                        </a:rPr>
                        <a:t>Per Share Ratios</a:t>
                      </a:r>
                    </a:p>
                  </a:txBody>
                  <a:tcPr marL="0" marR="0" marT="0" marB="0" anchor="b">
                    <a:lnL>
                      <a:noFill/>
                    </a:lnL>
                    <a:lnR>
                      <a:noFill/>
                    </a:lnR>
                    <a:lnT>
                      <a:noFill/>
                    </a:lnT>
                    <a:lnB>
                      <a:noFill/>
                    </a:lnB>
                  </a:tcPr>
                </a:tc>
                <a:tc>
                  <a:txBody>
                    <a:bodyPr/>
                    <a:lstStyle/>
                    <a:p>
                      <a:pPr algn="l" fontAlgn="b"/>
                      <a:endParaRPr lang="en-US" sz="1100" b="1" i="0" u="none" strike="noStrike">
                        <a:solidFill>
                          <a:srgbClr val="303030"/>
                        </a:solidFill>
                        <a:effectLst/>
                        <a:latin typeface="Arial" charset="0"/>
                      </a:endParaRPr>
                    </a:p>
                  </a:txBody>
                  <a:tcPr marL="0" marR="0" marT="0" marB="0" anchor="b">
                    <a:lnL>
                      <a:noFill/>
                    </a:lnL>
                    <a:lnR>
                      <a:noFill/>
                    </a:lnR>
                    <a:lnT>
                      <a:noFill/>
                    </a:lnT>
                    <a:lnB>
                      <a:noFill/>
                    </a:lnB>
                  </a:tcPr>
                </a:tc>
                <a:tc>
                  <a:txBody>
                    <a:bodyPr/>
                    <a:lstStyle/>
                    <a:p>
                      <a:pPr algn="l" fontAlgn="b"/>
                      <a:endParaRPr lang="en-US" sz="1100" b="1" i="0" u="none" strike="noStrike">
                        <a:solidFill>
                          <a:srgbClr val="303030"/>
                        </a:solidFill>
                        <a:effectLst/>
                        <a:latin typeface="Arial" charset="0"/>
                      </a:endParaRPr>
                    </a:p>
                  </a:txBody>
                  <a:tcPr marL="0" marR="0" marT="0" marB="0" anchor="b">
                    <a:lnL>
                      <a:noFill/>
                    </a:lnL>
                    <a:lnR>
                      <a:noFill/>
                    </a:lnR>
                    <a:lnT>
                      <a:noFill/>
                    </a:lnT>
                    <a:lnB>
                      <a:noFill/>
                    </a:lnB>
                  </a:tcPr>
                </a:tc>
                <a:tc>
                  <a:txBody>
                    <a:bodyPr/>
                    <a:lstStyle/>
                    <a:p>
                      <a:pPr algn="l" fontAlgn="b"/>
                      <a:endParaRPr lang="en-US" sz="1100" b="1" i="0" u="none" strike="noStrike">
                        <a:solidFill>
                          <a:srgbClr val="303030"/>
                        </a:solidFill>
                        <a:effectLst/>
                        <a:latin typeface="Arial" charset="0"/>
                      </a:endParaRPr>
                    </a:p>
                  </a:txBody>
                  <a:tcPr marL="0" marR="0" marT="0" marB="0" anchor="b">
                    <a:lnL>
                      <a:noFill/>
                    </a:lnL>
                    <a:lnR>
                      <a:noFill/>
                    </a:lnR>
                    <a:lnT>
                      <a:noFill/>
                    </a:lnT>
                    <a:lnB>
                      <a:noFill/>
                    </a:lnB>
                  </a:tcPr>
                </a:tc>
                <a:tc>
                  <a:txBody>
                    <a:bodyPr/>
                    <a:lstStyle/>
                    <a:p>
                      <a:pPr algn="l" fontAlgn="b"/>
                      <a:endParaRPr lang="en-US" sz="1100" b="1" i="0" u="none" strike="noStrike">
                        <a:solidFill>
                          <a:srgbClr val="303030"/>
                        </a:solidFill>
                        <a:effectLst/>
                        <a:latin typeface="Arial"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charset="0"/>
                      </a:endParaRPr>
                    </a:p>
                  </a:txBody>
                  <a:tcPr marL="0" marR="0" marT="0" marB="0" anchor="b">
                    <a:lnL>
                      <a:noFill/>
                    </a:lnL>
                    <a:lnR>
                      <a:noFill/>
                    </a:lnR>
                    <a:lnT>
                      <a:noFill/>
                    </a:lnT>
                    <a:lnB>
                      <a:noFill/>
                    </a:lnB>
                  </a:tcPr>
                </a:tc>
                <a:extLst>
                  <a:ext uri="{0D108BD9-81ED-4DB2-BD59-A6C34878D82A}">
                    <a16:rowId xmlns:a16="http://schemas.microsoft.com/office/drawing/2014/main" val="10002"/>
                  </a:ext>
                </a:extLst>
              </a:tr>
              <a:tr h="198988">
                <a:tc>
                  <a:txBody>
                    <a:bodyPr/>
                    <a:lstStyle/>
                    <a:p>
                      <a:pPr algn="l" fontAlgn="b"/>
                      <a:r>
                        <a:rPr lang="en-US" sz="1100" b="0" i="0" u="none" strike="noStrike" dirty="0">
                          <a:solidFill>
                            <a:srgbClr val="303030"/>
                          </a:solidFill>
                          <a:effectLst/>
                          <a:latin typeface="Arial" charset="0"/>
                        </a:rPr>
                        <a:t>Basic EPS (Rs.)</a:t>
                      </a:r>
                    </a:p>
                  </a:txBody>
                  <a:tcPr marL="0" marR="0" marT="0" marB="0" anchor="b">
                    <a:lnL>
                      <a:noFill/>
                    </a:lnL>
                    <a:lnR>
                      <a:noFill/>
                    </a:lnR>
                    <a:lnT>
                      <a:noFill/>
                    </a:lnT>
                    <a:lnB>
                      <a:noFill/>
                    </a:lnB>
                  </a:tcPr>
                </a:tc>
                <a:tc>
                  <a:txBody>
                    <a:bodyPr/>
                    <a:lstStyle/>
                    <a:p>
                      <a:pPr algn="r" fontAlgn="b"/>
                      <a:r>
                        <a:rPr lang="hr-HR" sz="1100" b="0" i="0" u="none" strike="noStrike" dirty="0">
                          <a:solidFill>
                            <a:srgbClr val="303030"/>
                          </a:solidFill>
                          <a:effectLst/>
                          <a:latin typeface="Arial" charset="0"/>
                        </a:rPr>
                        <a:t>26.45 </a:t>
                      </a:r>
                    </a:p>
                  </a:txBody>
                  <a:tcPr marL="0" marR="0" marT="0" marB="0" anchor="b">
                    <a:lnL>
                      <a:noFill/>
                    </a:lnL>
                    <a:lnR>
                      <a:noFill/>
                    </a:lnR>
                    <a:lnT>
                      <a:noFill/>
                    </a:lnT>
                    <a:lnB>
                      <a:noFill/>
                    </a:lnB>
                  </a:tcPr>
                </a:tc>
                <a:tc>
                  <a:txBody>
                    <a:bodyPr/>
                    <a:lstStyle/>
                    <a:p>
                      <a:pPr algn="r" fontAlgn="b"/>
                      <a:r>
                        <a:rPr lang="hr-HR" sz="1100" b="0" i="0" u="none" strike="noStrike" dirty="0">
                          <a:solidFill>
                            <a:srgbClr val="303030"/>
                          </a:solidFill>
                          <a:effectLst/>
                          <a:latin typeface="Arial" charset="0"/>
                        </a:rPr>
                        <a:t>18.78 </a:t>
                      </a:r>
                    </a:p>
                  </a:txBody>
                  <a:tcPr marL="0" marR="0" marT="0" marB="0" anchor="b">
                    <a:lnL>
                      <a:noFill/>
                    </a:lnL>
                    <a:lnR>
                      <a:noFill/>
                    </a:lnR>
                    <a:lnT>
                      <a:noFill/>
                    </a:lnT>
                    <a:lnB>
                      <a:noFill/>
                    </a:lnB>
                  </a:tcPr>
                </a:tc>
                <a:tc>
                  <a:txBody>
                    <a:bodyPr/>
                    <a:lstStyle/>
                    <a:p>
                      <a:pPr algn="r" fontAlgn="b"/>
                      <a:r>
                        <a:rPr lang="is-IS" sz="1100" b="0" i="0" u="none" strike="noStrike" dirty="0">
                          <a:solidFill>
                            <a:srgbClr val="303030"/>
                          </a:solidFill>
                          <a:effectLst/>
                          <a:latin typeface="Arial" charset="0"/>
                        </a:rPr>
                        <a:t>18.06 </a:t>
                      </a:r>
                    </a:p>
                  </a:txBody>
                  <a:tcPr marL="0" marR="0" marT="0" marB="0" anchor="b">
                    <a:lnL>
                      <a:noFill/>
                    </a:lnL>
                    <a:lnR>
                      <a:noFill/>
                    </a:lnR>
                    <a:lnT>
                      <a:noFill/>
                    </a:lnT>
                    <a:lnB>
                      <a:noFill/>
                    </a:lnB>
                  </a:tcPr>
                </a:tc>
                <a:tc>
                  <a:txBody>
                    <a:bodyPr/>
                    <a:lstStyle/>
                    <a:p>
                      <a:pPr algn="r" fontAlgn="b"/>
                      <a:r>
                        <a:rPr lang="hr-HR" sz="1100" b="0" i="0" u="none" strike="noStrike" dirty="0">
                          <a:solidFill>
                            <a:srgbClr val="303030"/>
                          </a:solidFill>
                          <a:effectLst/>
                          <a:latin typeface="Arial" charset="0"/>
                        </a:rPr>
                        <a:t>16.81 </a:t>
                      </a:r>
                    </a:p>
                  </a:txBody>
                  <a:tcPr marL="0" marR="0" marT="0" marB="0" anchor="b">
                    <a:lnL>
                      <a:noFill/>
                    </a:lnL>
                    <a:lnR>
                      <a:noFill/>
                    </a:lnR>
                    <a:lnT>
                      <a:noFill/>
                    </a:lnT>
                    <a:lnB>
                      <a:noFill/>
                    </a:lnB>
                  </a:tcPr>
                </a:tc>
                <a:tc>
                  <a:txBody>
                    <a:bodyPr/>
                    <a:lstStyle/>
                    <a:p>
                      <a:pPr algn="r" fontAlgn="b"/>
                      <a:r>
                        <a:rPr lang="is-IS" sz="1100" b="0" i="0" u="none" strike="noStrike" dirty="0">
                          <a:solidFill>
                            <a:srgbClr val="303030"/>
                          </a:solidFill>
                          <a:effectLst/>
                          <a:latin typeface="Arial" charset="0"/>
                        </a:rPr>
                        <a:t>14.08 </a:t>
                      </a:r>
                    </a:p>
                  </a:txBody>
                  <a:tcPr marL="0" marR="0" marT="0" marB="0" anchor="b">
                    <a:lnL>
                      <a:noFill/>
                    </a:lnL>
                    <a:lnR>
                      <a:noFill/>
                    </a:lnR>
                    <a:lnT>
                      <a:noFill/>
                    </a:lnT>
                    <a:lnB>
                      <a:noFill/>
                    </a:lnB>
                  </a:tcPr>
                </a:tc>
                <a:extLst>
                  <a:ext uri="{0D108BD9-81ED-4DB2-BD59-A6C34878D82A}">
                    <a16:rowId xmlns:a16="http://schemas.microsoft.com/office/drawing/2014/main" val="10003"/>
                  </a:ext>
                </a:extLst>
              </a:tr>
              <a:tr h="198988">
                <a:tc>
                  <a:txBody>
                    <a:bodyPr/>
                    <a:lstStyle/>
                    <a:p>
                      <a:pPr algn="l" fontAlgn="b"/>
                      <a:r>
                        <a:rPr lang="en-US" sz="1100" b="0" i="0" u="none" strike="noStrike">
                          <a:solidFill>
                            <a:srgbClr val="303030"/>
                          </a:solidFill>
                          <a:effectLst/>
                          <a:latin typeface="Arial" charset="0"/>
                        </a:rPr>
                        <a:t>Diluted EPS (Rs.)</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26.27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18.76 </a:t>
                      </a:r>
                    </a:p>
                  </a:txBody>
                  <a:tcPr marL="0" marR="0" marT="0" marB="0" anchor="b">
                    <a:lnL>
                      <a:noFill/>
                    </a:lnL>
                    <a:lnR>
                      <a:noFill/>
                    </a:lnR>
                    <a:lnT>
                      <a:noFill/>
                    </a:lnT>
                    <a:lnB>
                      <a:noFill/>
                    </a:lnB>
                  </a:tcPr>
                </a:tc>
                <a:tc>
                  <a:txBody>
                    <a:bodyPr/>
                    <a:lstStyle/>
                    <a:p>
                      <a:pPr algn="r" fontAlgn="b"/>
                      <a:r>
                        <a:rPr lang="is-IS" sz="1100" b="0" i="0" u="none" strike="noStrike" dirty="0">
                          <a:solidFill>
                            <a:srgbClr val="303030"/>
                          </a:solidFill>
                          <a:effectLst/>
                          <a:latin typeface="Arial" charset="0"/>
                        </a:rPr>
                        <a:t>18.06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16.62 </a:t>
                      </a:r>
                    </a:p>
                  </a:txBody>
                  <a:tcPr marL="0" marR="0" marT="0" marB="0" anchor="b">
                    <a:lnL>
                      <a:noFill/>
                    </a:lnL>
                    <a:lnR>
                      <a:noFill/>
                    </a:lnR>
                    <a:lnT>
                      <a:noFill/>
                    </a:lnT>
                    <a:lnB>
                      <a:noFill/>
                    </a:lnB>
                  </a:tcPr>
                </a:tc>
                <a:tc>
                  <a:txBody>
                    <a:bodyPr/>
                    <a:lstStyle/>
                    <a:p>
                      <a:pPr algn="r" fontAlgn="b"/>
                      <a:r>
                        <a:rPr lang="hr-HR" sz="1100" b="0" i="0" u="none" strike="noStrike" dirty="0">
                          <a:solidFill>
                            <a:srgbClr val="303030"/>
                          </a:solidFill>
                          <a:effectLst/>
                          <a:latin typeface="Arial" charset="0"/>
                        </a:rPr>
                        <a:t>13.95 </a:t>
                      </a:r>
                    </a:p>
                  </a:txBody>
                  <a:tcPr marL="0" marR="0" marT="0" marB="0" anchor="b">
                    <a:lnL>
                      <a:noFill/>
                    </a:lnL>
                    <a:lnR>
                      <a:noFill/>
                    </a:lnR>
                    <a:lnT>
                      <a:noFill/>
                    </a:lnT>
                    <a:lnB>
                      <a:noFill/>
                    </a:lnB>
                  </a:tcPr>
                </a:tc>
                <a:extLst>
                  <a:ext uri="{0D108BD9-81ED-4DB2-BD59-A6C34878D82A}">
                    <a16:rowId xmlns:a16="http://schemas.microsoft.com/office/drawing/2014/main" val="10004"/>
                  </a:ext>
                </a:extLst>
              </a:tr>
              <a:tr h="198988">
                <a:tc>
                  <a:txBody>
                    <a:bodyPr/>
                    <a:lstStyle/>
                    <a:p>
                      <a:pPr algn="l" fontAlgn="b"/>
                      <a:r>
                        <a:rPr lang="en-US" sz="1100" b="0" i="0" u="none" strike="noStrike">
                          <a:solidFill>
                            <a:srgbClr val="303030"/>
                          </a:solidFill>
                          <a:effectLst/>
                          <a:latin typeface="Arial" charset="0"/>
                        </a:rPr>
                        <a:t>Cash EPS (Rs.)</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33.50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25.42 </a:t>
                      </a:r>
                    </a:p>
                  </a:txBody>
                  <a:tcPr marL="0" marR="0" marT="0" marB="0" anchor="b">
                    <a:lnL>
                      <a:noFill/>
                    </a:lnL>
                    <a:lnR>
                      <a:noFill/>
                    </a:lnR>
                    <a:lnT>
                      <a:noFill/>
                    </a:lnT>
                    <a:lnB>
                      <a:noFill/>
                    </a:lnB>
                  </a:tcPr>
                </a:tc>
                <a:tc>
                  <a:txBody>
                    <a:bodyPr/>
                    <a:lstStyle/>
                    <a:p>
                      <a:pPr algn="r" fontAlgn="b"/>
                      <a:r>
                        <a:rPr lang="hr-HR" sz="1100" b="0" i="0" u="none" strike="noStrike" dirty="0">
                          <a:solidFill>
                            <a:srgbClr val="303030"/>
                          </a:solidFill>
                          <a:effectLst/>
                          <a:latin typeface="Arial" charset="0"/>
                        </a:rPr>
                        <a:t>24.47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22.72 </a:t>
                      </a:r>
                    </a:p>
                  </a:txBody>
                  <a:tcPr marL="0" marR="0" marT="0" marB="0" anchor="b">
                    <a:lnL>
                      <a:noFill/>
                    </a:lnL>
                    <a:lnR>
                      <a:noFill/>
                    </a:lnR>
                    <a:lnT>
                      <a:noFill/>
                    </a:lnT>
                    <a:lnB>
                      <a:noFill/>
                    </a:lnB>
                  </a:tcPr>
                </a:tc>
                <a:tc>
                  <a:txBody>
                    <a:bodyPr/>
                    <a:lstStyle/>
                    <a:p>
                      <a:pPr algn="r" fontAlgn="b"/>
                      <a:r>
                        <a:rPr lang="hr-HR" sz="1100" b="0" i="0" u="none" strike="noStrike" dirty="0">
                          <a:solidFill>
                            <a:srgbClr val="303030"/>
                          </a:solidFill>
                          <a:effectLst/>
                          <a:latin typeface="Arial" charset="0"/>
                        </a:rPr>
                        <a:t>18.54 </a:t>
                      </a:r>
                    </a:p>
                  </a:txBody>
                  <a:tcPr marL="0" marR="0" marT="0" marB="0" anchor="b">
                    <a:lnL>
                      <a:noFill/>
                    </a:lnL>
                    <a:lnR>
                      <a:noFill/>
                    </a:lnR>
                    <a:lnT>
                      <a:noFill/>
                    </a:lnT>
                    <a:lnB>
                      <a:noFill/>
                    </a:lnB>
                  </a:tcPr>
                </a:tc>
                <a:extLst>
                  <a:ext uri="{0D108BD9-81ED-4DB2-BD59-A6C34878D82A}">
                    <a16:rowId xmlns:a16="http://schemas.microsoft.com/office/drawing/2014/main" val="10005"/>
                  </a:ext>
                </a:extLst>
              </a:tr>
              <a:tr h="198988">
                <a:tc>
                  <a:txBody>
                    <a:bodyPr/>
                    <a:lstStyle/>
                    <a:p>
                      <a:pPr algn="l" fontAlgn="b"/>
                      <a:r>
                        <a:rPr lang="en-US" sz="1100" b="0" i="0" u="none" strike="noStrike">
                          <a:solidFill>
                            <a:srgbClr val="303030"/>
                          </a:solidFill>
                          <a:effectLst/>
                          <a:latin typeface="Arial" charset="0"/>
                        </a:rPr>
                        <a:t>Book Value [ExclRevalReserve]/Share (Rs.)</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327.01 </a:t>
                      </a:r>
                    </a:p>
                  </a:txBody>
                  <a:tcPr marL="0" marR="0" marT="0" marB="0" anchor="b">
                    <a:lnL>
                      <a:noFill/>
                    </a:lnL>
                    <a:lnR>
                      <a:noFill/>
                    </a:lnR>
                    <a:lnT>
                      <a:noFill/>
                    </a:lnT>
                    <a:lnB>
                      <a:noFill/>
                    </a:lnB>
                  </a:tcPr>
                </a:tc>
                <a:tc>
                  <a:txBody>
                    <a:bodyPr/>
                    <a:lstStyle/>
                    <a:p>
                      <a:pPr algn="r" fontAlgn="b"/>
                      <a:r>
                        <a:rPr lang="is-IS" sz="1100" b="0" i="0" u="none" strike="noStrike">
                          <a:solidFill>
                            <a:srgbClr val="303030"/>
                          </a:solidFill>
                          <a:effectLst/>
                          <a:latin typeface="Arial" charset="0"/>
                        </a:rPr>
                        <a:t>299.79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129.18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120.84 </a:t>
                      </a:r>
                    </a:p>
                  </a:txBody>
                  <a:tcPr marL="0" marR="0" marT="0" marB="0" anchor="b">
                    <a:lnL>
                      <a:noFill/>
                    </a:lnL>
                    <a:lnR>
                      <a:noFill/>
                    </a:lnR>
                    <a:lnT>
                      <a:noFill/>
                    </a:lnT>
                    <a:lnB>
                      <a:noFill/>
                    </a:lnB>
                  </a:tcPr>
                </a:tc>
                <a:tc>
                  <a:txBody>
                    <a:bodyPr/>
                    <a:lstStyle/>
                    <a:p>
                      <a:pPr algn="r" fontAlgn="b"/>
                      <a:r>
                        <a:rPr lang="nb-NO" sz="1100" b="0" i="0" u="none" strike="noStrike" dirty="0">
                          <a:solidFill>
                            <a:srgbClr val="303030"/>
                          </a:solidFill>
                          <a:effectLst/>
                          <a:latin typeface="Arial" charset="0"/>
                        </a:rPr>
                        <a:t>110.30 </a:t>
                      </a:r>
                    </a:p>
                  </a:txBody>
                  <a:tcPr marL="0" marR="0" marT="0" marB="0" anchor="b">
                    <a:lnL>
                      <a:noFill/>
                    </a:lnL>
                    <a:lnR>
                      <a:noFill/>
                    </a:lnR>
                    <a:lnT>
                      <a:noFill/>
                    </a:lnT>
                    <a:lnB>
                      <a:noFill/>
                    </a:lnB>
                  </a:tcPr>
                </a:tc>
                <a:extLst>
                  <a:ext uri="{0D108BD9-81ED-4DB2-BD59-A6C34878D82A}">
                    <a16:rowId xmlns:a16="http://schemas.microsoft.com/office/drawing/2014/main" val="10006"/>
                  </a:ext>
                </a:extLst>
              </a:tr>
              <a:tr h="198988">
                <a:tc>
                  <a:txBody>
                    <a:bodyPr/>
                    <a:lstStyle/>
                    <a:p>
                      <a:pPr algn="l" fontAlgn="b"/>
                      <a:r>
                        <a:rPr lang="en-US" sz="1100" b="0" i="0" u="none" strike="noStrike">
                          <a:solidFill>
                            <a:srgbClr val="303030"/>
                          </a:solidFill>
                          <a:effectLst/>
                          <a:latin typeface="Arial" charset="0"/>
                        </a:rPr>
                        <a:t>Book Value [InclRevalReserve]/Share (Rs.)</a:t>
                      </a:r>
                    </a:p>
                  </a:txBody>
                  <a:tcPr marL="0" marR="0" marT="0" marB="0" anchor="b">
                    <a:lnL>
                      <a:noFill/>
                    </a:lnL>
                    <a:lnR>
                      <a:noFill/>
                    </a:lnR>
                    <a:lnT>
                      <a:noFill/>
                    </a:lnT>
                    <a:lnB>
                      <a:noFill/>
                    </a:lnB>
                  </a:tcPr>
                </a:tc>
                <a:tc>
                  <a:txBody>
                    <a:bodyPr/>
                    <a:lstStyle/>
                    <a:p>
                      <a:pPr algn="r" fontAlgn="b"/>
                      <a:r>
                        <a:rPr lang="is-IS" sz="1100" b="0" i="0" u="none" strike="noStrike">
                          <a:solidFill>
                            <a:srgbClr val="303030"/>
                          </a:solidFill>
                          <a:effectLst/>
                          <a:latin typeface="Arial" charset="0"/>
                        </a:rPr>
                        <a:t>327.06 </a:t>
                      </a:r>
                    </a:p>
                  </a:txBody>
                  <a:tcPr marL="0" marR="0" marT="0" marB="0" anchor="b">
                    <a:lnL>
                      <a:noFill/>
                    </a:lnL>
                    <a:lnR>
                      <a:noFill/>
                    </a:lnR>
                    <a:lnT>
                      <a:noFill/>
                    </a:lnT>
                    <a:lnB>
                      <a:noFill/>
                    </a:lnB>
                  </a:tcPr>
                </a:tc>
                <a:tc>
                  <a:txBody>
                    <a:bodyPr/>
                    <a:lstStyle/>
                    <a:p>
                      <a:pPr algn="r" fontAlgn="b"/>
                      <a:r>
                        <a:rPr lang="is-IS" sz="1100" b="0" i="0" u="none" strike="noStrike">
                          <a:solidFill>
                            <a:srgbClr val="303030"/>
                          </a:solidFill>
                          <a:effectLst/>
                          <a:latin typeface="Arial" charset="0"/>
                        </a:rPr>
                        <a:t>299.83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129.22 </a:t>
                      </a:r>
                    </a:p>
                  </a:txBody>
                  <a:tcPr marL="0" marR="0" marT="0" marB="0" anchor="b">
                    <a:lnL>
                      <a:noFill/>
                    </a:lnL>
                    <a:lnR>
                      <a:noFill/>
                    </a:lnR>
                    <a:lnT>
                      <a:noFill/>
                    </a:lnT>
                    <a:lnB>
                      <a:noFill/>
                    </a:lnB>
                  </a:tcPr>
                </a:tc>
                <a:tc>
                  <a:txBody>
                    <a:bodyPr/>
                    <a:lstStyle/>
                    <a:p>
                      <a:pPr algn="r" fontAlgn="b"/>
                      <a:r>
                        <a:rPr lang="it-IT" sz="1100" b="0" i="0" u="none" strike="noStrike">
                          <a:solidFill>
                            <a:srgbClr val="303030"/>
                          </a:solidFill>
                          <a:effectLst/>
                          <a:latin typeface="Arial" charset="0"/>
                        </a:rPr>
                        <a:t>120.89 </a:t>
                      </a:r>
                    </a:p>
                  </a:txBody>
                  <a:tcPr marL="0" marR="0" marT="0" marB="0" anchor="b">
                    <a:lnL>
                      <a:noFill/>
                    </a:lnL>
                    <a:lnR>
                      <a:noFill/>
                    </a:lnR>
                    <a:lnT>
                      <a:noFill/>
                    </a:lnT>
                    <a:lnB>
                      <a:noFill/>
                    </a:lnB>
                  </a:tcPr>
                </a:tc>
                <a:tc>
                  <a:txBody>
                    <a:bodyPr/>
                    <a:lstStyle/>
                    <a:p>
                      <a:pPr algn="r" fontAlgn="b"/>
                      <a:r>
                        <a:rPr lang="nb-NO" sz="1100" b="0" i="0" u="none" strike="noStrike" dirty="0">
                          <a:solidFill>
                            <a:srgbClr val="303030"/>
                          </a:solidFill>
                          <a:effectLst/>
                          <a:latin typeface="Arial" charset="0"/>
                        </a:rPr>
                        <a:t>110.34 </a:t>
                      </a:r>
                    </a:p>
                  </a:txBody>
                  <a:tcPr marL="0" marR="0" marT="0" marB="0" anchor="b">
                    <a:lnL>
                      <a:noFill/>
                    </a:lnL>
                    <a:lnR>
                      <a:noFill/>
                    </a:lnR>
                    <a:lnT>
                      <a:noFill/>
                    </a:lnT>
                    <a:lnB>
                      <a:noFill/>
                    </a:lnB>
                  </a:tcPr>
                </a:tc>
                <a:extLst>
                  <a:ext uri="{0D108BD9-81ED-4DB2-BD59-A6C34878D82A}">
                    <a16:rowId xmlns:a16="http://schemas.microsoft.com/office/drawing/2014/main" val="10007"/>
                  </a:ext>
                </a:extLst>
              </a:tr>
              <a:tr h="198988">
                <a:tc>
                  <a:txBody>
                    <a:bodyPr/>
                    <a:lstStyle/>
                    <a:p>
                      <a:pPr algn="l" fontAlgn="b"/>
                      <a:r>
                        <a:rPr lang="en-US" sz="1100" b="0" i="0" u="none" strike="noStrike">
                          <a:solidFill>
                            <a:srgbClr val="303030"/>
                          </a:solidFill>
                          <a:effectLst/>
                          <a:latin typeface="Arial" charset="0"/>
                        </a:rPr>
                        <a:t>Dividend / Share(Rs.)</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1.00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5.00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5.00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5.00 </a:t>
                      </a:r>
                    </a:p>
                  </a:txBody>
                  <a:tcPr marL="0" marR="0" marT="0" marB="0" anchor="b">
                    <a:lnL>
                      <a:noFill/>
                    </a:lnL>
                    <a:lnR>
                      <a:noFill/>
                    </a:lnR>
                    <a:lnT>
                      <a:noFill/>
                    </a:lnT>
                    <a:lnB>
                      <a:noFill/>
                    </a:lnB>
                  </a:tcPr>
                </a:tc>
                <a:tc>
                  <a:txBody>
                    <a:bodyPr/>
                    <a:lstStyle/>
                    <a:p>
                      <a:pPr algn="r" fontAlgn="b"/>
                      <a:r>
                        <a:rPr lang="nb-NO" sz="1100" b="0" i="0" u="none" strike="noStrike" dirty="0">
                          <a:solidFill>
                            <a:srgbClr val="303030"/>
                          </a:solidFill>
                          <a:effectLst/>
                          <a:latin typeface="Arial" charset="0"/>
                        </a:rPr>
                        <a:t>7.50 </a:t>
                      </a:r>
                    </a:p>
                  </a:txBody>
                  <a:tcPr marL="0" marR="0" marT="0" marB="0" anchor="b">
                    <a:lnL>
                      <a:noFill/>
                    </a:lnL>
                    <a:lnR>
                      <a:noFill/>
                    </a:lnR>
                    <a:lnT>
                      <a:noFill/>
                    </a:lnT>
                    <a:lnB>
                      <a:noFill/>
                    </a:lnB>
                  </a:tcPr>
                </a:tc>
                <a:extLst>
                  <a:ext uri="{0D108BD9-81ED-4DB2-BD59-A6C34878D82A}">
                    <a16:rowId xmlns:a16="http://schemas.microsoft.com/office/drawing/2014/main" val="10008"/>
                  </a:ext>
                </a:extLst>
              </a:tr>
              <a:tr h="198988">
                <a:tc>
                  <a:txBody>
                    <a:bodyPr/>
                    <a:lstStyle/>
                    <a:p>
                      <a:pPr algn="l" fontAlgn="b"/>
                      <a:r>
                        <a:rPr lang="en-US" sz="1100" b="0" i="0" u="none" strike="noStrike">
                          <a:solidFill>
                            <a:srgbClr val="303030"/>
                          </a:solidFill>
                          <a:effectLst/>
                          <a:latin typeface="Arial" charset="0"/>
                        </a:rPr>
                        <a:t>Revenue from Operations/Share (Rs.)</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129.40 </a:t>
                      </a:r>
                    </a:p>
                  </a:txBody>
                  <a:tcPr marL="0" marR="0" marT="0" marB="0" anchor="b">
                    <a:lnL>
                      <a:noFill/>
                    </a:lnL>
                    <a:lnR>
                      <a:noFill/>
                    </a:lnR>
                    <a:lnT>
                      <a:noFill/>
                    </a:lnT>
                    <a:lnB>
                      <a:noFill/>
                    </a:lnB>
                  </a:tcPr>
                </a:tc>
                <a:tc>
                  <a:txBody>
                    <a:bodyPr/>
                    <a:lstStyle/>
                    <a:p>
                      <a:pPr algn="r" fontAlgn="b"/>
                      <a:r>
                        <a:rPr lang="is-IS" sz="1100" b="0" i="0" u="none" strike="noStrike">
                          <a:solidFill>
                            <a:srgbClr val="303030"/>
                          </a:solidFill>
                          <a:effectLst/>
                          <a:latin typeface="Arial" charset="0"/>
                        </a:rPr>
                        <a:t>115.09 </a:t>
                      </a:r>
                    </a:p>
                  </a:txBody>
                  <a:tcPr marL="0" marR="0" marT="0" marB="0" anchor="b">
                    <a:lnL>
                      <a:noFill/>
                    </a:lnL>
                    <a:lnR>
                      <a:noFill/>
                    </a:lnR>
                    <a:lnT>
                      <a:noFill/>
                    </a:lnT>
                    <a:lnB>
                      <a:noFill/>
                    </a:lnB>
                  </a:tcPr>
                </a:tc>
                <a:tc>
                  <a:txBody>
                    <a:bodyPr/>
                    <a:lstStyle/>
                    <a:p>
                      <a:pPr algn="r" fontAlgn="b"/>
                      <a:r>
                        <a:rPr lang="is-IS" sz="1100" b="0" i="0" u="none" strike="noStrike">
                          <a:solidFill>
                            <a:srgbClr val="303030"/>
                          </a:solidFill>
                          <a:effectLst/>
                          <a:latin typeface="Arial" charset="0"/>
                        </a:rPr>
                        <a:t>112.08 </a:t>
                      </a:r>
                    </a:p>
                  </a:txBody>
                  <a:tcPr marL="0" marR="0" marT="0" marB="0" anchor="b">
                    <a:lnL>
                      <a:noFill/>
                    </a:lnL>
                    <a:lnR>
                      <a:noFill/>
                    </a:lnR>
                    <a:lnT>
                      <a:noFill/>
                    </a:lnT>
                    <a:lnB>
                      <a:noFill/>
                    </a:lnB>
                  </a:tcPr>
                </a:tc>
                <a:tc>
                  <a:txBody>
                    <a:bodyPr/>
                    <a:lstStyle/>
                    <a:p>
                      <a:pPr algn="r" fontAlgn="b"/>
                      <a:r>
                        <a:rPr lang="it-IT" sz="1100" b="0" i="0" u="none" strike="noStrike">
                          <a:solidFill>
                            <a:srgbClr val="303030"/>
                          </a:solidFill>
                          <a:effectLst/>
                          <a:latin typeface="Arial" charset="0"/>
                        </a:rPr>
                        <a:t>110.13 </a:t>
                      </a:r>
                    </a:p>
                  </a:txBody>
                  <a:tcPr marL="0" marR="0" marT="0" marB="0" anchor="b">
                    <a:lnL>
                      <a:noFill/>
                    </a:lnL>
                    <a:lnR>
                      <a:noFill/>
                    </a:lnR>
                    <a:lnT>
                      <a:noFill/>
                    </a:lnT>
                    <a:lnB>
                      <a:noFill/>
                    </a:lnB>
                  </a:tcPr>
                </a:tc>
                <a:tc>
                  <a:txBody>
                    <a:bodyPr/>
                    <a:lstStyle/>
                    <a:p>
                      <a:pPr algn="r" fontAlgn="b"/>
                      <a:r>
                        <a:rPr lang="hr-HR" sz="1100" b="0" i="0" u="none" strike="noStrike" dirty="0">
                          <a:solidFill>
                            <a:srgbClr val="303030"/>
                          </a:solidFill>
                          <a:effectLst/>
                          <a:latin typeface="Arial" charset="0"/>
                        </a:rPr>
                        <a:t>96.90 </a:t>
                      </a:r>
                    </a:p>
                  </a:txBody>
                  <a:tcPr marL="0" marR="0" marT="0" marB="0" anchor="b">
                    <a:lnL>
                      <a:noFill/>
                    </a:lnL>
                    <a:lnR>
                      <a:noFill/>
                    </a:lnR>
                    <a:lnT>
                      <a:noFill/>
                    </a:lnT>
                    <a:lnB>
                      <a:noFill/>
                    </a:lnB>
                  </a:tcPr>
                </a:tc>
                <a:extLst>
                  <a:ext uri="{0D108BD9-81ED-4DB2-BD59-A6C34878D82A}">
                    <a16:rowId xmlns:a16="http://schemas.microsoft.com/office/drawing/2014/main" val="10009"/>
                  </a:ext>
                </a:extLst>
              </a:tr>
              <a:tr h="198988">
                <a:tc>
                  <a:txBody>
                    <a:bodyPr/>
                    <a:lstStyle/>
                    <a:p>
                      <a:pPr algn="l" fontAlgn="b"/>
                      <a:r>
                        <a:rPr lang="en-US" sz="1100" b="0" i="0" u="none" strike="noStrike" dirty="0">
                          <a:solidFill>
                            <a:srgbClr val="303030"/>
                          </a:solidFill>
                          <a:effectLst/>
                          <a:latin typeface="Arial" charset="0"/>
                        </a:rPr>
                        <a:t>PBDIT/Share (Rs.)</a:t>
                      </a:r>
                    </a:p>
                  </a:txBody>
                  <a:tcPr marL="0" marR="0" marT="0" marB="0" anchor="b">
                    <a:lnL>
                      <a:noFill/>
                    </a:lnL>
                    <a:lnR>
                      <a:noFill/>
                    </a:lnR>
                    <a:lnT>
                      <a:noFill/>
                    </a:lnT>
                    <a:lnB>
                      <a:noFill/>
                    </a:lnB>
                  </a:tcPr>
                </a:tc>
                <a:tc>
                  <a:txBody>
                    <a:bodyPr/>
                    <a:lstStyle/>
                    <a:p>
                      <a:pPr algn="r" fontAlgn="b"/>
                      <a:r>
                        <a:rPr lang="uk-UA" sz="1100" b="0" i="0" u="none" strike="noStrike">
                          <a:solidFill>
                            <a:srgbClr val="303030"/>
                          </a:solidFill>
                          <a:effectLst/>
                          <a:latin typeface="Arial" charset="0"/>
                        </a:rPr>
                        <a:t>34.51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29.51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28.95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26.70 </a:t>
                      </a:r>
                    </a:p>
                  </a:txBody>
                  <a:tcPr marL="0" marR="0" marT="0" marB="0" anchor="b">
                    <a:lnL>
                      <a:noFill/>
                    </a:lnL>
                    <a:lnR>
                      <a:noFill/>
                    </a:lnR>
                    <a:lnT>
                      <a:noFill/>
                    </a:lnT>
                    <a:lnB>
                      <a:noFill/>
                    </a:lnB>
                  </a:tcPr>
                </a:tc>
                <a:tc>
                  <a:txBody>
                    <a:bodyPr/>
                    <a:lstStyle/>
                    <a:p>
                      <a:pPr algn="r" fontAlgn="b"/>
                      <a:r>
                        <a:rPr lang="hr-HR" sz="1100" b="0" i="0" u="none" strike="noStrike" dirty="0">
                          <a:solidFill>
                            <a:srgbClr val="303030"/>
                          </a:solidFill>
                          <a:effectLst/>
                          <a:latin typeface="Arial" charset="0"/>
                        </a:rPr>
                        <a:t>22.86 </a:t>
                      </a:r>
                    </a:p>
                  </a:txBody>
                  <a:tcPr marL="0" marR="0" marT="0" marB="0" anchor="b">
                    <a:lnL>
                      <a:noFill/>
                    </a:lnL>
                    <a:lnR>
                      <a:noFill/>
                    </a:lnR>
                    <a:lnT>
                      <a:noFill/>
                    </a:lnT>
                    <a:lnB>
                      <a:noFill/>
                    </a:lnB>
                  </a:tcPr>
                </a:tc>
                <a:extLst>
                  <a:ext uri="{0D108BD9-81ED-4DB2-BD59-A6C34878D82A}">
                    <a16:rowId xmlns:a16="http://schemas.microsoft.com/office/drawing/2014/main" val="10010"/>
                  </a:ext>
                </a:extLst>
              </a:tr>
              <a:tr h="198988">
                <a:tc>
                  <a:txBody>
                    <a:bodyPr/>
                    <a:lstStyle/>
                    <a:p>
                      <a:pPr algn="l" fontAlgn="b"/>
                      <a:r>
                        <a:rPr lang="en-US" sz="1100" b="0" i="0" u="none" strike="noStrike">
                          <a:solidFill>
                            <a:srgbClr val="303030"/>
                          </a:solidFill>
                          <a:effectLst/>
                          <a:latin typeface="Arial" charset="0"/>
                        </a:rPr>
                        <a:t>PBIT/Share (Rs.)</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26.98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22.52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22.55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20.48 </a:t>
                      </a:r>
                    </a:p>
                  </a:txBody>
                  <a:tcPr marL="0" marR="0" marT="0" marB="0" anchor="b">
                    <a:lnL>
                      <a:noFill/>
                    </a:lnL>
                    <a:lnR>
                      <a:noFill/>
                    </a:lnR>
                    <a:lnT>
                      <a:noFill/>
                    </a:lnT>
                    <a:lnB>
                      <a:noFill/>
                    </a:lnB>
                  </a:tcPr>
                </a:tc>
                <a:tc>
                  <a:txBody>
                    <a:bodyPr/>
                    <a:lstStyle/>
                    <a:p>
                      <a:pPr algn="r" fontAlgn="b"/>
                      <a:r>
                        <a:rPr lang="hr-HR" sz="1100" b="0" i="0" u="none" strike="noStrike" dirty="0">
                          <a:solidFill>
                            <a:srgbClr val="303030"/>
                          </a:solidFill>
                          <a:effectLst/>
                          <a:latin typeface="Arial" charset="0"/>
                        </a:rPr>
                        <a:t>18.11 </a:t>
                      </a:r>
                    </a:p>
                  </a:txBody>
                  <a:tcPr marL="0" marR="0" marT="0" marB="0" anchor="b">
                    <a:lnL>
                      <a:noFill/>
                    </a:lnL>
                    <a:lnR>
                      <a:noFill/>
                    </a:lnR>
                    <a:lnT>
                      <a:noFill/>
                    </a:lnT>
                    <a:lnB>
                      <a:noFill/>
                    </a:lnB>
                  </a:tcPr>
                </a:tc>
                <a:extLst>
                  <a:ext uri="{0D108BD9-81ED-4DB2-BD59-A6C34878D82A}">
                    <a16:rowId xmlns:a16="http://schemas.microsoft.com/office/drawing/2014/main" val="10011"/>
                  </a:ext>
                </a:extLst>
              </a:tr>
              <a:tr h="198988">
                <a:tc>
                  <a:txBody>
                    <a:bodyPr/>
                    <a:lstStyle/>
                    <a:p>
                      <a:pPr algn="l" fontAlgn="b"/>
                      <a:r>
                        <a:rPr lang="en-US" sz="1100" b="0" i="0" u="none" strike="noStrike">
                          <a:solidFill>
                            <a:srgbClr val="303030"/>
                          </a:solidFill>
                          <a:effectLst/>
                          <a:latin typeface="Arial" charset="0"/>
                        </a:rPr>
                        <a:t>PBT/Share (Rs.)</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26.81 </a:t>
                      </a:r>
                    </a:p>
                  </a:txBody>
                  <a:tcPr marL="0" marR="0" marT="0" marB="0" anchor="b">
                    <a:lnL>
                      <a:noFill/>
                    </a:lnL>
                    <a:lnR>
                      <a:noFill/>
                    </a:lnR>
                    <a:lnT>
                      <a:noFill/>
                    </a:lnT>
                    <a:lnB>
                      <a:noFill/>
                    </a:lnB>
                  </a:tcPr>
                </a:tc>
                <a:tc>
                  <a:txBody>
                    <a:bodyPr/>
                    <a:lstStyle/>
                    <a:p>
                      <a:pPr algn="r" fontAlgn="b"/>
                      <a:r>
                        <a:rPr lang="cs-CZ" sz="1100" b="0" i="0" u="none" strike="noStrike">
                          <a:solidFill>
                            <a:srgbClr val="303030"/>
                          </a:solidFill>
                          <a:effectLst/>
                          <a:latin typeface="Arial" charset="0"/>
                        </a:rPr>
                        <a:t>27.97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21.42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20.43 </a:t>
                      </a:r>
                    </a:p>
                  </a:txBody>
                  <a:tcPr marL="0" marR="0" marT="0" marB="0" anchor="b">
                    <a:lnL>
                      <a:noFill/>
                    </a:lnL>
                    <a:lnR>
                      <a:noFill/>
                    </a:lnR>
                    <a:lnT>
                      <a:noFill/>
                    </a:lnT>
                    <a:lnB>
                      <a:noFill/>
                    </a:lnB>
                  </a:tcPr>
                </a:tc>
                <a:tc>
                  <a:txBody>
                    <a:bodyPr/>
                    <a:lstStyle/>
                    <a:p>
                      <a:pPr algn="r" fontAlgn="b"/>
                      <a:r>
                        <a:rPr lang="nb-NO" sz="1100" b="0" i="0" u="none" strike="noStrike" dirty="0">
                          <a:solidFill>
                            <a:srgbClr val="303030"/>
                          </a:solidFill>
                          <a:effectLst/>
                          <a:latin typeface="Arial" charset="0"/>
                        </a:rPr>
                        <a:t>17.35 </a:t>
                      </a:r>
                    </a:p>
                  </a:txBody>
                  <a:tcPr marL="0" marR="0" marT="0" marB="0" anchor="b">
                    <a:lnL>
                      <a:noFill/>
                    </a:lnL>
                    <a:lnR>
                      <a:noFill/>
                    </a:lnR>
                    <a:lnT>
                      <a:noFill/>
                    </a:lnT>
                    <a:lnB>
                      <a:noFill/>
                    </a:lnB>
                  </a:tcPr>
                </a:tc>
                <a:extLst>
                  <a:ext uri="{0D108BD9-81ED-4DB2-BD59-A6C34878D82A}">
                    <a16:rowId xmlns:a16="http://schemas.microsoft.com/office/drawing/2014/main" val="10012"/>
                  </a:ext>
                </a:extLst>
              </a:tr>
              <a:tr h="198988">
                <a:tc>
                  <a:txBody>
                    <a:bodyPr/>
                    <a:lstStyle/>
                    <a:p>
                      <a:pPr algn="l" fontAlgn="b"/>
                      <a:r>
                        <a:rPr lang="en-US" sz="1100" b="0" i="0" u="none" strike="noStrike">
                          <a:solidFill>
                            <a:srgbClr val="303030"/>
                          </a:solidFill>
                          <a:effectLst/>
                          <a:latin typeface="Arial" charset="0"/>
                        </a:rPr>
                        <a:t>Net Profit/Share (Rs.)</a:t>
                      </a:r>
                    </a:p>
                  </a:txBody>
                  <a:tcPr marL="0" marR="0" marT="0" marB="0" anchor="b">
                    <a:lnL>
                      <a:noFill/>
                    </a:lnL>
                    <a:lnR>
                      <a:noFill/>
                    </a:lnR>
                    <a:lnT>
                      <a:noFill/>
                    </a:lnT>
                    <a:lnB>
                      <a:noFill/>
                    </a:lnB>
                  </a:tcPr>
                </a:tc>
                <a:tc>
                  <a:txBody>
                    <a:bodyPr/>
                    <a:lstStyle/>
                    <a:p>
                      <a:pPr algn="r" fontAlgn="b"/>
                      <a:r>
                        <a:rPr lang="cs-CZ" sz="1100" b="0" i="0" u="none" strike="noStrike">
                          <a:solidFill>
                            <a:srgbClr val="303030"/>
                          </a:solidFill>
                          <a:effectLst/>
                          <a:latin typeface="Arial" charset="0"/>
                        </a:rPr>
                        <a:t>25.97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18.43 </a:t>
                      </a:r>
                    </a:p>
                  </a:txBody>
                  <a:tcPr marL="0" marR="0" marT="0" marB="0" anchor="b">
                    <a:lnL>
                      <a:noFill/>
                    </a:lnL>
                    <a:lnR>
                      <a:noFill/>
                    </a:lnR>
                    <a:lnT>
                      <a:noFill/>
                    </a:lnT>
                    <a:lnB>
                      <a:noFill/>
                    </a:lnB>
                  </a:tcPr>
                </a:tc>
                <a:tc>
                  <a:txBody>
                    <a:bodyPr/>
                    <a:lstStyle/>
                    <a:p>
                      <a:pPr algn="r" fontAlgn="b"/>
                      <a:r>
                        <a:rPr lang="is-IS" sz="1100" b="0" i="0" u="none" strike="noStrike">
                          <a:solidFill>
                            <a:srgbClr val="303030"/>
                          </a:solidFill>
                          <a:effectLst/>
                          <a:latin typeface="Arial" charset="0"/>
                        </a:rPr>
                        <a:t>18.06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16.50 </a:t>
                      </a:r>
                    </a:p>
                  </a:txBody>
                  <a:tcPr marL="0" marR="0" marT="0" marB="0" anchor="b">
                    <a:lnL>
                      <a:noFill/>
                    </a:lnL>
                    <a:lnR>
                      <a:noFill/>
                    </a:lnR>
                    <a:lnT>
                      <a:noFill/>
                    </a:lnT>
                    <a:lnB>
                      <a:noFill/>
                    </a:lnB>
                  </a:tcPr>
                </a:tc>
                <a:tc>
                  <a:txBody>
                    <a:bodyPr/>
                    <a:lstStyle/>
                    <a:p>
                      <a:pPr algn="r" fontAlgn="b"/>
                      <a:r>
                        <a:rPr lang="fi-FI" sz="1100" b="0" i="0" u="none" strike="noStrike" dirty="0">
                          <a:solidFill>
                            <a:srgbClr val="303030"/>
                          </a:solidFill>
                          <a:effectLst/>
                          <a:latin typeface="Arial" charset="0"/>
                        </a:rPr>
                        <a:t>13.79 </a:t>
                      </a:r>
                    </a:p>
                  </a:txBody>
                  <a:tcPr marL="0" marR="0" marT="0" marB="0" anchor="b">
                    <a:lnL>
                      <a:noFill/>
                    </a:lnL>
                    <a:lnR>
                      <a:noFill/>
                    </a:lnR>
                    <a:lnT>
                      <a:noFill/>
                    </a:lnT>
                    <a:lnB>
                      <a:noFill/>
                    </a:lnB>
                  </a:tcPr>
                </a:tc>
                <a:extLst>
                  <a:ext uri="{0D108BD9-81ED-4DB2-BD59-A6C34878D82A}">
                    <a16:rowId xmlns:a16="http://schemas.microsoft.com/office/drawing/2014/main" val="10013"/>
                  </a:ext>
                </a:extLst>
              </a:tr>
              <a:tr h="198988">
                <a:tc>
                  <a:txBody>
                    <a:bodyPr/>
                    <a:lstStyle/>
                    <a:p>
                      <a:pPr algn="l" fontAlgn="b"/>
                      <a:r>
                        <a:rPr lang="en-US" sz="1100" b="1" i="0" u="none" strike="noStrike">
                          <a:solidFill>
                            <a:srgbClr val="303030"/>
                          </a:solidFill>
                          <a:effectLst/>
                          <a:latin typeface="Arial" charset="0"/>
                        </a:rPr>
                        <a:t>Profitability Ratios</a:t>
                      </a:r>
                    </a:p>
                  </a:txBody>
                  <a:tcPr marL="0" marR="0" marT="0" marB="0" anchor="b">
                    <a:lnL>
                      <a:noFill/>
                    </a:lnL>
                    <a:lnR>
                      <a:noFill/>
                    </a:lnR>
                    <a:lnT>
                      <a:noFill/>
                    </a:lnT>
                    <a:lnB>
                      <a:noFill/>
                    </a:lnB>
                  </a:tcPr>
                </a:tc>
                <a:tc>
                  <a:txBody>
                    <a:bodyPr/>
                    <a:lstStyle/>
                    <a:p>
                      <a:pPr algn="l" fontAlgn="b"/>
                      <a:endParaRPr lang="en-US" sz="1100" b="1" i="0" u="none" strike="noStrike">
                        <a:solidFill>
                          <a:srgbClr val="303030"/>
                        </a:solidFill>
                        <a:effectLst/>
                        <a:latin typeface="Arial" charset="0"/>
                      </a:endParaRPr>
                    </a:p>
                  </a:txBody>
                  <a:tcPr marL="0" marR="0" marT="0" marB="0" anchor="b">
                    <a:lnL>
                      <a:noFill/>
                    </a:lnL>
                    <a:lnR>
                      <a:noFill/>
                    </a:lnR>
                    <a:lnT>
                      <a:noFill/>
                    </a:lnT>
                    <a:lnB>
                      <a:noFill/>
                    </a:lnB>
                  </a:tcPr>
                </a:tc>
                <a:tc>
                  <a:txBody>
                    <a:bodyPr/>
                    <a:lstStyle/>
                    <a:p>
                      <a:pPr algn="l" fontAlgn="b"/>
                      <a:endParaRPr lang="en-US" sz="1100" b="1" i="0" u="none" strike="noStrike">
                        <a:solidFill>
                          <a:srgbClr val="303030"/>
                        </a:solidFill>
                        <a:effectLst/>
                        <a:latin typeface="Arial" charset="0"/>
                      </a:endParaRPr>
                    </a:p>
                  </a:txBody>
                  <a:tcPr marL="0" marR="0" marT="0" marB="0" anchor="b">
                    <a:lnL>
                      <a:noFill/>
                    </a:lnL>
                    <a:lnR>
                      <a:noFill/>
                    </a:lnR>
                    <a:lnT>
                      <a:noFill/>
                    </a:lnT>
                    <a:lnB>
                      <a:noFill/>
                    </a:lnB>
                  </a:tcPr>
                </a:tc>
                <a:tc>
                  <a:txBody>
                    <a:bodyPr/>
                    <a:lstStyle/>
                    <a:p>
                      <a:pPr algn="l" fontAlgn="b"/>
                      <a:endParaRPr lang="en-US" sz="1100" b="1" i="0" u="none" strike="noStrike">
                        <a:solidFill>
                          <a:srgbClr val="303030"/>
                        </a:solidFill>
                        <a:effectLst/>
                        <a:latin typeface="Arial" charset="0"/>
                      </a:endParaRPr>
                    </a:p>
                  </a:txBody>
                  <a:tcPr marL="0" marR="0" marT="0" marB="0" anchor="b">
                    <a:lnL>
                      <a:noFill/>
                    </a:lnL>
                    <a:lnR>
                      <a:noFill/>
                    </a:lnR>
                    <a:lnT>
                      <a:noFill/>
                    </a:lnT>
                    <a:lnB>
                      <a:noFill/>
                    </a:lnB>
                  </a:tcPr>
                </a:tc>
                <a:tc>
                  <a:txBody>
                    <a:bodyPr/>
                    <a:lstStyle/>
                    <a:p>
                      <a:pPr algn="l" fontAlgn="b"/>
                      <a:endParaRPr lang="en-US" sz="1100" b="1" i="0" u="none" strike="noStrike">
                        <a:solidFill>
                          <a:srgbClr val="303030"/>
                        </a:solidFill>
                        <a:effectLst/>
                        <a:latin typeface="Arial"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charset="0"/>
                      </a:endParaRPr>
                    </a:p>
                  </a:txBody>
                  <a:tcPr marL="0" marR="0" marT="0" marB="0" anchor="b">
                    <a:lnL>
                      <a:noFill/>
                    </a:lnL>
                    <a:lnR>
                      <a:noFill/>
                    </a:lnR>
                    <a:lnT>
                      <a:noFill/>
                    </a:lnT>
                    <a:lnB>
                      <a:noFill/>
                    </a:lnB>
                  </a:tcPr>
                </a:tc>
                <a:extLst>
                  <a:ext uri="{0D108BD9-81ED-4DB2-BD59-A6C34878D82A}">
                    <a16:rowId xmlns:a16="http://schemas.microsoft.com/office/drawing/2014/main" val="10014"/>
                  </a:ext>
                </a:extLst>
              </a:tr>
              <a:tr h="198988">
                <a:tc>
                  <a:txBody>
                    <a:bodyPr/>
                    <a:lstStyle/>
                    <a:p>
                      <a:pPr algn="l" fontAlgn="b"/>
                      <a:r>
                        <a:rPr lang="en-US" sz="1100" b="0" i="0" u="none" strike="noStrike">
                          <a:solidFill>
                            <a:srgbClr val="303030"/>
                          </a:solidFill>
                          <a:effectLst/>
                          <a:latin typeface="Arial" charset="0"/>
                        </a:rPr>
                        <a:t>PBDIT Margin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26.67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25.63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25.82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24.24 </a:t>
                      </a:r>
                    </a:p>
                  </a:txBody>
                  <a:tcPr marL="0" marR="0" marT="0" marB="0" anchor="b">
                    <a:lnL>
                      <a:noFill/>
                    </a:lnL>
                    <a:lnR>
                      <a:noFill/>
                    </a:lnR>
                    <a:lnT>
                      <a:noFill/>
                    </a:lnT>
                    <a:lnB>
                      <a:noFill/>
                    </a:lnB>
                  </a:tcPr>
                </a:tc>
                <a:tc>
                  <a:txBody>
                    <a:bodyPr/>
                    <a:lstStyle/>
                    <a:p>
                      <a:pPr algn="r" fontAlgn="b"/>
                      <a:r>
                        <a:rPr lang="hr-HR" sz="1100" b="0" i="0" u="none" strike="noStrike" dirty="0">
                          <a:solidFill>
                            <a:srgbClr val="303030"/>
                          </a:solidFill>
                          <a:effectLst/>
                          <a:latin typeface="Arial" charset="0"/>
                        </a:rPr>
                        <a:t>23.59 </a:t>
                      </a:r>
                    </a:p>
                  </a:txBody>
                  <a:tcPr marL="0" marR="0" marT="0" marB="0" anchor="b">
                    <a:lnL>
                      <a:noFill/>
                    </a:lnL>
                    <a:lnR>
                      <a:noFill/>
                    </a:lnR>
                    <a:lnT>
                      <a:noFill/>
                    </a:lnT>
                    <a:lnB>
                      <a:noFill/>
                    </a:lnB>
                  </a:tcPr>
                </a:tc>
                <a:extLst>
                  <a:ext uri="{0D108BD9-81ED-4DB2-BD59-A6C34878D82A}">
                    <a16:rowId xmlns:a16="http://schemas.microsoft.com/office/drawing/2014/main" val="10015"/>
                  </a:ext>
                </a:extLst>
              </a:tr>
              <a:tr h="198988">
                <a:tc>
                  <a:txBody>
                    <a:bodyPr/>
                    <a:lstStyle/>
                    <a:p>
                      <a:pPr algn="l" fontAlgn="b"/>
                      <a:r>
                        <a:rPr lang="en-US" sz="1100" b="0" i="0" u="none" strike="noStrike">
                          <a:solidFill>
                            <a:srgbClr val="303030"/>
                          </a:solidFill>
                          <a:effectLst/>
                          <a:latin typeface="Arial" charset="0"/>
                        </a:rPr>
                        <a:t>PBIT Margin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20.85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19.56 </a:t>
                      </a:r>
                    </a:p>
                  </a:txBody>
                  <a:tcPr marL="0" marR="0" marT="0" marB="0" anchor="b">
                    <a:lnL>
                      <a:noFill/>
                    </a:lnL>
                    <a:lnR>
                      <a:noFill/>
                    </a:lnR>
                    <a:lnT>
                      <a:noFill/>
                    </a:lnT>
                    <a:lnB>
                      <a:noFill/>
                    </a:lnB>
                  </a:tcPr>
                </a:tc>
                <a:tc>
                  <a:txBody>
                    <a:bodyPr/>
                    <a:lstStyle/>
                    <a:p>
                      <a:pPr algn="r" fontAlgn="b"/>
                      <a:r>
                        <a:rPr lang="is-IS" sz="1100" b="0" i="0" u="none" strike="noStrike">
                          <a:solidFill>
                            <a:srgbClr val="303030"/>
                          </a:solidFill>
                          <a:effectLst/>
                          <a:latin typeface="Arial" charset="0"/>
                        </a:rPr>
                        <a:t>20.11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18.59 </a:t>
                      </a:r>
                    </a:p>
                  </a:txBody>
                  <a:tcPr marL="0" marR="0" marT="0" marB="0" anchor="b">
                    <a:lnL>
                      <a:noFill/>
                    </a:lnL>
                    <a:lnR>
                      <a:noFill/>
                    </a:lnR>
                    <a:lnT>
                      <a:noFill/>
                    </a:lnT>
                    <a:lnB>
                      <a:noFill/>
                    </a:lnB>
                  </a:tcPr>
                </a:tc>
                <a:tc>
                  <a:txBody>
                    <a:bodyPr/>
                    <a:lstStyle/>
                    <a:p>
                      <a:pPr algn="r" fontAlgn="b"/>
                      <a:r>
                        <a:rPr lang="hr-HR" sz="1100" b="0" i="0" u="none" strike="noStrike" dirty="0">
                          <a:solidFill>
                            <a:srgbClr val="303030"/>
                          </a:solidFill>
                          <a:effectLst/>
                          <a:latin typeface="Arial" charset="0"/>
                        </a:rPr>
                        <a:t>18.68 </a:t>
                      </a:r>
                    </a:p>
                  </a:txBody>
                  <a:tcPr marL="0" marR="0" marT="0" marB="0" anchor="b">
                    <a:lnL>
                      <a:noFill/>
                    </a:lnL>
                    <a:lnR>
                      <a:noFill/>
                    </a:lnR>
                    <a:lnT>
                      <a:noFill/>
                    </a:lnT>
                    <a:lnB>
                      <a:noFill/>
                    </a:lnB>
                  </a:tcPr>
                </a:tc>
                <a:extLst>
                  <a:ext uri="{0D108BD9-81ED-4DB2-BD59-A6C34878D82A}">
                    <a16:rowId xmlns:a16="http://schemas.microsoft.com/office/drawing/2014/main" val="10016"/>
                  </a:ext>
                </a:extLst>
              </a:tr>
              <a:tr h="198988">
                <a:tc>
                  <a:txBody>
                    <a:bodyPr/>
                    <a:lstStyle/>
                    <a:p>
                      <a:pPr algn="l" fontAlgn="b"/>
                      <a:r>
                        <a:rPr lang="en-US" sz="1100" b="0" i="0" u="none" strike="noStrike">
                          <a:solidFill>
                            <a:srgbClr val="303030"/>
                          </a:solidFill>
                          <a:effectLst/>
                          <a:latin typeface="Arial" charset="0"/>
                        </a:rPr>
                        <a:t>PBT Margin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20.71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24.30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19.10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18.55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17.90 </a:t>
                      </a:r>
                    </a:p>
                  </a:txBody>
                  <a:tcPr marL="0" marR="0" marT="0" marB="0" anchor="b">
                    <a:lnL>
                      <a:noFill/>
                    </a:lnL>
                    <a:lnR>
                      <a:noFill/>
                    </a:lnR>
                    <a:lnT>
                      <a:noFill/>
                    </a:lnT>
                    <a:lnB>
                      <a:noFill/>
                    </a:lnB>
                  </a:tcPr>
                </a:tc>
                <a:extLst>
                  <a:ext uri="{0D108BD9-81ED-4DB2-BD59-A6C34878D82A}">
                    <a16:rowId xmlns:a16="http://schemas.microsoft.com/office/drawing/2014/main" val="10017"/>
                  </a:ext>
                </a:extLst>
              </a:tr>
              <a:tr h="198988">
                <a:tc>
                  <a:txBody>
                    <a:bodyPr/>
                    <a:lstStyle/>
                    <a:p>
                      <a:pPr algn="l" fontAlgn="b"/>
                      <a:r>
                        <a:rPr lang="en-US" sz="1100" b="0" i="0" u="none" strike="noStrike">
                          <a:solidFill>
                            <a:srgbClr val="303030"/>
                          </a:solidFill>
                          <a:effectLst/>
                          <a:latin typeface="Arial" charset="0"/>
                        </a:rPr>
                        <a:t>Net Profit Margin (%)</a:t>
                      </a:r>
                    </a:p>
                  </a:txBody>
                  <a:tcPr marL="0" marR="0" marT="0" marB="0" anchor="b">
                    <a:lnL>
                      <a:noFill/>
                    </a:lnL>
                    <a:lnR>
                      <a:noFill/>
                    </a:lnR>
                    <a:lnT>
                      <a:noFill/>
                    </a:lnT>
                    <a:lnB>
                      <a:noFill/>
                    </a:lnB>
                  </a:tcPr>
                </a:tc>
                <a:tc>
                  <a:txBody>
                    <a:bodyPr/>
                    <a:lstStyle/>
                    <a:p>
                      <a:pPr algn="r" fontAlgn="b"/>
                      <a:r>
                        <a:rPr lang="is-IS" sz="1100" b="0" i="0" u="none" strike="noStrike">
                          <a:solidFill>
                            <a:srgbClr val="303030"/>
                          </a:solidFill>
                          <a:effectLst/>
                          <a:latin typeface="Arial" charset="0"/>
                        </a:rPr>
                        <a:t>20.06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16.01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16.11 </a:t>
                      </a:r>
                    </a:p>
                  </a:txBody>
                  <a:tcPr marL="0" marR="0" marT="0" marB="0" anchor="b">
                    <a:lnL>
                      <a:noFill/>
                    </a:lnL>
                    <a:lnR>
                      <a:noFill/>
                    </a:lnR>
                    <a:lnT>
                      <a:noFill/>
                    </a:lnT>
                    <a:lnB>
                      <a:noFill/>
                    </a:lnB>
                  </a:tcPr>
                </a:tc>
                <a:tc>
                  <a:txBody>
                    <a:bodyPr/>
                    <a:lstStyle/>
                    <a:p>
                      <a:pPr algn="r" fontAlgn="b"/>
                      <a:r>
                        <a:rPr lang="cs-CZ" sz="1100" b="0" i="0" u="none" strike="noStrike">
                          <a:solidFill>
                            <a:srgbClr val="303030"/>
                          </a:solidFill>
                          <a:effectLst/>
                          <a:latin typeface="Arial" charset="0"/>
                        </a:rPr>
                        <a:t>14.97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14.22 </a:t>
                      </a:r>
                    </a:p>
                  </a:txBody>
                  <a:tcPr marL="0" marR="0" marT="0" marB="0" anchor="b">
                    <a:lnL>
                      <a:noFill/>
                    </a:lnL>
                    <a:lnR>
                      <a:noFill/>
                    </a:lnR>
                    <a:lnT>
                      <a:noFill/>
                    </a:lnT>
                    <a:lnB>
                      <a:noFill/>
                    </a:lnB>
                  </a:tcPr>
                </a:tc>
                <a:extLst>
                  <a:ext uri="{0D108BD9-81ED-4DB2-BD59-A6C34878D82A}">
                    <a16:rowId xmlns:a16="http://schemas.microsoft.com/office/drawing/2014/main" val="10018"/>
                  </a:ext>
                </a:extLst>
              </a:tr>
              <a:tr h="198988">
                <a:tc>
                  <a:txBody>
                    <a:bodyPr/>
                    <a:lstStyle/>
                    <a:p>
                      <a:pPr algn="l" fontAlgn="b"/>
                      <a:r>
                        <a:rPr lang="en-US" sz="1100" b="0" i="0" u="none" strike="noStrike">
                          <a:solidFill>
                            <a:srgbClr val="303030"/>
                          </a:solidFill>
                          <a:effectLst/>
                          <a:latin typeface="Arial" charset="0"/>
                        </a:rPr>
                        <a:t>Return on Networth / Equity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7.94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6.14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13.98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13.65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12.49 </a:t>
                      </a:r>
                    </a:p>
                  </a:txBody>
                  <a:tcPr marL="0" marR="0" marT="0" marB="0" anchor="b">
                    <a:lnL>
                      <a:noFill/>
                    </a:lnL>
                    <a:lnR>
                      <a:noFill/>
                    </a:lnR>
                    <a:lnT>
                      <a:noFill/>
                    </a:lnT>
                    <a:lnB>
                      <a:noFill/>
                    </a:lnB>
                  </a:tcPr>
                </a:tc>
                <a:extLst>
                  <a:ext uri="{0D108BD9-81ED-4DB2-BD59-A6C34878D82A}">
                    <a16:rowId xmlns:a16="http://schemas.microsoft.com/office/drawing/2014/main" val="10019"/>
                  </a:ext>
                </a:extLst>
              </a:tr>
              <a:tr h="198988">
                <a:tc>
                  <a:txBody>
                    <a:bodyPr/>
                    <a:lstStyle/>
                    <a:p>
                      <a:pPr algn="l" fontAlgn="b"/>
                      <a:r>
                        <a:rPr lang="en-US" sz="1100" b="0" i="0" u="none" strike="noStrike">
                          <a:solidFill>
                            <a:srgbClr val="303030"/>
                          </a:solidFill>
                          <a:effectLst/>
                          <a:latin typeface="Arial" charset="0"/>
                        </a:rPr>
                        <a:t>Return on Capital Employed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7.67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5.91 </a:t>
                      </a:r>
                    </a:p>
                  </a:txBody>
                  <a:tcPr marL="0" marR="0" marT="0" marB="0" anchor="b">
                    <a:lnL>
                      <a:noFill/>
                    </a:lnL>
                    <a:lnR>
                      <a:noFill/>
                    </a:lnR>
                    <a:lnT>
                      <a:noFill/>
                    </a:lnT>
                    <a:lnB>
                      <a:noFill/>
                    </a:lnB>
                  </a:tcPr>
                </a:tc>
                <a:tc>
                  <a:txBody>
                    <a:bodyPr/>
                    <a:lstStyle/>
                    <a:p>
                      <a:pPr algn="r" fontAlgn="b"/>
                      <a:r>
                        <a:rPr lang="is-IS" sz="1100" b="0" i="0" u="none" strike="noStrike">
                          <a:solidFill>
                            <a:srgbClr val="303030"/>
                          </a:solidFill>
                          <a:effectLst/>
                          <a:latin typeface="Arial" charset="0"/>
                        </a:rPr>
                        <a:t>13.04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12.61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11.55 </a:t>
                      </a:r>
                    </a:p>
                  </a:txBody>
                  <a:tcPr marL="0" marR="0" marT="0" marB="0" anchor="b">
                    <a:lnL>
                      <a:noFill/>
                    </a:lnL>
                    <a:lnR>
                      <a:noFill/>
                    </a:lnR>
                    <a:lnT>
                      <a:noFill/>
                    </a:lnT>
                    <a:lnB>
                      <a:noFill/>
                    </a:lnB>
                  </a:tcPr>
                </a:tc>
                <a:extLst>
                  <a:ext uri="{0D108BD9-81ED-4DB2-BD59-A6C34878D82A}">
                    <a16:rowId xmlns:a16="http://schemas.microsoft.com/office/drawing/2014/main" val="10020"/>
                  </a:ext>
                </a:extLst>
              </a:tr>
              <a:tr h="198988">
                <a:tc>
                  <a:txBody>
                    <a:bodyPr/>
                    <a:lstStyle/>
                    <a:p>
                      <a:pPr algn="l" fontAlgn="b"/>
                      <a:r>
                        <a:rPr lang="en-US" sz="1100" b="0" i="0" u="none" strike="noStrike">
                          <a:solidFill>
                            <a:srgbClr val="303030"/>
                          </a:solidFill>
                          <a:effectLst/>
                          <a:latin typeface="Arial" charset="0"/>
                        </a:rPr>
                        <a:t>Return on Assets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6.95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5.19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10.83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10.25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9.14 </a:t>
                      </a:r>
                    </a:p>
                  </a:txBody>
                  <a:tcPr marL="0" marR="0" marT="0" marB="0" anchor="b">
                    <a:lnL>
                      <a:noFill/>
                    </a:lnL>
                    <a:lnR>
                      <a:noFill/>
                    </a:lnR>
                    <a:lnT>
                      <a:noFill/>
                    </a:lnT>
                    <a:lnB>
                      <a:noFill/>
                    </a:lnB>
                  </a:tcPr>
                </a:tc>
                <a:extLst>
                  <a:ext uri="{0D108BD9-81ED-4DB2-BD59-A6C34878D82A}">
                    <a16:rowId xmlns:a16="http://schemas.microsoft.com/office/drawing/2014/main" val="10021"/>
                  </a:ext>
                </a:extLst>
              </a:tr>
              <a:tr h="198988">
                <a:tc>
                  <a:txBody>
                    <a:bodyPr/>
                    <a:lstStyle/>
                    <a:p>
                      <a:pPr algn="l" fontAlgn="b"/>
                      <a:r>
                        <a:rPr lang="en-US" sz="1100" b="0" i="0" u="none" strike="noStrike">
                          <a:solidFill>
                            <a:srgbClr val="303030"/>
                          </a:solidFill>
                          <a:effectLst/>
                          <a:latin typeface="Arial" charset="0"/>
                        </a:rPr>
                        <a:t>Total Debt/Equity (X)</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0.02 </a:t>
                      </a:r>
                    </a:p>
                  </a:txBody>
                  <a:tcPr marL="0" marR="0" marT="0" marB="0" anchor="b">
                    <a:lnL>
                      <a:noFill/>
                    </a:lnL>
                    <a:lnR>
                      <a:noFill/>
                    </a:lnR>
                    <a:lnT>
                      <a:noFill/>
                    </a:lnT>
                    <a:lnB>
                      <a:noFill/>
                    </a:lnB>
                  </a:tcPr>
                </a:tc>
                <a:tc>
                  <a:txBody>
                    <a:bodyPr/>
                    <a:lstStyle/>
                    <a:p>
                      <a:pPr algn="r" fontAlgn="b"/>
                      <a:r>
                        <a:rPr lang="is-IS" sz="1100" b="0" i="0" u="none" strike="noStrike">
                          <a:solidFill>
                            <a:srgbClr val="303030"/>
                          </a:solidFill>
                          <a:effectLst/>
                          <a:latin typeface="Arial" charset="0"/>
                        </a:rPr>
                        <a:t>0.06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0.03 </a:t>
                      </a:r>
                    </a:p>
                  </a:txBody>
                  <a:tcPr marL="0" marR="0" marT="0" marB="0" anchor="b">
                    <a:lnL>
                      <a:noFill/>
                    </a:lnL>
                    <a:lnR>
                      <a:noFill/>
                    </a:lnR>
                    <a:lnT>
                      <a:noFill/>
                    </a:lnT>
                    <a:lnB>
                      <a:noFill/>
                    </a:lnB>
                  </a:tcPr>
                </a:tc>
                <a:tc>
                  <a:txBody>
                    <a:bodyPr/>
                    <a:lstStyle/>
                    <a:p>
                      <a:pPr algn="r" fontAlgn="b"/>
                      <a:r>
                        <a:rPr lang="is-IS" sz="1100" b="0" i="0" u="none" strike="noStrike">
                          <a:solidFill>
                            <a:srgbClr val="303030"/>
                          </a:solidFill>
                          <a:effectLst/>
                          <a:latin typeface="Arial" charset="0"/>
                        </a:rPr>
                        <a:t>0.04 </a:t>
                      </a:r>
                    </a:p>
                  </a:txBody>
                  <a:tcPr marL="0" marR="0" marT="0" marB="0" anchor="b">
                    <a:lnL>
                      <a:noFill/>
                    </a:lnL>
                    <a:lnR>
                      <a:noFill/>
                    </a:lnR>
                    <a:lnT>
                      <a:noFill/>
                    </a:lnT>
                    <a:lnB>
                      <a:noFill/>
                    </a:lnB>
                  </a:tcPr>
                </a:tc>
                <a:tc>
                  <a:txBody>
                    <a:bodyPr/>
                    <a:lstStyle/>
                    <a:p>
                      <a:pPr algn="r" fontAlgn="b"/>
                      <a:r>
                        <a:rPr lang="is-IS" sz="1100" b="0" i="0" u="none" strike="noStrike">
                          <a:solidFill>
                            <a:srgbClr val="303030"/>
                          </a:solidFill>
                          <a:effectLst/>
                          <a:latin typeface="Arial" charset="0"/>
                        </a:rPr>
                        <a:t>0.05 </a:t>
                      </a:r>
                    </a:p>
                  </a:txBody>
                  <a:tcPr marL="0" marR="0" marT="0" marB="0" anchor="b">
                    <a:lnL>
                      <a:noFill/>
                    </a:lnL>
                    <a:lnR>
                      <a:noFill/>
                    </a:lnR>
                    <a:lnT>
                      <a:noFill/>
                    </a:lnT>
                    <a:lnB>
                      <a:noFill/>
                    </a:lnB>
                  </a:tcPr>
                </a:tc>
                <a:extLst>
                  <a:ext uri="{0D108BD9-81ED-4DB2-BD59-A6C34878D82A}">
                    <a16:rowId xmlns:a16="http://schemas.microsoft.com/office/drawing/2014/main" val="10022"/>
                  </a:ext>
                </a:extLst>
              </a:tr>
              <a:tr h="198988">
                <a:tc>
                  <a:txBody>
                    <a:bodyPr/>
                    <a:lstStyle/>
                    <a:p>
                      <a:pPr algn="l" fontAlgn="b"/>
                      <a:r>
                        <a:rPr lang="en-US" sz="1100" b="0" i="0" u="none" strike="noStrike">
                          <a:solidFill>
                            <a:srgbClr val="303030"/>
                          </a:solidFill>
                          <a:effectLst/>
                          <a:latin typeface="Arial" charset="0"/>
                        </a:rPr>
                        <a:t>Asset Turnover Ratio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34.64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32.42 </a:t>
                      </a:r>
                    </a:p>
                  </a:txBody>
                  <a:tcPr marL="0" marR="0" marT="0" marB="0" anchor="b">
                    <a:lnL>
                      <a:noFill/>
                    </a:lnL>
                    <a:lnR>
                      <a:noFill/>
                    </a:lnR>
                    <a:lnT>
                      <a:noFill/>
                    </a:lnT>
                    <a:lnB>
                      <a:noFill/>
                    </a:lnB>
                  </a:tcPr>
                </a:tc>
                <a:tc>
                  <a:txBody>
                    <a:bodyPr/>
                    <a:lstStyle/>
                    <a:p>
                      <a:pPr algn="r" fontAlgn="b"/>
                      <a:r>
                        <a:rPr lang="nb-NO" sz="1100" b="0" i="0" u="none" strike="noStrike">
                          <a:solidFill>
                            <a:srgbClr val="303030"/>
                          </a:solidFill>
                          <a:effectLst/>
                          <a:latin typeface="Arial" charset="0"/>
                        </a:rPr>
                        <a:t>67.25 </a:t>
                      </a:r>
                    </a:p>
                  </a:txBody>
                  <a:tcPr marL="0" marR="0" marT="0" marB="0" anchor="b">
                    <a:lnL>
                      <a:noFill/>
                    </a:lnL>
                    <a:lnR>
                      <a:noFill/>
                    </a:lnR>
                    <a:lnT>
                      <a:noFill/>
                    </a:lnT>
                    <a:lnB>
                      <a:noFill/>
                    </a:lnB>
                  </a:tcPr>
                </a:tc>
                <a:tc>
                  <a:txBody>
                    <a:bodyPr/>
                    <a:lstStyle/>
                    <a:p>
                      <a:pPr algn="r" fontAlgn="b"/>
                      <a:r>
                        <a:rPr lang="hr-HR" sz="1100" b="0" i="0" u="none" strike="noStrike">
                          <a:solidFill>
                            <a:srgbClr val="303030"/>
                          </a:solidFill>
                          <a:effectLst/>
                          <a:latin typeface="Arial" charset="0"/>
                        </a:rPr>
                        <a:t>68.43 </a:t>
                      </a:r>
                    </a:p>
                  </a:txBody>
                  <a:tcPr marL="0" marR="0" marT="0" marB="0" anchor="b">
                    <a:lnL>
                      <a:noFill/>
                    </a:lnL>
                    <a:lnR>
                      <a:noFill/>
                    </a:lnR>
                    <a:lnT>
                      <a:noFill/>
                    </a:lnT>
                    <a:lnB>
                      <a:noFill/>
                    </a:lnB>
                  </a:tcPr>
                </a:tc>
                <a:tc>
                  <a:txBody>
                    <a:bodyPr/>
                    <a:lstStyle/>
                    <a:p>
                      <a:pPr algn="r" fontAlgn="b"/>
                      <a:r>
                        <a:rPr lang="hr-HR" sz="1100" b="0" i="0" u="none" strike="noStrike" dirty="0">
                          <a:solidFill>
                            <a:srgbClr val="303030"/>
                          </a:solidFill>
                          <a:effectLst/>
                          <a:latin typeface="Arial" charset="0"/>
                        </a:rPr>
                        <a:t>64.31 </a:t>
                      </a:r>
                    </a:p>
                  </a:txBody>
                  <a:tcPr marL="0" marR="0" marT="0" marB="0" anchor="b">
                    <a:lnL>
                      <a:noFill/>
                    </a:lnL>
                    <a:lnR>
                      <a:noFill/>
                    </a:lnR>
                    <a:lnT>
                      <a:noFill/>
                    </a:lnT>
                    <a:lnB>
                      <a:noFill/>
                    </a:lnB>
                  </a:tcPr>
                </a:tc>
                <a:extLst>
                  <a:ext uri="{0D108BD9-81ED-4DB2-BD59-A6C34878D82A}">
                    <a16:rowId xmlns:a16="http://schemas.microsoft.com/office/drawing/2014/main" val="10023"/>
                  </a:ext>
                </a:extLst>
              </a:tr>
            </a:tbl>
          </a:graphicData>
        </a:graphic>
      </p:graphicFrame>
      <p:pic>
        <p:nvPicPr>
          <p:cNvPr id="7" name="Picture 6" descr="https://img-d05.moneycontrol.co.in/images/blank.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62" y="2078038"/>
            <a:ext cx="76200" cy="76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3702710499"/>
              </p:ext>
            </p:extLst>
          </p:nvPr>
        </p:nvGraphicFramePr>
        <p:xfrm>
          <a:off x="6705996" y="1556792"/>
          <a:ext cx="5112569" cy="4534419"/>
        </p:xfrm>
        <a:graphic>
          <a:graphicData uri="http://schemas.openxmlformats.org/drawingml/2006/table">
            <a:tbl>
              <a:tblPr/>
              <a:tblGrid>
                <a:gridCol w="2314717">
                  <a:extLst>
                    <a:ext uri="{9D8B030D-6E8A-4147-A177-3AD203B41FA5}">
                      <a16:colId xmlns:a16="http://schemas.microsoft.com/office/drawing/2014/main" val="20000"/>
                    </a:ext>
                  </a:extLst>
                </a:gridCol>
                <a:gridCol w="605720">
                  <a:extLst>
                    <a:ext uri="{9D8B030D-6E8A-4147-A177-3AD203B41FA5}">
                      <a16:colId xmlns:a16="http://schemas.microsoft.com/office/drawing/2014/main" val="20001"/>
                    </a:ext>
                  </a:extLst>
                </a:gridCol>
                <a:gridCol w="548033">
                  <a:extLst>
                    <a:ext uri="{9D8B030D-6E8A-4147-A177-3AD203B41FA5}">
                      <a16:colId xmlns:a16="http://schemas.microsoft.com/office/drawing/2014/main" val="20002"/>
                    </a:ext>
                  </a:extLst>
                </a:gridCol>
                <a:gridCol w="548033">
                  <a:extLst>
                    <a:ext uri="{9D8B030D-6E8A-4147-A177-3AD203B41FA5}">
                      <a16:colId xmlns:a16="http://schemas.microsoft.com/office/drawing/2014/main" val="20003"/>
                    </a:ext>
                  </a:extLst>
                </a:gridCol>
                <a:gridCol w="548033">
                  <a:extLst>
                    <a:ext uri="{9D8B030D-6E8A-4147-A177-3AD203B41FA5}">
                      <a16:colId xmlns:a16="http://schemas.microsoft.com/office/drawing/2014/main" val="20004"/>
                    </a:ext>
                  </a:extLst>
                </a:gridCol>
                <a:gridCol w="548033">
                  <a:extLst>
                    <a:ext uri="{9D8B030D-6E8A-4147-A177-3AD203B41FA5}">
                      <a16:colId xmlns:a16="http://schemas.microsoft.com/office/drawing/2014/main" val="20005"/>
                    </a:ext>
                  </a:extLst>
                </a:gridCol>
              </a:tblGrid>
              <a:tr h="236475">
                <a:tc>
                  <a:txBody>
                    <a:bodyPr/>
                    <a:lstStyle/>
                    <a:p>
                      <a:pPr algn="l" fontAlgn="b"/>
                      <a:r>
                        <a:rPr lang="en-US" sz="1200" b="1" i="0" u="none" strike="noStrike">
                          <a:solidFill>
                            <a:srgbClr val="303030"/>
                          </a:solidFill>
                          <a:effectLst/>
                          <a:latin typeface="Arial" charset="0"/>
                        </a:rPr>
                        <a:t>Liquidity Ratios</a:t>
                      </a:r>
                    </a:p>
                  </a:txBody>
                  <a:tcPr marL="12700" marR="12700" marT="12700" marB="0" anchor="b">
                    <a:lnL>
                      <a:noFill/>
                    </a:lnL>
                    <a:lnR>
                      <a:noFill/>
                    </a:lnR>
                    <a:lnT>
                      <a:noFill/>
                    </a:lnT>
                    <a:lnB>
                      <a:noFill/>
                    </a:lnB>
                  </a:tcPr>
                </a:tc>
                <a:tc>
                  <a:txBody>
                    <a:bodyPr/>
                    <a:lstStyle/>
                    <a:p>
                      <a:pPr algn="l" fontAlgn="b"/>
                      <a:endParaRPr lang="en-US" sz="1200" b="1" i="0" u="none" strike="noStrike">
                        <a:solidFill>
                          <a:srgbClr val="303030"/>
                        </a:solidFill>
                        <a:effectLst/>
                        <a:latin typeface="Arial" charset="0"/>
                      </a:endParaRPr>
                    </a:p>
                  </a:txBody>
                  <a:tcPr marL="12700" marR="12700" marT="12700" marB="0" anchor="b">
                    <a:lnL>
                      <a:noFill/>
                    </a:lnL>
                    <a:lnR>
                      <a:noFill/>
                    </a:lnR>
                    <a:lnT>
                      <a:noFill/>
                    </a:lnT>
                    <a:lnB>
                      <a:noFill/>
                    </a:lnB>
                  </a:tcPr>
                </a:tc>
                <a:tc>
                  <a:txBody>
                    <a:bodyPr/>
                    <a:lstStyle/>
                    <a:p>
                      <a:pPr algn="l" fontAlgn="b"/>
                      <a:endParaRPr lang="en-US" sz="1200" b="1" i="0" u="none" strike="noStrike">
                        <a:solidFill>
                          <a:srgbClr val="303030"/>
                        </a:solidFill>
                        <a:effectLst/>
                        <a:latin typeface="Arial" charset="0"/>
                      </a:endParaRPr>
                    </a:p>
                  </a:txBody>
                  <a:tcPr marL="12700" marR="12700" marT="12700" marB="0" anchor="b">
                    <a:lnL>
                      <a:noFill/>
                    </a:lnL>
                    <a:lnR>
                      <a:noFill/>
                    </a:lnR>
                    <a:lnT>
                      <a:noFill/>
                    </a:lnT>
                    <a:lnB>
                      <a:noFill/>
                    </a:lnB>
                  </a:tcPr>
                </a:tc>
                <a:tc>
                  <a:txBody>
                    <a:bodyPr/>
                    <a:lstStyle/>
                    <a:p>
                      <a:pPr algn="l" fontAlgn="b"/>
                      <a:endParaRPr lang="en-US" sz="1200" b="1" i="0" u="none" strike="noStrike">
                        <a:solidFill>
                          <a:srgbClr val="303030"/>
                        </a:solidFill>
                        <a:effectLst/>
                        <a:latin typeface="Arial" charset="0"/>
                      </a:endParaRPr>
                    </a:p>
                  </a:txBody>
                  <a:tcPr marL="12700" marR="12700" marT="12700" marB="0" anchor="b">
                    <a:lnL>
                      <a:noFill/>
                    </a:lnL>
                    <a:lnR>
                      <a:noFill/>
                    </a:lnR>
                    <a:lnT>
                      <a:noFill/>
                    </a:lnT>
                    <a:lnB>
                      <a:noFill/>
                    </a:lnB>
                  </a:tcPr>
                </a:tc>
                <a:tc>
                  <a:txBody>
                    <a:bodyPr/>
                    <a:lstStyle/>
                    <a:p>
                      <a:pPr algn="l" fontAlgn="b"/>
                      <a:endParaRPr lang="en-US" sz="1200" b="1" i="0" u="none" strike="noStrike">
                        <a:solidFill>
                          <a:srgbClr val="303030"/>
                        </a:solidFill>
                        <a:effectLst/>
                        <a:latin typeface="Arial" charset="0"/>
                      </a:endParaRPr>
                    </a:p>
                  </a:txBody>
                  <a:tcPr marL="12700" marR="12700" marT="1270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charset="0"/>
                      </a:endParaRPr>
                    </a:p>
                  </a:txBody>
                  <a:tcPr marL="12700" marR="12700" marT="12700" marB="0" anchor="b">
                    <a:lnL>
                      <a:noFill/>
                    </a:lnL>
                    <a:lnR>
                      <a:noFill/>
                    </a:lnR>
                    <a:lnT>
                      <a:noFill/>
                    </a:lnT>
                    <a:lnB>
                      <a:noFill/>
                    </a:lnB>
                  </a:tcPr>
                </a:tc>
                <a:extLst>
                  <a:ext uri="{0D108BD9-81ED-4DB2-BD59-A6C34878D82A}">
                    <a16:rowId xmlns:a16="http://schemas.microsoft.com/office/drawing/2014/main" val="10000"/>
                  </a:ext>
                </a:extLst>
              </a:tr>
              <a:tr h="236475">
                <a:tc>
                  <a:txBody>
                    <a:bodyPr/>
                    <a:lstStyle/>
                    <a:p>
                      <a:pPr algn="l" fontAlgn="b"/>
                      <a:r>
                        <a:rPr lang="en-US" sz="1200" b="0" i="0" u="none" strike="noStrike" dirty="0">
                          <a:solidFill>
                            <a:srgbClr val="303030"/>
                          </a:solidFill>
                          <a:effectLst/>
                          <a:latin typeface="Arial" charset="0"/>
                        </a:rPr>
                        <a:t>Current Ratio (X)</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3.37 </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2.75 </a:t>
                      </a:r>
                    </a:p>
                  </a:txBody>
                  <a:tcPr marL="12700" marR="12700" marT="12700" marB="0" anchor="b">
                    <a:lnL>
                      <a:noFill/>
                    </a:lnL>
                    <a:lnR>
                      <a:noFill/>
                    </a:lnR>
                    <a:lnT>
                      <a:noFill/>
                    </a:lnT>
                    <a:lnB>
                      <a:noFill/>
                    </a:lnB>
                  </a:tcPr>
                </a:tc>
                <a:tc>
                  <a:txBody>
                    <a:bodyPr/>
                    <a:lstStyle/>
                    <a:p>
                      <a:pPr algn="r" fontAlgn="b"/>
                      <a:r>
                        <a:rPr lang="is-IS" sz="1200" b="0" i="0" u="none" strike="noStrike">
                          <a:solidFill>
                            <a:srgbClr val="303030"/>
                          </a:solidFill>
                          <a:effectLst/>
                          <a:latin typeface="Arial" charset="0"/>
                        </a:rPr>
                        <a:t>3.08 </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2.43 </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2.35 </a:t>
                      </a:r>
                    </a:p>
                  </a:txBody>
                  <a:tcPr marL="12700" marR="12700" marT="12700" marB="0" anchor="b">
                    <a:lnL>
                      <a:noFill/>
                    </a:lnL>
                    <a:lnR>
                      <a:noFill/>
                    </a:lnR>
                    <a:lnT>
                      <a:noFill/>
                    </a:lnT>
                    <a:lnB>
                      <a:noFill/>
                    </a:lnB>
                  </a:tcPr>
                </a:tc>
                <a:extLst>
                  <a:ext uri="{0D108BD9-81ED-4DB2-BD59-A6C34878D82A}">
                    <a16:rowId xmlns:a16="http://schemas.microsoft.com/office/drawing/2014/main" val="10001"/>
                  </a:ext>
                </a:extLst>
              </a:tr>
              <a:tr h="236475">
                <a:tc>
                  <a:txBody>
                    <a:bodyPr/>
                    <a:lstStyle/>
                    <a:p>
                      <a:pPr algn="l" fontAlgn="b"/>
                      <a:r>
                        <a:rPr lang="en-US" sz="1200" b="0" i="0" u="none" strike="noStrike" dirty="0">
                          <a:solidFill>
                            <a:srgbClr val="303030"/>
                          </a:solidFill>
                          <a:effectLst/>
                          <a:latin typeface="Arial" charset="0"/>
                        </a:rPr>
                        <a:t>Quick Ratio (X)</a:t>
                      </a:r>
                    </a:p>
                  </a:txBody>
                  <a:tcPr marL="12700" marR="12700" marT="12700" marB="0" anchor="b">
                    <a:lnL>
                      <a:noFill/>
                    </a:lnL>
                    <a:lnR>
                      <a:noFill/>
                    </a:lnR>
                    <a:lnT>
                      <a:noFill/>
                    </a:lnT>
                    <a:lnB>
                      <a:noFill/>
                    </a:lnB>
                  </a:tcPr>
                </a:tc>
                <a:tc>
                  <a:txBody>
                    <a:bodyPr/>
                    <a:lstStyle/>
                    <a:p>
                      <a:pPr algn="r" fontAlgn="b"/>
                      <a:r>
                        <a:rPr lang="hr-HR" sz="1200" b="0" i="0" u="none" strike="noStrike" dirty="0">
                          <a:solidFill>
                            <a:srgbClr val="303030"/>
                          </a:solidFill>
                          <a:effectLst/>
                          <a:latin typeface="Arial" charset="0"/>
                        </a:rPr>
                        <a:t>2.61 </a:t>
                      </a:r>
                    </a:p>
                  </a:txBody>
                  <a:tcPr marL="12700" marR="12700" marT="12700" marB="0" anchor="b">
                    <a:lnL>
                      <a:noFill/>
                    </a:lnL>
                    <a:lnR>
                      <a:noFill/>
                    </a:lnR>
                    <a:lnT>
                      <a:noFill/>
                    </a:lnT>
                    <a:lnB>
                      <a:noFill/>
                    </a:lnB>
                  </a:tcPr>
                </a:tc>
                <a:tc>
                  <a:txBody>
                    <a:bodyPr/>
                    <a:lstStyle/>
                    <a:p>
                      <a:pPr algn="r" fontAlgn="b"/>
                      <a:r>
                        <a:rPr lang="hr-HR" sz="1200" b="0" i="0" u="none" strike="noStrike" dirty="0">
                          <a:solidFill>
                            <a:srgbClr val="303030"/>
                          </a:solidFill>
                          <a:effectLst/>
                          <a:latin typeface="Arial" charset="0"/>
                        </a:rPr>
                        <a:t>2.16 </a:t>
                      </a:r>
                    </a:p>
                  </a:txBody>
                  <a:tcPr marL="12700" marR="12700" marT="12700" marB="0" anchor="b">
                    <a:lnL>
                      <a:noFill/>
                    </a:lnL>
                    <a:lnR>
                      <a:noFill/>
                    </a:lnR>
                    <a:lnT>
                      <a:noFill/>
                    </a:lnT>
                    <a:lnB>
                      <a:noFill/>
                    </a:lnB>
                  </a:tcPr>
                </a:tc>
                <a:tc>
                  <a:txBody>
                    <a:bodyPr/>
                    <a:lstStyle/>
                    <a:p>
                      <a:pPr algn="r" fontAlgn="b"/>
                      <a:r>
                        <a:rPr lang="hr-HR" sz="1200" b="0" i="0" u="none" strike="noStrike" dirty="0">
                          <a:solidFill>
                            <a:srgbClr val="303030"/>
                          </a:solidFill>
                          <a:effectLst/>
                          <a:latin typeface="Arial" charset="0"/>
                        </a:rPr>
                        <a:t>2.36 </a:t>
                      </a:r>
                    </a:p>
                  </a:txBody>
                  <a:tcPr marL="12700" marR="12700" marT="12700" marB="0" anchor="b">
                    <a:lnL>
                      <a:noFill/>
                    </a:lnL>
                    <a:lnR>
                      <a:noFill/>
                    </a:lnR>
                    <a:lnT>
                      <a:noFill/>
                    </a:lnT>
                    <a:lnB>
                      <a:noFill/>
                    </a:lnB>
                  </a:tcPr>
                </a:tc>
                <a:tc>
                  <a:txBody>
                    <a:bodyPr/>
                    <a:lstStyle/>
                    <a:p>
                      <a:pPr algn="r" fontAlgn="b"/>
                      <a:r>
                        <a:rPr lang="nb-NO" sz="1200" b="0" i="0" u="none" strike="noStrike" dirty="0">
                          <a:solidFill>
                            <a:srgbClr val="303030"/>
                          </a:solidFill>
                          <a:effectLst/>
                          <a:latin typeface="Arial" charset="0"/>
                        </a:rPr>
                        <a:t>1.84 </a:t>
                      </a:r>
                    </a:p>
                  </a:txBody>
                  <a:tcPr marL="12700" marR="12700" marT="12700" marB="0" anchor="b">
                    <a:lnL>
                      <a:noFill/>
                    </a:lnL>
                    <a:lnR>
                      <a:noFill/>
                    </a:lnR>
                    <a:lnT>
                      <a:noFill/>
                    </a:lnT>
                    <a:lnB>
                      <a:noFill/>
                    </a:lnB>
                  </a:tcPr>
                </a:tc>
                <a:tc>
                  <a:txBody>
                    <a:bodyPr/>
                    <a:lstStyle/>
                    <a:p>
                      <a:pPr algn="r" fontAlgn="b"/>
                      <a:r>
                        <a:rPr lang="uk-UA" sz="1200" b="0" i="0" u="none" strike="noStrike" dirty="0">
                          <a:solidFill>
                            <a:srgbClr val="303030"/>
                          </a:solidFill>
                          <a:effectLst/>
                          <a:latin typeface="Arial" charset="0"/>
                        </a:rPr>
                        <a:t>1.77 </a:t>
                      </a: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r h="236475">
                <a:tc>
                  <a:txBody>
                    <a:bodyPr/>
                    <a:lstStyle/>
                    <a:p>
                      <a:pPr algn="l" fontAlgn="b"/>
                      <a:r>
                        <a:rPr lang="en-US" sz="1200" b="0" i="0" u="none" strike="noStrike" dirty="0">
                          <a:solidFill>
                            <a:srgbClr val="303030"/>
                          </a:solidFill>
                          <a:effectLst/>
                          <a:latin typeface="Arial" charset="0"/>
                        </a:rPr>
                        <a:t>Inventory Turnover Ratio (X)</a:t>
                      </a:r>
                    </a:p>
                  </a:txBody>
                  <a:tcPr marL="12700" marR="12700" marT="12700" marB="0" anchor="b">
                    <a:lnL>
                      <a:noFill/>
                    </a:lnL>
                    <a:lnR>
                      <a:noFill/>
                    </a:lnR>
                    <a:lnT>
                      <a:noFill/>
                    </a:lnT>
                    <a:lnB>
                      <a:noFill/>
                    </a:lnB>
                  </a:tcPr>
                </a:tc>
                <a:tc>
                  <a:txBody>
                    <a:bodyPr/>
                    <a:lstStyle/>
                    <a:p>
                      <a:pPr algn="r" fontAlgn="b"/>
                      <a:r>
                        <a:rPr lang="hr-HR" sz="1200" b="0" i="0" u="none" strike="noStrike" dirty="0">
                          <a:solidFill>
                            <a:srgbClr val="303030"/>
                          </a:solidFill>
                          <a:effectLst/>
                          <a:latin typeface="Arial" charset="0"/>
                        </a:rPr>
                        <a:t>4.80 </a:t>
                      </a:r>
                    </a:p>
                  </a:txBody>
                  <a:tcPr marL="12700" marR="12700" marT="12700" marB="0" anchor="b">
                    <a:lnL>
                      <a:noFill/>
                    </a:lnL>
                    <a:lnR>
                      <a:noFill/>
                    </a:lnR>
                    <a:lnT>
                      <a:noFill/>
                    </a:lnT>
                    <a:lnB>
                      <a:noFill/>
                    </a:lnB>
                  </a:tcPr>
                </a:tc>
                <a:tc>
                  <a:txBody>
                    <a:bodyPr/>
                    <a:lstStyle/>
                    <a:p>
                      <a:pPr algn="r" fontAlgn="b"/>
                      <a:r>
                        <a:rPr lang="hr-HR" sz="1200" b="0" i="0" u="none" strike="noStrike" dirty="0">
                          <a:solidFill>
                            <a:srgbClr val="303030"/>
                          </a:solidFill>
                          <a:effectLst/>
                          <a:latin typeface="Arial" charset="0"/>
                        </a:rPr>
                        <a:t>4.56 </a:t>
                      </a:r>
                    </a:p>
                  </a:txBody>
                  <a:tcPr marL="12700" marR="12700" marT="12700" marB="0" anchor="b">
                    <a:lnL>
                      <a:noFill/>
                    </a:lnL>
                    <a:lnR>
                      <a:noFill/>
                    </a:lnR>
                    <a:lnT>
                      <a:noFill/>
                    </a:lnT>
                    <a:lnB>
                      <a:noFill/>
                    </a:lnB>
                  </a:tcPr>
                </a:tc>
                <a:tc>
                  <a:txBody>
                    <a:bodyPr/>
                    <a:lstStyle/>
                    <a:p>
                      <a:pPr algn="r" fontAlgn="b"/>
                      <a:r>
                        <a:rPr lang="nb-NO" sz="1200" b="0" i="0" u="none" strike="noStrike">
                          <a:solidFill>
                            <a:srgbClr val="303030"/>
                          </a:solidFill>
                          <a:effectLst/>
                          <a:latin typeface="Arial" charset="0"/>
                        </a:rPr>
                        <a:t>5.52 </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6.16 </a:t>
                      </a:r>
                    </a:p>
                  </a:txBody>
                  <a:tcPr marL="12700" marR="12700" marT="12700" marB="0" anchor="b">
                    <a:lnL>
                      <a:noFill/>
                    </a:lnL>
                    <a:lnR>
                      <a:noFill/>
                    </a:lnR>
                    <a:lnT>
                      <a:noFill/>
                    </a:lnT>
                    <a:lnB>
                      <a:noFill/>
                    </a:lnB>
                  </a:tcPr>
                </a:tc>
                <a:tc>
                  <a:txBody>
                    <a:bodyPr/>
                    <a:lstStyle/>
                    <a:p>
                      <a:pPr algn="r" fontAlgn="b"/>
                      <a:r>
                        <a:rPr lang="nb-NO" sz="1200" b="0" i="0" u="none" strike="noStrike">
                          <a:solidFill>
                            <a:srgbClr val="303030"/>
                          </a:solidFill>
                          <a:effectLst/>
                          <a:latin typeface="Arial" charset="0"/>
                        </a:rPr>
                        <a:t>5.40 </a:t>
                      </a:r>
                    </a:p>
                  </a:txBody>
                  <a:tcPr marL="12700" marR="12700" marT="12700" marB="0" anchor="b">
                    <a:lnL>
                      <a:noFill/>
                    </a:lnL>
                    <a:lnR>
                      <a:noFill/>
                    </a:lnR>
                    <a:lnT>
                      <a:noFill/>
                    </a:lnT>
                    <a:lnB>
                      <a:noFill/>
                    </a:lnB>
                  </a:tcPr>
                </a:tc>
                <a:extLst>
                  <a:ext uri="{0D108BD9-81ED-4DB2-BD59-A6C34878D82A}">
                    <a16:rowId xmlns:a16="http://schemas.microsoft.com/office/drawing/2014/main" val="10003"/>
                  </a:ext>
                </a:extLst>
              </a:tr>
              <a:tr h="236475">
                <a:tc>
                  <a:txBody>
                    <a:bodyPr/>
                    <a:lstStyle/>
                    <a:p>
                      <a:pPr algn="l" fontAlgn="b"/>
                      <a:r>
                        <a:rPr lang="en-US" sz="1200" b="0" i="0" u="none" strike="noStrike">
                          <a:solidFill>
                            <a:srgbClr val="303030"/>
                          </a:solidFill>
                          <a:effectLst/>
                          <a:latin typeface="Arial" charset="0"/>
                        </a:rPr>
                        <a:t>Dividend Payout Ratio (NP) (%)</a:t>
                      </a:r>
                    </a:p>
                  </a:txBody>
                  <a:tcPr marL="12700" marR="12700" marT="12700" marB="0" anchor="b">
                    <a:lnL>
                      <a:noFill/>
                    </a:lnL>
                    <a:lnR>
                      <a:noFill/>
                    </a:lnR>
                    <a:lnT>
                      <a:noFill/>
                    </a:lnT>
                    <a:lnB>
                      <a:noFill/>
                    </a:lnB>
                  </a:tcPr>
                </a:tc>
                <a:tc>
                  <a:txBody>
                    <a:bodyPr/>
                    <a:lstStyle/>
                    <a:p>
                      <a:pPr algn="r" fontAlgn="b"/>
                      <a:r>
                        <a:rPr lang="nb-NO" sz="1200" b="0" i="0" u="none" strike="noStrike">
                          <a:solidFill>
                            <a:srgbClr val="303030"/>
                          </a:solidFill>
                          <a:effectLst/>
                          <a:latin typeface="Arial" charset="0"/>
                        </a:rPr>
                        <a:t>0.00 </a:t>
                      </a:r>
                    </a:p>
                  </a:txBody>
                  <a:tcPr marL="12700" marR="12700" marT="12700" marB="0" anchor="b">
                    <a:lnL>
                      <a:noFill/>
                    </a:lnL>
                    <a:lnR>
                      <a:noFill/>
                    </a:lnR>
                    <a:lnT>
                      <a:noFill/>
                    </a:lnT>
                    <a:lnB>
                      <a:noFill/>
                    </a:lnB>
                  </a:tcPr>
                </a:tc>
                <a:tc>
                  <a:txBody>
                    <a:bodyPr/>
                    <a:lstStyle/>
                    <a:p>
                      <a:pPr algn="r" fontAlgn="b"/>
                      <a:r>
                        <a:rPr lang="nb-NO" sz="1200" b="0" i="0" u="none" strike="noStrike" dirty="0">
                          <a:solidFill>
                            <a:srgbClr val="303030"/>
                          </a:solidFill>
                          <a:effectLst/>
                          <a:latin typeface="Arial" charset="0"/>
                        </a:rPr>
                        <a:t>30.03 </a:t>
                      </a:r>
                    </a:p>
                  </a:txBody>
                  <a:tcPr marL="12700" marR="12700" marT="12700" marB="0" anchor="b">
                    <a:lnL>
                      <a:noFill/>
                    </a:lnL>
                    <a:lnR>
                      <a:noFill/>
                    </a:lnR>
                    <a:lnT>
                      <a:noFill/>
                    </a:lnT>
                    <a:lnB>
                      <a:noFill/>
                    </a:lnB>
                  </a:tcPr>
                </a:tc>
                <a:tc>
                  <a:txBody>
                    <a:bodyPr/>
                    <a:lstStyle/>
                    <a:p>
                      <a:pPr algn="r" fontAlgn="b"/>
                      <a:r>
                        <a:rPr lang="nb-NO" sz="1200" b="0" i="0" u="none" strike="noStrike">
                          <a:solidFill>
                            <a:srgbClr val="303030"/>
                          </a:solidFill>
                          <a:effectLst/>
                          <a:latin typeface="Arial" charset="0"/>
                        </a:rPr>
                        <a:t>27.68 </a:t>
                      </a:r>
                    </a:p>
                  </a:txBody>
                  <a:tcPr marL="12700" marR="12700" marT="12700" marB="0" anchor="b">
                    <a:lnL>
                      <a:noFill/>
                    </a:lnL>
                    <a:lnR>
                      <a:noFill/>
                    </a:lnR>
                    <a:lnT>
                      <a:noFill/>
                    </a:lnT>
                    <a:lnB>
                      <a:noFill/>
                    </a:lnB>
                  </a:tcPr>
                </a:tc>
                <a:tc>
                  <a:txBody>
                    <a:bodyPr/>
                    <a:lstStyle/>
                    <a:p>
                      <a:pPr algn="r" fontAlgn="b"/>
                      <a:r>
                        <a:rPr lang="nb-NO" sz="1200" b="0" i="0" u="none" strike="noStrike">
                          <a:solidFill>
                            <a:srgbClr val="303030"/>
                          </a:solidFill>
                          <a:effectLst/>
                          <a:latin typeface="Arial" charset="0"/>
                        </a:rPr>
                        <a:t>30.31 </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54.40 </a:t>
                      </a:r>
                    </a:p>
                  </a:txBody>
                  <a:tcPr marL="12700" marR="12700" marT="12700" marB="0" anchor="b">
                    <a:lnL>
                      <a:noFill/>
                    </a:lnL>
                    <a:lnR>
                      <a:noFill/>
                    </a:lnR>
                    <a:lnT>
                      <a:noFill/>
                    </a:lnT>
                    <a:lnB>
                      <a:noFill/>
                    </a:lnB>
                  </a:tcPr>
                </a:tc>
                <a:extLst>
                  <a:ext uri="{0D108BD9-81ED-4DB2-BD59-A6C34878D82A}">
                    <a16:rowId xmlns:a16="http://schemas.microsoft.com/office/drawing/2014/main" val="10004"/>
                  </a:ext>
                </a:extLst>
              </a:tr>
              <a:tr h="324864">
                <a:tc>
                  <a:txBody>
                    <a:bodyPr/>
                    <a:lstStyle/>
                    <a:p>
                      <a:pPr algn="l" fontAlgn="b"/>
                      <a:r>
                        <a:rPr lang="en-US" sz="1200" b="0" i="0" u="none" strike="noStrike">
                          <a:solidFill>
                            <a:srgbClr val="303030"/>
                          </a:solidFill>
                          <a:effectLst/>
                          <a:latin typeface="Arial" charset="0"/>
                        </a:rPr>
                        <a:t>Dividend Payout Ratio (CP) (%)</a:t>
                      </a:r>
                    </a:p>
                  </a:txBody>
                  <a:tcPr marL="12700" marR="12700" marT="12700" marB="0" anchor="b">
                    <a:lnL>
                      <a:noFill/>
                    </a:lnL>
                    <a:lnR>
                      <a:noFill/>
                    </a:lnR>
                    <a:lnT>
                      <a:noFill/>
                    </a:lnT>
                    <a:lnB>
                      <a:noFill/>
                    </a:lnB>
                  </a:tcPr>
                </a:tc>
                <a:tc>
                  <a:txBody>
                    <a:bodyPr/>
                    <a:lstStyle/>
                    <a:p>
                      <a:pPr algn="r" fontAlgn="b"/>
                      <a:r>
                        <a:rPr lang="nb-NO" sz="1200" b="0" i="0" u="none" strike="noStrike">
                          <a:solidFill>
                            <a:srgbClr val="303030"/>
                          </a:solidFill>
                          <a:effectLst/>
                          <a:latin typeface="Arial" charset="0"/>
                        </a:rPr>
                        <a:t>0.00 </a:t>
                      </a:r>
                    </a:p>
                  </a:txBody>
                  <a:tcPr marL="12700" marR="12700" marT="12700" marB="0" anchor="b">
                    <a:lnL>
                      <a:noFill/>
                    </a:lnL>
                    <a:lnR>
                      <a:noFill/>
                    </a:lnR>
                    <a:lnT>
                      <a:noFill/>
                    </a:lnT>
                    <a:lnB>
                      <a:noFill/>
                    </a:lnB>
                  </a:tcPr>
                </a:tc>
                <a:tc>
                  <a:txBody>
                    <a:bodyPr/>
                    <a:lstStyle/>
                    <a:p>
                      <a:pPr algn="r" fontAlgn="b"/>
                      <a:r>
                        <a:rPr lang="nb-NO" sz="1200" b="0" i="0" u="none" strike="noStrike" dirty="0">
                          <a:solidFill>
                            <a:srgbClr val="303030"/>
                          </a:solidFill>
                          <a:effectLst/>
                          <a:latin typeface="Arial" charset="0"/>
                        </a:rPr>
                        <a:t>21.77 </a:t>
                      </a:r>
                    </a:p>
                  </a:txBody>
                  <a:tcPr marL="12700" marR="12700" marT="12700" marB="0" anchor="b">
                    <a:lnL>
                      <a:noFill/>
                    </a:lnL>
                    <a:lnR>
                      <a:noFill/>
                    </a:lnR>
                    <a:lnT>
                      <a:noFill/>
                    </a:lnT>
                    <a:lnB>
                      <a:noFill/>
                    </a:lnB>
                  </a:tcPr>
                </a:tc>
                <a:tc>
                  <a:txBody>
                    <a:bodyPr/>
                    <a:lstStyle/>
                    <a:p>
                      <a:pPr algn="r" fontAlgn="b"/>
                      <a:r>
                        <a:rPr lang="nb-NO" sz="1200" b="0" i="0" u="none" strike="noStrike">
                          <a:solidFill>
                            <a:srgbClr val="303030"/>
                          </a:solidFill>
                          <a:effectLst/>
                          <a:latin typeface="Arial" charset="0"/>
                        </a:rPr>
                        <a:t>20.43 </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22.01 </a:t>
                      </a:r>
                    </a:p>
                  </a:txBody>
                  <a:tcPr marL="12700" marR="12700" marT="12700" marB="0" anchor="b">
                    <a:lnL>
                      <a:noFill/>
                    </a:lnL>
                    <a:lnR>
                      <a:noFill/>
                    </a:lnR>
                    <a:lnT>
                      <a:noFill/>
                    </a:lnT>
                    <a:lnB>
                      <a:noFill/>
                    </a:lnB>
                  </a:tcPr>
                </a:tc>
                <a:tc>
                  <a:txBody>
                    <a:bodyPr/>
                    <a:lstStyle/>
                    <a:p>
                      <a:pPr algn="r" fontAlgn="b"/>
                      <a:r>
                        <a:rPr lang="nb-NO" sz="1200" b="0" i="0" u="none" strike="noStrike">
                          <a:solidFill>
                            <a:srgbClr val="303030"/>
                          </a:solidFill>
                          <a:effectLst/>
                          <a:latin typeface="Arial" charset="0"/>
                        </a:rPr>
                        <a:t>40.45 </a:t>
                      </a:r>
                    </a:p>
                  </a:txBody>
                  <a:tcPr marL="12700" marR="12700" marT="12700" marB="0" anchor="b">
                    <a:lnL>
                      <a:noFill/>
                    </a:lnL>
                    <a:lnR>
                      <a:noFill/>
                    </a:lnR>
                    <a:lnT>
                      <a:noFill/>
                    </a:lnT>
                    <a:lnB>
                      <a:noFill/>
                    </a:lnB>
                  </a:tcPr>
                </a:tc>
                <a:extLst>
                  <a:ext uri="{0D108BD9-81ED-4DB2-BD59-A6C34878D82A}">
                    <a16:rowId xmlns:a16="http://schemas.microsoft.com/office/drawing/2014/main" val="10005"/>
                  </a:ext>
                </a:extLst>
              </a:tr>
              <a:tr h="236475">
                <a:tc>
                  <a:txBody>
                    <a:bodyPr/>
                    <a:lstStyle/>
                    <a:p>
                      <a:pPr algn="l" fontAlgn="b"/>
                      <a:r>
                        <a:rPr lang="en-US" sz="1200" b="0" i="0" u="none" strike="noStrike">
                          <a:solidFill>
                            <a:srgbClr val="303030"/>
                          </a:solidFill>
                          <a:effectLst/>
                          <a:latin typeface="Arial" charset="0"/>
                        </a:rPr>
                        <a:t>Earnings Retention Ratio (%)</a:t>
                      </a:r>
                    </a:p>
                  </a:txBody>
                  <a:tcPr marL="12700" marR="12700" marT="12700" marB="0" anchor="b">
                    <a:lnL>
                      <a:noFill/>
                    </a:lnL>
                    <a:lnR>
                      <a:noFill/>
                    </a:lnR>
                    <a:lnT>
                      <a:noFill/>
                    </a:lnT>
                    <a:lnB>
                      <a:noFill/>
                    </a:lnB>
                  </a:tcPr>
                </a:tc>
                <a:tc>
                  <a:txBody>
                    <a:bodyPr/>
                    <a:lstStyle/>
                    <a:p>
                      <a:pPr algn="r" fontAlgn="b"/>
                      <a:r>
                        <a:rPr lang="nb-NO" sz="1200" b="0" i="0" u="none" strike="noStrike">
                          <a:solidFill>
                            <a:srgbClr val="303030"/>
                          </a:solidFill>
                          <a:effectLst/>
                          <a:latin typeface="Arial" charset="0"/>
                        </a:rPr>
                        <a:t>0.00 </a:t>
                      </a:r>
                    </a:p>
                  </a:txBody>
                  <a:tcPr marL="12700" marR="12700" marT="12700" marB="0" anchor="b">
                    <a:lnL>
                      <a:noFill/>
                    </a:lnL>
                    <a:lnR>
                      <a:noFill/>
                    </a:lnR>
                    <a:lnT>
                      <a:noFill/>
                    </a:lnT>
                    <a:lnB>
                      <a:noFill/>
                    </a:lnB>
                  </a:tcPr>
                </a:tc>
                <a:tc>
                  <a:txBody>
                    <a:bodyPr/>
                    <a:lstStyle/>
                    <a:p>
                      <a:pPr algn="r" fontAlgn="b"/>
                      <a:r>
                        <a:rPr lang="cs-CZ" sz="1200" b="0" i="0" u="none" strike="noStrike" dirty="0">
                          <a:solidFill>
                            <a:srgbClr val="303030"/>
                          </a:solidFill>
                          <a:effectLst/>
                          <a:latin typeface="Arial" charset="0"/>
                        </a:rPr>
                        <a:t>69.97 </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72.32 </a:t>
                      </a:r>
                    </a:p>
                  </a:txBody>
                  <a:tcPr marL="12700" marR="12700" marT="12700" marB="0" anchor="b">
                    <a:lnL>
                      <a:noFill/>
                    </a:lnL>
                    <a:lnR>
                      <a:noFill/>
                    </a:lnR>
                    <a:lnT>
                      <a:noFill/>
                    </a:lnT>
                    <a:lnB>
                      <a:noFill/>
                    </a:lnB>
                  </a:tcPr>
                </a:tc>
                <a:tc>
                  <a:txBody>
                    <a:bodyPr/>
                    <a:lstStyle/>
                    <a:p>
                      <a:pPr algn="r" fontAlgn="b"/>
                      <a:r>
                        <a:rPr lang="nb-NO" sz="1200" b="0" i="0" u="none" strike="noStrike">
                          <a:solidFill>
                            <a:srgbClr val="303030"/>
                          </a:solidFill>
                          <a:effectLst/>
                          <a:latin typeface="Arial" charset="0"/>
                        </a:rPr>
                        <a:t>69.69 </a:t>
                      </a:r>
                    </a:p>
                  </a:txBody>
                  <a:tcPr marL="12700" marR="12700" marT="12700" marB="0" anchor="b">
                    <a:lnL>
                      <a:noFill/>
                    </a:lnL>
                    <a:lnR>
                      <a:noFill/>
                    </a:lnR>
                    <a:lnT>
                      <a:noFill/>
                    </a:lnT>
                    <a:lnB>
                      <a:noFill/>
                    </a:lnB>
                  </a:tcPr>
                </a:tc>
                <a:tc>
                  <a:txBody>
                    <a:bodyPr/>
                    <a:lstStyle/>
                    <a:p>
                      <a:pPr algn="r" fontAlgn="b"/>
                      <a:r>
                        <a:rPr lang="nb-NO" sz="1200" b="0" i="0" u="none" strike="noStrike">
                          <a:solidFill>
                            <a:srgbClr val="303030"/>
                          </a:solidFill>
                          <a:effectLst/>
                          <a:latin typeface="Arial" charset="0"/>
                        </a:rPr>
                        <a:t>45.60 </a:t>
                      </a:r>
                    </a:p>
                  </a:txBody>
                  <a:tcPr marL="12700" marR="12700" marT="12700" marB="0" anchor="b">
                    <a:lnL>
                      <a:noFill/>
                    </a:lnL>
                    <a:lnR>
                      <a:noFill/>
                    </a:lnR>
                    <a:lnT>
                      <a:noFill/>
                    </a:lnT>
                    <a:lnB>
                      <a:noFill/>
                    </a:lnB>
                  </a:tcPr>
                </a:tc>
                <a:extLst>
                  <a:ext uri="{0D108BD9-81ED-4DB2-BD59-A6C34878D82A}">
                    <a16:rowId xmlns:a16="http://schemas.microsoft.com/office/drawing/2014/main" val="10006"/>
                  </a:ext>
                </a:extLst>
              </a:tr>
              <a:tr h="236475">
                <a:tc>
                  <a:txBody>
                    <a:bodyPr/>
                    <a:lstStyle/>
                    <a:p>
                      <a:pPr algn="l" fontAlgn="b"/>
                      <a:r>
                        <a:rPr lang="en-US" sz="1200" b="0" i="0" u="none" strike="noStrike">
                          <a:solidFill>
                            <a:srgbClr val="303030"/>
                          </a:solidFill>
                          <a:effectLst/>
                          <a:latin typeface="Arial" charset="0"/>
                        </a:rPr>
                        <a:t>Cash Earnings Retention Ratio (%)</a:t>
                      </a:r>
                    </a:p>
                  </a:txBody>
                  <a:tcPr marL="12700" marR="12700" marT="12700" marB="0" anchor="b">
                    <a:lnL>
                      <a:noFill/>
                    </a:lnL>
                    <a:lnR>
                      <a:noFill/>
                    </a:lnR>
                    <a:lnT>
                      <a:noFill/>
                    </a:lnT>
                    <a:lnB>
                      <a:noFill/>
                    </a:lnB>
                  </a:tcPr>
                </a:tc>
                <a:tc>
                  <a:txBody>
                    <a:bodyPr/>
                    <a:lstStyle/>
                    <a:p>
                      <a:pPr algn="r" fontAlgn="b"/>
                      <a:r>
                        <a:rPr lang="nb-NO" sz="1200" b="0" i="0" u="none" strike="noStrike">
                          <a:solidFill>
                            <a:srgbClr val="303030"/>
                          </a:solidFill>
                          <a:effectLst/>
                          <a:latin typeface="Arial" charset="0"/>
                        </a:rPr>
                        <a:t>0.00 </a:t>
                      </a:r>
                    </a:p>
                  </a:txBody>
                  <a:tcPr marL="12700" marR="12700" marT="12700" marB="0" anchor="b">
                    <a:lnL>
                      <a:noFill/>
                    </a:lnL>
                    <a:lnR>
                      <a:noFill/>
                    </a:lnR>
                    <a:lnT>
                      <a:noFill/>
                    </a:lnT>
                    <a:lnB>
                      <a:noFill/>
                    </a:lnB>
                  </a:tcPr>
                </a:tc>
                <a:tc>
                  <a:txBody>
                    <a:bodyPr/>
                    <a:lstStyle/>
                    <a:p>
                      <a:pPr algn="r" fontAlgn="b"/>
                      <a:r>
                        <a:rPr lang="hr-HR" sz="1200" b="0" i="0" u="none" strike="noStrike" dirty="0">
                          <a:solidFill>
                            <a:srgbClr val="303030"/>
                          </a:solidFill>
                          <a:effectLst/>
                          <a:latin typeface="Arial" charset="0"/>
                        </a:rPr>
                        <a:t>78.23 </a:t>
                      </a:r>
                    </a:p>
                  </a:txBody>
                  <a:tcPr marL="12700" marR="12700" marT="12700" marB="0" anchor="b">
                    <a:lnL>
                      <a:noFill/>
                    </a:lnL>
                    <a:lnR>
                      <a:noFill/>
                    </a:lnR>
                    <a:lnT>
                      <a:noFill/>
                    </a:lnT>
                    <a:lnB>
                      <a:noFill/>
                    </a:lnB>
                  </a:tcPr>
                </a:tc>
                <a:tc>
                  <a:txBody>
                    <a:bodyPr/>
                    <a:lstStyle/>
                    <a:p>
                      <a:pPr algn="r" fontAlgn="b"/>
                      <a:r>
                        <a:rPr lang="fi-FI" sz="1200" b="0" i="0" u="none" strike="noStrike">
                          <a:solidFill>
                            <a:srgbClr val="303030"/>
                          </a:solidFill>
                          <a:effectLst/>
                          <a:latin typeface="Arial" charset="0"/>
                        </a:rPr>
                        <a:t>79.57 </a:t>
                      </a:r>
                    </a:p>
                  </a:txBody>
                  <a:tcPr marL="12700" marR="12700" marT="12700" marB="0" anchor="b">
                    <a:lnL>
                      <a:noFill/>
                    </a:lnL>
                    <a:lnR>
                      <a:noFill/>
                    </a:lnR>
                    <a:lnT>
                      <a:noFill/>
                    </a:lnT>
                    <a:lnB>
                      <a:noFill/>
                    </a:lnB>
                  </a:tcPr>
                </a:tc>
                <a:tc>
                  <a:txBody>
                    <a:bodyPr/>
                    <a:lstStyle/>
                    <a:p>
                      <a:pPr algn="r" fontAlgn="b"/>
                      <a:r>
                        <a:rPr lang="nb-NO" sz="1200" b="0" i="0" u="none" strike="noStrike">
                          <a:solidFill>
                            <a:srgbClr val="303030"/>
                          </a:solidFill>
                          <a:effectLst/>
                          <a:latin typeface="Arial" charset="0"/>
                        </a:rPr>
                        <a:t>77.99 </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59.55 </a:t>
                      </a:r>
                    </a:p>
                  </a:txBody>
                  <a:tcPr marL="12700" marR="12700" marT="12700" marB="0" anchor="b">
                    <a:lnL>
                      <a:noFill/>
                    </a:lnL>
                    <a:lnR>
                      <a:noFill/>
                    </a:lnR>
                    <a:lnT>
                      <a:noFill/>
                    </a:lnT>
                    <a:lnB>
                      <a:noFill/>
                    </a:lnB>
                  </a:tcPr>
                </a:tc>
                <a:extLst>
                  <a:ext uri="{0D108BD9-81ED-4DB2-BD59-A6C34878D82A}">
                    <a16:rowId xmlns:a16="http://schemas.microsoft.com/office/drawing/2014/main" val="10007"/>
                  </a:ext>
                </a:extLst>
              </a:tr>
              <a:tr h="236475">
                <a:tc>
                  <a:txBody>
                    <a:bodyPr/>
                    <a:lstStyle/>
                    <a:p>
                      <a:pPr algn="l" fontAlgn="b"/>
                      <a:r>
                        <a:rPr lang="en-US" sz="1200" b="1" i="0" u="none" strike="noStrike" dirty="0">
                          <a:solidFill>
                            <a:srgbClr val="303030"/>
                          </a:solidFill>
                          <a:effectLst/>
                          <a:latin typeface="Arial" charset="0"/>
                        </a:rPr>
                        <a:t>Valuation Ratios</a:t>
                      </a:r>
                    </a:p>
                  </a:txBody>
                  <a:tcPr marL="12700" marR="12700" marT="12700" marB="0" anchor="b">
                    <a:lnL>
                      <a:noFill/>
                    </a:lnL>
                    <a:lnR>
                      <a:noFill/>
                    </a:lnR>
                    <a:lnT>
                      <a:noFill/>
                    </a:lnT>
                    <a:lnB>
                      <a:noFill/>
                    </a:lnB>
                  </a:tcPr>
                </a:tc>
                <a:tc>
                  <a:txBody>
                    <a:bodyPr/>
                    <a:lstStyle/>
                    <a:p>
                      <a:pPr algn="l" fontAlgn="b"/>
                      <a:endParaRPr lang="en-US" sz="1200" b="1" i="0" u="none" strike="noStrike">
                        <a:solidFill>
                          <a:srgbClr val="303030"/>
                        </a:solidFill>
                        <a:effectLst/>
                        <a:latin typeface="Arial" charset="0"/>
                      </a:endParaRPr>
                    </a:p>
                  </a:txBody>
                  <a:tcPr marL="12700" marR="12700" marT="12700" marB="0" anchor="b">
                    <a:lnL>
                      <a:noFill/>
                    </a:lnL>
                    <a:lnR>
                      <a:noFill/>
                    </a:lnR>
                    <a:lnT>
                      <a:noFill/>
                    </a:lnT>
                    <a:lnB>
                      <a:noFill/>
                    </a:lnB>
                  </a:tcPr>
                </a:tc>
                <a:tc>
                  <a:txBody>
                    <a:bodyPr/>
                    <a:lstStyle/>
                    <a:p>
                      <a:pPr algn="l" fontAlgn="b"/>
                      <a:endParaRPr lang="en-US" sz="1200" b="1" i="0" u="none" strike="noStrike" dirty="0">
                        <a:solidFill>
                          <a:srgbClr val="303030"/>
                        </a:solidFill>
                        <a:effectLst/>
                        <a:latin typeface="Arial" charset="0"/>
                      </a:endParaRPr>
                    </a:p>
                  </a:txBody>
                  <a:tcPr marL="12700" marR="12700" marT="12700" marB="0" anchor="b">
                    <a:lnL>
                      <a:noFill/>
                    </a:lnL>
                    <a:lnR>
                      <a:noFill/>
                    </a:lnR>
                    <a:lnT>
                      <a:noFill/>
                    </a:lnT>
                    <a:lnB>
                      <a:noFill/>
                    </a:lnB>
                  </a:tcPr>
                </a:tc>
                <a:tc>
                  <a:txBody>
                    <a:bodyPr/>
                    <a:lstStyle/>
                    <a:p>
                      <a:pPr algn="l" fontAlgn="b"/>
                      <a:endParaRPr lang="en-US" sz="1200" b="1" i="0" u="none" strike="noStrike">
                        <a:solidFill>
                          <a:srgbClr val="303030"/>
                        </a:solidFill>
                        <a:effectLst/>
                        <a:latin typeface="Arial" charset="0"/>
                      </a:endParaRPr>
                    </a:p>
                  </a:txBody>
                  <a:tcPr marL="12700" marR="12700" marT="12700" marB="0" anchor="b">
                    <a:lnL>
                      <a:noFill/>
                    </a:lnL>
                    <a:lnR>
                      <a:noFill/>
                    </a:lnR>
                    <a:lnT>
                      <a:noFill/>
                    </a:lnT>
                    <a:lnB>
                      <a:noFill/>
                    </a:lnB>
                  </a:tcPr>
                </a:tc>
                <a:tc>
                  <a:txBody>
                    <a:bodyPr/>
                    <a:lstStyle/>
                    <a:p>
                      <a:pPr algn="l" fontAlgn="b"/>
                      <a:endParaRPr lang="en-US" sz="1200" b="1" i="0" u="none" strike="noStrike">
                        <a:solidFill>
                          <a:srgbClr val="303030"/>
                        </a:solidFill>
                        <a:effectLst/>
                        <a:latin typeface="Arial" charset="0"/>
                      </a:endParaRPr>
                    </a:p>
                  </a:txBody>
                  <a:tcPr marL="12700" marR="12700" marT="1270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charset="0"/>
                      </a:endParaRPr>
                    </a:p>
                  </a:txBody>
                  <a:tcPr marL="12700" marR="12700" marT="12700" marB="0" anchor="b">
                    <a:lnL>
                      <a:noFill/>
                    </a:lnL>
                    <a:lnR>
                      <a:noFill/>
                    </a:lnR>
                    <a:lnT>
                      <a:noFill/>
                    </a:lnT>
                    <a:lnB>
                      <a:noFill/>
                    </a:lnB>
                  </a:tcPr>
                </a:tc>
                <a:extLst>
                  <a:ext uri="{0D108BD9-81ED-4DB2-BD59-A6C34878D82A}">
                    <a16:rowId xmlns:a16="http://schemas.microsoft.com/office/drawing/2014/main" val="10008"/>
                  </a:ext>
                </a:extLst>
              </a:tr>
              <a:tr h="236475">
                <a:tc>
                  <a:txBody>
                    <a:bodyPr/>
                    <a:lstStyle/>
                    <a:p>
                      <a:pPr algn="l" fontAlgn="b"/>
                      <a:r>
                        <a:rPr lang="en-US" sz="1200" b="0" i="0" u="none" strike="noStrike">
                          <a:solidFill>
                            <a:srgbClr val="303030"/>
                          </a:solidFill>
                          <a:effectLst/>
                          <a:latin typeface="Arial" charset="0"/>
                        </a:rPr>
                        <a:t>Enterprise Value (Cr.)</a:t>
                      </a:r>
                    </a:p>
                  </a:txBody>
                  <a:tcPr marL="12700" marR="12700" marT="12700" marB="0" anchor="b">
                    <a:lnL>
                      <a:noFill/>
                    </a:lnL>
                    <a:lnR>
                      <a:noFill/>
                    </a:lnR>
                    <a:lnT>
                      <a:noFill/>
                    </a:lnT>
                    <a:lnB>
                      <a:noFill/>
                    </a:lnB>
                  </a:tcPr>
                </a:tc>
                <a:tc>
                  <a:txBody>
                    <a:bodyPr/>
                    <a:lstStyle/>
                    <a:p>
                      <a:pPr algn="r" fontAlgn="b"/>
                      <a:r>
                        <a:rPr lang="nb-NO" sz="1200" b="0" i="0" u="none" strike="noStrike">
                          <a:solidFill>
                            <a:srgbClr val="303030"/>
                          </a:solidFill>
                          <a:effectLst/>
                          <a:latin typeface="Arial" charset="0"/>
                        </a:rPr>
                        <a:t>22,419.50 </a:t>
                      </a:r>
                    </a:p>
                  </a:txBody>
                  <a:tcPr marL="12700" marR="12700" marT="12700" marB="0" anchor="b">
                    <a:lnL>
                      <a:noFill/>
                    </a:lnL>
                    <a:lnR>
                      <a:noFill/>
                    </a:lnR>
                    <a:lnT>
                      <a:noFill/>
                    </a:lnT>
                    <a:lnB>
                      <a:noFill/>
                    </a:lnB>
                  </a:tcPr>
                </a:tc>
                <a:tc>
                  <a:txBody>
                    <a:bodyPr/>
                    <a:lstStyle/>
                    <a:p>
                      <a:pPr algn="r" fontAlgn="b"/>
                      <a:r>
                        <a:rPr lang="nb-NO" sz="1200" b="0" i="0" u="none" strike="noStrike" dirty="0">
                          <a:solidFill>
                            <a:srgbClr val="303030"/>
                          </a:solidFill>
                          <a:effectLst/>
                          <a:latin typeface="Arial" charset="0"/>
                        </a:rPr>
                        <a:t>9,361.00 </a:t>
                      </a:r>
                    </a:p>
                  </a:txBody>
                  <a:tcPr marL="12700" marR="12700" marT="12700" marB="0" anchor="b">
                    <a:lnL>
                      <a:noFill/>
                    </a:lnL>
                    <a:lnR>
                      <a:noFill/>
                    </a:lnR>
                    <a:lnT>
                      <a:noFill/>
                    </a:lnT>
                    <a:lnB>
                      <a:noFill/>
                    </a:lnB>
                  </a:tcPr>
                </a:tc>
                <a:tc>
                  <a:txBody>
                    <a:bodyPr/>
                    <a:lstStyle/>
                    <a:p>
                      <a:pPr algn="r" fontAlgn="b"/>
                      <a:r>
                        <a:rPr lang="cs-CZ" sz="1200" b="0" i="0" u="none" strike="noStrike">
                          <a:solidFill>
                            <a:srgbClr val="303030"/>
                          </a:solidFill>
                          <a:effectLst/>
                          <a:latin typeface="Arial" charset="0"/>
                        </a:rPr>
                        <a:t>8,836.30 </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8,384.20 </a:t>
                      </a:r>
                    </a:p>
                  </a:txBody>
                  <a:tcPr marL="12700" marR="12700" marT="12700" marB="0" anchor="b">
                    <a:lnL>
                      <a:noFill/>
                    </a:lnL>
                    <a:lnR>
                      <a:noFill/>
                    </a:lnR>
                    <a:lnT>
                      <a:noFill/>
                    </a:lnT>
                    <a:lnB>
                      <a:noFill/>
                    </a:lnB>
                  </a:tcPr>
                </a:tc>
                <a:tc>
                  <a:txBody>
                    <a:bodyPr/>
                    <a:lstStyle/>
                    <a:p>
                      <a:pPr algn="r" fontAlgn="b"/>
                      <a:r>
                        <a:rPr lang="pl-PL" sz="1200" b="0" i="0" u="none" strike="noStrike">
                          <a:solidFill>
                            <a:srgbClr val="303030"/>
                          </a:solidFill>
                          <a:effectLst/>
                          <a:latin typeface="Arial" charset="0"/>
                        </a:rPr>
                        <a:t>5,430.10 </a:t>
                      </a:r>
                    </a:p>
                  </a:txBody>
                  <a:tcPr marL="12700" marR="12700" marT="12700" marB="0" anchor="b">
                    <a:lnL>
                      <a:noFill/>
                    </a:lnL>
                    <a:lnR>
                      <a:noFill/>
                    </a:lnR>
                    <a:lnT>
                      <a:noFill/>
                    </a:lnT>
                    <a:lnB>
                      <a:noFill/>
                    </a:lnB>
                  </a:tcPr>
                </a:tc>
                <a:extLst>
                  <a:ext uri="{0D108BD9-81ED-4DB2-BD59-A6C34878D82A}">
                    <a16:rowId xmlns:a16="http://schemas.microsoft.com/office/drawing/2014/main" val="10009"/>
                  </a:ext>
                </a:extLst>
              </a:tr>
              <a:tr h="236475">
                <a:tc>
                  <a:txBody>
                    <a:bodyPr/>
                    <a:lstStyle/>
                    <a:p>
                      <a:pPr algn="l" fontAlgn="b"/>
                      <a:r>
                        <a:rPr lang="en-US" sz="1200" b="0" i="0" u="none" strike="noStrike">
                          <a:solidFill>
                            <a:srgbClr val="303030"/>
                          </a:solidFill>
                          <a:effectLst/>
                          <a:latin typeface="Arial" charset="0"/>
                        </a:rPr>
                        <a:t>EV/Net Operating Revenue (X)</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8.66 </a:t>
                      </a:r>
                    </a:p>
                  </a:txBody>
                  <a:tcPr marL="12700" marR="12700" marT="12700" marB="0" anchor="b">
                    <a:lnL>
                      <a:noFill/>
                    </a:lnL>
                    <a:lnR>
                      <a:noFill/>
                    </a:lnR>
                    <a:lnT>
                      <a:noFill/>
                    </a:lnT>
                    <a:lnB>
                      <a:noFill/>
                    </a:lnB>
                  </a:tcPr>
                </a:tc>
                <a:tc>
                  <a:txBody>
                    <a:bodyPr/>
                    <a:lstStyle/>
                    <a:p>
                      <a:pPr algn="r" fontAlgn="b"/>
                      <a:r>
                        <a:rPr lang="is-IS" sz="1200" b="0" i="0" u="none" strike="noStrike" dirty="0">
                          <a:solidFill>
                            <a:srgbClr val="303030"/>
                          </a:solidFill>
                          <a:effectLst/>
                          <a:latin typeface="Arial" charset="0"/>
                        </a:rPr>
                        <a:t>4.07 </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3.94 </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3.81 </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2.80 </a:t>
                      </a:r>
                    </a:p>
                  </a:txBody>
                  <a:tcPr marL="12700" marR="12700" marT="12700" marB="0" anchor="b">
                    <a:lnL>
                      <a:noFill/>
                    </a:lnL>
                    <a:lnR>
                      <a:noFill/>
                    </a:lnR>
                    <a:lnT>
                      <a:noFill/>
                    </a:lnT>
                    <a:lnB>
                      <a:noFill/>
                    </a:lnB>
                  </a:tcPr>
                </a:tc>
                <a:extLst>
                  <a:ext uri="{0D108BD9-81ED-4DB2-BD59-A6C34878D82A}">
                    <a16:rowId xmlns:a16="http://schemas.microsoft.com/office/drawing/2014/main" val="10010"/>
                  </a:ext>
                </a:extLst>
              </a:tr>
              <a:tr h="236475">
                <a:tc>
                  <a:txBody>
                    <a:bodyPr/>
                    <a:lstStyle/>
                    <a:p>
                      <a:pPr algn="l" fontAlgn="b"/>
                      <a:r>
                        <a:rPr lang="en-US" sz="1200" b="0" i="0" u="none" strike="noStrike">
                          <a:solidFill>
                            <a:srgbClr val="303030"/>
                          </a:solidFill>
                          <a:effectLst/>
                          <a:latin typeface="Arial" charset="0"/>
                        </a:rPr>
                        <a:t>EV/EBITDA (X)</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32.48 </a:t>
                      </a:r>
                    </a:p>
                  </a:txBody>
                  <a:tcPr marL="12700" marR="12700" marT="12700" marB="0" anchor="b">
                    <a:lnL>
                      <a:noFill/>
                    </a:lnL>
                    <a:lnR>
                      <a:noFill/>
                    </a:lnR>
                    <a:lnT>
                      <a:noFill/>
                    </a:lnT>
                    <a:lnB>
                      <a:noFill/>
                    </a:lnB>
                  </a:tcPr>
                </a:tc>
                <a:tc>
                  <a:txBody>
                    <a:bodyPr/>
                    <a:lstStyle/>
                    <a:p>
                      <a:pPr algn="r" fontAlgn="b"/>
                      <a:r>
                        <a:rPr lang="nb-NO" sz="1200" b="0" i="0" u="none" strike="noStrike" dirty="0">
                          <a:solidFill>
                            <a:srgbClr val="303030"/>
                          </a:solidFill>
                          <a:effectLst/>
                          <a:latin typeface="Arial" charset="0"/>
                        </a:rPr>
                        <a:t>15.86 </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15.26 </a:t>
                      </a:r>
                    </a:p>
                  </a:txBody>
                  <a:tcPr marL="12700" marR="12700" marT="12700" marB="0" anchor="b">
                    <a:lnL>
                      <a:noFill/>
                    </a:lnL>
                    <a:lnR>
                      <a:noFill/>
                    </a:lnR>
                    <a:lnT>
                      <a:noFill/>
                    </a:lnT>
                    <a:lnB>
                      <a:noFill/>
                    </a:lnB>
                  </a:tcPr>
                </a:tc>
                <a:tc>
                  <a:txBody>
                    <a:bodyPr/>
                    <a:lstStyle/>
                    <a:p>
                      <a:pPr algn="r" fontAlgn="b"/>
                      <a:r>
                        <a:rPr lang="nb-NO" sz="1200" b="0" i="0" u="none" strike="noStrike">
                          <a:solidFill>
                            <a:srgbClr val="303030"/>
                          </a:solidFill>
                          <a:effectLst/>
                          <a:latin typeface="Arial" charset="0"/>
                        </a:rPr>
                        <a:t>15.70 </a:t>
                      </a:r>
                    </a:p>
                  </a:txBody>
                  <a:tcPr marL="12700" marR="12700" marT="12700" marB="0" anchor="b">
                    <a:lnL>
                      <a:noFill/>
                    </a:lnL>
                    <a:lnR>
                      <a:noFill/>
                    </a:lnR>
                    <a:lnT>
                      <a:noFill/>
                    </a:lnT>
                    <a:lnB>
                      <a:noFill/>
                    </a:lnB>
                  </a:tcPr>
                </a:tc>
                <a:tc>
                  <a:txBody>
                    <a:bodyPr/>
                    <a:lstStyle/>
                    <a:p>
                      <a:pPr algn="r" fontAlgn="b"/>
                      <a:r>
                        <a:rPr lang="nb-NO" sz="1200" b="0" i="0" u="none" strike="noStrike">
                          <a:solidFill>
                            <a:srgbClr val="303030"/>
                          </a:solidFill>
                          <a:effectLst/>
                          <a:latin typeface="Arial" charset="0"/>
                        </a:rPr>
                        <a:t>11.88 </a:t>
                      </a:r>
                    </a:p>
                  </a:txBody>
                  <a:tcPr marL="12700" marR="12700" marT="12700" marB="0" anchor="b">
                    <a:lnL>
                      <a:noFill/>
                    </a:lnL>
                    <a:lnR>
                      <a:noFill/>
                    </a:lnR>
                    <a:lnT>
                      <a:noFill/>
                    </a:lnT>
                    <a:lnB>
                      <a:noFill/>
                    </a:lnB>
                  </a:tcPr>
                </a:tc>
                <a:extLst>
                  <a:ext uri="{0D108BD9-81ED-4DB2-BD59-A6C34878D82A}">
                    <a16:rowId xmlns:a16="http://schemas.microsoft.com/office/drawing/2014/main" val="10011"/>
                  </a:ext>
                </a:extLst>
              </a:tr>
              <a:tr h="236475">
                <a:tc>
                  <a:txBody>
                    <a:bodyPr/>
                    <a:lstStyle/>
                    <a:p>
                      <a:pPr algn="l" fontAlgn="b"/>
                      <a:r>
                        <a:rPr lang="en-US" sz="1200" b="0" i="0" u="none" strike="noStrike">
                          <a:solidFill>
                            <a:srgbClr val="303030"/>
                          </a:solidFill>
                          <a:effectLst/>
                          <a:latin typeface="Arial" charset="0"/>
                        </a:rPr>
                        <a:t>MarketCap/Net Operating Revenue (X)</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8.76 </a:t>
                      </a:r>
                    </a:p>
                  </a:txBody>
                  <a:tcPr marL="12700" marR="12700" marT="12700" marB="0" anchor="b">
                    <a:lnL>
                      <a:noFill/>
                    </a:lnL>
                    <a:lnR>
                      <a:noFill/>
                    </a:lnR>
                    <a:lnT>
                      <a:noFill/>
                    </a:lnT>
                    <a:lnB>
                      <a:noFill/>
                    </a:lnB>
                  </a:tcPr>
                </a:tc>
                <a:tc>
                  <a:txBody>
                    <a:bodyPr/>
                    <a:lstStyle/>
                    <a:p>
                      <a:pPr algn="r" fontAlgn="b"/>
                      <a:r>
                        <a:rPr lang="nb-NO" sz="1200" b="0" i="0" u="none" strike="noStrike" dirty="0">
                          <a:solidFill>
                            <a:srgbClr val="303030"/>
                          </a:solidFill>
                          <a:effectLst/>
                          <a:latin typeface="Arial" charset="0"/>
                        </a:rPr>
                        <a:t>4.19 </a:t>
                      </a:r>
                    </a:p>
                  </a:txBody>
                  <a:tcPr marL="12700" marR="12700" marT="12700" marB="0" anchor="b">
                    <a:lnL>
                      <a:noFill/>
                    </a:lnL>
                    <a:lnR>
                      <a:noFill/>
                    </a:lnR>
                    <a:lnT>
                      <a:noFill/>
                    </a:lnT>
                    <a:lnB>
                      <a:noFill/>
                    </a:lnB>
                  </a:tcPr>
                </a:tc>
                <a:tc>
                  <a:txBody>
                    <a:bodyPr/>
                    <a:lstStyle/>
                    <a:p>
                      <a:pPr algn="r" fontAlgn="b"/>
                      <a:r>
                        <a:rPr lang="nb-NO" sz="1200" b="0" i="0" u="none" strike="noStrike">
                          <a:solidFill>
                            <a:srgbClr val="303030"/>
                          </a:solidFill>
                          <a:effectLst/>
                          <a:latin typeface="Arial" charset="0"/>
                        </a:rPr>
                        <a:t>4.19 </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3.85 </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2.83 </a:t>
                      </a:r>
                    </a:p>
                  </a:txBody>
                  <a:tcPr marL="12700" marR="12700" marT="12700" marB="0" anchor="b">
                    <a:lnL>
                      <a:noFill/>
                    </a:lnL>
                    <a:lnR>
                      <a:noFill/>
                    </a:lnR>
                    <a:lnT>
                      <a:noFill/>
                    </a:lnT>
                    <a:lnB>
                      <a:noFill/>
                    </a:lnB>
                  </a:tcPr>
                </a:tc>
                <a:extLst>
                  <a:ext uri="{0D108BD9-81ED-4DB2-BD59-A6C34878D82A}">
                    <a16:rowId xmlns:a16="http://schemas.microsoft.com/office/drawing/2014/main" val="10012"/>
                  </a:ext>
                </a:extLst>
              </a:tr>
              <a:tr h="236475">
                <a:tc>
                  <a:txBody>
                    <a:bodyPr/>
                    <a:lstStyle/>
                    <a:p>
                      <a:pPr algn="l" fontAlgn="b"/>
                      <a:r>
                        <a:rPr lang="en-US" sz="1200" b="0" i="0" u="none" strike="noStrike">
                          <a:solidFill>
                            <a:srgbClr val="303030"/>
                          </a:solidFill>
                          <a:effectLst/>
                          <a:latin typeface="Arial" charset="0"/>
                        </a:rPr>
                        <a:t>Retention Ratios (%)</a:t>
                      </a:r>
                    </a:p>
                  </a:txBody>
                  <a:tcPr marL="12700" marR="12700" marT="12700" marB="0" anchor="b">
                    <a:lnL>
                      <a:noFill/>
                    </a:lnL>
                    <a:lnR>
                      <a:noFill/>
                    </a:lnR>
                    <a:lnT>
                      <a:noFill/>
                    </a:lnT>
                    <a:lnB>
                      <a:noFill/>
                    </a:lnB>
                  </a:tcPr>
                </a:tc>
                <a:tc>
                  <a:txBody>
                    <a:bodyPr/>
                    <a:lstStyle/>
                    <a:p>
                      <a:pPr algn="r" fontAlgn="b"/>
                      <a:r>
                        <a:rPr lang="nb-NO" sz="1200" b="0" i="0" u="none" strike="noStrike">
                          <a:solidFill>
                            <a:srgbClr val="303030"/>
                          </a:solidFill>
                          <a:effectLst/>
                          <a:latin typeface="Arial" charset="0"/>
                        </a:rPr>
                        <a:t>0.00 </a:t>
                      </a:r>
                    </a:p>
                  </a:txBody>
                  <a:tcPr marL="12700" marR="12700" marT="12700" marB="0" anchor="b">
                    <a:lnL>
                      <a:noFill/>
                    </a:lnL>
                    <a:lnR>
                      <a:noFill/>
                    </a:lnR>
                    <a:lnT>
                      <a:noFill/>
                    </a:lnT>
                    <a:lnB>
                      <a:noFill/>
                    </a:lnB>
                  </a:tcPr>
                </a:tc>
                <a:tc>
                  <a:txBody>
                    <a:bodyPr/>
                    <a:lstStyle/>
                    <a:p>
                      <a:pPr algn="r" fontAlgn="b"/>
                      <a:r>
                        <a:rPr lang="hr-HR" sz="1200" b="0" i="0" u="none" strike="noStrike" dirty="0">
                          <a:solidFill>
                            <a:srgbClr val="303030"/>
                          </a:solidFill>
                          <a:effectLst/>
                          <a:latin typeface="Arial" charset="0"/>
                        </a:rPr>
                        <a:t>69.96 </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72.31 </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69.68 </a:t>
                      </a:r>
                    </a:p>
                  </a:txBody>
                  <a:tcPr marL="12700" marR="12700" marT="12700" marB="0" anchor="b">
                    <a:lnL>
                      <a:noFill/>
                    </a:lnL>
                    <a:lnR>
                      <a:noFill/>
                    </a:lnR>
                    <a:lnT>
                      <a:noFill/>
                    </a:lnT>
                    <a:lnB>
                      <a:noFill/>
                    </a:lnB>
                  </a:tcPr>
                </a:tc>
                <a:tc>
                  <a:txBody>
                    <a:bodyPr/>
                    <a:lstStyle/>
                    <a:p>
                      <a:pPr algn="r" fontAlgn="b"/>
                      <a:r>
                        <a:rPr lang="nb-NO" sz="1200" b="0" i="0" u="none" strike="noStrike">
                          <a:solidFill>
                            <a:srgbClr val="303030"/>
                          </a:solidFill>
                          <a:effectLst/>
                          <a:latin typeface="Arial" charset="0"/>
                        </a:rPr>
                        <a:t>45.59 </a:t>
                      </a:r>
                    </a:p>
                  </a:txBody>
                  <a:tcPr marL="12700" marR="12700" marT="12700" marB="0" anchor="b">
                    <a:lnL>
                      <a:noFill/>
                    </a:lnL>
                    <a:lnR>
                      <a:noFill/>
                    </a:lnR>
                    <a:lnT>
                      <a:noFill/>
                    </a:lnT>
                    <a:lnB>
                      <a:noFill/>
                    </a:lnB>
                  </a:tcPr>
                </a:tc>
                <a:extLst>
                  <a:ext uri="{0D108BD9-81ED-4DB2-BD59-A6C34878D82A}">
                    <a16:rowId xmlns:a16="http://schemas.microsoft.com/office/drawing/2014/main" val="10013"/>
                  </a:ext>
                </a:extLst>
              </a:tr>
              <a:tr h="236475">
                <a:tc>
                  <a:txBody>
                    <a:bodyPr/>
                    <a:lstStyle/>
                    <a:p>
                      <a:pPr algn="l" fontAlgn="b"/>
                      <a:r>
                        <a:rPr lang="en-US" sz="1200" b="0" i="0" u="none" strike="noStrike">
                          <a:solidFill>
                            <a:srgbClr val="303030"/>
                          </a:solidFill>
                          <a:effectLst/>
                          <a:latin typeface="Arial" charset="0"/>
                        </a:rPr>
                        <a:t>Price/BV (X)</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3.47 </a:t>
                      </a:r>
                    </a:p>
                  </a:txBody>
                  <a:tcPr marL="12700" marR="12700" marT="12700" marB="0" anchor="b">
                    <a:lnL>
                      <a:noFill/>
                    </a:lnL>
                    <a:lnR>
                      <a:noFill/>
                    </a:lnR>
                    <a:lnT>
                      <a:noFill/>
                    </a:lnT>
                    <a:lnB>
                      <a:noFill/>
                    </a:lnB>
                  </a:tcPr>
                </a:tc>
                <a:tc>
                  <a:txBody>
                    <a:bodyPr/>
                    <a:lstStyle/>
                    <a:p>
                      <a:pPr algn="r" fontAlgn="b"/>
                      <a:r>
                        <a:rPr lang="nb-NO" sz="1200" b="0" i="0" u="none" strike="noStrike" dirty="0">
                          <a:solidFill>
                            <a:srgbClr val="303030"/>
                          </a:solidFill>
                          <a:effectLst/>
                          <a:latin typeface="Arial" charset="0"/>
                        </a:rPr>
                        <a:t>1.61 </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3.63 </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3.51 </a:t>
                      </a:r>
                    </a:p>
                  </a:txBody>
                  <a:tcPr marL="12700" marR="12700" marT="12700" marB="0" anchor="b">
                    <a:lnL>
                      <a:noFill/>
                    </a:lnL>
                    <a:lnR>
                      <a:noFill/>
                    </a:lnR>
                    <a:lnT>
                      <a:noFill/>
                    </a:lnT>
                    <a:lnB>
                      <a:noFill/>
                    </a:lnB>
                  </a:tcPr>
                </a:tc>
                <a:tc>
                  <a:txBody>
                    <a:bodyPr/>
                    <a:lstStyle/>
                    <a:p>
                      <a:pPr algn="r" fontAlgn="b"/>
                      <a:r>
                        <a:rPr lang="nb-NO" sz="1200" b="0" i="0" u="none" strike="noStrike">
                          <a:solidFill>
                            <a:srgbClr val="303030"/>
                          </a:solidFill>
                          <a:effectLst/>
                          <a:latin typeface="Arial" charset="0"/>
                        </a:rPr>
                        <a:t>2.49 </a:t>
                      </a:r>
                    </a:p>
                  </a:txBody>
                  <a:tcPr marL="12700" marR="12700" marT="12700" marB="0" anchor="b">
                    <a:lnL>
                      <a:noFill/>
                    </a:lnL>
                    <a:lnR>
                      <a:noFill/>
                    </a:lnR>
                    <a:lnT>
                      <a:noFill/>
                    </a:lnT>
                    <a:lnB>
                      <a:noFill/>
                    </a:lnB>
                  </a:tcPr>
                </a:tc>
                <a:extLst>
                  <a:ext uri="{0D108BD9-81ED-4DB2-BD59-A6C34878D82A}">
                    <a16:rowId xmlns:a16="http://schemas.microsoft.com/office/drawing/2014/main" val="10014"/>
                  </a:ext>
                </a:extLst>
              </a:tr>
              <a:tr h="236475">
                <a:tc>
                  <a:txBody>
                    <a:bodyPr/>
                    <a:lstStyle/>
                    <a:p>
                      <a:pPr algn="l" fontAlgn="b"/>
                      <a:r>
                        <a:rPr lang="en-US" sz="1200" b="0" i="0" u="none" strike="noStrike">
                          <a:solidFill>
                            <a:srgbClr val="303030"/>
                          </a:solidFill>
                          <a:effectLst/>
                          <a:latin typeface="Arial" charset="0"/>
                        </a:rPr>
                        <a:t>Price/Net Operating Revenue</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8.76 </a:t>
                      </a:r>
                    </a:p>
                  </a:txBody>
                  <a:tcPr marL="12700" marR="12700" marT="12700" marB="0" anchor="b">
                    <a:lnL>
                      <a:noFill/>
                    </a:lnL>
                    <a:lnR>
                      <a:noFill/>
                    </a:lnR>
                    <a:lnT>
                      <a:noFill/>
                    </a:lnT>
                    <a:lnB>
                      <a:noFill/>
                    </a:lnB>
                  </a:tcPr>
                </a:tc>
                <a:tc>
                  <a:txBody>
                    <a:bodyPr/>
                    <a:lstStyle/>
                    <a:p>
                      <a:pPr algn="r" fontAlgn="b"/>
                      <a:r>
                        <a:rPr lang="nb-NO" sz="1200" b="0" i="0" u="none" strike="noStrike" dirty="0">
                          <a:solidFill>
                            <a:srgbClr val="303030"/>
                          </a:solidFill>
                          <a:effectLst/>
                          <a:latin typeface="Arial" charset="0"/>
                        </a:rPr>
                        <a:t>4.19 </a:t>
                      </a:r>
                    </a:p>
                  </a:txBody>
                  <a:tcPr marL="12700" marR="12700" marT="12700" marB="0" anchor="b">
                    <a:lnL>
                      <a:noFill/>
                    </a:lnL>
                    <a:lnR>
                      <a:noFill/>
                    </a:lnR>
                    <a:lnT>
                      <a:noFill/>
                    </a:lnT>
                    <a:lnB>
                      <a:noFill/>
                    </a:lnB>
                  </a:tcPr>
                </a:tc>
                <a:tc>
                  <a:txBody>
                    <a:bodyPr/>
                    <a:lstStyle/>
                    <a:p>
                      <a:pPr algn="r" fontAlgn="b"/>
                      <a:r>
                        <a:rPr lang="nb-NO" sz="1200" b="0" i="0" u="none" strike="noStrike">
                          <a:solidFill>
                            <a:srgbClr val="303030"/>
                          </a:solidFill>
                          <a:effectLst/>
                          <a:latin typeface="Arial" charset="0"/>
                        </a:rPr>
                        <a:t>4.19 </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3.85 </a:t>
                      </a:r>
                    </a:p>
                  </a:txBody>
                  <a:tcPr marL="12700" marR="12700" marT="12700" marB="0" anchor="b">
                    <a:lnL>
                      <a:noFill/>
                    </a:lnL>
                    <a:lnR>
                      <a:noFill/>
                    </a:lnR>
                    <a:lnT>
                      <a:noFill/>
                    </a:lnT>
                    <a:lnB>
                      <a:noFill/>
                    </a:lnB>
                  </a:tcPr>
                </a:tc>
                <a:tc>
                  <a:txBody>
                    <a:bodyPr/>
                    <a:lstStyle/>
                    <a:p>
                      <a:pPr algn="r" fontAlgn="b"/>
                      <a:r>
                        <a:rPr lang="hr-HR" sz="1200" b="0" i="0" u="none" strike="noStrike">
                          <a:solidFill>
                            <a:srgbClr val="303030"/>
                          </a:solidFill>
                          <a:effectLst/>
                          <a:latin typeface="Arial" charset="0"/>
                        </a:rPr>
                        <a:t>2.83 </a:t>
                      </a:r>
                    </a:p>
                  </a:txBody>
                  <a:tcPr marL="12700" marR="12700" marT="12700" marB="0" anchor="b">
                    <a:lnL>
                      <a:noFill/>
                    </a:lnL>
                    <a:lnR>
                      <a:noFill/>
                    </a:lnR>
                    <a:lnT>
                      <a:noFill/>
                    </a:lnT>
                    <a:lnB>
                      <a:noFill/>
                    </a:lnB>
                  </a:tcPr>
                </a:tc>
                <a:extLst>
                  <a:ext uri="{0D108BD9-81ED-4DB2-BD59-A6C34878D82A}">
                    <a16:rowId xmlns:a16="http://schemas.microsoft.com/office/drawing/2014/main" val="10015"/>
                  </a:ext>
                </a:extLst>
              </a:tr>
              <a:tr h="236475">
                <a:tc>
                  <a:txBody>
                    <a:bodyPr/>
                    <a:lstStyle/>
                    <a:p>
                      <a:pPr algn="l" fontAlgn="b"/>
                      <a:r>
                        <a:rPr lang="en-US" sz="1200" b="0" i="0" u="none" strike="noStrike">
                          <a:solidFill>
                            <a:srgbClr val="303030"/>
                          </a:solidFill>
                          <a:effectLst/>
                          <a:latin typeface="Arial" charset="0"/>
                        </a:rPr>
                        <a:t>Earnings Yield</a:t>
                      </a:r>
                    </a:p>
                  </a:txBody>
                  <a:tcPr marL="12700" marR="12700" marT="12700" marB="0" anchor="b">
                    <a:lnL>
                      <a:noFill/>
                    </a:lnL>
                    <a:lnR>
                      <a:noFill/>
                    </a:lnR>
                    <a:lnT>
                      <a:noFill/>
                    </a:lnT>
                    <a:lnB>
                      <a:noFill/>
                    </a:lnB>
                  </a:tcPr>
                </a:tc>
                <a:tc>
                  <a:txBody>
                    <a:bodyPr/>
                    <a:lstStyle/>
                    <a:p>
                      <a:pPr algn="r" fontAlgn="b"/>
                      <a:r>
                        <a:rPr lang="nb-NO" sz="1200" b="0" i="0" u="none" strike="noStrike">
                          <a:solidFill>
                            <a:srgbClr val="303030"/>
                          </a:solidFill>
                          <a:effectLst/>
                          <a:latin typeface="Arial" charset="0"/>
                        </a:rPr>
                        <a:t>0.02 </a:t>
                      </a:r>
                    </a:p>
                  </a:txBody>
                  <a:tcPr marL="12700" marR="12700" marT="12700" marB="0" anchor="b">
                    <a:lnL>
                      <a:noFill/>
                    </a:lnL>
                    <a:lnR>
                      <a:noFill/>
                    </a:lnR>
                    <a:lnT>
                      <a:noFill/>
                    </a:lnT>
                    <a:lnB>
                      <a:noFill/>
                    </a:lnB>
                  </a:tcPr>
                </a:tc>
                <a:tc>
                  <a:txBody>
                    <a:bodyPr/>
                    <a:lstStyle/>
                    <a:p>
                      <a:pPr algn="r" fontAlgn="b"/>
                      <a:r>
                        <a:rPr lang="is-IS" sz="1200" b="0" i="0" u="none" strike="noStrike" dirty="0">
                          <a:solidFill>
                            <a:srgbClr val="303030"/>
                          </a:solidFill>
                          <a:effectLst/>
                          <a:latin typeface="Arial" charset="0"/>
                        </a:rPr>
                        <a:t>0.04 </a:t>
                      </a:r>
                    </a:p>
                  </a:txBody>
                  <a:tcPr marL="12700" marR="12700" marT="12700" marB="0" anchor="b">
                    <a:lnL>
                      <a:noFill/>
                    </a:lnL>
                    <a:lnR>
                      <a:noFill/>
                    </a:lnR>
                    <a:lnT>
                      <a:noFill/>
                    </a:lnT>
                    <a:lnB>
                      <a:noFill/>
                    </a:lnB>
                  </a:tcPr>
                </a:tc>
                <a:tc>
                  <a:txBody>
                    <a:bodyPr/>
                    <a:lstStyle/>
                    <a:p>
                      <a:pPr algn="r" fontAlgn="b"/>
                      <a:r>
                        <a:rPr lang="is-IS" sz="1200" b="0" i="0" u="none" strike="noStrike" dirty="0">
                          <a:solidFill>
                            <a:srgbClr val="303030"/>
                          </a:solidFill>
                          <a:effectLst/>
                          <a:latin typeface="Arial" charset="0"/>
                        </a:rPr>
                        <a:t>0.04 </a:t>
                      </a:r>
                    </a:p>
                  </a:txBody>
                  <a:tcPr marL="12700" marR="12700" marT="12700" marB="0" anchor="b">
                    <a:lnL>
                      <a:noFill/>
                    </a:lnL>
                    <a:lnR>
                      <a:noFill/>
                    </a:lnR>
                    <a:lnT>
                      <a:noFill/>
                    </a:lnT>
                    <a:lnB>
                      <a:noFill/>
                    </a:lnB>
                  </a:tcPr>
                </a:tc>
                <a:tc>
                  <a:txBody>
                    <a:bodyPr/>
                    <a:lstStyle/>
                    <a:p>
                      <a:pPr algn="r" fontAlgn="b"/>
                      <a:r>
                        <a:rPr lang="is-IS" sz="1200" b="0" i="0" u="none" strike="noStrike" dirty="0">
                          <a:solidFill>
                            <a:srgbClr val="303030"/>
                          </a:solidFill>
                          <a:effectLst/>
                          <a:latin typeface="Arial" charset="0"/>
                        </a:rPr>
                        <a:t>0.04 </a:t>
                      </a:r>
                    </a:p>
                  </a:txBody>
                  <a:tcPr marL="12700" marR="12700" marT="12700" marB="0" anchor="b">
                    <a:lnL>
                      <a:noFill/>
                    </a:lnL>
                    <a:lnR>
                      <a:noFill/>
                    </a:lnR>
                    <a:lnT>
                      <a:noFill/>
                    </a:lnT>
                    <a:lnB>
                      <a:noFill/>
                    </a:lnB>
                  </a:tcPr>
                </a:tc>
                <a:tc>
                  <a:txBody>
                    <a:bodyPr/>
                    <a:lstStyle/>
                    <a:p>
                      <a:pPr algn="r" fontAlgn="b"/>
                      <a:r>
                        <a:rPr lang="is-IS" sz="1200" b="0" i="0" u="none" strike="noStrike" dirty="0">
                          <a:solidFill>
                            <a:srgbClr val="303030"/>
                          </a:solidFill>
                          <a:effectLst/>
                          <a:latin typeface="Arial" charset="0"/>
                        </a:rPr>
                        <a:t>0.05 </a:t>
                      </a:r>
                    </a:p>
                  </a:txBody>
                  <a:tcPr marL="12700" marR="12700" marT="12700" marB="0" anchor="b">
                    <a:lnL>
                      <a:noFill/>
                    </a:lnL>
                    <a:lnR>
                      <a:noFill/>
                    </a:lnR>
                    <a:lnT>
                      <a:noFill/>
                    </a:lnT>
                    <a:lnB>
                      <a:noFill/>
                    </a:lnB>
                  </a:tcPr>
                </a:tc>
                <a:extLst>
                  <a:ext uri="{0D108BD9-81ED-4DB2-BD59-A6C34878D82A}">
                    <a16:rowId xmlns:a16="http://schemas.microsoft.com/office/drawing/2014/main" val="10016"/>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1069975" y="1019175"/>
            <a:ext cx="10360025" cy="5153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marL="180975" indent="-180975">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 pos="10333038" algn="l"/>
              </a:tabLst>
              <a:defRPr>
                <a:solidFill>
                  <a:schemeClr val="bg1"/>
                </a:solidFill>
                <a:latin typeface="Arial" charset="0"/>
                <a:ea typeface="Noto Sans CJK SC Regular" charset="0"/>
                <a:cs typeface="Noto Sans CJK SC Regular" charset="0"/>
              </a:defRPr>
            </a:lvl1pPr>
            <a:lvl2pPr>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 pos="10333038" algn="l"/>
              </a:tabLst>
              <a:defRPr>
                <a:solidFill>
                  <a:schemeClr val="bg1"/>
                </a:solidFill>
                <a:latin typeface="Arial" charset="0"/>
                <a:ea typeface="Noto Sans CJK SC Regular" charset="0"/>
                <a:cs typeface="Noto Sans CJK SC Regular" charset="0"/>
              </a:defRPr>
            </a:lvl2pPr>
            <a:lvl3pPr>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 pos="10333038" algn="l"/>
              </a:tabLst>
              <a:defRPr>
                <a:solidFill>
                  <a:schemeClr val="bg1"/>
                </a:solidFill>
                <a:latin typeface="Arial" charset="0"/>
                <a:ea typeface="Noto Sans CJK SC Regular" charset="0"/>
                <a:cs typeface="Noto Sans CJK SC Regular" charset="0"/>
              </a:defRPr>
            </a:lvl3pPr>
            <a:lvl4pPr>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 pos="10333038" algn="l"/>
              </a:tabLst>
              <a:defRPr>
                <a:solidFill>
                  <a:schemeClr val="bg1"/>
                </a:solidFill>
                <a:latin typeface="Arial" charset="0"/>
                <a:ea typeface="Noto Sans CJK SC Regular" charset="0"/>
                <a:cs typeface="Noto Sans CJK SC Regular" charset="0"/>
              </a:defRPr>
            </a:lvl4pPr>
            <a:lvl5pPr>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 pos="10333038" algn="l"/>
              </a:tabLst>
              <a:defRPr>
                <a:solidFill>
                  <a:schemeClr val="bg1"/>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 pos="10333038" algn="l"/>
              </a:tabLst>
              <a:defRPr>
                <a:solidFill>
                  <a:schemeClr val="bg1"/>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 pos="10333038" algn="l"/>
              </a:tabLst>
              <a:defRPr>
                <a:solidFill>
                  <a:schemeClr val="bg1"/>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 pos="10333038" algn="l"/>
              </a:tabLst>
              <a:defRPr>
                <a:solidFill>
                  <a:schemeClr val="bg1"/>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1809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 pos="9434513" algn="l"/>
                <a:tab pos="9883775" algn="l"/>
                <a:tab pos="10333038" algn="l"/>
              </a:tabLst>
              <a:defRPr>
                <a:solidFill>
                  <a:schemeClr val="bg1"/>
                </a:solidFill>
                <a:latin typeface="Arial" charset="0"/>
                <a:ea typeface="Noto Sans CJK SC Regular" charset="0"/>
                <a:cs typeface="Noto Sans CJK SC Regular" charset="0"/>
              </a:defRPr>
            </a:lvl9pPr>
          </a:lstStyle>
          <a:p>
            <a:pPr eaLnBrk="1" hangingPunct="1">
              <a:lnSpc>
                <a:spcPct val="90000"/>
              </a:lnSpc>
              <a:spcBef>
                <a:spcPts val="1200"/>
              </a:spcBef>
              <a:buClr>
                <a:srgbClr val="9E3611"/>
              </a:buClr>
              <a:buSzPct val="85000"/>
              <a:buFont typeface="Wingdings" charset="2"/>
              <a:buChar char=""/>
            </a:pPr>
            <a:r>
              <a:rPr lang="en-US" altLang="en-US" sz="2000" dirty="0">
                <a:solidFill>
                  <a:schemeClr val="tx1"/>
                </a:solidFill>
                <a:latin typeface="Calibri" panose="020F0502020204030204" pitchFamily="34" charset="0"/>
                <a:cs typeface="Calibri" panose="020F0502020204030204" pitchFamily="34" charset="0"/>
              </a:rPr>
              <a:t>Healthy Liquidity Ratios and very low Debt-Equity Ratio indicating that there is enough funds to meet with immediate expenses</a:t>
            </a:r>
          </a:p>
          <a:p>
            <a:pPr eaLnBrk="1" hangingPunct="1">
              <a:lnSpc>
                <a:spcPct val="90000"/>
              </a:lnSpc>
              <a:spcBef>
                <a:spcPts val="1200"/>
              </a:spcBef>
              <a:buClr>
                <a:srgbClr val="9E3611"/>
              </a:buClr>
              <a:buSzPct val="85000"/>
              <a:buFont typeface="Wingdings" charset="2"/>
              <a:buChar char=""/>
            </a:pPr>
            <a:r>
              <a:rPr lang="en-US" altLang="en-US" sz="2000" dirty="0">
                <a:solidFill>
                  <a:schemeClr val="tx1"/>
                </a:solidFill>
                <a:latin typeface="Calibri" panose="020F0502020204030204" pitchFamily="34" charset="0"/>
                <a:cs typeface="Calibri" panose="020F0502020204030204" pitchFamily="34" charset="0"/>
              </a:rPr>
              <a:t>Decrease in the Inventory turnover ratio, increase in Inventory Holding period indicate the reduction in demand.</a:t>
            </a:r>
          </a:p>
          <a:p>
            <a:pPr eaLnBrk="1" hangingPunct="1">
              <a:lnSpc>
                <a:spcPct val="90000"/>
              </a:lnSpc>
              <a:spcBef>
                <a:spcPts val="1200"/>
              </a:spcBef>
              <a:buClr>
                <a:srgbClr val="9E3611"/>
              </a:buClr>
              <a:buSzPct val="85000"/>
              <a:buFont typeface="Wingdings" charset="2"/>
              <a:buChar char=""/>
            </a:pPr>
            <a:r>
              <a:rPr lang="en-US" altLang="en-US" sz="2000" dirty="0">
                <a:solidFill>
                  <a:srgbClr val="FF0000"/>
                </a:solidFill>
                <a:latin typeface="Calibri" panose="020F0502020204030204" pitchFamily="34" charset="0"/>
                <a:cs typeface="Calibri" panose="020F0502020204030204" pitchFamily="34" charset="0"/>
              </a:rPr>
              <a:t>Increase in Average collection period and Average Payment period indicate that the procurement payment period is well aligned with the collection period in order to ensure that current liabilities are met adequately with current assets</a:t>
            </a:r>
          </a:p>
          <a:p>
            <a:pPr eaLnBrk="1" hangingPunct="1">
              <a:lnSpc>
                <a:spcPct val="90000"/>
              </a:lnSpc>
              <a:spcBef>
                <a:spcPts val="1200"/>
              </a:spcBef>
              <a:buClr>
                <a:srgbClr val="9E3611"/>
              </a:buClr>
              <a:buSzPct val="85000"/>
              <a:buFont typeface="Wingdings" charset="2"/>
              <a:buChar char=""/>
            </a:pPr>
            <a:r>
              <a:rPr lang="en-US" altLang="en-US" sz="2000" dirty="0">
                <a:solidFill>
                  <a:schemeClr val="tx1"/>
                </a:solidFill>
                <a:latin typeface="Calibri" panose="020F0502020204030204" pitchFamily="34" charset="0"/>
                <a:cs typeface="Calibri" panose="020F0502020204030204" pitchFamily="34" charset="0"/>
              </a:rPr>
              <a:t>All of these also suggest that there is an increase in WIP Capital as supported by the Fund flow analysis as well.</a:t>
            </a:r>
          </a:p>
          <a:p>
            <a:pPr eaLnBrk="1" hangingPunct="1">
              <a:lnSpc>
                <a:spcPct val="90000"/>
              </a:lnSpc>
              <a:spcBef>
                <a:spcPts val="1200"/>
              </a:spcBef>
              <a:buClr>
                <a:srgbClr val="9E3611"/>
              </a:buClr>
              <a:buSzPct val="85000"/>
              <a:buFont typeface="Wingdings" charset="2"/>
              <a:buChar char=""/>
            </a:pPr>
            <a:r>
              <a:rPr lang="en-US" altLang="en-US" sz="2000" dirty="0">
                <a:solidFill>
                  <a:srgbClr val="FF0000"/>
                </a:solidFill>
                <a:latin typeface="Calibri" panose="020F0502020204030204" pitchFamily="34" charset="0"/>
                <a:cs typeface="Calibri" panose="020F0502020204030204" pitchFamily="34" charset="0"/>
              </a:rPr>
              <a:t>The Cash conversion cycle – time taken to realize capital employed into sales has increased from 10 days to 40 days over the last five years</a:t>
            </a:r>
          </a:p>
          <a:p>
            <a:pPr eaLnBrk="1" hangingPunct="1">
              <a:lnSpc>
                <a:spcPct val="90000"/>
              </a:lnSpc>
              <a:spcBef>
                <a:spcPts val="1200"/>
              </a:spcBef>
              <a:buClr>
                <a:srgbClr val="9E3611"/>
              </a:buClr>
              <a:buSzPct val="85000"/>
              <a:buFont typeface="Wingdings" charset="2"/>
              <a:buChar char=""/>
            </a:pPr>
            <a:r>
              <a:rPr lang="en-US" altLang="en-US" sz="2000" dirty="0">
                <a:solidFill>
                  <a:schemeClr val="tx1"/>
                </a:solidFill>
                <a:latin typeface="Calibri" panose="020F0502020204030204" pitchFamily="34" charset="0"/>
                <a:cs typeface="Calibri" panose="020F0502020204030204" pitchFamily="34" charset="0"/>
              </a:rPr>
              <a:t>Return on Asset, Equity and Capital Employed have all been on the decline indicating that the assets and funds are under utilized. This is directly supported by the fact that the orders have decreased considerably over the years.</a:t>
            </a:r>
          </a:p>
          <a:p>
            <a:pPr eaLnBrk="1" hangingPunct="1">
              <a:lnSpc>
                <a:spcPct val="90000"/>
              </a:lnSpc>
              <a:spcBef>
                <a:spcPts val="1200"/>
              </a:spcBef>
              <a:buClr>
                <a:srgbClr val="9E3611"/>
              </a:buClr>
              <a:buSzPct val="85000"/>
              <a:buFont typeface="Wingdings" charset="2"/>
              <a:buChar char=""/>
            </a:pPr>
            <a:r>
              <a:rPr lang="en-US" altLang="en-US" sz="2000" dirty="0">
                <a:solidFill>
                  <a:schemeClr val="tx1"/>
                </a:solidFill>
                <a:latin typeface="Calibri" panose="020F0502020204030204" pitchFamily="34" charset="0"/>
                <a:cs typeface="Calibri" panose="020F0502020204030204" pitchFamily="34" charset="0"/>
              </a:rPr>
              <a:t>The positive fact is that PAT margin has been consistently maintained. </a:t>
            </a:r>
          </a:p>
          <a:p>
            <a:pPr eaLnBrk="1" hangingPunct="1">
              <a:lnSpc>
                <a:spcPct val="90000"/>
              </a:lnSpc>
              <a:spcBef>
                <a:spcPts val="1200"/>
              </a:spcBef>
              <a:buClrTx/>
              <a:buFontTx/>
              <a:buNone/>
            </a:pPr>
            <a:endParaRPr lang="en-US" altLang="en-US" sz="2000" dirty="0">
              <a:solidFill>
                <a:srgbClr val="000000"/>
              </a:solidFill>
              <a:latin typeface="Rockwell" charset="0"/>
            </a:endParaRPr>
          </a:p>
        </p:txBody>
      </p:sp>
      <p:sp>
        <p:nvSpPr>
          <p:cNvPr id="10242" name="Text Box 2"/>
          <p:cNvSpPr txBox="1">
            <a:spLocks noChangeArrowheads="1"/>
          </p:cNvSpPr>
          <p:nvPr/>
        </p:nvSpPr>
        <p:spPr bwMode="auto">
          <a:xfrm>
            <a:off x="1069975" y="-99392"/>
            <a:ext cx="10058400" cy="1217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Noto Sans CJK SC Regular" charset="0"/>
                <a:cs typeface="Noto Sans CJK SC Regular" charset="0"/>
              </a:defRPr>
            </a:lvl9pPr>
          </a:lstStyle>
          <a:p>
            <a:pPr eaLnBrk="1" hangingPunct="1">
              <a:lnSpc>
                <a:spcPct val="90000"/>
              </a:lnSpc>
              <a:buSzPct val="100000"/>
              <a:defRPr/>
            </a:pPr>
            <a:r>
              <a:rPr lang="en-US" altLang="en-US" sz="4400">
                <a:latin typeface="Calibri" panose="020F0502020204030204" pitchFamily="34" charset="0"/>
                <a:cs typeface="Calibri" panose="020F0502020204030204" pitchFamily="34" charset="0"/>
              </a:rPr>
              <a:t>RATIO ANALYSIS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457200" y="4627563"/>
            <a:ext cx="4230688"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9pPr>
          </a:lstStyle>
          <a:p>
            <a:pPr eaLnBrk="1" hangingPunct="1">
              <a:spcBef>
                <a:spcPts val="1200"/>
              </a:spcBef>
              <a:buSzPct val="100000"/>
              <a:defRPr/>
            </a:pPr>
            <a:r>
              <a:rPr lang="en-US" altLang="en-US" sz="2000" i="1" dirty="0">
                <a:solidFill>
                  <a:schemeClr val="tx1"/>
                </a:solidFill>
                <a:latin typeface="Calibri" panose="020F0502020204030204" pitchFamily="34" charset="0"/>
                <a:cs typeface="Calibri" panose="020F0502020204030204" pitchFamily="34" charset="0"/>
              </a:rPr>
              <a:t>The trend above shows that Biocon has been steadily increasing its ability to pay off its current debts with quick assets only.</a:t>
            </a:r>
          </a:p>
        </p:txBody>
      </p:sp>
      <p:sp>
        <p:nvSpPr>
          <p:cNvPr id="11268" name="Rectangle 4"/>
          <p:cNvSpPr>
            <a:spLocks noChangeArrowheads="1"/>
          </p:cNvSpPr>
          <p:nvPr/>
        </p:nvSpPr>
        <p:spPr bwMode="auto">
          <a:xfrm>
            <a:off x="5551488" y="4687094"/>
            <a:ext cx="5576887"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9pPr>
          </a:lstStyle>
          <a:p>
            <a:pPr eaLnBrk="1" hangingPunct="1">
              <a:spcBef>
                <a:spcPts val="1200"/>
              </a:spcBef>
              <a:buSzPct val="100000"/>
              <a:defRPr/>
            </a:pPr>
            <a:r>
              <a:rPr lang="en-IN" altLang="en-US" i="1" dirty="0">
                <a:solidFill>
                  <a:srgbClr val="FF0000"/>
                </a:solidFill>
                <a:latin typeface="Georgia" charset="0"/>
              </a:rPr>
              <a:t> </a:t>
            </a:r>
            <a:r>
              <a:rPr lang="en-IN" altLang="en-US" sz="2000" i="1" dirty="0">
                <a:solidFill>
                  <a:schemeClr val="tx1"/>
                </a:solidFill>
                <a:latin typeface="Calibri" panose="020F0502020204030204" pitchFamily="34" charset="0"/>
                <a:cs typeface="Calibri" panose="020F0502020204030204" pitchFamily="34" charset="0"/>
              </a:rPr>
              <a:t>The average current ratio over the last 5 financial years has been 1.04 times which indicates that the Company has been maintaining sufficient cash to meet its short term obligations.</a:t>
            </a:r>
          </a:p>
        </p:txBody>
      </p:sp>
      <p:sp>
        <p:nvSpPr>
          <p:cNvPr id="11271" name="Rectangle 7"/>
          <p:cNvSpPr>
            <a:spLocks noChangeArrowheads="1"/>
          </p:cNvSpPr>
          <p:nvPr/>
        </p:nvSpPr>
        <p:spPr bwMode="auto">
          <a:xfrm>
            <a:off x="587375" y="11113"/>
            <a:ext cx="11604625" cy="1217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9pPr>
          </a:lstStyle>
          <a:p>
            <a:pPr eaLnBrk="1" hangingPunct="1">
              <a:lnSpc>
                <a:spcPct val="90000"/>
              </a:lnSpc>
              <a:buSzPct val="100000"/>
              <a:defRPr/>
            </a:pPr>
            <a:r>
              <a:rPr lang="en-IN" altLang="en-US" sz="4000" dirty="0">
                <a:latin typeface="Calibri" panose="020F0502020204030204" pitchFamily="34" charset="0"/>
                <a:cs typeface="Calibri" panose="020F0502020204030204" pitchFamily="34" charset="0"/>
              </a:rPr>
              <a:t>RATIO ANALYSIS – LIQUIDITY RATIOS</a:t>
            </a:r>
          </a:p>
        </p:txBody>
      </p:sp>
      <p:pic>
        <p:nvPicPr>
          <p:cNvPr id="5" name="Picture 4">
            <a:extLst>
              <a:ext uri="{FF2B5EF4-FFF2-40B4-BE49-F238E27FC236}">
                <a16:creationId xmlns:a16="http://schemas.microsoft.com/office/drawing/2014/main" id="{985CDEE4-0945-4AAE-9CA2-180EDFA4B70D}"/>
              </a:ext>
            </a:extLst>
          </p:cNvPr>
          <p:cNvPicPr>
            <a:picLocks noChangeAspect="1"/>
          </p:cNvPicPr>
          <p:nvPr/>
        </p:nvPicPr>
        <p:blipFill>
          <a:blip r:embed="rId3"/>
          <a:stretch>
            <a:fillRect/>
          </a:stretch>
        </p:blipFill>
        <p:spPr>
          <a:xfrm>
            <a:off x="62557" y="1640681"/>
            <a:ext cx="751483" cy="1428279"/>
          </a:xfrm>
          <a:prstGeom prst="rect">
            <a:avLst/>
          </a:prstGeom>
        </p:spPr>
      </p:pic>
      <p:pic>
        <p:nvPicPr>
          <p:cNvPr id="20" name="Picture 19">
            <a:extLst>
              <a:ext uri="{FF2B5EF4-FFF2-40B4-BE49-F238E27FC236}">
                <a16:creationId xmlns:a16="http://schemas.microsoft.com/office/drawing/2014/main" id="{486D6D73-3603-4E6C-99B8-B1DDBC2BF258}"/>
              </a:ext>
            </a:extLst>
          </p:cNvPr>
          <p:cNvPicPr>
            <a:picLocks noChangeAspect="1"/>
          </p:cNvPicPr>
          <p:nvPr/>
        </p:nvPicPr>
        <p:blipFill>
          <a:blip r:embed="rId3"/>
          <a:stretch>
            <a:fillRect/>
          </a:stretch>
        </p:blipFill>
        <p:spPr>
          <a:xfrm>
            <a:off x="5808762" y="1844824"/>
            <a:ext cx="751483" cy="1428279"/>
          </a:xfrm>
          <a:prstGeom prst="rect">
            <a:avLst/>
          </a:prstGeom>
        </p:spPr>
      </p:pic>
      <p:graphicFrame>
        <p:nvGraphicFramePr>
          <p:cNvPr id="21" name="Chart 20">
            <a:extLst>
              <a:ext uri="{FF2B5EF4-FFF2-40B4-BE49-F238E27FC236}">
                <a16:creationId xmlns:a16="http://schemas.microsoft.com/office/drawing/2014/main" id="{51E27B19-F2BD-452D-958C-335C7EF571FD}"/>
              </a:ext>
            </a:extLst>
          </p:cNvPr>
          <p:cNvGraphicFramePr>
            <a:graphicFrameLocks/>
          </p:cNvGraphicFramePr>
          <p:nvPr>
            <p:extLst>
              <p:ext uri="{D42A27DB-BD31-4B8C-83A1-F6EECF244321}">
                <p14:modId xmlns:p14="http://schemas.microsoft.com/office/powerpoint/2010/main" val="308764785"/>
              </p:ext>
            </p:extLst>
          </p:nvPr>
        </p:nvGraphicFramePr>
        <p:xfrm>
          <a:off x="6830489" y="1586309"/>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Chart 22">
            <a:extLst>
              <a:ext uri="{FF2B5EF4-FFF2-40B4-BE49-F238E27FC236}">
                <a16:creationId xmlns:a16="http://schemas.microsoft.com/office/drawing/2014/main" id="{ACDC943A-7DD7-490B-B36D-2FFA28D9E075}"/>
              </a:ext>
            </a:extLst>
          </p:cNvPr>
          <p:cNvGraphicFramePr>
            <a:graphicFrameLocks/>
          </p:cNvGraphicFramePr>
          <p:nvPr>
            <p:extLst>
              <p:ext uri="{D42A27DB-BD31-4B8C-83A1-F6EECF244321}">
                <p14:modId xmlns:p14="http://schemas.microsoft.com/office/powerpoint/2010/main" val="390679254"/>
              </p:ext>
            </p:extLst>
          </p:nvPr>
        </p:nvGraphicFramePr>
        <p:xfrm>
          <a:off x="773311" y="1525695"/>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874838" y="4911725"/>
            <a:ext cx="5427662" cy="81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Noto Sans CJK SC Regular" charset="0"/>
                <a:cs typeface="Noto Sans CJK SC Regular" charset="0"/>
              </a:defRPr>
            </a:lvl9pPr>
          </a:lstStyle>
          <a:p>
            <a:pPr eaLnBrk="1" hangingPunct="1">
              <a:spcBef>
                <a:spcPts val="1200"/>
              </a:spcBef>
              <a:buSzPct val="100000"/>
              <a:defRPr/>
            </a:pPr>
            <a:r>
              <a:rPr lang="en-US" altLang="en-US" sz="2000" i="1" dirty="0">
                <a:solidFill>
                  <a:schemeClr val="tx1"/>
                </a:solidFill>
                <a:latin typeface="Calibri" panose="020F0502020204030204" pitchFamily="34" charset="0"/>
                <a:cs typeface="Calibri" panose="020F0502020204030204" pitchFamily="34" charset="0"/>
              </a:rPr>
              <a:t>Net Profit Margin trend indicates that company profits have increased over the last 5 year period.</a:t>
            </a:r>
          </a:p>
        </p:txBody>
      </p:sp>
      <p:sp>
        <p:nvSpPr>
          <p:cNvPr id="12291" name="Freeform 3"/>
          <p:cNvSpPr>
            <a:spLocks noChangeArrowheads="1"/>
          </p:cNvSpPr>
          <p:nvPr/>
        </p:nvSpPr>
        <p:spPr bwMode="auto">
          <a:xfrm>
            <a:off x="736600" y="1452563"/>
            <a:ext cx="762000" cy="519112"/>
          </a:xfrm>
          <a:custGeom>
            <a:avLst/>
            <a:gdLst>
              <a:gd name="G0" fmla="+- 7331 0 0"/>
              <a:gd name="G1" fmla="+- 1 0 0"/>
              <a:gd name="G2" fmla="+- 1 0 0"/>
              <a:gd name="G3" fmla="+- 1 0 0"/>
              <a:gd name="G4" fmla="+- 1 0 0"/>
              <a:gd name="G5" fmla="+- 1 0 0"/>
              <a:gd name="G6" fmla="+- 59650 0 0"/>
              <a:gd name="G7" fmla="+- 7331 0 0"/>
              <a:gd name="T0" fmla="*/ 762000 w 762000"/>
              <a:gd name="T1" fmla="*/ 259556 h 519112"/>
              <a:gd name="T2" fmla="*/ 381000 w 762000"/>
              <a:gd name="T3" fmla="*/ 519112 h 519112"/>
              <a:gd name="T4" fmla="*/ 0 w 762000"/>
              <a:gd name="T5" fmla="*/ 259556 h 519112"/>
              <a:gd name="T6" fmla="*/ 381000 w 762000"/>
              <a:gd name="T7" fmla="*/ 0 h 519112"/>
              <a:gd name="T8" fmla="*/ 0 w 762000"/>
              <a:gd name="T9" fmla="*/ 0 h 519112"/>
              <a:gd name="T10" fmla="*/ 762000 w 762000"/>
              <a:gd name="T11" fmla="*/ 519112 h 519112"/>
            </a:gdLst>
            <a:ahLst/>
            <a:cxnLst>
              <a:cxn ang="0">
                <a:pos x="T0" y="T1"/>
              </a:cxn>
              <a:cxn ang="0">
                <a:pos x="T2" y="T3"/>
              </a:cxn>
              <a:cxn ang="0">
                <a:pos x="T4" y="T5"/>
              </a:cxn>
              <a:cxn ang="0">
                <a:pos x="T6" y="T7"/>
              </a:cxn>
            </a:cxnLst>
            <a:rect l="T8" t="T9" r="T10" b="T11"/>
            <a:pathLst>
              <a:path w="762000" h="519112">
                <a:moveTo>
                  <a:pt x="0" y="7331"/>
                </a:moveTo>
                <a:lnTo>
                  <a:pt x="2093" y="7331"/>
                </a:lnTo>
                <a:lnTo>
                  <a:pt x="2093" y="0"/>
                </a:lnTo>
                <a:lnTo>
                  <a:pt x="2117" y="722"/>
                </a:lnTo>
                <a:lnTo>
                  <a:pt x="2093" y="1443"/>
                </a:lnTo>
                <a:lnTo>
                  <a:pt x="2093" y="-5887"/>
                </a:lnTo>
                <a:lnTo>
                  <a:pt x="0" y="-5887"/>
                </a:lnTo>
                <a:lnTo>
                  <a:pt x="0" y="7331"/>
                </a:lnTo>
                <a:close/>
              </a:path>
            </a:pathLst>
          </a:custGeom>
          <a:solidFill>
            <a:srgbClr val="FFC000"/>
          </a:solidFill>
          <a:ln w="12600" cap="flat">
            <a:solidFill>
              <a:srgbClr val="9C351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defRPr/>
            </a:pPr>
            <a:endParaRPr lang="en-US">
              <a:ea typeface="+mn-ea"/>
              <a:cs typeface="+mn-cs"/>
            </a:endParaRPr>
          </a:p>
        </p:txBody>
      </p:sp>
      <p:sp>
        <p:nvSpPr>
          <p:cNvPr id="12292" name="Rectangle 4"/>
          <p:cNvSpPr>
            <a:spLocks noChangeArrowheads="1"/>
          </p:cNvSpPr>
          <p:nvPr/>
        </p:nvSpPr>
        <p:spPr bwMode="auto">
          <a:xfrm>
            <a:off x="614363" y="11113"/>
            <a:ext cx="11577637" cy="1217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 pos="9883775" algn="l"/>
                <a:tab pos="10333038" algn="l"/>
                <a:tab pos="10782300" algn="l"/>
                <a:tab pos="11231563" algn="l"/>
              </a:tabLst>
              <a:defRPr>
                <a:solidFill>
                  <a:srgbClr val="000000"/>
                </a:solidFill>
                <a:latin typeface="Arial" charset="0"/>
                <a:ea typeface="Noto Sans CJK SC Regular" charset="0"/>
                <a:cs typeface="Noto Sans CJK SC Regular" charset="0"/>
              </a:defRPr>
            </a:lvl9pPr>
          </a:lstStyle>
          <a:p>
            <a:pPr eaLnBrk="1" hangingPunct="1">
              <a:lnSpc>
                <a:spcPct val="90000"/>
              </a:lnSpc>
              <a:buSzPct val="100000"/>
              <a:defRPr/>
            </a:pPr>
            <a:r>
              <a:rPr lang="en-IN" altLang="en-US" sz="4000" dirty="0">
                <a:latin typeface="Calibri" panose="020F0502020204030204" pitchFamily="34" charset="0"/>
                <a:cs typeface="Calibri" panose="020F0502020204030204" pitchFamily="34" charset="0"/>
              </a:rPr>
              <a:t>RATIO ANALYSIS – PROFITABILITY Ratios</a:t>
            </a:r>
          </a:p>
        </p:txBody>
      </p:sp>
      <p:pic>
        <p:nvPicPr>
          <p:cNvPr id="7" name="Picture 6">
            <a:extLst>
              <a:ext uri="{FF2B5EF4-FFF2-40B4-BE49-F238E27FC236}">
                <a16:creationId xmlns:a16="http://schemas.microsoft.com/office/drawing/2014/main" id="{FD48E5DB-D79B-40FB-9180-4442155482BC}"/>
              </a:ext>
            </a:extLst>
          </p:cNvPr>
          <p:cNvPicPr>
            <a:picLocks noChangeAspect="1"/>
          </p:cNvPicPr>
          <p:nvPr/>
        </p:nvPicPr>
        <p:blipFill>
          <a:blip r:embed="rId3"/>
          <a:stretch>
            <a:fillRect/>
          </a:stretch>
        </p:blipFill>
        <p:spPr>
          <a:xfrm>
            <a:off x="1344266" y="1451819"/>
            <a:ext cx="1436043" cy="1616397"/>
          </a:xfrm>
          <a:prstGeom prst="rect">
            <a:avLst/>
          </a:prstGeom>
        </p:spPr>
      </p:pic>
      <p:graphicFrame>
        <p:nvGraphicFramePr>
          <p:cNvPr id="8" name="Chart 7">
            <a:extLst>
              <a:ext uri="{FF2B5EF4-FFF2-40B4-BE49-F238E27FC236}">
                <a16:creationId xmlns:a16="http://schemas.microsoft.com/office/drawing/2014/main" id="{F4C601CC-D315-4108-ABA4-0170AF05459C}"/>
              </a:ext>
            </a:extLst>
          </p:cNvPr>
          <p:cNvGraphicFramePr>
            <a:graphicFrameLocks/>
          </p:cNvGraphicFramePr>
          <p:nvPr>
            <p:extLst>
              <p:ext uri="{D42A27DB-BD31-4B8C-83A1-F6EECF244321}">
                <p14:modId xmlns:p14="http://schemas.microsoft.com/office/powerpoint/2010/main" val="39444176"/>
              </p:ext>
            </p:extLst>
          </p:nvPr>
        </p:nvGraphicFramePr>
        <p:xfrm>
          <a:off x="3144466" y="1451818"/>
          <a:ext cx="5904656" cy="320131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465</TotalTime>
  <Words>1812</Words>
  <Application>Microsoft Office PowerPoint</Application>
  <PresentationFormat>Custom</PresentationFormat>
  <Paragraphs>407</Paragraphs>
  <Slides>15</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Calibri</vt:lpstr>
      <vt:lpstr>DejaVu Sans</vt:lpstr>
      <vt:lpstr>Georgia</vt:lpstr>
      <vt:lpstr>Gill Sans MT</vt:lpstr>
      <vt:lpstr>Noto Sans CJK SC Regular</vt:lpstr>
      <vt:lpstr>Rockwell</vt:lpstr>
      <vt:lpstr>Rockwell Condensed</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sambangi naveenkumar</cp:lastModifiedBy>
  <cp:revision>94</cp:revision>
  <cp:lastPrinted>1601-01-01T00:00:00Z</cp:lastPrinted>
  <dcterms:created xsi:type="dcterms:W3CDTF">2018-05-25T17:55:56Z</dcterms:created>
  <dcterms:modified xsi:type="dcterms:W3CDTF">2018-05-26T12:19:31Z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25</vt:r8>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r8>25</vt:r8>
  </property>
</Properties>
</file>