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hknpmGve4jgcZ0bPHckixKLy0m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7.xml"/><Relationship Id="rId33" Type="http://schemas.openxmlformats.org/officeDocument/2006/relationships/font" Target="fonts/Lato-regular.fntdata"/><Relationship Id="rId10" Type="http://schemas.openxmlformats.org/officeDocument/2006/relationships/slide" Target="slides/slide6.xml"/><Relationship Id="rId32" Type="http://schemas.openxmlformats.org/officeDocument/2006/relationships/font" Target="fonts/Raleway-boldItalic.fntdata"/><Relationship Id="rId13" Type="http://schemas.openxmlformats.org/officeDocument/2006/relationships/slide" Target="slides/slide9.xml"/><Relationship Id="rId35" Type="http://schemas.openxmlformats.org/officeDocument/2006/relationships/font" Target="fonts/Lato-italic.fntdata"/><Relationship Id="rId12" Type="http://schemas.openxmlformats.org/officeDocument/2006/relationships/slide" Target="slides/slide8.xml"/><Relationship Id="rId34" Type="http://schemas.openxmlformats.org/officeDocument/2006/relationships/font" Target="fonts/Lato-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La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2c2a834d0_0_5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2c2a834d0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6cce9228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6cce922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2c2a834d0_0_6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2c2a834d0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2c2a834d0_0_6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2c2a834d0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Tool Kit</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2c2a834d0_0_4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2c2a834d0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2c2a834d0_0_6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2c2a834d0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2c2a834d0_0_4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2c2a834d0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t/>
            </a:r>
            <a:endParaRPr sz="1700">
              <a:solidFill>
                <a:srgbClr val="595959"/>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2c2a834d0_0_4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2c2a834d0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2c2a834d0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2c2a834d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2c2a834d0_0_4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2c2a834d0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31831b98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31831b9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2c2a834d0_0_5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2c2a834d0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e6cce92286_0_67"/>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e6cce92286_0_67"/>
          <p:cNvGrpSpPr/>
          <p:nvPr/>
        </p:nvGrpSpPr>
        <p:grpSpPr>
          <a:xfrm>
            <a:off x="1107036" y="1588427"/>
            <a:ext cx="994316" cy="61102"/>
            <a:chOff x="4580561" y="2589004"/>
            <a:chExt cx="1064464" cy="25200"/>
          </a:xfrm>
        </p:grpSpPr>
        <p:sp>
          <p:nvSpPr>
            <p:cNvPr id="12" name="Google Shape;12;ge6cce92286_0_6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e6cce92286_0_6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e6cce92286_0_67"/>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ge6cce92286_0_67"/>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e6cce92286_0_6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e6cce92286_0_131"/>
          <p:cNvGrpSpPr/>
          <p:nvPr/>
        </p:nvGrpSpPr>
        <p:grpSpPr>
          <a:xfrm>
            <a:off x="1107036" y="5558926"/>
            <a:ext cx="994316" cy="61102"/>
            <a:chOff x="4580561" y="2589004"/>
            <a:chExt cx="1064464" cy="25200"/>
          </a:xfrm>
        </p:grpSpPr>
        <p:sp>
          <p:nvSpPr>
            <p:cNvPr id="75" name="Google Shape;75;ge6cce92286_0_13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e6cce92286_0_13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e6cce92286_0_13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e6cce92286_0_13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ge6cce92286_0_13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e6cce92286_0_13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e6cce92286_0_140"/>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lvl1pPr lvl="0" rtl="0" algn="l">
              <a:lnSpc>
                <a:spcPct val="80000"/>
              </a:lnSpc>
              <a:spcBef>
                <a:spcPts val="0"/>
              </a:spcBef>
              <a:spcAft>
                <a:spcPts val="0"/>
              </a:spcAft>
              <a:buClr>
                <a:srgbClr val="0C0C0C"/>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ge6cce92286_0_140"/>
          <p:cNvSpPr txBox="1"/>
          <p:nvPr>
            <p:ph idx="1" type="body"/>
          </p:nvPr>
        </p:nvSpPr>
        <p:spPr>
          <a:xfrm>
            <a:off x="1024128" y="2286000"/>
            <a:ext cx="9720000" cy="40233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200"/>
              </a:spcBef>
              <a:spcAft>
                <a:spcPts val="0"/>
              </a:spcAft>
              <a:buSzPts val="1800"/>
              <a:buChar char="●"/>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85" name="Google Shape;85;ge6cce92286_0_140"/>
          <p:cNvSpPr txBox="1"/>
          <p:nvPr>
            <p:ph idx="10" type="dt"/>
          </p:nvPr>
        </p:nvSpPr>
        <p:spPr>
          <a:xfrm>
            <a:off x="1024129" y="6470704"/>
            <a:ext cx="21540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e6cce92286_0_140"/>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ge6cce92286_0_140"/>
          <p:cNvSpPr txBox="1"/>
          <p:nvPr>
            <p:ph idx="12" type="sldNum"/>
          </p:nvPr>
        </p:nvSpPr>
        <p:spPr>
          <a:xfrm>
            <a:off x="10837333" y="6470704"/>
            <a:ext cx="973800" cy="274200"/>
          </a:xfrm>
          <a:prstGeom prst="rect">
            <a:avLst/>
          </a:prstGeom>
          <a:noFill/>
          <a:ln>
            <a:noFill/>
          </a:ln>
        </p:spPr>
        <p:txBody>
          <a:bodyPr anchorCtr="0" anchor="ctr" bIns="45700" lIns="91425" spcFirstLastPara="1" rIns="91425" wrap="square" tIns="45700">
            <a:normAutofit lnSpcReduction="10000"/>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e6cce92286_0_75"/>
          <p:cNvGrpSpPr/>
          <p:nvPr/>
        </p:nvGrpSpPr>
        <p:grpSpPr>
          <a:xfrm>
            <a:off x="1107036" y="1588427"/>
            <a:ext cx="994316" cy="61102"/>
            <a:chOff x="4580561" y="2589004"/>
            <a:chExt cx="1064464" cy="25200"/>
          </a:xfrm>
        </p:grpSpPr>
        <p:sp>
          <p:nvSpPr>
            <p:cNvPr id="19" name="Google Shape;19;ge6cce92286_0_7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e6cce92286_0_7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e6cce92286_0_75"/>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e6cce92286_0_7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e6cce92286_0_8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e6cce92286_0_81"/>
          <p:cNvGrpSpPr/>
          <p:nvPr/>
        </p:nvGrpSpPr>
        <p:grpSpPr>
          <a:xfrm>
            <a:off x="1107036" y="1588427"/>
            <a:ext cx="994316" cy="61102"/>
            <a:chOff x="4580561" y="2589004"/>
            <a:chExt cx="1064464" cy="25200"/>
          </a:xfrm>
        </p:grpSpPr>
        <p:sp>
          <p:nvSpPr>
            <p:cNvPr id="26" name="Google Shape;26;ge6cce92286_0_8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e6cce92286_0_8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e6cce92286_0_81"/>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ge6cce92286_0_81"/>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e6cce92286_0_8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e6cce92286_0_8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e6cce92286_0_89"/>
          <p:cNvGrpSpPr/>
          <p:nvPr/>
        </p:nvGrpSpPr>
        <p:grpSpPr>
          <a:xfrm>
            <a:off x="1107036" y="1588427"/>
            <a:ext cx="994316" cy="61102"/>
            <a:chOff x="4580561" y="2589004"/>
            <a:chExt cx="1064464" cy="25200"/>
          </a:xfrm>
        </p:grpSpPr>
        <p:sp>
          <p:nvSpPr>
            <p:cNvPr id="34" name="Google Shape;34;ge6cce92286_0_8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e6cce92286_0_8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e6cce92286_0_89"/>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ge6cce92286_0_89"/>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ge6cce92286_0_89"/>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ge6cce92286_0_8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e6cce92286_0_9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e6cce92286_0_98"/>
          <p:cNvGrpSpPr/>
          <p:nvPr/>
        </p:nvGrpSpPr>
        <p:grpSpPr>
          <a:xfrm>
            <a:off x="1107036" y="1588427"/>
            <a:ext cx="994316" cy="61102"/>
            <a:chOff x="4580561" y="2589004"/>
            <a:chExt cx="1064464" cy="25200"/>
          </a:xfrm>
        </p:grpSpPr>
        <p:sp>
          <p:nvSpPr>
            <p:cNvPr id="43" name="Google Shape;43;ge6cce92286_0_9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e6cce92286_0_9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e6cce92286_0_98"/>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ge6cce92286_0_9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e6cce92286_0_10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e6cce92286_0_105"/>
          <p:cNvGrpSpPr/>
          <p:nvPr/>
        </p:nvGrpSpPr>
        <p:grpSpPr>
          <a:xfrm>
            <a:off x="1107036" y="1588427"/>
            <a:ext cx="994316" cy="61102"/>
            <a:chOff x="4580561" y="2589004"/>
            <a:chExt cx="1064464" cy="25200"/>
          </a:xfrm>
        </p:grpSpPr>
        <p:sp>
          <p:nvSpPr>
            <p:cNvPr id="50" name="Google Shape;50;ge6cce92286_0_10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e6cce92286_0_10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e6cce92286_0_105"/>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ge6cce92286_0_105"/>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e6cce92286_0_10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e6cce92286_0_113"/>
          <p:cNvGrpSpPr/>
          <p:nvPr/>
        </p:nvGrpSpPr>
        <p:grpSpPr>
          <a:xfrm>
            <a:off x="1107036" y="5558926"/>
            <a:ext cx="994316" cy="61102"/>
            <a:chOff x="4580561" y="2589004"/>
            <a:chExt cx="1064464" cy="25200"/>
          </a:xfrm>
        </p:grpSpPr>
        <p:sp>
          <p:nvSpPr>
            <p:cNvPr id="57" name="Google Shape;57;ge6cce92286_0_11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e6cce92286_0_11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e6cce92286_0_113"/>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e6cce92286_0_11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e6cce92286_0_11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e6cce92286_0_119"/>
          <p:cNvGrpSpPr/>
          <p:nvPr/>
        </p:nvGrpSpPr>
        <p:grpSpPr>
          <a:xfrm>
            <a:off x="1107036" y="1588427"/>
            <a:ext cx="994316" cy="61102"/>
            <a:chOff x="4580561" y="2589004"/>
            <a:chExt cx="1064464" cy="25200"/>
          </a:xfrm>
        </p:grpSpPr>
        <p:sp>
          <p:nvSpPr>
            <p:cNvPr id="64" name="Google Shape;64;ge6cce92286_0_11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e6cce92286_0_11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e6cce92286_0_11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ge6cce92286_0_11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e6cce92286_0_11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ge6cce92286_0_11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e6cce92286_0_128"/>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ge6cce92286_0_12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e6cce92286_0_6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ge6cce92286_0_6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e6cce92286_0_6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mailto:aerofinancehelp@colorado.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mailto:aerofinancehelp@colorado.ed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mailto:aerospace@colorado.ed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mailto:aerofinancehelp@colorado.edu" TargetMode="External"/><Relationship Id="rId4" Type="http://schemas.openxmlformats.org/officeDocument/2006/relationships/hyperlink" Target="mailto:Jacquelyn.Stang@Colorado.edu" TargetMode="External"/><Relationship Id="rId5" Type="http://schemas.openxmlformats.org/officeDocument/2006/relationships/hyperlink" Target="mailto:Kayla.vandegrift@Colorado.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mailto:aerofinancehelp@colorado.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972600" y="1763267"/>
            <a:ext cx="10250700" cy="221970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C0C0C"/>
              </a:buClr>
              <a:buSzPts val="5000"/>
              <a:buFont typeface="Twentieth Century"/>
              <a:buNone/>
            </a:pPr>
            <a:r>
              <a:rPr lang="en-US"/>
              <a:t>Senior Design Finance </a:t>
            </a:r>
            <a:endParaRPr/>
          </a:p>
        </p:txBody>
      </p:sp>
      <p:sp>
        <p:nvSpPr>
          <p:cNvPr id="93" name="Google Shape;93;p1"/>
          <p:cNvSpPr txBox="1"/>
          <p:nvPr>
            <p:ph idx="1" type="subTitle"/>
          </p:nvPr>
        </p:nvSpPr>
        <p:spPr>
          <a:xfrm>
            <a:off x="972837" y="4230533"/>
            <a:ext cx="10250700" cy="7215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Go to guide on rules for being a CFO</a:t>
            </a:r>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a2c2a834d0_0_596"/>
          <p:cNvSpPr txBox="1"/>
          <p:nvPr>
            <p:ph type="title"/>
          </p:nvPr>
        </p:nvSpPr>
        <p:spPr>
          <a:xfrm>
            <a:off x="415650" y="36641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Person of Interest- POI</a:t>
            </a:r>
            <a:endParaRPr/>
          </a:p>
        </p:txBody>
      </p:sp>
      <p:sp>
        <p:nvSpPr>
          <p:cNvPr id="144" name="Google Shape;144;ga2c2a834d0_0_596"/>
          <p:cNvSpPr txBox="1"/>
          <p:nvPr>
            <p:ph idx="1" type="body"/>
          </p:nvPr>
        </p:nvSpPr>
        <p:spPr>
          <a:xfrm>
            <a:off x="415650" y="1151399"/>
            <a:ext cx="11360700" cy="52824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US"/>
              <a:t>All CFOs will need to be set up as a Person of Interest (POI) with the department                                                                           (send email to </a:t>
            </a:r>
            <a:r>
              <a:rPr lang="en-US" u="sng">
                <a:solidFill>
                  <a:schemeClr val="hlink"/>
                </a:solidFill>
                <a:hlinkClick r:id="rId3"/>
              </a:rPr>
              <a:t>aerofinancehelp@colorado.edu</a:t>
            </a:r>
            <a:r>
              <a:rPr lang="en-US"/>
              <a:t> to alert us to whom your team assigned as the CFO).</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US"/>
              <a:t>When Choosing a CFO: </a:t>
            </a:r>
            <a:endParaRPr/>
          </a:p>
          <a:p>
            <a:pPr indent="0" lvl="0" marL="1371600" rtl="0" algn="l">
              <a:spcBef>
                <a:spcPts val="1600"/>
              </a:spcBef>
              <a:spcAft>
                <a:spcPts val="0"/>
              </a:spcAft>
              <a:buNone/>
            </a:pPr>
            <a:r>
              <a:rPr b="1" lang="en-US"/>
              <a:t>You will need a SSN or a TIN </a:t>
            </a:r>
            <a:r>
              <a:rPr lang="en-US"/>
              <a:t>to be set up as a POI.                                                                                                                        If you do not have either, your team will need to pick a new CFO.</a:t>
            </a:r>
            <a:endParaRPr/>
          </a:p>
          <a:p>
            <a:pPr indent="0" lvl="0" marL="0" rtl="0" algn="l">
              <a:spcBef>
                <a:spcPts val="1600"/>
              </a:spcBef>
              <a:spcAft>
                <a:spcPts val="1600"/>
              </a:spcAft>
              <a:buNone/>
            </a:pPr>
            <a:r>
              <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type="title"/>
          </p:nvPr>
        </p:nvSpPr>
        <p:spPr>
          <a:xfrm>
            <a:off x="1024125" y="210249"/>
            <a:ext cx="9720000" cy="806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35135"/>
              <a:buFont typeface="Twentieth Century"/>
              <a:buNone/>
            </a:pPr>
            <a:r>
              <a:rPr lang="en-US"/>
              <a:t>Procurement Card     </a:t>
            </a:r>
            <a:endParaRPr/>
          </a:p>
          <a:p>
            <a:pPr indent="0" lvl="0" marL="0" rtl="0" algn="l">
              <a:lnSpc>
                <a:spcPct val="80000"/>
              </a:lnSpc>
              <a:spcBef>
                <a:spcPts val="0"/>
              </a:spcBef>
              <a:spcAft>
                <a:spcPts val="0"/>
              </a:spcAft>
              <a:buClr>
                <a:srgbClr val="0C0C0C"/>
              </a:buClr>
              <a:buSzPct val="135135"/>
              <a:buFont typeface="Twentieth Century"/>
              <a:buNone/>
            </a:pPr>
            <a:r>
              <a:rPr lang="en-US"/>
              <a:t>AKA:P-card		</a:t>
            </a:r>
            <a:endParaRPr/>
          </a:p>
        </p:txBody>
      </p:sp>
      <p:sp>
        <p:nvSpPr>
          <p:cNvPr id="150" name="Google Shape;150;p3"/>
          <p:cNvSpPr txBox="1"/>
          <p:nvPr>
            <p:ph idx="1" type="body"/>
          </p:nvPr>
        </p:nvSpPr>
        <p:spPr>
          <a:xfrm>
            <a:off x="1024125" y="957200"/>
            <a:ext cx="9720000" cy="5239800"/>
          </a:xfrm>
          <a:prstGeom prst="rect">
            <a:avLst/>
          </a:prstGeom>
          <a:noFill/>
          <a:ln>
            <a:noFill/>
          </a:ln>
        </p:spPr>
        <p:txBody>
          <a:bodyPr anchorCtr="0" anchor="t" bIns="45700" lIns="45700" spcFirstLastPara="1" rIns="45700" wrap="square" tIns="45700">
            <a:normAutofit fontScale="77500" lnSpcReduction="20000"/>
          </a:bodyPr>
          <a:lstStyle/>
          <a:p>
            <a:pPr indent="-331946" lvl="0" marL="457200" rtl="0" algn="l">
              <a:lnSpc>
                <a:spcPct val="100000"/>
              </a:lnSpc>
              <a:spcBef>
                <a:spcPts val="1400"/>
              </a:spcBef>
              <a:spcAft>
                <a:spcPts val="0"/>
              </a:spcAft>
              <a:buSzPct val="100000"/>
              <a:buAutoNum type="arabicPeriod"/>
            </a:pPr>
            <a:r>
              <a:rPr lang="en-US" sz="2100"/>
              <a:t>Email your</a:t>
            </a:r>
            <a:r>
              <a:rPr lang="en-US" sz="2100"/>
              <a:t> team’s POI to </a:t>
            </a:r>
            <a:r>
              <a:rPr lang="en-US" sz="2100" u="sng">
                <a:solidFill>
                  <a:schemeClr val="hlink"/>
                </a:solidFill>
                <a:hlinkClick r:id="rId3"/>
              </a:rPr>
              <a:t>aerofinancehelp@colorado.edu</a:t>
            </a:r>
            <a:r>
              <a:rPr lang="en-US" sz="2100"/>
              <a:t> </a:t>
            </a:r>
            <a:endParaRPr sz="2100"/>
          </a:p>
          <a:p>
            <a:pPr indent="-331946" lvl="0" marL="457200" rtl="0" algn="l">
              <a:lnSpc>
                <a:spcPct val="100000"/>
              </a:lnSpc>
              <a:spcBef>
                <a:spcPts val="1400"/>
              </a:spcBef>
              <a:spcAft>
                <a:spcPts val="0"/>
              </a:spcAft>
              <a:buSzPct val="100000"/>
              <a:buAutoNum type="arabicPeriod"/>
            </a:pPr>
            <a:r>
              <a:rPr lang="en-US" sz="2100"/>
              <a:t>HR will send the POI a DocuSign - </a:t>
            </a:r>
            <a:r>
              <a:rPr b="1" lang="en-US" sz="2100"/>
              <a:t>Fill out completely!</a:t>
            </a:r>
            <a:endParaRPr b="1" sz="2100"/>
          </a:p>
          <a:p>
            <a:pPr indent="0" lvl="0" marL="914400" rtl="0" algn="l">
              <a:lnSpc>
                <a:spcPct val="100000"/>
              </a:lnSpc>
              <a:spcBef>
                <a:spcPts val="1400"/>
              </a:spcBef>
              <a:spcAft>
                <a:spcPts val="0"/>
              </a:spcAft>
              <a:buNone/>
            </a:pPr>
            <a:r>
              <a:t/>
            </a:r>
            <a:endParaRPr sz="454"/>
          </a:p>
          <a:p>
            <a:pPr indent="-331946" lvl="0" marL="457200" rtl="0" algn="l">
              <a:lnSpc>
                <a:spcPct val="100000"/>
              </a:lnSpc>
              <a:spcBef>
                <a:spcPts val="0"/>
              </a:spcBef>
              <a:spcAft>
                <a:spcPts val="0"/>
              </a:spcAft>
              <a:buSzPct val="100000"/>
              <a:buAutoNum type="arabicPeriod"/>
            </a:pPr>
            <a:r>
              <a:rPr lang="en-US" sz="2100"/>
              <a:t>After completing the HR DocuSign, the finance team will send you another DocuSign, for the  p-card application. </a:t>
            </a:r>
            <a:endParaRPr sz="2100"/>
          </a:p>
          <a:p>
            <a:pPr indent="0" lvl="0" marL="914400" rtl="0" algn="l">
              <a:lnSpc>
                <a:spcPct val="100000"/>
              </a:lnSpc>
              <a:spcBef>
                <a:spcPts val="0"/>
              </a:spcBef>
              <a:spcAft>
                <a:spcPts val="0"/>
              </a:spcAft>
              <a:buNone/>
            </a:pPr>
            <a:r>
              <a:rPr lang="en-US" sz="2100"/>
              <a:t>This form will have everything filled in for you already, so you will just need to agree to the terms and sign it. </a:t>
            </a:r>
            <a:endParaRPr sz="2100"/>
          </a:p>
          <a:p>
            <a:pPr indent="0" lvl="0" marL="914400" rtl="0" algn="l">
              <a:lnSpc>
                <a:spcPct val="100000"/>
              </a:lnSpc>
              <a:spcBef>
                <a:spcPts val="0"/>
              </a:spcBef>
              <a:spcAft>
                <a:spcPts val="0"/>
              </a:spcAft>
              <a:buNone/>
            </a:pPr>
            <a:r>
              <a:t/>
            </a:r>
            <a:endParaRPr sz="2100"/>
          </a:p>
          <a:p>
            <a:pPr indent="-331946" lvl="0" marL="457200" rtl="0" algn="l">
              <a:lnSpc>
                <a:spcPct val="100000"/>
              </a:lnSpc>
              <a:spcBef>
                <a:spcPts val="0"/>
              </a:spcBef>
              <a:spcAft>
                <a:spcPts val="0"/>
              </a:spcAft>
              <a:buSzPct val="100000"/>
              <a:buAutoNum type="arabicPeriod"/>
            </a:pPr>
            <a:r>
              <a:rPr lang="en-US" sz="2100"/>
              <a:t>Within a few days you should receive an email from Procurements about </a:t>
            </a:r>
            <a:r>
              <a:rPr b="1" lang="en-US" sz="2100" u="sng"/>
              <a:t>THREE</a:t>
            </a:r>
            <a:r>
              <a:rPr lang="en-US" sz="2100"/>
              <a:t> online classes you will need to take. </a:t>
            </a:r>
            <a:endParaRPr sz="2100"/>
          </a:p>
          <a:p>
            <a:pPr indent="0" lvl="0" marL="914400" rtl="0" algn="l">
              <a:lnSpc>
                <a:spcPct val="100000"/>
              </a:lnSpc>
              <a:spcBef>
                <a:spcPts val="0"/>
              </a:spcBef>
              <a:spcAft>
                <a:spcPts val="0"/>
              </a:spcAft>
              <a:buNone/>
            </a:pPr>
            <a:r>
              <a:rPr lang="en-US" sz="2100"/>
              <a:t>They will not order your card if you have not completed the classes.</a:t>
            </a:r>
            <a:endParaRPr sz="2100"/>
          </a:p>
          <a:p>
            <a:pPr indent="-331946" lvl="0" marL="457200" rtl="0" algn="l">
              <a:lnSpc>
                <a:spcPct val="100000"/>
              </a:lnSpc>
              <a:spcBef>
                <a:spcPts val="1400"/>
              </a:spcBef>
              <a:spcAft>
                <a:spcPts val="0"/>
              </a:spcAft>
              <a:buSzPct val="100000"/>
              <a:buAutoNum type="arabicPeriod"/>
            </a:pPr>
            <a:r>
              <a:rPr lang="en-US" sz="2100"/>
              <a:t>Take ALL THREE online classes</a:t>
            </a:r>
            <a:endParaRPr sz="2100"/>
          </a:p>
          <a:p>
            <a:pPr indent="-331946" lvl="0" marL="457200" rtl="0" algn="l">
              <a:lnSpc>
                <a:spcPct val="100000"/>
              </a:lnSpc>
              <a:spcBef>
                <a:spcPts val="0"/>
              </a:spcBef>
              <a:spcAft>
                <a:spcPts val="0"/>
              </a:spcAft>
              <a:buSzPct val="100000"/>
              <a:buAutoNum type="arabicPeriod"/>
            </a:pPr>
            <a:r>
              <a:rPr lang="en-US" sz="2100"/>
              <a:t>Procurement will process the request for your card.  It typically takes 10-14 business days for the P-Card to arrive at the building. You will receive an email from procurements when they have ordered it. </a:t>
            </a:r>
            <a:endParaRPr sz="2100"/>
          </a:p>
          <a:p>
            <a:pPr indent="0" lvl="0" marL="0" rtl="0" algn="l">
              <a:lnSpc>
                <a:spcPct val="100000"/>
              </a:lnSpc>
              <a:spcBef>
                <a:spcPts val="1400"/>
              </a:spcBef>
              <a:spcAft>
                <a:spcPts val="0"/>
              </a:spcAft>
              <a:buNone/>
            </a:pPr>
            <a:r>
              <a:rPr b="1" lang="en-US" sz="2100"/>
              <a:t>All cards must be sent to the aero building, not your home address</a:t>
            </a:r>
            <a:r>
              <a:rPr lang="en-US" sz="2100"/>
              <a:t>. </a:t>
            </a:r>
            <a:endParaRPr sz="2100"/>
          </a:p>
          <a:p>
            <a:pPr indent="0" lvl="0" marL="0" rtl="0" algn="l">
              <a:lnSpc>
                <a:spcPct val="100000"/>
              </a:lnSpc>
              <a:spcBef>
                <a:spcPts val="1400"/>
              </a:spcBef>
              <a:spcAft>
                <a:spcPts val="0"/>
              </a:spcAft>
              <a:buNone/>
            </a:pPr>
            <a:r>
              <a:rPr lang="en-US" sz="2100"/>
              <a:t>The only way you can receive your card before the spring semester is if your faculty advisor or Professor Jackson emails me with their approval for early purchasing.</a:t>
            </a:r>
            <a:endParaRPr sz="2100"/>
          </a:p>
          <a:p>
            <a:pPr indent="0" lvl="0" marL="0" rtl="0" algn="l">
              <a:lnSpc>
                <a:spcPct val="100000"/>
              </a:lnSpc>
              <a:spcBef>
                <a:spcPts val="1400"/>
              </a:spcBef>
              <a:spcAft>
                <a:spcPts val="0"/>
              </a:spcAft>
              <a:buNone/>
            </a:pPr>
            <a:r>
              <a:rPr lang="en-US" sz="2100"/>
              <a:t>To activate your p-card you will call the number on the back of the card and must </a:t>
            </a:r>
            <a:r>
              <a:rPr lang="en-US" sz="2100" u="sng"/>
              <a:t>use the aerospace building zip code 80303, and the last 4 digits of your EID/ POI number</a:t>
            </a:r>
            <a:r>
              <a:rPr lang="en-US" sz="2100"/>
              <a:t>. If you don’t know what this number is please email the finance team.        ***</a:t>
            </a:r>
            <a:r>
              <a:rPr b="1" lang="en-US" sz="2100"/>
              <a:t>DO NOT USE YOUR SSN</a:t>
            </a:r>
            <a:r>
              <a:rPr lang="en-US" sz="2100"/>
              <a:t>***</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e6cce92286_1_0"/>
          <p:cNvSpPr txBox="1"/>
          <p:nvPr>
            <p:ph idx="1" type="body"/>
          </p:nvPr>
        </p:nvSpPr>
        <p:spPr>
          <a:xfrm>
            <a:off x="1024125" y="669775"/>
            <a:ext cx="9720000" cy="5639400"/>
          </a:xfrm>
          <a:prstGeom prst="rect">
            <a:avLst/>
          </a:prstGeom>
        </p:spPr>
        <p:txBody>
          <a:bodyPr anchorCtr="0" anchor="t" bIns="45700" lIns="45700" spcFirstLastPara="1" rIns="45700" wrap="square" tIns="45700">
            <a:normAutofit lnSpcReduction="20000"/>
          </a:bodyPr>
          <a:lstStyle/>
          <a:p>
            <a:pPr indent="0" lvl="0" marL="0" rtl="0" algn="ctr">
              <a:spcBef>
                <a:spcPts val="1200"/>
              </a:spcBef>
              <a:spcAft>
                <a:spcPts val="0"/>
              </a:spcAft>
              <a:buNone/>
            </a:pPr>
            <a:r>
              <a:rPr lang="en-US"/>
              <a:t>Human Resources emails a </a:t>
            </a:r>
            <a:r>
              <a:rPr b="1" lang="en-US"/>
              <a:t>POI DocuSign</a:t>
            </a:r>
            <a:endParaRPr b="1"/>
          </a:p>
          <a:p>
            <a:pPr indent="0" lvl="0" marL="0" rtl="0" algn="ctr">
              <a:spcBef>
                <a:spcPts val="1200"/>
              </a:spcBef>
              <a:spcAft>
                <a:spcPts val="0"/>
              </a:spcAft>
              <a:buNone/>
            </a:pPr>
            <a:r>
              <a:t/>
            </a:r>
            <a:endParaRPr/>
          </a:p>
          <a:p>
            <a:pPr indent="0" lvl="0" marL="0" rtl="0" algn="ctr">
              <a:spcBef>
                <a:spcPts val="1200"/>
              </a:spcBef>
              <a:spcAft>
                <a:spcPts val="0"/>
              </a:spcAft>
              <a:buNone/>
            </a:pPr>
            <a:r>
              <a:rPr lang="en-US"/>
              <a:t>Complete and Submit</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US"/>
              <a:t>Finance Team emails a </a:t>
            </a:r>
            <a:r>
              <a:rPr b="1" lang="en-US"/>
              <a:t>DocuSign </a:t>
            </a:r>
            <a:r>
              <a:rPr b="1" lang="en-US"/>
              <a:t>P-Card Application </a:t>
            </a:r>
            <a:endParaRPr b="1"/>
          </a:p>
          <a:p>
            <a:pPr indent="0" lvl="0" marL="0" rtl="0" algn="ctr">
              <a:spcBef>
                <a:spcPts val="1200"/>
              </a:spcBef>
              <a:spcAft>
                <a:spcPts val="0"/>
              </a:spcAft>
              <a:buNone/>
            </a:pPr>
            <a:r>
              <a:t/>
            </a:r>
            <a:endParaRPr/>
          </a:p>
          <a:p>
            <a:pPr indent="0" lvl="0" marL="0" rtl="0" algn="ctr">
              <a:spcBef>
                <a:spcPts val="1200"/>
              </a:spcBef>
              <a:spcAft>
                <a:spcPts val="0"/>
              </a:spcAft>
              <a:buNone/>
            </a:pPr>
            <a:r>
              <a:rPr lang="en-US"/>
              <a:t>Agree to terms and sign</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b="1" lang="en-US"/>
              <a:t>3 Online Procurement Card Trainings</a:t>
            </a:r>
            <a:r>
              <a:rPr lang="en-US"/>
              <a:t> emailed</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US"/>
              <a:t>Complete all 3</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b="1" lang="en-US"/>
              <a:t>P-Card is Ordered</a:t>
            </a:r>
            <a:endParaRPr b="1"/>
          </a:p>
          <a:p>
            <a:pPr indent="0" lvl="0" marL="0" rtl="0" algn="ctr">
              <a:spcBef>
                <a:spcPts val="1200"/>
              </a:spcBef>
              <a:spcAft>
                <a:spcPts val="0"/>
              </a:spcAft>
              <a:buNone/>
            </a:pPr>
            <a:r>
              <a:t/>
            </a:r>
            <a:endParaRPr/>
          </a:p>
          <a:p>
            <a:pPr indent="0" lvl="0" marL="0" rtl="0" algn="ctr">
              <a:spcBef>
                <a:spcPts val="1200"/>
              </a:spcBef>
              <a:spcAft>
                <a:spcPts val="0"/>
              </a:spcAft>
              <a:buNone/>
            </a:pPr>
            <a:r>
              <a:rPr lang="en-US"/>
              <a:t>10-15 days later, the p-card will arrive in the building.  </a:t>
            </a:r>
            <a:endParaRPr/>
          </a:p>
          <a:p>
            <a:pPr indent="0" lvl="0" marL="0" rtl="0" algn="ctr">
              <a:spcBef>
                <a:spcPts val="1200"/>
              </a:spcBef>
              <a:spcAft>
                <a:spcPts val="200"/>
              </a:spcAft>
              <a:buNone/>
            </a:pPr>
            <a:r>
              <a:rPr lang="en-US"/>
              <a:t>Kayla Vandegrift will send an email notification once it arrives with info on how/when/where to pick up, </a:t>
            </a:r>
            <a:r>
              <a:rPr b="1" lang="en-US"/>
              <a:t>which is dependant on early fund </a:t>
            </a:r>
            <a:r>
              <a:rPr b="1" lang="en-US"/>
              <a:t>usage</a:t>
            </a:r>
            <a:r>
              <a:rPr b="1" lang="en-US"/>
              <a:t> approval via Jelliffe Jackson</a:t>
            </a:r>
            <a:r>
              <a:rPr lang="en-US"/>
              <a:t>.</a:t>
            </a:r>
            <a:endParaRPr/>
          </a:p>
        </p:txBody>
      </p:sp>
      <p:cxnSp>
        <p:nvCxnSpPr>
          <p:cNvPr id="156" name="Google Shape;156;ge6cce92286_1_0"/>
          <p:cNvCxnSpPr/>
          <p:nvPr/>
        </p:nvCxnSpPr>
        <p:spPr>
          <a:xfrm flipH="1">
            <a:off x="5877075" y="908575"/>
            <a:ext cx="2400" cy="3462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ge6cce92286_1_0"/>
          <p:cNvCxnSpPr/>
          <p:nvPr/>
        </p:nvCxnSpPr>
        <p:spPr>
          <a:xfrm flipH="1">
            <a:off x="5882925" y="1551475"/>
            <a:ext cx="2400" cy="3462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ge6cce92286_1_0"/>
          <p:cNvCxnSpPr/>
          <p:nvPr/>
        </p:nvCxnSpPr>
        <p:spPr>
          <a:xfrm flipH="1">
            <a:off x="5882925" y="2213275"/>
            <a:ext cx="2400" cy="3462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ge6cce92286_1_0"/>
          <p:cNvCxnSpPr/>
          <p:nvPr/>
        </p:nvCxnSpPr>
        <p:spPr>
          <a:xfrm flipH="1">
            <a:off x="5882925" y="2875075"/>
            <a:ext cx="2400" cy="3462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ge6cce92286_1_0"/>
          <p:cNvCxnSpPr/>
          <p:nvPr/>
        </p:nvCxnSpPr>
        <p:spPr>
          <a:xfrm flipH="1">
            <a:off x="5882925" y="3536875"/>
            <a:ext cx="2400" cy="3462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ge6cce92286_1_0"/>
          <p:cNvCxnSpPr/>
          <p:nvPr/>
        </p:nvCxnSpPr>
        <p:spPr>
          <a:xfrm flipH="1">
            <a:off x="5882925" y="4236400"/>
            <a:ext cx="2400" cy="3462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ge6cce92286_1_0"/>
          <p:cNvCxnSpPr/>
          <p:nvPr/>
        </p:nvCxnSpPr>
        <p:spPr>
          <a:xfrm flipH="1">
            <a:off x="5882925" y="4898175"/>
            <a:ext cx="2400" cy="346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txBox="1"/>
          <p:nvPr>
            <p:ph type="title"/>
          </p:nvPr>
        </p:nvSpPr>
        <p:spPr>
          <a:xfrm>
            <a:off x="1024125" y="466797"/>
            <a:ext cx="9720000" cy="9444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PURCHASE DOCUMENTATION</a:t>
            </a:r>
            <a:endParaRPr/>
          </a:p>
        </p:txBody>
      </p:sp>
      <p:sp>
        <p:nvSpPr>
          <p:cNvPr id="168" name="Google Shape;168;p4"/>
          <p:cNvSpPr txBox="1"/>
          <p:nvPr>
            <p:ph idx="1" type="body"/>
          </p:nvPr>
        </p:nvSpPr>
        <p:spPr>
          <a:xfrm>
            <a:off x="1024125" y="1348575"/>
            <a:ext cx="9720000" cy="4799100"/>
          </a:xfrm>
          <a:prstGeom prst="rect">
            <a:avLst/>
          </a:prstGeom>
          <a:noFill/>
          <a:ln>
            <a:noFill/>
          </a:ln>
        </p:spPr>
        <p:txBody>
          <a:bodyPr anchorCtr="0" anchor="t" bIns="45700" lIns="45700" spcFirstLastPara="1" rIns="45700" wrap="square" tIns="45700">
            <a:normAutofit fontScale="92500" lnSpcReduction="20000"/>
          </a:bodyPr>
          <a:lstStyle/>
          <a:p>
            <a:pPr indent="0" lvl="0" marL="91440" rtl="0" algn="l">
              <a:lnSpc>
                <a:spcPct val="90000"/>
              </a:lnSpc>
              <a:spcBef>
                <a:spcPts val="0"/>
              </a:spcBef>
              <a:spcAft>
                <a:spcPts val="0"/>
              </a:spcAft>
              <a:buNone/>
            </a:pPr>
            <a:r>
              <a:rPr b="1" lang="en-US" sz="2300"/>
              <a:t>All purchases</a:t>
            </a:r>
            <a:r>
              <a:rPr lang="en-US" sz="2300"/>
              <a:t> </a:t>
            </a:r>
            <a:r>
              <a:rPr b="1" lang="en-US" sz="2300"/>
              <a:t>made with your p-card -</a:t>
            </a:r>
            <a:r>
              <a:rPr lang="en-US" sz="2300"/>
              <a:t> will go through CU’s Concur system. </a:t>
            </a:r>
            <a:endParaRPr sz="2300"/>
          </a:p>
          <a:p>
            <a:pPr indent="0" lvl="0" marL="548640" rtl="0" algn="l">
              <a:lnSpc>
                <a:spcPct val="90000"/>
              </a:lnSpc>
              <a:spcBef>
                <a:spcPts val="0"/>
              </a:spcBef>
              <a:spcAft>
                <a:spcPts val="0"/>
              </a:spcAft>
              <a:buNone/>
            </a:pPr>
            <a:r>
              <a:rPr lang="en-US" sz="2300"/>
              <a:t>CFO’s are responsible for providing a receipt for each and every purchase. This can be done by either uploading the receipts directly to Concur or uploading the receipts to the Google Drive for your team (link sent by the finance team, later in the semester). </a:t>
            </a:r>
            <a:endParaRPr sz="2300"/>
          </a:p>
          <a:p>
            <a:pPr indent="0" lvl="0" marL="548640" rtl="0" algn="l">
              <a:lnSpc>
                <a:spcPct val="90000"/>
              </a:lnSpc>
              <a:spcBef>
                <a:spcPts val="0"/>
              </a:spcBef>
              <a:spcAft>
                <a:spcPts val="0"/>
              </a:spcAft>
              <a:buNone/>
            </a:pPr>
            <a:r>
              <a:t/>
            </a:r>
            <a:endParaRPr sz="2300"/>
          </a:p>
          <a:p>
            <a:pPr indent="0" lvl="0" marL="91440" rtl="0" algn="l">
              <a:lnSpc>
                <a:spcPct val="100000"/>
              </a:lnSpc>
              <a:spcBef>
                <a:spcPts val="0"/>
              </a:spcBef>
              <a:spcAft>
                <a:spcPts val="0"/>
              </a:spcAft>
              <a:buNone/>
            </a:pPr>
            <a:r>
              <a:rPr b="1" lang="en-US" sz="2300"/>
              <a:t>Personal Reimbursement</a:t>
            </a:r>
            <a:r>
              <a:rPr lang="en-US" sz="2300"/>
              <a:t>- </a:t>
            </a:r>
            <a:r>
              <a:rPr lang="en-US" sz="2300">
                <a:solidFill>
                  <a:srgbClr val="FF0000"/>
                </a:solidFill>
              </a:rPr>
              <a:t>NOT </a:t>
            </a:r>
            <a:r>
              <a:rPr lang="en-US" sz="2300">
                <a:solidFill>
                  <a:srgbClr val="FF0000"/>
                </a:solidFill>
              </a:rPr>
              <a:t>RECOMMENDED</a:t>
            </a:r>
            <a:endParaRPr sz="2300">
              <a:solidFill>
                <a:srgbClr val="FF0000"/>
              </a:solidFill>
            </a:endParaRPr>
          </a:p>
          <a:p>
            <a:pPr indent="0" lvl="0" marL="548640" rtl="0" algn="l">
              <a:lnSpc>
                <a:spcPct val="100000"/>
              </a:lnSpc>
              <a:spcBef>
                <a:spcPts val="0"/>
              </a:spcBef>
              <a:spcAft>
                <a:spcPts val="0"/>
              </a:spcAft>
              <a:buNone/>
            </a:pPr>
            <a:r>
              <a:rPr lang="en-US" sz="2300"/>
              <a:t>If</a:t>
            </a:r>
            <a:r>
              <a:rPr lang="en-US" sz="2300"/>
              <a:t> you or a team member make a purchase with your personal card, the finance team (specifically Jacqui) will need a copy of the receipt along with the name and mailing address of who made the purchase. All reimbursements will be mailed back to the purchaser. </a:t>
            </a:r>
            <a:endParaRPr sz="2300"/>
          </a:p>
          <a:p>
            <a:pPr indent="0" lvl="0" marL="548640" rtl="0" algn="l">
              <a:lnSpc>
                <a:spcPct val="90000"/>
              </a:lnSpc>
              <a:spcBef>
                <a:spcPts val="1400"/>
              </a:spcBef>
              <a:spcAft>
                <a:spcPts val="0"/>
              </a:spcAft>
              <a:buNone/>
            </a:pPr>
            <a:r>
              <a:rPr lang="en-US" sz="2300"/>
              <a:t>**Only have US citizen make these kinds of purchases as non-citizen reimbursements take months to complete</a:t>
            </a:r>
            <a:endParaRPr sz="2300"/>
          </a:p>
          <a:p>
            <a:pPr indent="0" lvl="0" marL="548640" rtl="0" algn="l">
              <a:lnSpc>
                <a:spcPct val="90000"/>
              </a:lnSpc>
              <a:spcBef>
                <a:spcPts val="1400"/>
              </a:spcBef>
              <a:spcAft>
                <a:spcPts val="0"/>
              </a:spcAft>
              <a:buNone/>
            </a:pPr>
            <a:r>
              <a:t/>
            </a:r>
            <a:endParaRPr sz="2300"/>
          </a:p>
          <a:p>
            <a:pPr indent="0" lvl="0" marL="91440" rtl="0" algn="l">
              <a:lnSpc>
                <a:spcPct val="90000"/>
              </a:lnSpc>
              <a:spcBef>
                <a:spcPts val="1400"/>
              </a:spcBef>
              <a:spcAft>
                <a:spcPts val="0"/>
              </a:spcAft>
              <a:buNone/>
            </a:pPr>
            <a:r>
              <a:rPr b="1" lang="en-US" sz="2300"/>
              <a:t>Purchases made via Jacqui Stang/Finance Team</a:t>
            </a:r>
            <a:r>
              <a:rPr lang="en-US" sz="2300"/>
              <a:t>:  If she/they makes a purchase for you, it will go on their Concur report, not yours.</a:t>
            </a:r>
            <a:endParaRPr sz="2300"/>
          </a:p>
          <a:p>
            <a:pPr indent="0" lvl="0" marL="91440" rtl="0" algn="ctr">
              <a:lnSpc>
                <a:spcPct val="90000"/>
              </a:lnSpc>
              <a:spcBef>
                <a:spcPts val="1400"/>
              </a:spcBef>
              <a:spcAft>
                <a:spcPts val="0"/>
              </a:spcAft>
              <a:buNone/>
            </a:pPr>
            <a:r>
              <a:rPr b="1" lang="en-US">
                <a:solidFill>
                  <a:srgbClr val="FF0000"/>
                </a:solidFill>
              </a:rPr>
              <a:t>**JACQUI IS</a:t>
            </a:r>
            <a:r>
              <a:rPr b="1" lang="en-US">
                <a:solidFill>
                  <a:srgbClr val="FF0000"/>
                </a:solidFill>
              </a:rPr>
              <a:t> THE ONLY ONE THAT IS ALLOWED TO MAKE </a:t>
            </a:r>
            <a:r>
              <a:rPr b="1" lang="en-US">
                <a:solidFill>
                  <a:srgbClr val="FF0000"/>
                </a:solidFill>
              </a:rPr>
              <a:t>PURCHASES</a:t>
            </a:r>
            <a:r>
              <a:rPr b="1" lang="en-US">
                <a:solidFill>
                  <a:srgbClr val="FF0000"/>
                </a:solidFill>
              </a:rPr>
              <a:t> ON YOUR </a:t>
            </a:r>
            <a:r>
              <a:rPr b="1" lang="en-US">
                <a:solidFill>
                  <a:srgbClr val="FF0000"/>
                </a:solidFill>
              </a:rPr>
              <a:t>TEAM'S</a:t>
            </a:r>
            <a:r>
              <a:rPr b="1" lang="en-US">
                <a:solidFill>
                  <a:srgbClr val="FF0000"/>
                </a:solidFill>
              </a:rPr>
              <a:t> BEHALF.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a2c2a834d0_0_605"/>
          <p:cNvSpPr txBox="1"/>
          <p:nvPr>
            <p:ph idx="1" type="body"/>
          </p:nvPr>
        </p:nvSpPr>
        <p:spPr>
          <a:xfrm>
            <a:off x="1024125" y="601925"/>
            <a:ext cx="9720000" cy="5707500"/>
          </a:xfrm>
          <a:prstGeom prst="rect">
            <a:avLst/>
          </a:prstGeom>
        </p:spPr>
        <p:txBody>
          <a:bodyPr anchorCtr="0" anchor="t" bIns="45700" lIns="45700" spcFirstLastPara="1" rIns="45700" wrap="square" tIns="45700">
            <a:normAutofit/>
          </a:bodyPr>
          <a:lstStyle/>
          <a:p>
            <a:pPr indent="0" lvl="0" marL="91440" rtl="0" algn="l">
              <a:spcBef>
                <a:spcPts val="0"/>
              </a:spcBef>
              <a:spcAft>
                <a:spcPts val="0"/>
              </a:spcAft>
              <a:buNone/>
            </a:pPr>
            <a:r>
              <a:rPr b="1" lang="en-US" sz="2300"/>
              <a:t>There is a spending limit</a:t>
            </a:r>
            <a:r>
              <a:rPr lang="en-US" sz="2300"/>
              <a:t> on how much you can spend in one purchase ($1,500) </a:t>
            </a:r>
            <a:r>
              <a:rPr b="1" lang="en-US" sz="2300"/>
              <a:t>and</a:t>
            </a:r>
            <a:r>
              <a:rPr lang="en-US" sz="2300"/>
              <a:t> how much you can spend in a month ($5,000). If your card is declined it could be that what you are purchasing is over one of those limits. </a:t>
            </a:r>
            <a:endParaRPr sz="2300"/>
          </a:p>
          <a:p>
            <a:pPr indent="0" lvl="0" marL="548640" rtl="0" algn="l">
              <a:spcBef>
                <a:spcPts val="0"/>
              </a:spcBef>
              <a:spcAft>
                <a:spcPts val="0"/>
              </a:spcAft>
              <a:buNone/>
            </a:pPr>
            <a:r>
              <a:rPr i="1" lang="en-US" sz="2300"/>
              <a:t>If you need to purchase something that is over the $1,500 please email the finance team and we can give you a single limit increase.</a:t>
            </a:r>
            <a:endParaRPr i="1" sz="2300"/>
          </a:p>
          <a:p>
            <a:pPr indent="0" lvl="0" marL="548640" rtl="0" algn="l">
              <a:spcBef>
                <a:spcPts val="0"/>
              </a:spcBef>
              <a:spcAft>
                <a:spcPts val="0"/>
              </a:spcAft>
              <a:buNone/>
            </a:pPr>
            <a:r>
              <a:t/>
            </a:r>
            <a:endParaRPr i="1" sz="2300"/>
          </a:p>
          <a:p>
            <a:pPr indent="0" lvl="0" marL="91440" rtl="0" algn="l">
              <a:spcBef>
                <a:spcPts val="0"/>
              </a:spcBef>
              <a:spcAft>
                <a:spcPts val="0"/>
              </a:spcAft>
              <a:buNone/>
            </a:pPr>
            <a:r>
              <a:rPr b="1" lang="en-US" sz="2300"/>
              <a:t>If your card is declined and it is not for exceeding your card’s limit</a:t>
            </a:r>
            <a:r>
              <a:rPr lang="en-US" sz="2300"/>
              <a:t>, it is likely due to where you are purchasing that item from. Certain codes are attached to stores that will not allow you to purchase items from them. </a:t>
            </a:r>
            <a:endParaRPr sz="2300"/>
          </a:p>
          <a:p>
            <a:pPr indent="0" lvl="0" marL="548640" rtl="0" algn="l">
              <a:spcBef>
                <a:spcPts val="0"/>
              </a:spcBef>
              <a:spcAft>
                <a:spcPts val="0"/>
              </a:spcAft>
              <a:buNone/>
            </a:pPr>
            <a:r>
              <a:rPr i="1" lang="en-US" sz="2300"/>
              <a:t>It is very unlikely that you will have this problem, but if you encounter it, please let us know. The finance team can request a 24 hour waiver for you to purchase that item.</a:t>
            </a:r>
            <a:endParaRPr i="1" sz="2300"/>
          </a:p>
          <a:p>
            <a:pPr indent="0" lvl="0" marL="91440" rtl="0" algn="l">
              <a:spcBef>
                <a:spcPts val="1400"/>
              </a:spcBef>
              <a:spcAft>
                <a:spcPts val="0"/>
              </a:spcAft>
              <a:buNone/>
            </a:pPr>
            <a:r>
              <a:rPr b="1" lang="en-US" sz="2300"/>
              <a:t>Contact the Finance Team</a:t>
            </a:r>
            <a:r>
              <a:rPr lang="en-US" sz="2300"/>
              <a:t> if you need to make a purchase before your credit card comes in.  Please use the order form the finance team sends over to you to properly communicate your purchase requests.  </a:t>
            </a:r>
            <a:endParaRPr sz="2300"/>
          </a:p>
          <a:p>
            <a:pPr indent="0" lvl="0" marL="91440" rtl="0" algn="l">
              <a:spcBef>
                <a:spcPts val="1400"/>
              </a:spcBef>
              <a:spcAft>
                <a:spcPts val="0"/>
              </a:spcAft>
              <a:buNone/>
            </a:pPr>
            <a:r>
              <a:rPr b="1" lang="en-US" sz="2000" u="sng">
                <a:solidFill>
                  <a:srgbClr val="FF0000"/>
                </a:solidFill>
              </a:rPr>
              <a:t>DO NOT USE STAPLES FOR ANY PURCHASES - </a:t>
            </a:r>
            <a:r>
              <a:rPr b="1" lang="en-US" u="sng">
                <a:solidFill>
                  <a:srgbClr val="FF0000"/>
                </a:solidFill>
              </a:rPr>
              <a:t>due to a CU contract violation agreement</a:t>
            </a:r>
            <a:endParaRPr b="1" u="sng">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ph type="title"/>
          </p:nvPr>
        </p:nvSpPr>
        <p:spPr>
          <a:xfrm>
            <a:off x="1024125" y="348397"/>
            <a:ext cx="9720000" cy="1052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SALES TAX</a:t>
            </a:r>
            <a:endParaRPr/>
          </a:p>
        </p:txBody>
      </p:sp>
      <p:sp>
        <p:nvSpPr>
          <p:cNvPr id="179" name="Google Shape;179;p5"/>
          <p:cNvSpPr txBox="1"/>
          <p:nvPr>
            <p:ph idx="1" type="body"/>
          </p:nvPr>
        </p:nvSpPr>
        <p:spPr>
          <a:xfrm>
            <a:off x="1024125" y="1358425"/>
            <a:ext cx="9720000" cy="4917300"/>
          </a:xfrm>
          <a:prstGeom prst="rect">
            <a:avLst/>
          </a:prstGeom>
          <a:noFill/>
          <a:ln>
            <a:noFill/>
          </a:ln>
        </p:spPr>
        <p:txBody>
          <a:bodyPr anchorCtr="0" anchor="t" bIns="45700" lIns="45700" spcFirstLastPara="1" rIns="45700" wrap="square" tIns="45700">
            <a:normAutofit lnSpcReduction="10000"/>
          </a:bodyPr>
          <a:lstStyle/>
          <a:p>
            <a:pPr indent="0" lvl="0" marL="91440" rtl="0" algn="l">
              <a:lnSpc>
                <a:spcPct val="90000"/>
              </a:lnSpc>
              <a:spcBef>
                <a:spcPts val="0"/>
              </a:spcBef>
              <a:spcAft>
                <a:spcPts val="0"/>
              </a:spcAft>
              <a:buNone/>
            </a:pPr>
            <a:r>
              <a:rPr b="1" lang="en-US" sz="2600" u="sng"/>
              <a:t>CU is a tax exempt organization. </a:t>
            </a:r>
            <a:endParaRPr b="1" sz="2600" u="sng"/>
          </a:p>
          <a:p>
            <a:pPr indent="0" lvl="0" marL="91440" rtl="0" algn="l">
              <a:lnSpc>
                <a:spcPct val="90000"/>
              </a:lnSpc>
              <a:spcBef>
                <a:spcPts val="0"/>
              </a:spcBef>
              <a:spcAft>
                <a:spcPts val="0"/>
              </a:spcAft>
              <a:buNone/>
            </a:pPr>
            <a:r>
              <a:t/>
            </a:r>
            <a:endParaRPr b="1" sz="2600" u="sng"/>
          </a:p>
          <a:p>
            <a:pPr indent="0" lvl="0" marL="91440" rtl="0" algn="l">
              <a:spcBef>
                <a:spcPts val="1400"/>
              </a:spcBef>
              <a:spcAft>
                <a:spcPts val="0"/>
              </a:spcAft>
              <a:buNone/>
            </a:pPr>
            <a:r>
              <a:rPr lang="en-US" sz="2600"/>
              <a:t>The finance team will send out an email with the tax exempt form. If you need it again, please ask</a:t>
            </a:r>
            <a:endParaRPr sz="2600"/>
          </a:p>
          <a:p>
            <a:pPr indent="0" lvl="0" marL="91440" rtl="0" algn="l">
              <a:spcBef>
                <a:spcPts val="1400"/>
              </a:spcBef>
              <a:spcAft>
                <a:spcPts val="0"/>
              </a:spcAft>
              <a:buNone/>
            </a:pPr>
            <a:r>
              <a:t/>
            </a:r>
            <a:endParaRPr sz="2600"/>
          </a:p>
          <a:p>
            <a:pPr indent="0" lvl="0" marL="91440" rtl="0" algn="l">
              <a:lnSpc>
                <a:spcPct val="90000"/>
              </a:lnSpc>
              <a:spcBef>
                <a:spcPts val="0"/>
              </a:spcBef>
              <a:spcAft>
                <a:spcPts val="0"/>
              </a:spcAft>
              <a:buNone/>
            </a:pPr>
            <a:r>
              <a:rPr lang="en-US" sz="2600" u="sng">
                <a:solidFill>
                  <a:schemeClr val="dk2"/>
                </a:solidFill>
              </a:rPr>
              <a:t>If you pay tax, </a:t>
            </a:r>
            <a:r>
              <a:rPr b="1" lang="en-US" sz="2600" u="sng">
                <a:solidFill>
                  <a:schemeClr val="dk2"/>
                </a:solidFill>
              </a:rPr>
              <a:t>YOU MUST GET IT REFUNDED</a:t>
            </a:r>
            <a:r>
              <a:rPr lang="en-US" sz="2600"/>
              <a:t>. The best practice is to email the companies customer service and see if you can get a tax-exempt account set up. Most companies are happy to do these and will only take a day or two.</a:t>
            </a:r>
            <a:endParaRPr sz="2200"/>
          </a:p>
          <a:p>
            <a:pPr indent="0" lvl="0" marL="91440" rtl="0" algn="l">
              <a:lnSpc>
                <a:spcPct val="90000"/>
              </a:lnSpc>
              <a:spcBef>
                <a:spcPts val="1400"/>
              </a:spcBef>
              <a:spcAft>
                <a:spcPts val="0"/>
              </a:spcAft>
              <a:buNone/>
            </a:pPr>
            <a:r>
              <a:t/>
            </a:r>
            <a:endParaRPr sz="2200"/>
          </a:p>
          <a:p>
            <a:pPr indent="0" lvl="0" marL="0" rtl="0" algn="l">
              <a:lnSpc>
                <a:spcPct val="90000"/>
              </a:lnSpc>
              <a:spcBef>
                <a:spcPts val="1400"/>
              </a:spcBef>
              <a:spcAft>
                <a:spcPts val="0"/>
              </a:spcAft>
              <a:buNone/>
            </a:pPr>
            <a:r>
              <a:rPr b="1" lang="en-US" sz="2600"/>
              <a:t>Any Amazon purchase</a:t>
            </a:r>
            <a:r>
              <a:rPr lang="en-US" sz="2600"/>
              <a:t> must be done through the finance team, as we have a CU tax exempt account for the aero department. Please use the order form sent to you to request your items </a:t>
            </a: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6"/>
          <p:cNvPicPr preferRelativeResize="0"/>
          <p:nvPr/>
        </p:nvPicPr>
        <p:blipFill rotWithShape="1">
          <a:blip r:embed="rId3">
            <a:alphaModFix/>
          </a:blip>
          <a:srcRect b="0" l="0" r="0" t="0"/>
          <a:stretch/>
        </p:blipFill>
        <p:spPr>
          <a:xfrm>
            <a:off x="1857375" y="19050"/>
            <a:ext cx="8477250" cy="681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a2c2a834d0_0_601"/>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Expense Tracking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type="title"/>
          </p:nvPr>
        </p:nvSpPr>
        <p:spPr>
          <a:xfrm>
            <a:off x="1024125" y="585225"/>
            <a:ext cx="9720000" cy="737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35135"/>
              <a:buFont typeface="Twentieth Century"/>
              <a:buNone/>
            </a:pPr>
            <a:r>
              <a:rPr lang="en-US"/>
              <a:t>ACCOUNTING</a:t>
            </a:r>
            <a:endParaRPr/>
          </a:p>
          <a:p>
            <a:pPr indent="0" lvl="0" marL="0" rtl="0" algn="l">
              <a:lnSpc>
                <a:spcPct val="80000"/>
              </a:lnSpc>
              <a:spcBef>
                <a:spcPts val="0"/>
              </a:spcBef>
              <a:spcAft>
                <a:spcPts val="0"/>
              </a:spcAft>
              <a:buClr>
                <a:srgbClr val="0C0C0C"/>
              </a:buClr>
              <a:buSzPct val="143769"/>
              <a:buFont typeface="Twentieth Century"/>
              <a:buNone/>
            </a:pPr>
            <a:r>
              <a:rPr lang="en-US" sz="3477"/>
              <a:t>Tracking Your Expenses in the Excel Spreadsheet</a:t>
            </a:r>
            <a:r>
              <a:rPr lang="en-US"/>
              <a:t>	</a:t>
            </a:r>
            <a:endParaRPr/>
          </a:p>
        </p:txBody>
      </p:sp>
      <p:sp>
        <p:nvSpPr>
          <p:cNvPr id="195" name="Google Shape;195;p7"/>
          <p:cNvSpPr txBox="1"/>
          <p:nvPr>
            <p:ph idx="1" type="body"/>
          </p:nvPr>
        </p:nvSpPr>
        <p:spPr>
          <a:xfrm>
            <a:off x="1024125" y="1578823"/>
            <a:ext cx="9720000" cy="4730400"/>
          </a:xfrm>
          <a:prstGeom prst="rect">
            <a:avLst/>
          </a:prstGeom>
          <a:noFill/>
          <a:ln>
            <a:noFill/>
          </a:ln>
        </p:spPr>
        <p:txBody>
          <a:bodyPr anchorCtr="0" anchor="t" bIns="45700" lIns="45700" spcFirstLastPara="1" rIns="45700" wrap="square" tIns="45700">
            <a:normAutofit lnSpcReduction="10000"/>
          </a:bodyPr>
          <a:lstStyle/>
          <a:p>
            <a:pPr indent="0" lvl="0" marL="91440" rtl="0" algn="l">
              <a:lnSpc>
                <a:spcPct val="90000"/>
              </a:lnSpc>
              <a:spcBef>
                <a:spcPts val="0"/>
              </a:spcBef>
              <a:spcAft>
                <a:spcPts val="0"/>
              </a:spcAft>
              <a:buNone/>
            </a:pPr>
            <a:r>
              <a:rPr lang="en-US" sz="2400"/>
              <a:t>As CFO of your team you should be tracking your expenses </a:t>
            </a:r>
            <a:r>
              <a:rPr lang="en-US" sz="2400" u="sng"/>
              <a:t>using the excel spreadsheet the finance team will provide you</a:t>
            </a:r>
            <a:r>
              <a:rPr lang="en-US" sz="2400"/>
              <a:t>. </a:t>
            </a:r>
            <a:endParaRPr sz="2400"/>
          </a:p>
          <a:p>
            <a:pPr indent="0" lvl="0" marL="548640" rtl="0" algn="l">
              <a:lnSpc>
                <a:spcPct val="90000"/>
              </a:lnSpc>
              <a:spcBef>
                <a:spcPts val="0"/>
              </a:spcBef>
              <a:spcAft>
                <a:spcPts val="0"/>
              </a:spcAft>
              <a:buNone/>
            </a:pPr>
            <a:r>
              <a:rPr i="1" lang="en-US" sz="2400"/>
              <a:t>If needed we can always schedule a time to go over your team’s finances.</a:t>
            </a:r>
            <a:endParaRPr i="1"/>
          </a:p>
          <a:p>
            <a:pPr indent="0" lvl="0" marL="0" rtl="0" algn="l">
              <a:lnSpc>
                <a:spcPct val="90000"/>
              </a:lnSpc>
              <a:spcBef>
                <a:spcPts val="0"/>
              </a:spcBef>
              <a:spcAft>
                <a:spcPts val="0"/>
              </a:spcAft>
              <a:buNone/>
            </a:pPr>
            <a:r>
              <a:t/>
            </a:r>
            <a:endParaRPr sz="2400"/>
          </a:p>
          <a:p>
            <a:pPr indent="0" lvl="0" marL="0" rtl="0" algn="l">
              <a:lnSpc>
                <a:spcPct val="90000"/>
              </a:lnSpc>
              <a:spcBef>
                <a:spcPts val="0"/>
              </a:spcBef>
              <a:spcAft>
                <a:spcPts val="0"/>
              </a:spcAft>
              <a:buNone/>
            </a:pPr>
            <a:r>
              <a:rPr lang="en-US" sz="2400"/>
              <a:t>There is a </a:t>
            </a:r>
            <a:r>
              <a:rPr b="1" lang="en-US" sz="2400"/>
              <a:t>$200 damage deposit</a:t>
            </a:r>
            <a:r>
              <a:rPr lang="en-US" sz="2400"/>
              <a:t> already subtracted </a:t>
            </a:r>
            <a:r>
              <a:rPr lang="en-US" sz="2400"/>
              <a:t>on your finance tracking excel spreadsheet. This is for the tool kit that was provided for you at the beginning of the year. </a:t>
            </a:r>
            <a:endParaRPr sz="2400"/>
          </a:p>
          <a:p>
            <a:pPr indent="0" lvl="0" marL="457200" rtl="0" algn="l">
              <a:lnSpc>
                <a:spcPct val="90000"/>
              </a:lnSpc>
              <a:spcBef>
                <a:spcPts val="0"/>
              </a:spcBef>
              <a:spcAft>
                <a:spcPts val="0"/>
              </a:spcAft>
              <a:buNone/>
            </a:pPr>
            <a:r>
              <a:rPr i="1" lang="en-US" sz="2400"/>
              <a:t>We will keep this damage deposit if your team loses or breaks any tools. </a:t>
            </a:r>
            <a:endParaRPr i="1" sz="2400"/>
          </a:p>
          <a:p>
            <a:pPr indent="0" lvl="0" marL="457200" rtl="0" algn="l">
              <a:lnSpc>
                <a:spcPct val="90000"/>
              </a:lnSpc>
              <a:spcBef>
                <a:spcPts val="0"/>
              </a:spcBef>
              <a:spcAft>
                <a:spcPts val="0"/>
              </a:spcAft>
              <a:buNone/>
            </a:pPr>
            <a:r>
              <a:rPr i="1" lang="en-US" sz="2400"/>
              <a:t>No team is exempt from this. We have this damage deposit to ensure future teams will have the tools they need.</a:t>
            </a:r>
            <a:endParaRPr i="1" sz="2400"/>
          </a:p>
          <a:p>
            <a:pPr indent="0" lvl="0" marL="457200" rtl="0" algn="l">
              <a:lnSpc>
                <a:spcPct val="90000"/>
              </a:lnSpc>
              <a:spcBef>
                <a:spcPts val="0"/>
              </a:spcBef>
              <a:spcAft>
                <a:spcPts val="0"/>
              </a:spcAft>
              <a:buNone/>
            </a:pPr>
            <a:r>
              <a:t/>
            </a:r>
            <a:endParaRPr i="1" sz="2400"/>
          </a:p>
          <a:p>
            <a:pPr indent="0" lvl="0" marL="91440" rtl="0" algn="l">
              <a:lnSpc>
                <a:spcPct val="90000"/>
              </a:lnSpc>
              <a:spcBef>
                <a:spcPts val="1400"/>
              </a:spcBef>
              <a:spcAft>
                <a:spcPts val="0"/>
              </a:spcAft>
              <a:buSzPts val="2200"/>
              <a:buNone/>
            </a:pPr>
            <a:r>
              <a:rPr lang="en-US" sz="2400"/>
              <a:t>If you requested the finance team make a </a:t>
            </a:r>
            <a:r>
              <a:rPr lang="en-US" sz="2400"/>
              <a:t>purchase</a:t>
            </a:r>
            <a:r>
              <a:rPr lang="en-US" sz="2400"/>
              <a:t> for you (Amazon), the charge will need to go onto your expense tracking excel spreadsheet, </a:t>
            </a:r>
            <a:r>
              <a:rPr b="1" lang="en-US" sz="2400"/>
              <a:t>not</a:t>
            </a:r>
            <a:r>
              <a:rPr lang="en-US" sz="2400"/>
              <a:t> on your Concur report (it will go on the finance team’s Concur report).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8"/>
          <p:cNvPicPr preferRelativeResize="0"/>
          <p:nvPr/>
        </p:nvPicPr>
        <p:blipFill rotWithShape="1">
          <a:blip r:embed="rId3">
            <a:alphaModFix/>
          </a:blip>
          <a:srcRect b="0" l="0" r="0" t="0"/>
          <a:stretch/>
        </p:blipFill>
        <p:spPr>
          <a:xfrm>
            <a:off x="0" y="3275214"/>
            <a:ext cx="12096750" cy="1886989"/>
          </a:xfrm>
          <a:prstGeom prst="rect">
            <a:avLst/>
          </a:prstGeom>
          <a:noFill/>
          <a:ln>
            <a:noFill/>
          </a:ln>
        </p:spPr>
      </p:pic>
      <p:sp>
        <p:nvSpPr>
          <p:cNvPr id="201" name="Google Shape;201;p8"/>
          <p:cNvSpPr txBox="1"/>
          <p:nvPr>
            <p:ph type="title"/>
          </p:nvPr>
        </p:nvSpPr>
        <p:spPr>
          <a:xfrm>
            <a:off x="972600" y="1758200"/>
            <a:ext cx="10251300" cy="713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TRACKING SPREADSHEET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a2c2a834d0_0_458"/>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Supporting Staff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a2c2a834d0_0_611"/>
          <p:cNvSpPr txBox="1"/>
          <p:nvPr>
            <p:ph type="title"/>
          </p:nvPr>
        </p:nvSpPr>
        <p:spPr>
          <a:xfrm>
            <a:off x="680600" y="2022875"/>
            <a:ext cx="10830900" cy="17586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t>Shipping, Close Out, </a:t>
            </a:r>
            <a:r>
              <a:rPr lang="en-US"/>
              <a:t>Conference</a:t>
            </a:r>
            <a:r>
              <a:rPr lang="en-US"/>
              <a:t> Rooms &amp; Travel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9"/>
          <p:cNvSpPr txBox="1"/>
          <p:nvPr>
            <p:ph type="title"/>
          </p:nvPr>
        </p:nvSpPr>
        <p:spPr>
          <a:xfrm>
            <a:off x="1024125" y="254925"/>
            <a:ext cx="9720000" cy="978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SHIPPING / PACKAGE PICK UP</a:t>
            </a:r>
            <a:endParaRPr/>
          </a:p>
        </p:txBody>
      </p:sp>
      <p:sp>
        <p:nvSpPr>
          <p:cNvPr id="212" name="Google Shape;212;p9"/>
          <p:cNvSpPr txBox="1"/>
          <p:nvPr>
            <p:ph idx="1" type="body"/>
          </p:nvPr>
        </p:nvSpPr>
        <p:spPr>
          <a:xfrm>
            <a:off x="1024125" y="1134775"/>
            <a:ext cx="9720000" cy="5308800"/>
          </a:xfrm>
          <a:prstGeom prst="rect">
            <a:avLst/>
          </a:prstGeom>
          <a:noFill/>
          <a:ln>
            <a:noFill/>
          </a:ln>
        </p:spPr>
        <p:txBody>
          <a:bodyPr anchorCtr="0" anchor="t" bIns="45700" lIns="45700" spcFirstLastPara="1" rIns="45700" wrap="square" tIns="45700">
            <a:normAutofit lnSpcReduction="10000"/>
          </a:bodyPr>
          <a:lstStyle/>
          <a:p>
            <a:pPr indent="0" lvl="0" marL="91440" rtl="0" algn="l">
              <a:lnSpc>
                <a:spcPct val="80000"/>
              </a:lnSpc>
              <a:spcBef>
                <a:spcPts val="0"/>
              </a:spcBef>
              <a:spcAft>
                <a:spcPts val="0"/>
              </a:spcAft>
              <a:buNone/>
            </a:pPr>
            <a:r>
              <a:rPr lang="en-US" sz="1800"/>
              <a:t>Do not ship anything to your house.</a:t>
            </a:r>
            <a:endParaRPr sz="1800"/>
          </a:p>
          <a:p>
            <a:pPr indent="0" lvl="0" marL="91440" rtl="0" algn="l">
              <a:lnSpc>
                <a:spcPct val="100000"/>
              </a:lnSpc>
              <a:spcBef>
                <a:spcPts val="0"/>
              </a:spcBef>
              <a:spcAft>
                <a:spcPts val="0"/>
              </a:spcAft>
              <a:buNone/>
            </a:pPr>
            <a:r>
              <a:rPr lang="en-US" sz="1800"/>
              <a:t>With 26 teams, we get tons and tons of packages daily. </a:t>
            </a:r>
            <a:r>
              <a:rPr b="1" lang="en-US" sz="1800">
                <a:solidFill>
                  <a:srgbClr val="FF0000"/>
                </a:solidFill>
              </a:rPr>
              <a:t>You must put your CFO’s name on it!</a:t>
            </a:r>
            <a:endParaRPr sz="1800"/>
          </a:p>
          <a:p>
            <a:pPr indent="0" lvl="0" marL="91440" rtl="0" algn="l">
              <a:lnSpc>
                <a:spcPct val="100000"/>
              </a:lnSpc>
              <a:spcBef>
                <a:spcPts val="0"/>
              </a:spcBef>
              <a:spcAft>
                <a:spcPts val="0"/>
              </a:spcAft>
              <a:buNone/>
            </a:pPr>
            <a:r>
              <a:t/>
            </a:r>
            <a:endParaRPr b="1" sz="1800" u="sng"/>
          </a:p>
          <a:p>
            <a:pPr indent="0" lvl="0" marL="91440" rtl="0" algn="l">
              <a:lnSpc>
                <a:spcPct val="100000"/>
              </a:lnSpc>
              <a:spcBef>
                <a:spcPts val="0"/>
              </a:spcBef>
              <a:spcAft>
                <a:spcPts val="0"/>
              </a:spcAft>
              <a:buNone/>
            </a:pPr>
            <a:r>
              <a:rPr b="1" lang="en-US" sz="1800" u="sng">
                <a:solidFill>
                  <a:schemeClr val="dk2"/>
                </a:solidFill>
              </a:rPr>
              <a:t>Shipping Address:</a:t>
            </a:r>
            <a:endParaRPr b="1" sz="1800" u="sng">
              <a:solidFill>
                <a:schemeClr val="dk2"/>
              </a:solidFill>
            </a:endParaRPr>
          </a:p>
          <a:p>
            <a:pPr indent="0" lvl="0" marL="91440" rtl="0" algn="l">
              <a:lnSpc>
                <a:spcPct val="100000"/>
              </a:lnSpc>
              <a:spcBef>
                <a:spcPts val="0"/>
              </a:spcBef>
              <a:spcAft>
                <a:spcPts val="0"/>
              </a:spcAft>
              <a:buNone/>
            </a:pPr>
            <a:r>
              <a:rPr lang="en-US" sz="1800">
                <a:solidFill>
                  <a:srgbClr val="FF0000"/>
                </a:solidFill>
              </a:rPr>
              <a:t>CFO’s Name</a:t>
            </a:r>
            <a:r>
              <a:rPr lang="en-US" sz="1800"/>
              <a:t> (do not use any other team member name or project name)</a:t>
            </a:r>
            <a:endParaRPr sz="1800"/>
          </a:p>
          <a:p>
            <a:pPr indent="0" lvl="0" marL="91440" rtl="0" algn="l">
              <a:lnSpc>
                <a:spcPct val="100000"/>
              </a:lnSpc>
              <a:spcBef>
                <a:spcPts val="0"/>
              </a:spcBef>
              <a:spcAft>
                <a:spcPts val="0"/>
              </a:spcAft>
              <a:buNone/>
            </a:pPr>
            <a:r>
              <a:rPr lang="en-US" sz="1800"/>
              <a:t>3775 Discovery Drive</a:t>
            </a:r>
            <a:endParaRPr sz="1800"/>
          </a:p>
          <a:p>
            <a:pPr indent="0" lvl="0" marL="91440" rtl="0" algn="l">
              <a:lnSpc>
                <a:spcPct val="100000"/>
              </a:lnSpc>
              <a:spcBef>
                <a:spcPts val="0"/>
              </a:spcBef>
              <a:spcAft>
                <a:spcPts val="0"/>
              </a:spcAft>
              <a:buNone/>
            </a:pPr>
            <a:r>
              <a:rPr lang="en-US" sz="1800"/>
              <a:t>Boulder, CO 80303</a:t>
            </a:r>
            <a:endParaRPr sz="1800"/>
          </a:p>
          <a:p>
            <a:pPr indent="0" lvl="0" marL="0" rtl="0" algn="l">
              <a:lnSpc>
                <a:spcPct val="80000"/>
              </a:lnSpc>
              <a:spcBef>
                <a:spcPts val="0"/>
              </a:spcBef>
              <a:spcAft>
                <a:spcPts val="0"/>
              </a:spcAft>
              <a:buNone/>
            </a:pPr>
            <a:r>
              <a:t/>
            </a:r>
            <a:endParaRPr sz="1800"/>
          </a:p>
          <a:p>
            <a:pPr indent="0" lvl="0" marL="91440" rtl="0" algn="l">
              <a:lnSpc>
                <a:spcPct val="100000"/>
              </a:lnSpc>
              <a:spcBef>
                <a:spcPts val="0"/>
              </a:spcBef>
              <a:spcAft>
                <a:spcPts val="0"/>
              </a:spcAft>
              <a:buNone/>
            </a:pPr>
            <a:r>
              <a:rPr b="1" lang="en-US" sz="1800" u="sng">
                <a:solidFill>
                  <a:schemeClr val="dk2"/>
                </a:solidFill>
              </a:rPr>
              <a:t>Pick-Up</a:t>
            </a:r>
            <a:endParaRPr b="1" sz="1800" u="sng">
              <a:solidFill>
                <a:schemeClr val="dk2"/>
              </a:solidFill>
            </a:endParaRPr>
          </a:p>
          <a:p>
            <a:pPr indent="0" lvl="0" marL="91440" rtl="0" algn="l">
              <a:lnSpc>
                <a:spcPct val="100000"/>
              </a:lnSpc>
              <a:spcBef>
                <a:spcPts val="0"/>
              </a:spcBef>
              <a:spcAft>
                <a:spcPts val="0"/>
              </a:spcAft>
              <a:buNone/>
            </a:pPr>
            <a:r>
              <a:rPr b="1" lang="en-US" sz="1800">
                <a:solidFill>
                  <a:srgbClr val="FF0000"/>
                </a:solidFill>
              </a:rPr>
              <a:t>Assign o</a:t>
            </a:r>
            <a:r>
              <a:rPr b="1" lang="en-US" sz="1800">
                <a:solidFill>
                  <a:srgbClr val="FF0000"/>
                </a:solidFill>
              </a:rPr>
              <a:t>ne team member</a:t>
            </a:r>
            <a:r>
              <a:rPr lang="en-US" sz="1800">
                <a:solidFill>
                  <a:srgbClr val="FF0000"/>
                </a:solidFill>
              </a:rPr>
              <a:t> to be the official package pick-up person.  </a:t>
            </a:r>
            <a:endParaRPr sz="1800">
              <a:solidFill>
                <a:srgbClr val="FF0000"/>
              </a:solidFill>
            </a:endParaRPr>
          </a:p>
          <a:p>
            <a:pPr indent="0" lvl="0" marL="457200" rtl="0" algn="l">
              <a:lnSpc>
                <a:spcPct val="100000"/>
              </a:lnSpc>
              <a:spcBef>
                <a:spcPts val="0"/>
              </a:spcBef>
              <a:spcAft>
                <a:spcPts val="0"/>
              </a:spcAft>
              <a:buNone/>
            </a:pPr>
            <a:r>
              <a:rPr lang="en-US" sz="1800"/>
              <a:t>This person will receive an email immediately after a package arrives to the aerospace building (from either Kayla Vandegrift or </a:t>
            </a:r>
            <a:r>
              <a:rPr lang="en-US" sz="1800" u="sng">
                <a:solidFill>
                  <a:schemeClr val="hlink"/>
                </a:solidFill>
                <a:hlinkClick r:id="rId3"/>
              </a:rPr>
              <a:t>aerospace@colorado.edu</a:t>
            </a:r>
            <a:r>
              <a:rPr lang="en-US" sz="1800"/>
              <a:t>), alerting them to how/when/where to pick up the package.</a:t>
            </a:r>
            <a:endParaRPr sz="1800"/>
          </a:p>
          <a:p>
            <a:pPr indent="-342900" lvl="0" marL="914400" rtl="0" algn="l">
              <a:lnSpc>
                <a:spcPct val="100000"/>
              </a:lnSpc>
              <a:spcBef>
                <a:spcPts val="0"/>
              </a:spcBef>
              <a:spcAft>
                <a:spcPts val="0"/>
              </a:spcAft>
              <a:buSzPts val="1800"/>
              <a:buChar char="●"/>
            </a:pPr>
            <a:r>
              <a:rPr i="1" lang="en-US" sz="1800" u="sng"/>
              <a:t>Please remember</a:t>
            </a:r>
            <a:r>
              <a:rPr i="1" lang="en-US" sz="1800"/>
              <a:t>: Packages first go to the CU Distribution Center before arriving to the aerospace building, please plan ahead and be patient. </a:t>
            </a:r>
            <a:endParaRPr i="1" sz="1800"/>
          </a:p>
          <a:p>
            <a:pPr indent="-342900" lvl="0" marL="914400" rtl="0" algn="l">
              <a:lnSpc>
                <a:spcPct val="100000"/>
              </a:lnSpc>
              <a:spcBef>
                <a:spcPts val="0"/>
              </a:spcBef>
              <a:spcAft>
                <a:spcPts val="0"/>
              </a:spcAft>
              <a:buSzPts val="1800"/>
              <a:buChar char="●"/>
            </a:pPr>
            <a:r>
              <a:rPr i="1" lang="en-US" sz="1800"/>
              <a:t>No other team member should be coming into the admin suite with regards to packages. </a:t>
            </a:r>
            <a:endParaRPr i="1" sz="1800"/>
          </a:p>
          <a:p>
            <a:pPr indent="0" lvl="0" marL="91440" rtl="0" algn="l">
              <a:lnSpc>
                <a:spcPct val="100000"/>
              </a:lnSpc>
              <a:spcBef>
                <a:spcPts val="0"/>
              </a:spcBef>
              <a:spcAft>
                <a:spcPts val="0"/>
              </a:spcAft>
              <a:buNone/>
            </a:pPr>
            <a:r>
              <a:t/>
            </a:r>
            <a:endParaRPr sz="1800"/>
          </a:p>
          <a:p>
            <a:pPr indent="0" lvl="0" marL="91440" rtl="0" algn="l">
              <a:lnSpc>
                <a:spcPct val="100000"/>
              </a:lnSpc>
              <a:spcBef>
                <a:spcPts val="0"/>
              </a:spcBef>
              <a:spcAft>
                <a:spcPts val="0"/>
              </a:spcAft>
              <a:buNone/>
            </a:pPr>
            <a:r>
              <a:rPr b="1" lang="en-US" sz="1800" u="sng">
                <a:solidFill>
                  <a:schemeClr val="dk2"/>
                </a:solidFill>
              </a:rPr>
              <a:t>Billing address:</a:t>
            </a:r>
            <a:endParaRPr b="1" sz="1800" u="sng">
              <a:solidFill>
                <a:schemeClr val="dk2"/>
              </a:solidFill>
            </a:endParaRPr>
          </a:p>
          <a:p>
            <a:pPr indent="0" lvl="0" marL="91440" rtl="0" algn="l">
              <a:lnSpc>
                <a:spcPct val="100000"/>
              </a:lnSpc>
              <a:spcBef>
                <a:spcPts val="0"/>
              </a:spcBef>
              <a:spcAft>
                <a:spcPts val="0"/>
              </a:spcAft>
              <a:buNone/>
            </a:pPr>
            <a:r>
              <a:rPr lang="en-US" sz="1800"/>
              <a:t>429 UCB Boulder Colorado 80309- </a:t>
            </a:r>
            <a:r>
              <a:rPr i="1" lang="en-US" sz="1800"/>
              <a:t>Our billing address has not changed. Distribution is aware of that and will bring items that have our billing address to the new aero building. </a:t>
            </a:r>
            <a:endParaRPr i="1" sz="1800"/>
          </a:p>
          <a:p>
            <a:pPr indent="0" lvl="0" marL="91440" rtl="0" algn="l">
              <a:lnSpc>
                <a:spcPct val="80000"/>
              </a:lnSpc>
              <a:spcBef>
                <a:spcPts val="1400"/>
              </a:spcBef>
              <a:spcAft>
                <a:spcPts val="0"/>
              </a:spcAft>
              <a:buNone/>
            </a:pPr>
            <a:r>
              <a:rPr b="1" lang="en-US" sz="1800" u="sng">
                <a:solidFill>
                  <a:schemeClr val="dk2"/>
                </a:solidFill>
              </a:rPr>
              <a:t>Returns:</a:t>
            </a:r>
            <a:r>
              <a:rPr lang="en-US" sz="1800"/>
              <a:t> Teams</a:t>
            </a:r>
            <a:r>
              <a:rPr lang="en-US" sz="1800"/>
              <a:t> must take care of their own return shipping.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ph type="title"/>
          </p:nvPr>
        </p:nvSpPr>
        <p:spPr>
          <a:xfrm>
            <a:off x="974775" y="575347"/>
            <a:ext cx="9720000" cy="1003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7200"/>
              <a:buFont typeface="Twentieth Century"/>
              <a:buNone/>
            </a:pPr>
            <a:r>
              <a:rPr lang="en-US"/>
              <a:t>CLOSEOUT</a:t>
            </a:r>
            <a:endParaRPr sz="7200"/>
          </a:p>
        </p:txBody>
      </p:sp>
      <p:sp>
        <p:nvSpPr>
          <p:cNvPr id="218" name="Google Shape;218;p10"/>
          <p:cNvSpPr txBox="1"/>
          <p:nvPr>
            <p:ph idx="1" type="body"/>
          </p:nvPr>
        </p:nvSpPr>
        <p:spPr>
          <a:xfrm>
            <a:off x="1024125" y="1529473"/>
            <a:ext cx="9720000" cy="477990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None/>
            </a:pPr>
            <a:r>
              <a:t/>
            </a:r>
            <a:endParaRPr/>
          </a:p>
          <a:p>
            <a:pPr indent="0" lvl="0" marL="91440" rtl="0" algn="l">
              <a:lnSpc>
                <a:spcPct val="90000"/>
              </a:lnSpc>
              <a:spcBef>
                <a:spcPts val="1400"/>
              </a:spcBef>
              <a:spcAft>
                <a:spcPts val="0"/>
              </a:spcAft>
              <a:buNone/>
            </a:pPr>
            <a:r>
              <a:rPr lang="en-US" sz="2600"/>
              <a:t>Before coming to Jacqui Stang for closeout, you must have:</a:t>
            </a:r>
            <a:endParaRPr sz="2600"/>
          </a:p>
          <a:p>
            <a:pPr indent="-393700" lvl="0" marL="914400" rtl="0" algn="l">
              <a:lnSpc>
                <a:spcPct val="90000"/>
              </a:lnSpc>
              <a:spcBef>
                <a:spcPts val="1400"/>
              </a:spcBef>
              <a:spcAft>
                <a:spcPts val="0"/>
              </a:spcAft>
              <a:buSzPts val="2600"/>
              <a:buChar char="●"/>
            </a:pPr>
            <a:r>
              <a:rPr lang="en-US" sz="2600"/>
              <a:t>All purchasing completed </a:t>
            </a:r>
            <a:endParaRPr sz="2600"/>
          </a:p>
          <a:p>
            <a:pPr indent="-393700" lvl="0" marL="914400" rtl="0" algn="l">
              <a:lnSpc>
                <a:spcPct val="90000"/>
              </a:lnSpc>
              <a:spcBef>
                <a:spcPts val="0"/>
              </a:spcBef>
              <a:spcAft>
                <a:spcPts val="0"/>
              </a:spcAft>
              <a:buSzPts val="2600"/>
              <a:buChar char="●"/>
            </a:pPr>
            <a:r>
              <a:rPr lang="en-US" sz="2600"/>
              <a:t>All Concur reports submitted and approved </a:t>
            </a:r>
            <a:endParaRPr sz="2600"/>
          </a:p>
          <a:p>
            <a:pPr indent="-393700" lvl="0" marL="914400" rtl="0" algn="l">
              <a:lnSpc>
                <a:spcPct val="90000"/>
              </a:lnSpc>
              <a:spcBef>
                <a:spcPts val="0"/>
              </a:spcBef>
              <a:spcAft>
                <a:spcPts val="0"/>
              </a:spcAft>
              <a:buSzPts val="2600"/>
              <a:buChar char="●"/>
            </a:pPr>
            <a:r>
              <a:rPr lang="en-US" sz="2600"/>
              <a:t>A signature from Katie Rae. </a:t>
            </a:r>
            <a:r>
              <a:rPr i="1" lang="en-US" sz="2400"/>
              <a:t>Katie Rae must sign off before me to ensure that we do not need to charge your teams for lost or broken tools.</a:t>
            </a:r>
            <a:r>
              <a:rPr lang="en-US" sz="2600"/>
              <a:t> </a:t>
            </a:r>
            <a:endParaRPr sz="2600"/>
          </a:p>
          <a:p>
            <a:pPr indent="0" lvl="0" marL="91440" rtl="0" algn="l">
              <a:lnSpc>
                <a:spcPct val="90000"/>
              </a:lnSpc>
              <a:spcBef>
                <a:spcPts val="1400"/>
              </a:spcBef>
              <a:spcAft>
                <a:spcPts val="0"/>
              </a:spcAft>
              <a:buNone/>
            </a:pPr>
            <a:r>
              <a:rPr lang="en-US" sz="2600"/>
              <a:t>Once all of those are completed, Jacqui will collect your p-card and sign off for you.</a:t>
            </a:r>
            <a:endParaRPr sz="2600"/>
          </a:p>
          <a:p>
            <a:pPr indent="0" lvl="0" marL="91440" rtl="0" algn="ctr">
              <a:lnSpc>
                <a:spcPct val="90000"/>
              </a:lnSpc>
              <a:spcBef>
                <a:spcPts val="1400"/>
              </a:spcBef>
              <a:spcAft>
                <a:spcPts val="0"/>
              </a:spcAft>
              <a:buNone/>
            </a:pPr>
            <a:r>
              <a:rPr i="1" lang="en-US" sz="2600"/>
              <a:t>After Jacqui takes your p-card, you will not be able to get it back, so please make sure you have all of your final printing done </a:t>
            </a:r>
            <a:r>
              <a:rPr i="1" lang="en-US" sz="2600"/>
              <a:t>beforehand</a:t>
            </a:r>
            <a:r>
              <a:rPr i="1" lang="en-US" sz="2600"/>
              <a:t>.</a:t>
            </a:r>
            <a:endParaRPr i="1" sz="2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CONFERENCE ROOMS</a:t>
            </a:r>
            <a:endParaRPr/>
          </a:p>
        </p:txBody>
      </p:sp>
      <p:sp>
        <p:nvSpPr>
          <p:cNvPr id="224" name="Google Shape;224;p1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91440" rtl="0" algn="l">
              <a:lnSpc>
                <a:spcPct val="80000"/>
              </a:lnSpc>
              <a:spcBef>
                <a:spcPts val="0"/>
              </a:spcBef>
              <a:spcAft>
                <a:spcPts val="0"/>
              </a:spcAft>
              <a:buNone/>
            </a:pPr>
            <a:r>
              <a:rPr lang="en-US" sz="2300"/>
              <a:t>Book the Conference Room </a:t>
            </a:r>
            <a:r>
              <a:rPr lang="en-US" sz="2300" u="sng"/>
              <a:t>before using</a:t>
            </a:r>
            <a:endParaRPr sz="2300" u="sng"/>
          </a:p>
          <a:p>
            <a:pPr indent="-381000" lvl="0" marL="914400" rtl="0" algn="l">
              <a:lnSpc>
                <a:spcPct val="80000"/>
              </a:lnSpc>
              <a:spcBef>
                <a:spcPts val="0"/>
              </a:spcBef>
              <a:spcAft>
                <a:spcPts val="0"/>
              </a:spcAft>
              <a:buSzPts val="2400"/>
              <a:buChar char="●"/>
            </a:pPr>
            <a:r>
              <a:rPr lang="en-US" sz="2300"/>
              <a:t>Go online to the aerospace website and search ‘conference room,’ book through EMS</a:t>
            </a:r>
            <a:endParaRPr sz="2300"/>
          </a:p>
          <a:p>
            <a:pPr indent="-381000" lvl="0" marL="914400" rtl="0" algn="l">
              <a:lnSpc>
                <a:spcPct val="80000"/>
              </a:lnSpc>
              <a:spcBef>
                <a:spcPts val="0"/>
              </a:spcBef>
              <a:spcAft>
                <a:spcPts val="0"/>
              </a:spcAft>
              <a:buSzPts val="2400"/>
              <a:buChar char="●"/>
            </a:pPr>
            <a:r>
              <a:rPr lang="en-US" sz="2300"/>
              <a:t>All conference rooms are locked up at 5pm.  If you need an after- hours key, please book first and then see Kayla Vandegrift in the admin suite.	</a:t>
            </a:r>
            <a:endParaRPr sz="2300"/>
          </a:p>
          <a:p>
            <a:pPr indent="0" lvl="0" marL="91440" rtl="0" algn="l">
              <a:lnSpc>
                <a:spcPct val="80000"/>
              </a:lnSpc>
              <a:spcBef>
                <a:spcPts val="0"/>
              </a:spcBef>
              <a:spcAft>
                <a:spcPts val="0"/>
              </a:spcAft>
              <a:buNone/>
            </a:pPr>
            <a:r>
              <a:t/>
            </a:r>
            <a:endParaRPr sz="2300"/>
          </a:p>
          <a:p>
            <a:pPr indent="0" lvl="0" marL="91440" rtl="0" algn="l">
              <a:lnSpc>
                <a:spcPct val="80000"/>
              </a:lnSpc>
              <a:spcBef>
                <a:spcPts val="0"/>
              </a:spcBef>
              <a:spcAft>
                <a:spcPts val="0"/>
              </a:spcAft>
              <a:buNone/>
            </a:pPr>
            <a:r>
              <a:rPr i="1" lang="en-US" sz="2300"/>
              <a:t>P</a:t>
            </a:r>
            <a:r>
              <a:rPr i="1" lang="en-US" sz="2300"/>
              <a:t>lan ahead and be thinking of other buildings, or other ways you can meet as a team, as conference rooms in the aero building are heavily used. </a:t>
            </a:r>
            <a:endParaRPr i="1" sz="2300"/>
          </a:p>
          <a:p>
            <a:pPr indent="0" lvl="0" marL="0" rtl="0" algn="l">
              <a:lnSpc>
                <a:spcPct val="80000"/>
              </a:lnSpc>
              <a:spcBef>
                <a:spcPts val="0"/>
              </a:spcBef>
              <a:spcAft>
                <a:spcPts val="0"/>
              </a:spcAft>
              <a:buNone/>
            </a:pPr>
            <a:r>
              <a:t/>
            </a:r>
            <a:endParaRPr i="1" sz="2300"/>
          </a:p>
          <a:p>
            <a:pPr indent="0" lvl="0" marL="0" rtl="0" algn="l">
              <a:lnSpc>
                <a:spcPct val="80000"/>
              </a:lnSpc>
              <a:spcBef>
                <a:spcPts val="0"/>
              </a:spcBef>
              <a:spcAft>
                <a:spcPts val="0"/>
              </a:spcAft>
              <a:buNone/>
            </a:pPr>
            <a:r>
              <a:t/>
            </a:r>
            <a:endParaRPr i="1" sz="2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TRAVEL FUNDING	</a:t>
            </a:r>
            <a:endParaRPr/>
          </a:p>
        </p:txBody>
      </p:sp>
      <p:sp>
        <p:nvSpPr>
          <p:cNvPr id="230" name="Google Shape;230;p12"/>
          <p:cNvSpPr txBox="1"/>
          <p:nvPr>
            <p:ph idx="1" type="body"/>
          </p:nvPr>
        </p:nvSpPr>
        <p:spPr>
          <a:xfrm>
            <a:off x="1024128" y="2360815"/>
            <a:ext cx="9720073" cy="4023360"/>
          </a:xfrm>
          <a:prstGeom prst="rect">
            <a:avLst/>
          </a:prstGeom>
          <a:noFill/>
          <a:ln>
            <a:noFill/>
          </a:ln>
        </p:spPr>
        <p:txBody>
          <a:bodyPr anchorCtr="0" anchor="t" bIns="45700" lIns="45700" spcFirstLastPara="1" rIns="45700" wrap="square" tIns="45700">
            <a:normAutofit/>
          </a:bodyPr>
          <a:lstStyle/>
          <a:p>
            <a:pPr indent="0" lvl="0" marL="91440" rtl="0" algn="l">
              <a:lnSpc>
                <a:spcPct val="80000"/>
              </a:lnSpc>
              <a:spcBef>
                <a:spcPts val="0"/>
              </a:spcBef>
              <a:spcAft>
                <a:spcPts val="0"/>
              </a:spcAft>
              <a:buNone/>
            </a:pPr>
            <a:r>
              <a:rPr lang="en-US"/>
              <a:t>Due to COVID we are unsure if travel is going to an option for your teams at this point in time.  As we know more we will let you know.</a:t>
            </a:r>
            <a:endParaRPr/>
          </a:p>
          <a:p>
            <a:pPr indent="0" lvl="0" marL="91440" rtl="0" algn="l">
              <a:lnSpc>
                <a:spcPct val="80000"/>
              </a:lnSpc>
              <a:spcBef>
                <a:spcPts val="14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1024125" y="585225"/>
            <a:ext cx="9720000" cy="80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35135"/>
              <a:buFont typeface="Twentieth Century"/>
              <a:buNone/>
            </a:pPr>
            <a:r>
              <a:rPr lang="en-US"/>
              <a:t>AES FINANCE AND ADMIN TEAM	</a:t>
            </a:r>
            <a:endParaRPr/>
          </a:p>
          <a:p>
            <a:pPr indent="0" lvl="0" marL="0" rtl="0" algn="l">
              <a:lnSpc>
                <a:spcPct val="80000"/>
              </a:lnSpc>
              <a:spcBef>
                <a:spcPts val="0"/>
              </a:spcBef>
              <a:spcAft>
                <a:spcPts val="0"/>
              </a:spcAft>
              <a:buClr>
                <a:srgbClr val="0C0C0C"/>
              </a:buClr>
              <a:buSzPct val="200000"/>
              <a:buFont typeface="Twentieth Century"/>
              <a:buNone/>
            </a:pPr>
            <a:r>
              <a:t/>
            </a:r>
            <a:endParaRPr sz="2500"/>
          </a:p>
        </p:txBody>
      </p:sp>
      <p:sp>
        <p:nvSpPr>
          <p:cNvPr id="104" name="Google Shape;104;p2"/>
          <p:cNvSpPr txBox="1"/>
          <p:nvPr>
            <p:ph idx="1" type="body"/>
          </p:nvPr>
        </p:nvSpPr>
        <p:spPr>
          <a:xfrm>
            <a:off x="1024125" y="1603648"/>
            <a:ext cx="9720000" cy="4705800"/>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90000"/>
              </a:lnSpc>
              <a:spcBef>
                <a:spcPts val="0"/>
              </a:spcBef>
              <a:spcAft>
                <a:spcPts val="0"/>
              </a:spcAft>
              <a:buNone/>
            </a:pPr>
            <a:r>
              <a:t/>
            </a:r>
            <a:endParaRPr sz="1320"/>
          </a:p>
          <a:p>
            <a:pPr indent="0" lvl="0" marL="0" rtl="0" algn="l">
              <a:lnSpc>
                <a:spcPct val="90000"/>
              </a:lnSpc>
              <a:spcBef>
                <a:spcPts val="0"/>
              </a:spcBef>
              <a:spcAft>
                <a:spcPts val="0"/>
              </a:spcAft>
              <a:buNone/>
            </a:pPr>
            <a:r>
              <a:rPr lang="en-US" sz="1320"/>
              <a:t>Please send all requests to  </a:t>
            </a:r>
            <a:r>
              <a:rPr lang="en-US" sz="1320" u="sng">
                <a:solidFill>
                  <a:schemeClr val="hlink"/>
                </a:solidFill>
                <a:hlinkClick r:id="rId3"/>
              </a:rPr>
              <a:t>aerofinancehelp@colorado.edu</a:t>
            </a:r>
            <a:r>
              <a:rPr lang="en-US" sz="1320"/>
              <a:t>.</a:t>
            </a:r>
            <a:endParaRPr sz="1320"/>
          </a:p>
          <a:p>
            <a:pPr indent="0" lvl="0" marL="0" rtl="0" algn="l">
              <a:lnSpc>
                <a:spcPct val="90000"/>
              </a:lnSpc>
              <a:spcBef>
                <a:spcPts val="0"/>
              </a:spcBef>
              <a:spcAft>
                <a:spcPts val="0"/>
              </a:spcAft>
              <a:buNone/>
            </a:pPr>
            <a:r>
              <a:t/>
            </a:r>
            <a:endParaRPr sz="1320"/>
          </a:p>
          <a:p>
            <a:pPr indent="0" lvl="0" marL="0" rtl="0" algn="l">
              <a:lnSpc>
                <a:spcPct val="100000"/>
              </a:lnSpc>
              <a:spcBef>
                <a:spcPts val="1400"/>
              </a:spcBef>
              <a:spcAft>
                <a:spcPts val="0"/>
              </a:spcAft>
              <a:buClr>
                <a:srgbClr val="000000"/>
              </a:buClr>
              <a:buSzPts val="1210"/>
              <a:buFont typeface="Arial"/>
              <a:buNone/>
            </a:pPr>
            <a:r>
              <a:rPr lang="en-US" sz="1318"/>
              <a:t>Laura Clayton - Interim Finance Manager</a:t>
            </a:r>
            <a:endParaRPr sz="1318"/>
          </a:p>
          <a:p>
            <a:pPr indent="0" lvl="0" marL="0" rtl="0" algn="l">
              <a:lnSpc>
                <a:spcPct val="100000"/>
              </a:lnSpc>
              <a:spcBef>
                <a:spcPts val="1400"/>
              </a:spcBef>
              <a:spcAft>
                <a:spcPts val="0"/>
              </a:spcAft>
              <a:buClr>
                <a:srgbClr val="000000"/>
              </a:buClr>
              <a:buSzPts val="1210"/>
              <a:buFont typeface="Arial"/>
              <a:buNone/>
            </a:pPr>
            <a:r>
              <a:rPr lang="en-US" sz="1318"/>
              <a:t>Tyron Michieli - Temporary Accounting Technician</a:t>
            </a:r>
            <a:endParaRPr sz="1318"/>
          </a:p>
          <a:p>
            <a:pPr indent="0" lvl="0" marL="0" rtl="0" algn="l">
              <a:lnSpc>
                <a:spcPct val="90000"/>
              </a:lnSpc>
              <a:spcBef>
                <a:spcPts val="0"/>
              </a:spcBef>
              <a:spcAft>
                <a:spcPts val="0"/>
              </a:spcAft>
              <a:buNone/>
            </a:pPr>
            <a:r>
              <a:t/>
            </a:r>
            <a:endParaRPr sz="1320"/>
          </a:p>
          <a:p>
            <a:pPr indent="0" lvl="0" marL="0" rtl="0" algn="l">
              <a:lnSpc>
                <a:spcPct val="90000"/>
              </a:lnSpc>
              <a:spcBef>
                <a:spcPts val="0"/>
              </a:spcBef>
              <a:spcAft>
                <a:spcPts val="0"/>
              </a:spcAft>
              <a:buNone/>
            </a:pPr>
            <a:r>
              <a:t/>
            </a:r>
            <a:endParaRPr sz="1320"/>
          </a:p>
          <a:p>
            <a:pPr indent="0" lvl="0" marL="0" rtl="0" algn="l">
              <a:lnSpc>
                <a:spcPct val="90000"/>
              </a:lnSpc>
              <a:spcBef>
                <a:spcPts val="0"/>
              </a:spcBef>
              <a:spcAft>
                <a:spcPts val="0"/>
              </a:spcAft>
              <a:buNone/>
            </a:pPr>
            <a:r>
              <a:t/>
            </a:r>
            <a:endParaRPr sz="1320"/>
          </a:p>
          <a:p>
            <a:pPr indent="0" lvl="0" marL="0" rtl="0" algn="l">
              <a:lnSpc>
                <a:spcPct val="90000"/>
              </a:lnSpc>
              <a:spcBef>
                <a:spcPts val="0"/>
              </a:spcBef>
              <a:spcAft>
                <a:spcPts val="0"/>
              </a:spcAft>
              <a:buNone/>
            </a:pPr>
            <a:r>
              <a:rPr lang="en-US" sz="1320"/>
              <a:t>Additional Team Members:</a:t>
            </a:r>
            <a:endParaRPr sz="1320"/>
          </a:p>
          <a:p>
            <a:pPr indent="0" lvl="0" marL="0" rtl="0" algn="l">
              <a:lnSpc>
                <a:spcPct val="90000"/>
              </a:lnSpc>
              <a:spcBef>
                <a:spcPts val="0"/>
              </a:spcBef>
              <a:spcAft>
                <a:spcPts val="0"/>
              </a:spcAft>
              <a:buNone/>
            </a:pPr>
            <a:r>
              <a:t/>
            </a:r>
            <a:endParaRPr sz="1320"/>
          </a:p>
          <a:p>
            <a:pPr indent="0" lvl="0" marL="0" rtl="0" algn="l">
              <a:lnSpc>
                <a:spcPct val="90000"/>
              </a:lnSpc>
              <a:spcBef>
                <a:spcPts val="0"/>
              </a:spcBef>
              <a:spcAft>
                <a:spcPts val="0"/>
              </a:spcAft>
              <a:buNone/>
            </a:pPr>
            <a:r>
              <a:t/>
            </a:r>
            <a:endParaRPr sz="1320"/>
          </a:p>
          <a:p>
            <a:pPr indent="0" lvl="0" marL="0" rtl="0" algn="l">
              <a:lnSpc>
                <a:spcPct val="90000"/>
              </a:lnSpc>
              <a:spcBef>
                <a:spcPts val="0"/>
              </a:spcBef>
              <a:spcAft>
                <a:spcPts val="0"/>
              </a:spcAft>
              <a:buNone/>
            </a:pPr>
            <a:r>
              <a:rPr lang="en-US" sz="1320"/>
              <a:t>Jacqui Stang - </a:t>
            </a:r>
            <a:r>
              <a:rPr lang="en-US" sz="1320"/>
              <a:t>Accounting Technician:</a:t>
            </a:r>
            <a:r>
              <a:rPr lang="en-US" sz="1320"/>
              <a:t> 303-735-0950 (CURRENTLY ON LEAVE)</a:t>
            </a:r>
            <a:endParaRPr sz="1320"/>
          </a:p>
          <a:p>
            <a:pPr indent="0" lvl="0" marL="0" rtl="0" algn="l">
              <a:lnSpc>
                <a:spcPct val="90000"/>
              </a:lnSpc>
              <a:spcBef>
                <a:spcPts val="0"/>
              </a:spcBef>
              <a:spcAft>
                <a:spcPts val="0"/>
              </a:spcAft>
              <a:buNone/>
            </a:pPr>
            <a:r>
              <a:t/>
            </a:r>
            <a:endParaRPr sz="1100"/>
          </a:p>
          <a:p>
            <a:pPr indent="0" lvl="0" marL="0" rtl="0" algn="l">
              <a:lnSpc>
                <a:spcPct val="90000"/>
              </a:lnSpc>
              <a:spcBef>
                <a:spcPts val="0"/>
              </a:spcBef>
              <a:spcAft>
                <a:spcPts val="0"/>
              </a:spcAft>
              <a:buNone/>
            </a:pPr>
            <a:r>
              <a:rPr lang="en-US" sz="1100"/>
              <a:t>Email: </a:t>
            </a:r>
            <a:r>
              <a:rPr lang="en-US" sz="1100" u="sng">
                <a:solidFill>
                  <a:schemeClr val="hlink"/>
                </a:solidFill>
                <a:hlinkClick r:id="rId4"/>
              </a:rPr>
              <a:t>Jacquelyn.Stang@Colorado.edu</a:t>
            </a:r>
            <a:r>
              <a:rPr lang="en-US" sz="1100"/>
              <a:t> </a:t>
            </a:r>
            <a:endParaRPr sz="1100"/>
          </a:p>
          <a:p>
            <a:pPr indent="-21589" lvl="0" marL="91440" rtl="0" algn="l">
              <a:lnSpc>
                <a:spcPct val="100000"/>
              </a:lnSpc>
              <a:spcBef>
                <a:spcPts val="1400"/>
              </a:spcBef>
              <a:spcAft>
                <a:spcPts val="0"/>
              </a:spcAft>
              <a:buSzPts val="1100"/>
              <a:buNone/>
            </a:pPr>
            <a:r>
              <a:t/>
            </a:r>
            <a:endParaRPr sz="1100"/>
          </a:p>
          <a:p>
            <a:pPr indent="0" lvl="0" marL="0" rtl="0" algn="l">
              <a:lnSpc>
                <a:spcPct val="100000"/>
              </a:lnSpc>
              <a:spcBef>
                <a:spcPts val="1400"/>
              </a:spcBef>
              <a:spcAft>
                <a:spcPts val="0"/>
              </a:spcAft>
              <a:buSzPts val="1320"/>
              <a:buNone/>
            </a:pPr>
            <a:r>
              <a:rPr lang="en-US" sz="1320"/>
              <a:t>Kayla Vandegrift - </a:t>
            </a:r>
            <a:r>
              <a:rPr lang="en-US" sz="1320"/>
              <a:t>Front Desk Manager </a:t>
            </a:r>
            <a:r>
              <a:rPr lang="en-US" sz="1320"/>
              <a:t> 303-735-5359</a:t>
            </a:r>
            <a:endParaRPr/>
          </a:p>
          <a:p>
            <a:pPr indent="0" lvl="0" marL="0" rtl="0" algn="l">
              <a:lnSpc>
                <a:spcPct val="100000"/>
              </a:lnSpc>
              <a:spcBef>
                <a:spcPts val="1400"/>
              </a:spcBef>
              <a:spcAft>
                <a:spcPts val="0"/>
              </a:spcAft>
              <a:buSzPts val="1210"/>
              <a:buNone/>
            </a:pPr>
            <a:r>
              <a:rPr lang="en-US" sz="1210"/>
              <a:t>Email: </a:t>
            </a:r>
            <a:r>
              <a:rPr lang="en-US" sz="1210" u="sng">
                <a:solidFill>
                  <a:schemeClr val="hlink"/>
                </a:solidFill>
                <a:hlinkClick r:id="rId5"/>
              </a:rPr>
              <a:t>Kayla.Vandegrift@Colorado.edu</a:t>
            </a:r>
            <a:endParaRPr sz="1210"/>
          </a:p>
          <a:p>
            <a:pPr indent="0" lvl="0" marL="0" rtl="0" algn="l">
              <a:lnSpc>
                <a:spcPct val="100000"/>
              </a:lnSpc>
              <a:spcBef>
                <a:spcPts val="1400"/>
              </a:spcBef>
              <a:spcAft>
                <a:spcPts val="0"/>
              </a:spcAft>
              <a:buSzPts val="1210"/>
              <a:buNone/>
            </a:pPr>
            <a:r>
              <a:t/>
            </a:r>
            <a:endParaRPr sz="1210"/>
          </a:p>
          <a:p>
            <a:pPr indent="0" lvl="0" marL="0" rtl="0" algn="l">
              <a:lnSpc>
                <a:spcPct val="100000"/>
              </a:lnSpc>
              <a:spcBef>
                <a:spcPts val="1400"/>
              </a:spcBef>
              <a:spcAft>
                <a:spcPts val="0"/>
              </a:spcAft>
              <a:buSzPts val="1210"/>
              <a:buNone/>
            </a:pPr>
            <a:r>
              <a:t/>
            </a:r>
            <a:endParaRPr sz="1210"/>
          </a:p>
          <a:p>
            <a:pPr indent="0" lvl="0" marL="0" rtl="0" algn="l">
              <a:lnSpc>
                <a:spcPct val="70000"/>
              </a:lnSpc>
              <a:spcBef>
                <a:spcPts val="1400"/>
              </a:spcBef>
              <a:spcAft>
                <a:spcPts val="0"/>
              </a:spcAft>
              <a:buSzPts val="1210"/>
              <a:buNone/>
            </a:pPr>
            <a:r>
              <a:t/>
            </a:r>
            <a:endParaRPr sz="1210"/>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a2c2a834d0_0_463"/>
          <p:cNvSpPr txBox="1"/>
          <p:nvPr>
            <p:ph type="title"/>
          </p:nvPr>
        </p:nvSpPr>
        <p:spPr>
          <a:xfrm>
            <a:off x="1024125" y="262748"/>
            <a:ext cx="9720000" cy="1123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we help you</a:t>
            </a:r>
            <a:endParaRPr/>
          </a:p>
        </p:txBody>
      </p:sp>
      <p:sp>
        <p:nvSpPr>
          <p:cNvPr id="110" name="Google Shape;110;ga2c2a834d0_0_463"/>
          <p:cNvSpPr txBox="1"/>
          <p:nvPr>
            <p:ph idx="1" type="body"/>
          </p:nvPr>
        </p:nvSpPr>
        <p:spPr>
          <a:xfrm>
            <a:off x="957075" y="1288200"/>
            <a:ext cx="9854100" cy="4642200"/>
          </a:xfrm>
          <a:prstGeom prst="rect">
            <a:avLst/>
          </a:prstGeom>
        </p:spPr>
        <p:txBody>
          <a:bodyPr anchorCtr="0" anchor="t" bIns="45700" lIns="45700" spcFirstLastPara="1" rIns="45700" wrap="square" tIns="45700">
            <a:normAutofit/>
          </a:bodyPr>
          <a:lstStyle/>
          <a:p>
            <a:pPr indent="0" lvl="0" marL="114300" rtl="0" algn="l">
              <a:lnSpc>
                <a:spcPct val="100000"/>
              </a:lnSpc>
              <a:spcBef>
                <a:spcPts val="0"/>
              </a:spcBef>
              <a:spcAft>
                <a:spcPts val="0"/>
              </a:spcAft>
              <a:buNone/>
            </a:pPr>
            <a:r>
              <a:rPr b="1" lang="en-US" u="sng"/>
              <a:t>Jacqui Stang and Tyron Michieli,</a:t>
            </a:r>
            <a:r>
              <a:rPr lang="en-US"/>
              <a:t> Accounting Technicians</a:t>
            </a:r>
            <a:endParaRPr/>
          </a:p>
          <a:p>
            <a:pPr indent="0" lvl="0" marL="114300" rtl="0" algn="l">
              <a:lnSpc>
                <a:spcPct val="100000"/>
              </a:lnSpc>
              <a:spcBef>
                <a:spcPts val="0"/>
              </a:spcBef>
              <a:spcAft>
                <a:spcPts val="0"/>
              </a:spcAft>
              <a:buNone/>
            </a:pPr>
            <a:r>
              <a:rPr lang="en-US"/>
              <a:t>Primary contact for anything finance-related. She will set you up in the Concur accounting system, helps with obtaining p-cards </a:t>
            </a:r>
            <a:r>
              <a:rPr i="1" lang="en-US" sz="1870"/>
              <a:t>(credit cards)</a:t>
            </a:r>
            <a:r>
              <a:rPr lang="en-US"/>
              <a:t>, purchasing materials, and general finance support.</a:t>
            </a:r>
            <a:endParaRPr/>
          </a:p>
          <a:p>
            <a:pPr indent="0" lvl="0" marL="114300" rtl="0" algn="l">
              <a:spcBef>
                <a:spcPts val="0"/>
              </a:spcBef>
              <a:spcAft>
                <a:spcPts val="0"/>
              </a:spcAft>
              <a:buNone/>
            </a:pPr>
            <a:r>
              <a:t/>
            </a:r>
            <a:endParaRPr b="1" u="sng"/>
          </a:p>
          <a:p>
            <a:pPr indent="0" lvl="0" marL="114300" rtl="0" algn="l">
              <a:spcBef>
                <a:spcPts val="0"/>
              </a:spcBef>
              <a:spcAft>
                <a:spcPts val="0"/>
              </a:spcAft>
              <a:buNone/>
            </a:pPr>
            <a:r>
              <a:rPr b="1" lang="en-US" u="sng"/>
              <a:t>Laura Clayton and Finance Services Manager (soon-to-be new hire) </a:t>
            </a:r>
            <a:endParaRPr b="1" u="sng"/>
          </a:p>
          <a:p>
            <a:pPr indent="0" lvl="0" marL="114300" rtl="0" algn="l">
              <a:lnSpc>
                <a:spcPct val="100000"/>
              </a:lnSpc>
              <a:spcBef>
                <a:spcPts val="0"/>
              </a:spcBef>
              <a:spcAft>
                <a:spcPts val="0"/>
              </a:spcAft>
              <a:buNone/>
            </a:pPr>
            <a:r>
              <a:rPr lang="en-US"/>
              <a:t>Sets up STs </a:t>
            </a:r>
            <a:r>
              <a:rPr i="1" lang="en-US" sz="1811"/>
              <a:t>(accounts)</a:t>
            </a:r>
            <a:r>
              <a:rPr lang="en-US"/>
              <a:t> for additional funding from EEF </a:t>
            </a:r>
            <a:r>
              <a:rPr i="1" lang="en-US" sz="1811"/>
              <a:t>(engineering </a:t>
            </a:r>
            <a:r>
              <a:rPr i="1" lang="en-US" sz="1811"/>
              <a:t>excellence</a:t>
            </a:r>
            <a:r>
              <a:rPr i="1" lang="en-US" sz="1811"/>
              <a:t> fund)</a:t>
            </a:r>
            <a:r>
              <a:rPr lang="en-US"/>
              <a:t>. </a:t>
            </a:r>
            <a:endParaRPr/>
          </a:p>
          <a:p>
            <a:pPr indent="0" lvl="0" marL="114300" rtl="0" algn="l">
              <a:lnSpc>
                <a:spcPct val="100000"/>
              </a:lnSpc>
              <a:spcBef>
                <a:spcPts val="1200"/>
              </a:spcBef>
              <a:spcAft>
                <a:spcPts val="0"/>
              </a:spcAft>
              <a:buNone/>
            </a:pPr>
            <a:r>
              <a:rPr i="1" lang="en-US"/>
              <a:t>*Please email </a:t>
            </a:r>
            <a:r>
              <a:rPr i="1" lang="en-US" sz="1720" u="sng">
                <a:solidFill>
                  <a:schemeClr val="accent5"/>
                </a:solidFill>
                <a:hlinkClick r:id="rId3">
                  <a:extLst>
                    <a:ext uri="{A12FA001-AC4F-418D-AE19-62706E023703}">
                      <ahyp:hlinkClr val="tx"/>
                    </a:ext>
                  </a:extLst>
                </a:hlinkClick>
              </a:rPr>
              <a:t>aerofinancehelp@colorado.edu</a:t>
            </a:r>
            <a:r>
              <a:rPr i="1" lang="en-US"/>
              <a:t> when you apply for additional funding and when you are approved for this funding.</a:t>
            </a:r>
            <a:endParaRPr i="1"/>
          </a:p>
          <a:p>
            <a:pPr indent="0" lvl="0" marL="0" rtl="0" algn="l">
              <a:spcBef>
                <a:spcPts val="0"/>
              </a:spcBef>
              <a:spcAft>
                <a:spcPts val="0"/>
              </a:spcAft>
              <a:buNone/>
            </a:pPr>
            <a:r>
              <a:t/>
            </a:r>
            <a:endParaRPr b="1" u="sng"/>
          </a:p>
          <a:p>
            <a:pPr indent="0" lvl="0" marL="114300" rtl="0" algn="l">
              <a:spcBef>
                <a:spcPts val="0"/>
              </a:spcBef>
              <a:spcAft>
                <a:spcPts val="0"/>
              </a:spcAft>
              <a:buNone/>
            </a:pPr>
            <a:r>
              <a:rPr b="1" lang="en-US" u="sng"/>
              <a:t>Kayla Vandegrift,</a:t>
            </a:r>
            <a:r>
              <a:rPr lang="en-US"/>
              <a:t> Admin Office Front Desk Manager</a:t>
            </a:r>
            <a:r>
              <a:rPr b="1" lang="en-US" u="sng"/>
              <a:t> </a:t>
            </a:r>
            <a:endParaRPr b="1" u="sng"/>
          </a:p>
          <a:p>
            <a:pPr indent="0" lvl="0" marL="114300" rtl="0" algn="l">
              <a:spcBef>
                <a:spcPts val="0"/>
              </a:spcBef>
              <a:spcAft>
                <a:spcPts val="0"/>
              </a:spcAft>
              <a:buNone/>
            </a:pPr>
            <a:r>
              <a:rPr lang="en-US"/>
              <a:t>Manages mail and packages. </a:t>
            </a:r>
            <a:endParaRPr b="1" u="sng"/>
          </a:p>
          <a:p>
            <a:pPr indent="0" lvl="0" marL="114300" rtl="0" algn="l">
              <a:spcBef>
                <a:spcPts val="1200"/>
              </a:spcBef>
              <a:spcAft>
                <a:spcPts val="0"/>
              </a:spcAft>
              <a:buNone/>
            </a:pPr>
            <a:r>
              <a:rPr b="1" lang="en-US" u="sng"/>
              <a:t>Student Employees</a:t>
            </a:r>
            <a:r>
              <a:rPr lang="en-US"/>
              <a:t>- Assists with Concur reports and package notification emails</a:t>
            </a:r>
            <a:endParaRPr/>
          </a:p>
          <a:p>
            <a:pPr indent="0" lvl="0" marL="114300" rtl="0" algn="ctr">
              <a:spcBef>
                <a:spcPts val="1200"/>
              </a:spcBef>
              <a:spcAft>
                <a:spcPts val="0"/>
              </a:spcAft>
              <a:buNone/>
            </a:pPr>
            <a:r>
              <a:rPr b="1" lang="en-US" u="sng"/>
              <a:t>*Do not contact anyone outside of the department for help unless applying for EEF Funding.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a2c2a834d0_0_47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Expectations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a2c2a834d0_0_83"/>
          <p:cNvSpPr txBox="1"/>
          <p:nvPr>
            <p:ph type="title"/>
          </p:nvPr>
        </p:nvSpPr>
        <p:spPr>
          <a:xfrm>
            <a:off x="1024125" y="313348"/>
            <a:ext cx="9720000" cy="111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t>
            </a:r>
            <a:r>
              <a:rPr lang="en-US"/>
              <a:t>rofessionalism</a:t>
            </a:r>
            <a:endParaRPr/>
          </a:p>
        </p:txBody>
      </p:sp>
      <p:sp>
        <p:nvSpPr>
          <p:cNvPr id="121" name="Google Shape;121;ga2c2a834d0_0_83"/>
          <p:cNvSpPr txBox="1"/>
          <p:nvPr>
            <p:ph idx="1" type="body"/>
          </p:nvPr>
        </p:nvSpPr>
        <p:spPr>
          <a:xfrm>
            <a:off x="1024125" y="1134775"/>
            <a:ext cx="9720000" cy="5239800"/>
          </a:xfrm>
          <a:prstGeom prst="rect">
            <a:avLst/>
          </a:prstGeom>
        </p:spPr>
        <p:txBody>
          <a:bodyPr anchorCtr="0" anchor="t" bIns="45700" lIns="45700" spcFirstLastPara="1" rIns="45700" wrap="square" tIns="45700">
            <a:normAutofit fontScale="70000" lnSpcReduction="10000"/>
          </a:bodyPr>
          <a:lstStyle/>
          <a:p>
            <a:pPr indent="0" lvl="0" marL="0" rtl="0" algn="l">
              <a:lnSpc>
                <a:spcPct val="115000"/>
              </a:lnSpc>
              <a:spcBef>
                <a:spcPts val="1200"/>
              </a:spcBef>
              <a:spcAft>
                <a:spcPts val="0"/>
              </a:spcAft>
              <a:buNone/>
            </a:pPr>
            <a:r>
              <a:t/>
            </a:r>
            <a:endParaRPr sz="2200"/>
          </a:p>
          <a:p>
            <a:pPr indent="0" lvl="0" marL="0" rtl="0" algn="l">
              <a:lnSpc>
                <a:spcPct val="115000"/>
              </a:lnSpc>
              <a:spcBef>
                <a:spcPts val="1200"/>
              </a:spcBef>
              <a:spcAft>
                <a:spcPts val="0"/>
              </a:spcAft>
              <a:buNone/>
            </a:pPr>
            <a:r>
              <a:rPr lang="en-US" sz="2200"/>
              <a:t>Senior Design has been developed in part to give you an idea of what it will be like to work on a private-sector project. As such, you are expected to grant professional courtesy to everyone you work with.</a:t>
            </a:r>
            <a:endParaRPr sz="2200"/>
          </a:p>
          <a:p>
            <a:pPr indent="0" lvl="0" marL="0" rtl="0" algn="l">
              <a:lnSpc>
                <a:spcPct val="115000"/>
              </a:lnSpc>
              <a:spcBef>
                <a:spcPts val="1200"/>
              </a:spcBef>
              <a:spcAft>
                <a:spcPts val="0"/>
              </a:spcAft>
              <a:buNone/>
            </a:pPr>
            <a:r>
              <a:rPr lang="en-US" sz="2200"/>
              <a:t>Treat staff with the same respect you treat your professors. They are trained professionals who are here to help you achieve your goals. Maintaining a good relationship with them will help you succeed.</a:t>
            </a:r>
            <a:endParaRPr sz="2200"/>
          </a:p>
          <a:p>
            <a:pPr indent="0" lvl="0" marL="0" rtl="0" algn="l">
              <a:lnSpc>
                <a:spcPct val="115000"/>
              </a:lnSpc>
              <a:spcBef>
                <a:spcPts val="1200"/>
              </a:spcBef>
              <a:spcAft>
                <a:spcPts val="0"/>
              </a:spcAft>
              <a:buNone/>
            </a:pPr>
            <a:r>
              <a:rPr lang="en-US" sz="2200"/>
              <a:t>Being a lead member on a team is a privilege. Failure to operate professionally will result in you being removed from that position.</a:t>
            </a:r>
            <a:endParaRPr sz="2200"/>
          </a:p>
          <a:p>
            <a:pPr indent="0" lvl="0" marL="0" rtl="0" algn="l">
              <a:lnSpc>
                <a:spcPct val="115000"/>
              </a:lnSpc>
              <a:spcBef>
                <a:spcPts val="1200"/>
              </a:spcBef>
              <a:spcAft>
                <a:spcPts val="0"/>
              </a:spcAft>
              <a:buNone/>
            </a:pPr>
            <a:r>
              <a:t/>
            </a:r>
            <a:endParaRPr sz="2200"/>
          </a:p>
          <a:p>
            <a:pPr indent="0" lvl="0" marL="0" rtl="0" algn="l">
              <a:lnSpc>
                <a:spcPct val="115000"/>
              </a:lnSpc>
              <a:spcBef>
                <a:spcPts val="1200"/>
              </a:spcBef>
              <a:spcAft>
                <a:spcPts val="0"/>
              </a:spcAft>
              <a:buNone/>
            </a:pPr>
            <a:r>
              <a:rPr lang="en-US" sz="2200"/>
              <a:t>*The Aero Ticketing system is designed to help us </a:t>
            </a:r>
            <a:r>
              <a:rPr lang="en-US" sz="2200"/>
              <a:t>respond</a:t>
            </a:r>
            <a:r>
              <a:rPr lang="en-US" sz="2200"/>
              <a:t> to emails actively and in the order in which they are received. Please use this system for all requests. The Finance Team can receive </a:t>
            </a:r>
            <a:r>
              <a:rPr lang="en-US" sz="2200"/>
              <a:t>hundreds</a:t>
            </a:r>
            <a:r>
              <a:rPr lang="en-US" sz="2200"/>
              <a:t> of emails per day, so please give us time to respond. Please also respond to emails from student employees as they help us with our day-to-day tasks and accomplish our goals.</a:t>
            </a:r>
            <a:endParaRPr sz="2200"/>
          </a:p>
          <a:p>
            <a:pPr indent="0" lvl="0" marL="91440" marR="0" rtl="0" algn="l">
              <a:lnSpc>
                <a:spcPct val="90000"/>
              </a:lnSpc>
              <a:spcBef>
                <a:spcPts val="1200"/>
              </a:spcBef>
              <a:spcAft>
                <a:spcPts val="0"/>
              </a:spcAft>
              <a:buNone/>
            </a:pPr>
            <a:r>
              <a:t/>
            </a:r>
            <a:endParaRPr sz="2200"/>
          </a:p>
          <a:p>
            <a:pPr indent="0" lvl="0" marL="91440" marR="0" rtl="0" algn="l">
              <a:lnSpc>
                <a:spcPct val="90000"/>
              </a:lnSpc>
              <a:spcBef>
                <a:spcPts val="0"/>
              </a:spcBef>
              <a:spcAft>
                <a:spcPts val="0"/>
              </a:spcAft>
              <a:buNone/>
            </a:pPr>
            <a:r>
              <a:t/>
            </a:r>
            <a:endParaRPr/>
          </a:p>
          <a:p>
            <a:pPr indent="0" lvl="0" marL="91440" marR="0" rtl="0" algn="l">
              <a:lnSpc>
                <a:spcPct val="90000"/>
              </a:lnSpc>
              <a:spcBef>
                <a:spcPts val="0"/>
              </a:spcBef>
              <a:spcAft>
                <a:spcPts val="0"/>
              </a:spcAft>
              <a:buNone/>
            </a:pPr>
            <a:r>
              <a:t/>
            </a:r>
            <a:endParaRPr/>
          </a:p>
          <a:p>
            <a:pPr indent="0" lvl="0" marL="91440" marR="0" rtl="0" algn="l">
              <a:lnSpc>
                <a:spcPct val="90000"/>
              </a:lnSpc>
              <a:spcBef>
                <a:spcPts val="0"/>
              </a:spcBef>
              <a:spcAft>
                <a:spcPts val="0"/>
              </a:spcAft>
              <a:buNone/>
            </a:pPr>
            <a:r>
              <a:t/>
            </a:r>
            <a:endParaRPr/>
          </a:p>
          <a:p>
            <a:pPr indent="0" lvl="0" marL="91440" marR="0" rtl="0" algn="l">
              <a:lnSpc>
                <a:spcPct val="90000"/>
              </a:lnSpc>
              <a:spcBef>
                <a:spcPts val="0"/>
              </a:spcBef>
              <a:spcAft>
                <a:spcPts val="0"/>
              </a:spcAft>
              <a:buNone/>
            </a:pPr>
            <a:r>
              <a:t/>
            </a:r>
            <a:endParaRPr/>
          </a:p>
          <a:p>
            <a:pPr indent="0" lvl="0" marL="91440" marR="0" rtl="0" algn="l">
              <a:lnSpc>
                <a:spcPct val="90000"/>
              </a:lnSpc>
              <a:spcBef>
                <a:spcPts val="0"/>
              </a:spcBef>
              <a:spcAft>
                <a:spcPts val="0"/>
              </a:spcAft>
              <a:buNone/>
            </a:pPr>
            <a:r>
              <a:t/>
            </a:r>
            <a:endParaRPr/>
          </a:p>
          <a:p>
            <a:pPr indent="0" lvl="0" marL="0" rtl="0" algn="l">
              <a:spcBef>
                <a:spcPts val="1200"/>
              </a:spcBef>
              <a:spcAft>
                <a:spcPts val="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a2c2a834d0_0_478"/>
          <p:cNvSpPr txBox="1"/>
          <p:nvPr>
            <p:ph type="title"/>
          </p:nvPr>
        </p:nvSpPr>
        <p:spPr>
          <a:xfrm>
            <a:off x="1024128" y="585216"/>
            <a:ext cx="9720000" cy="1499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Ethics	</a:t>
            </a:r>
            <a:endParaRPr/>
          </a:p>
        </p:txBody>
      </p:sp>
      <p:sp>
        <p:nvSpPr>
          <p:cNvPr id="127" name="Google Shape;127;ga2c2a834d0_0_478"/>
          <p:cNvSpPr txBox="1"/>
          <p:nvPr>
            <p:ph idx="1" type="body"/>
          </p:nvPr>
        </p:nvSpPr>
        <p:spPr>
          <a:xfrm>
            <a:off x="1063603" y="1930750"/>
            <a:ext cx="9720000" cy="4023300"/>
          </a:xfrm>
          <a:prstGeom prst="rect">
            <a:avLst/>
          </a:prstGeom>
        </p:spPr>
        <p:txBody>
          <a:bodyPr anchorCtr="0" anchor="t" bIns="45700" lIns="45700" spcFirstLastPara="1" rIns="45700" wrap="square" tIns="45700">
            <a:normAutofit/>
          </a:bodyPr>
          <a:lstStyle/>
          <a:p>
            <a:pPr indent="0" lvl="0" marL="0" rtl="0" algn="l">
              <a:spcBef>
                <a:spcPts val="1200"/>
              </a:spcBef>
              <a:spcAft>
                <a:spcPts val="0"/>
              </a:spcAft>
              <a:buNone/>
            </a:pPr>
            <a:r>
              <a:rPr lang="en-US"/>
              <a:t>If a sponsor lends you equipment, it belongs to them. You are not allowed to alter it in anyway that is not agreed upon, or dispose of it. This includes faculty </a:t>
            </a:r>
            <a:r>
              <a:rPr lang="en-US"/>
              <a:t>members.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Do not use funds on anything that is not related to your project.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Your p-card should only be in the card holder’s </a:t>
            </a:r>
            <a:r>
              <a:rPr lang="en-US"/>
              <a:t>possession</a:t>
            </a:r>
            <a:r>
              <a:rPr lang="en-US"/>
              <a:t>. Do not lend it to other team members. All transactions are your responsibility and you will be held </a:t>
            </a:r>
            <a:r>
              <a:rPr lang="en-US"/>
              <a:t>accountable</a:t>
            </a:r>
            <a:r>
              <a:rPr lang="en-US"/>
              <a:t> for them.</a:t>
            </a:r>
            <a:endParaRPr/>
          </a:p>
          <a:p>
            <a:pPr indent="0" lvl="0" marL="0" rtl="0" algn="l">
              <a:spcBef>
                <a:spcPts val="1200"/>
              </a:spcBef>
              <a:spcAft>
                <a:spcPts val="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a31831b981_0_0"/>
          <p:cNvSpPr txBox="1"/>
          <p:nvPr>
            <p:ph idx="1" type="body"/>
          </p:nvPr>
        </p:nvSpPr>
        <p:spPr>
          <a:xfrm>
            <a:off x="1024125" y="1480150"/>
            <a:ext cx="9720000" cy="4829100"/>
          </a:xfrm>
          <a:prstGeom prst="rect">
            <a:avLst/>
          </a:prstGeom>
        </p:spPr>
        <p:txBody>
          <a:bodyPr anchorCtr="0" anchor="t" bIns="45700" lIns="45700" spcFirstLastPara="1" rIns="45700" wrap="square" tIns="45700">
            <a:normAutofit fontScale="92500" lnSpcReduction="20000"/>
          </a:bodyPr>
          <a:lstStyle/>
          <a:p>
            <a:pPr indent="0" lvl="0" marL="0" rtl="0" algn="l">
              <a:spcBef>
                <a:spcPts val="1200"/>
              </a:spcBef>
              <a:spcAft>
                <a:spcPts val="0"/>
              </a:spcAft>
              <a:buNone/>
            </a:pPr>
            <a:r>
              <a:rPr lang="en-US" sz="1800"/>
              <a:t>I</a:t>
            </a:r>
            <a:r>
              <a:rPr lang="en-US" sz="1900"/>
              <a:t>f you need to meet with any of us please send a detailed email on what you need help with or have questions on. This will help us pull all the </a:t>
            </a:r>
            <a:r>
              <a:rPr lang="en-US" sz="1900"/>
              <a:t>information</a:t>
            </a:r>
            <a:r>
              <a:rPr lang="en-US" sz="1900"/>
              <a:t> needed to assist you </a:t>
            </a:r>
            <a:r>
              <a:rPr lang="en-US" sz="1900"/>
              <a:t>beforehand</a:t>
            </a:r>
            <a:r>
              <a:rPr lang="en-US" sz="1900"/>
              <a:t>. </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rPr lang="en-US" sz="1900"/>
              <a:t>Before sending a question, please use all handouts or documents provided to you. These documents have been created to help make things simple to use and track across all teams.  (Examples include Amazon ordering sheets) </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rPr lang="en-US" sz="1900"/>
              <a:t>Don’t be shy!  Most of CU’s finance guides and rules that you will find/search up are for staff and faculty. Senior design has different </a:t>
            </a:r>
            <a:r>
              <a:rPr lang="en-US" sz="1900"/>
              <a:t>financial</a:t>
            </a:r>
            <a:r>
              <a:rPr lang="en-US" sz="1900"/>
              <a:t> guidelines and </a:t>
            </a:r>
            <a:r>
              <a:rPr lang="en-US" sz="1900"/>
              <a:t>expectations.                                                 Using CU’s generalized information</a:t>
            </a:r>
            <a:r>
              <a:rPr lang="en-US" sz="1900" u="sng"/>
              <a:t> will not help</a:t>
            </a:r>
            <a:r>
              <a:rPr lang="en-US" sz="1900"/>
              <a:t> you understand how to be a CFO for your team.</a:t>
            </a:r>
            <a:r>
              <a:rPr lang="en-US" sz="1900"/>
              <a:t> </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rPr lang="en-US" sz="1900"/>
              <a:t>This is why we </a:t>
            </a:r>
            <a:r>
              <a:rPr lang="en-US" sz="1900"/>
              <a:t>encourage</a:t>
            </a:r>
            <a:r>
              <a:rPr lang="en-US" sz="1900"/>
              <a:t> you to use all documents provided and ask for help when needed.</a:t>
            </a:r>
            <a:endParaRPr sz="1900"/>
          </a:p>
          <a:p>
            <a:pPr indent="0" lvl="0" marL="0" rtl="0" algn="l">
              <a:spcBef>
                <a:spcPts val="1200"/>
              </a:spcBef>
              <a:spcAft>
                <a:spcPts val="0"/>
              </a:spcAft>
              <a:buNone/>
            </a:pPr>
            <a:r>
              <a:t/>
            </a:r>
            <a:endParaRPr sz="18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200"/>
              </a:spcAft>
              <a:buNone/>
            </a:pPr>
            <a:r>
              <a:t/>
            </a:r>
            <a:endParaRPr/>
          </a:p>
        </p:txBody>
      </p:sp>
      <p:sp>
        <p:nvSpPr>
          <p:cNvPr id="133" name="Google Shape;133;ga31831b981_0_0"/>
          <p:cNvSpPr txBox="1"/>
          <p:nvPr>
            <p:ph type="title"/>
          </p:nvPr>
        </p:nvSpPr>
        <p:spPr>
          <a:xfrm>
            <a:off x="1024125" y="585224"/>
            <a:ext cx="9720000" cy="835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Asking Us for Help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a2c2a834d0_0_591"/>
          <p:cNvSpPr txBox="1"/>
          <p:nvPr>
            <p:ph type="title"/>
          </p:nvPr>
        </p:nvSpPr>
        <p:spPr>
          <a:xfrm>
            <a:off x="680550" y="2782675"/>
            <a:ext cx="10830900" cy="10383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Getting Started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2019-11-12T23:36:03Z</dcterms:created>
  <dc:creator>Jacquelyn Marie Stang</dc:creator>
</cp:coreProperties>
</file>