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3" r:id="rId6"/>
    <p:sldId id="274" r:id="rId7"/>
    <p:sldId id="275" r:id="rId8"/>
    <p:sldId id="263" r:id="rId9"/>
    <p:sldId id="264" r:id="rId10"/>
    <p:sldId id="266" r:id="rId11"/>
    <p:sldId id="267" r:id="rId12"/>
    <p:sldId id="265" r:id="rId13"/>
    <p:sldId id="269" r:id="rId14"/>
    <p:sldId id="270" r:id="rId15"/>
    <p:sldId id="271"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ambasivagudala369/22P31A4213"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52662" y="1785926"/>
            <a:ext cx="6929486" cy="447558"/>
          </a:xfrm>
          <a:prstGeom prst="rect">
            <a:avLst/>
          </a:prstGeom>
        </p:spPr>
        <p:txBody>
          <a:bodyPr vert="horz" wrap="square" lIns="0" tIns="16510" rIns="0" bIns="0" rtlCol="0">
            <a:spAutoFit/>
          </a:bodyPr>
          <a:lstStyle/>
          <a:p>
            <a:pPr marL="3213735">
              <a:lnSpc>
                <a:spcPct val="100000"/>
              </a:lnSpc>
              <a:spcBef>
                <a:spcPts val="130"/>
              </a:spcBef>
            </a:pPr>
            <a:r>
              <a:rPr lang="en-US" sz="2800" b="1" i="1" spc="15" dirty="0"/>
              <a:t>GUDALA SAMBASIVA</a:t>
            </a:r>
            <a:endParaRPr sz="2800" b="1" i="1" spc="15" dirty="0"/>
          </a:p>
        </p:txBody>
      </p:sp>
      <p:sp>
        <p:nvSpPr>
          <p:cNvPr id="8" name="object 8"/>
          <p:cNvSpPr txBox="1"/>
          <p:nvPr/>
        </p:nvSpPr>
        <p:spPr>
          <a:xfrm>
            <a:off x="5953124" y="2500306"/>
            <a:ext cx="2390776" cy="443711"/>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 Box 11"/>
          <p:cNvSpPr txBox="1"/>
          <p:nvPr/>
        </p:nvSpPr>
        <p:spPr>
          <a:xfrm>
            <a:off x="7325995" y="391604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4664"/>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577340"/>
            <a:ext cx="10972800" cy="3677930"/>
          </a:xfrm>
        </p:spPr>
        <p:txBody>
          <a:bodyPr/>
          <a:lstStyle/>
          <a:p>
            <a:r>
              <a:rPr lang="en-US" sz="2800" b="1" dirty="0"/>
              <a:t>2. GUI Integration:</a:t>
            </a:r>
          </a:p>
          <a:p>
            <a:endParaRPr lang="en-US" sz="2800" dirty="0"/>
          </a:p>
          <a:p>
            <a:pPr marL="457200" indent="-457200" algn="just">
              <a:lnSpc>
                <a:spcPct val="150000"/>
              </a:lnSpc>
              <a:buFont typeface="Arial" panose="020B0604020202020204" pitchFamily="34" charset="0"/>
              <a:buChar char="•"/>
            </a:pPr>
            <a:r>
              <a:rPr lang="en-US" sz="2200" b="1" dirty="0"/>
              <a:t>Dashboard:</a:t>
            </a:r>
            <a:r>
              <a:rPr lang="en-US" sz="2200" dirty="0"/>
              <a:t> </a:t>
            </a:r>
            <a:r>
              <a:rPr lang="en-US" dirty="0"/>
              <a:t>Provides overview of system status and alerts.</a:t>
            </a:r>
          </a:p>
          <a:p>
            <a:pPr marL="285750" indent="-285750" algn="just">
              <a:lnSpc>
                <a:spcPct val="150000"/>
              </a:lnSpc>
              <a:buFont typeface="Arial" panose="020B0604020202020204" pitchFamily="34" charset="0"/>
              <a:buChar char="•"/>
            </a:pPr>
            <a:r>
              <a:rPr lang="en-US" sz="2200" b="1" dirty="0"/>
              <a:t>  Settings Panel:</a:t>
            </a:r>
            <a:r>
              <a:rPr lang="en-US" sz="2200" dirty="0"/>
              <a:t> </a:t>
            </a:r>
            <a:r>
              <a:rPr lang="en-US" dirty="0"/>
              <a:t>Allows configuration of security settings and preferences.</a:t>
            </a:r>
          </a:p>
          <a:p>
            <a:pPr marL="457200" indent="-457200" algn="just">
              <a:lnSpc>
                <a:spcPct val="150000"/>
              </a:lnSpc>
              <a:buFont typeface="Arial" panose="020B0604020202020204" pitchFamily="34" charset="0"/>
              <a:buChar char="•"/>
            </a:pPr>
            <a:r>
              <a:rPr lang="en-US" sz="2200" b="1" dirty="0"/>
              <a:t>Logs Viewer:</a:t>
            </a:r>
            <a:r>
              <a:rPr lang="en-US" sz="2200" dirty="0"/>
              <a:t> </a:t>
            </a:r>
            <a:r>
              <a:rPr lang="en-US" dirty="0"/>
              <a:t>Displays captured keystrokes and suspicious activities.</a:t>
            </a:r>
          </a:p>
          <a:p>
            <a:pPr marL="457200" indent="-457200" algn="just">
              <a:lnSpc>
                <a:spcPct val="150000"/>
              </a:lnSpc>
              <a:buFont typeface="Arial" panose="020B0604020202020204" pitchFamily="34" charset="0"/>
              <a:buChar char="•"/>
            </a:pPr>
            <a:r>
              <a:rPr lang="en-US" sz="2200" b="1" dirty="0"/>
              <a:t>Alerts and Notifications:</a:t>
            </a:r>
            <a:r>
              <a:rPr lang="en-US" sz="2200" dirty="0"/>
              <a:t> </a:t>
            </a:r>
            <a:r>
              <a:rPr lang="en-US" dirty="0"/>
              <a:t>Alerts users to potential keylogger activities.</a:t>
            </a:r>
          </a:p>
          <a:p>
            <a:pPr marL="457200" indent="-457200" algn="just">
              <a:lnSpc>
                <a:spcPct val="150000"/>
              </a:lnSpc>
              <a:buFont typeface="Arial" panose="020B0604020202020204" pitchFamily="34" charset="0"/>
              <a:buChar char="•"/>
            </a:pPr>
            <a:r>
              <a:rPr lang="en-US" sz="2200" b="1" dirty="0"/>
              <a:t>Reporting:</a:t>
            </a:r>
            <a:r>
              <a:rPr lang="en-US" sz="2200" dirty="0"/>
              <a:t> </a:t>
            </a:r>
            <a:r>
              <a:rPr lang="en-US" dirty="0"/>
              <a:t>Generates reports on security incidents and threats.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50" y="428604"/>
            <a:ext cx="10681335" cy="714380"/>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577340"/>
            <a:ext cx="10972800" cy="4985980"/>
          </a:xfrm>
        </p:spPr>
        <p:txBody>
          <a:bodyPr/>
          <a:lstStyle/>
          <a:p>
            <a:r>
              <a:rPr lang="en-US" sz="2400" b="1" dirty="0"/>
              <a:t>3. Flow Diagram:</a:t>
            </a:r>
            <a:endParaRPr lang="en-US" sz="2400" dirty="0"/>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User Input</a:t>
            </a:r>
            <a:r>
              <a:rPr lang="en-US" sz="2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Keystrokes entered by user.</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Key logger Capture</a:t>
            </a:r>
            <a:r>
              <a:rPr lang="en-US" sz="2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Key logger module captures keystrokes.</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Transmission</a:t>
            </a:r>
            <a:r>
              <a:rPr lang="en-US" sz="2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Captured data transmitted to remote server.</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Stealth Mode</a:t>
            </a:r>
            <a:r>
              <a:rPr lang="en-US" sz="2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Key logger hides its presence from detection.</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Detection Module</a:t>
            </a:r>
            <a:r>
              <a:rPr lang="en-US" sz="2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Monitors for suspicious activities and key logger behaviors.</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Alert Generation</a:t>
            </a:r>
            <a:r>
              <a:rPr lang="en-US" sz="2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Alerts generated for detected key logger activities.</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Encryption</a:t>
            </a:r>
            <a:r>
              <a:rPr lang="en-US" sz="2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Sensitive data encrypted before transmission.</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GUI Interaction</a:t>
            </a:r>
            <a:r>
              <a:rPr lang="en-US" sz="2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User interacts with GUI to view logs, configure settings, and receive alerts.</a:t>
            </a:r>
          </a:p>
          <a:p>
            <a:endParaRPr lang="en-US" b="1"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12</a:t>
            </a:fld>
            <a:endParaRPr sz="1100">
              <a:latin typeface="Trebuchet MS" panose="020B0603020202020204"/>
              <a:cs typeface="Trebuchet MS" panose="020B0603020202020204"/>
            </a:endParaRPr>
          </a:p>
        </p:txBody>
      </p:sp>
      <p:pic>
        <p:nvPicPr>
          <p:cNvPr id="4" name="Picture 3" descr="WhatsApp Image 2024-06-14 at 2.48.13 PM"/>
          <p:cNvPicPr>
            <a:picLocks noChangeAspect="1"/>
          </p:cNvPicPr>
          <p:nvPr/>
        </p:nvPicPr>
        <p:blipFill>
          <a:blip r:embed="rId3"/>
          <a:stretch>
            <a:fillRect/>
          </a:stretch>
        </p:blipFill>
        <p:spPr>
          <a:xfrm>
            <a:off x="511175" y="1433258"/>
            <a:ext cx="4648721" cy="3379470"/>
          </a:xfrm>
          <a:prstGeom prst="rect">
            <a:avLst/>
          </a:prstGeom>
        </p:spPr>
      </p:pic>
      <p:pic>
        <p:nvPicPr>
          <p:cNvPr id="5" name="Picture 4" descr="WhatsApp Image 2024-06-14 at 2.49.00 PM"/>
          <p:cNvPicPr>
            <a:picLocks noChangeAspect="1"/>
          </p:cNvPicPr>
          <p:nvPr/>
        </p:nvPicPr>
        <p:blipFill>
          <a:blip r:embed="rId4"/>
          <a:stretch>
            <a:fillRect/>
          </a:stretch>
        </p:blipFill>
        <p:spPr>
          <a:xfrm>
            <a:off x="5695752" y="1433258"/>
            <a:ext cx="4216672" cy="33794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dirty="0">
                <a:sym typeface="+mn-ea"/>
              </a:rPr>
              <a:t>R</a:t>
            </a:r>
            <a:r>
              <a:rPr spc="-40" dirty="0">
                <a:sym typeface="+mn-ea"/>
              </a:rPr>
              <a:t>E</a:t>
            </a:r>
            <a:r>
              <a:rPr spc="15" dirty="0">
                <a:sym typeface="+mn-ea"/>
              </a:rPr>
              <a:t>S</a:t>
            </a:r>
            <a:r>
              <a:rPr spc="-30" dirty="0">
                <a:sym typeface="+mn-ea"/>
              </a:rPr>
              <a:t>U</a:t>
            </a:r>
            <a:r>
              <a:rPr spc="-405" dirty="0">
                <a:sym typeface="+mn-ea"/>
              </a:rPr>
              <a:t>L</a:t>
            </a:r>
            <a:r>
              <a:rPr dirty="0">
                <a:sym typeface="+mn-ea"/>
              </a:rPr>
              <a:t>TS</a:t>
            </a:r>
            <a:endParaRPr lang="en-US"/>
          </a:p>
        </p:txBody>
      </p:sp>
      <p:pic>
        <p:nvPicPr>
          <p:cNvPr id="4" name="Picture 3" descr="WhatsApp Image 2024-06-14 at 2.49.00 PM"/>
          <p:cNvPicPr>
            <a:picLocks noChangeAspect="1"/>
          </p:cNvPicPr>
          <p:nvPr/>
        </p:nvPicPr>
        <p:blipFill>
          <a:blip r:embed="rId2"/>
          <a:stretch>
            <a:fillRect/>
          </a:stretch>
        </p:blipFill>
        <p:spPr>
          <a:xfrm>
            <a:off x="458703" y="1284287"/>
            <a:ext cx="4845209" cy="3871595"/>
          </a:xfrm>
          <a:prstGeom prst="rect">
            <a:avLst/>
          </a:prstGeom>
        </p:spPr>
      </p:pic>
      <p:pic>
        <p:nvPicPr>
          <p:cNvPr id="5" name="Picture 4" descr="WhatsApp Image 2024-06-14 at 2.49.22 PM"/>
          <p:cNvPicPr>
            <a:picLocks noChangeAspect="1"/>
          </p:cNvPicPr>
          <p:nvPr/>
        </p:nvPicPr>
        <p:blipFill>
          <a:blip r:embed="rId3"/>
          <a:stretch>
            <a:fillRect/>
          </a:stretch>
        </p:blipFill>
        <p:spPr>
          <a:xfrm>
            <a:off x="5519936" y="1340484"/>
            <a:ext cx="4536504" cy="3759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385444"/>
            <a:ext cx="11029299" cy="738505"/>
          </a:xfrm>
        </p:spPr>
        <p:txBody>
          <a:bodyPr/>
          <a:lstStyle/>
          <a:p>
            <a:r>
              <a:rPr dirty="0">
                <a:sym typeface="+mn-ea"/>
              </a:rPr>
              <a:t>R</a:t>
            </a:r>
            <a:r>
              <a:rPr spc="-40" dirty="0">
                <a:sym typeface="+mn-ea"/>
              </a:rPr>
              <a:t>E</a:t>
            </a:r>
            <a:r>
              <a:rPr spc="15" dirty="0">
                <a:sym typeface="+mn-ea"/>
              </a:rPr>
              <a:t>S</a:t>
            </a:r>
            <a:r>
              <a:rPr spc="-30" dirty="0">
                <a:sym typeface="+mn-ea"/>
              </a:rPr>
              <a:t>U</a:t>
            </a:r>
            <a:r>
              <a:rPr spc="-405" dirty="0">
                <a:sym typeface="+mn-ea"/>
              </a:rPr>
              <a:t>L</a:t>
            </a:r>
            <a:r>
              <a:rPr dirty="0">
                <a:sym typeface="+mn-ea"/>
              </a:rPr>
              <a:t>TS</a:t>
            </a:r>
            <a:r>
              <a:rPr lang="en-US" dirty="0">
                <a:sym typeface="+mn-ea"/>
              </a:rPr>
              <a:t>:</a:t>
            </a:r>
          </a:p>
        </p:txBody>
      </p:sp>
      <p:sp>
        <p:nvSpPr>
          <p:cNvPr id="3" name="Text Box 2"/>
          <p:cNvSpPr txBox="1"/>
          <p:nvPr/>
        </p:nvSpPr>
        <p:spPr>
          <a:xfrm>
            <a:off x="407368" y="1297622"/>
            <a:ext cx="10681335" cy="4262755"/>
          </a:xfrm>
          <a:prstGeom prst="rect">
            <a:avLst/>
          </a:prstGeom>
          <a:noFill/>
        </p:spPr>
        <p:txBody>
          <a:bodyPr wrap="square" rtlCol="0" anchor="t">
            <a:noAutofit/>
          </a:bodyPr>
          <a:lstStyle/>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Successfully implemented a key logger that captures keystrokes and </a:t>
            </a:r>
          </a:p>
          <a:p>
            <a:r>
              <a:rPr lang="en-US" altLang="en-US" sz="2400" dirty="0">
                <a:latin typeface="Times New Roman" panose="02020603050405020304" pitchFamily="18" charset="0"/>
                <a:cs typeface="Times New Roman" panose="02020603050405020304" pitchFamily="18" charset="0"/>
                <a:sym typeface="+mn-ea"/>
              </a:rPr>
              <a:t>     records them into both text and JSON files.</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Real-time key logging with start and stop functionality controlled via a </a:t>
            </a:r>
          </a:p>
          <a:p>
            <a:r>
              <a:rPr lang="en-US" altLang="en-US" sz="2400" dirty="0">
                <a:latin typeface="Times New Roman" panose="02020603050405020304" pitchFamily="18" charset="0"/>
                <a:cs typeface="Times New Roman" panose="02020603050405020304" pitchFamily="18" charset="0"/>
                <a:sym typeface="+mn-ea"/>
              </a:rPr>
              <a:t>     simple GUI.</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The key logger project demonstrated the capability to effectively </a:t>
            </a:r>
            <a:r>
              <a:rPr lang="en-US" altLang="en-US" sz="2400" dirty="0">
                <a:latin typeface="Times New Roman" panose="02020603050405020304" pitchFamily="18" charset="0"/>
                <a:cs typeface="Times New Roman" panose="02020603050405020304" pitchFamily="18" charset="0"/>
                <a:sym typeface="+mn-ea"/>
              </a:rPr>
              <a:t>them into </a:t>
            </a:r>
          </a:p>
          <a:p>
            <a:r>
              <a:rPr lang="en-US" altLang="en-US" sz="2400" dirty="0">
                <a:latin typeface="Times New Roman" panose="02020603050405020304" pitchFamily="18" charset="0"/>
                <a:cs typeface="Times New Roman" panose="02020603050405020304" pitchFamily="18" charset="0"/>
                <a:sym typeface="+mn-ea"/>
              </a:rPr>
              <a:t>     both text and JSON files.</a:t>
            </a:r>
            <a:r>
              <a:rPr lang="en-US" sz="2400" dirty="0">
                <a:latin typeface="Times New Roman" panose="02020603050405020304" pitchFamily="18" charset="0"/>
                <a:cs typeface="Times New Roman" panose="02020603050405020304" pitchFamily="18" charset="0"/>
                <a:sym typeface="+mn-ea"/>
              </a:rPr>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The GUI provided a user-friendly way to control the key logger, making  it accessible and easy to use.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Emphasized the ethical use of key loggers and the importance of implementing security measures to protect against malicious  .</a:t>
            </a:r>
            <a:br>
              <a:rPr lang="en-US" altLang="en-US" sz="2400" dirty="0">
                <a:sym typeface="+mn-ea"/>
              </a:rPr>
            </a:br>
            <a:endParaRPr lang="en-US" altLang="en-US" sz="2400"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15" y="908720"/>
            <a:ext cx="10681335" cy="2847305"/>
          </a:xfrm>
        </p:spPr>
        <p:txBody>
          <a:bodyPr>
            <a:noAutofit/>
          </a:bodyPr>
          <a:lstStyle/>
          <a:p>
            <a:r>
              <a:rPr lang="en-US" dirty="0"/>
              <a:t>PROJECT LINK:</a:t>
            </a:r>
            <a:br>
              <a:rPr lang="en-US" dirty="0"/>
            </a:br>
            <a:br>
              <a:rPr lang="en-IN" sz="3200" dirty="0"/>
            </a:br>
            <a:r>
              <a:rPr lang="en-IN" sz="3200" dirty="0">
                <a:hlinkClick r:id="rId2"/>
              </a:rPr>
              <a:t>https://github.com/sambasivagudala369/22P31A4213</a:t>
            </a:r>
            <a:r>
              <a:rPr lang="en-IN" sz="3200" dirty="0"/>
              <a:t> </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7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17"/>
          <p:cNvSpPr txBox="1">
            <a:spLocks noGrp="1"/>
          </p:cNvSpPr>
          <p:nvPr>
            <p:ph type="title"/>
          </p:nvPr>
        </p:nvSpPr>
        <p:spPr>
          <a:xfrm>
            <a:off x="673127" y="829626"/>
            <a:ext cx="8591225" cy="3256020"/>
          </a:xfrm>
          <a:prstGeom prst="rect">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vert="horz" wrap="square" lIns="0" tIns="16510" rIns="0" bIns="0" rtlCol="0">
            <a:spAutoFit/>
          </a:bodyPr>
          <a:lstStyle/>
          <a:p>
            <a:pPr marL="12700">
              <a:lnSpc>
                <a:spcPct val="100000"/>
              </a:lnSpc>
              <a:spcBef>
                <a:spcPts val="130"/>
              </a:spcBef>
            </a:pPr>
            <a:r>
              <a:rPr lang="en-IN" sz="2800" b="0" dirty="0">
                <a:ln w="18415" cmpd="sng">
                  <a:solidFill>
                    <a:schemeClr val="tx1"/>
                  </a:solidFill>
                  <a:prstDash val="solid"/>
                </a:ln>
                <a:effectLst>
                  <a:outerShdw blurRad="63500" dir="3600000" algn="tl" rotWithShape="0">
                    <a:srgbClr val="000000">
                      <a:alpha val="70000"/>
                    </a:srgbClr>
                  </a:outerShdw>
                </a:effectLst>
              </a:rPr>
              <a:t>    </a:t>
            </a:r>
            <a:r>
              <a:rPr sz="2800" b="0" dirty="0">
                <a:ln w="18415" cmpd="sng">
                  <a:solidFill>
                    <a:schemeClr val="tx1"/>
                  </a:solidFill>
                  <a:prstDash val="solid"/>
                </a:ln>
                <a:effectLst>
                  <a:outerShdw blurRad="63500" dir="3600000" algn="tl" rotWithShape="0">
                    <a:srgbClr val="000000">
                      <a:alpha val="70000"/>
                    </a:srgbClr>
                  </a:outerShdw>
                </a:effectLst>
              </a:rPr>
              <a:t>PROJECT TITLE</a:t>
            </a:r>
            <a:r>
              <a:rPr lang="en-IN" sz="2800" b="0" dirty="0">
                <a:ln w="18415" cmpd="sng">
                  <a:solidFill>
                    <a:schemeClr val="tx1"/>
                  </a:solidFill>
                  <a:prstDash val="solid"/>
                </a:ln>
                <a:effectLst>
                  <a:outerShdw blurRad="63500" dir="3600000" algn="tl" rotWithShape="0">
                    <a:srgbClr val="000000">
                      <a:alpha val="70000"/>
                    </a:srgbClr>
                  </a:outerShdw>
                </a:effectLst>
              </a:rPr>
              <a:t>  </a:t>
            </a:r>
            <a:r>
              <a:rPr lang="en-US" sz="4250" b="0" dirty="0">
                <a:ln w="18415" cmpd="sng">
                  <a:solidFill>
                    <a:schemeClr val="tx1"/>
                  </a:solidFill>
                  <a:prstDash val="solid"/>
                </a:ln>
                <a:effectLst>
                  <a:outerShdw blurRad="63500" dir="3600000" algn="tl" rotWithShape="0">
                    <a:srgbClr val="000000">
                      <a:alpha val="70000"/>
                    </a:srgbClr>
                  </a:outerShdw>
                </a:effectLst>
              </a:rPr>
              <a:t>: </a:t>
            </a:r>
            <a:r>
              <a:rPr lang="en-US" sz="2800" b="0" dirty="0">
                <a:ln w="18415" cmpd="sng">
                  <a:solidFill>
                    <a:schemeClr val="tx1"/>
                  </a:solidFill>
                  <a:prstDash val="solid"/>
                </a:ln>
                <a:effectLst>
                  <a:outerShdw blurRad="63500" dir="3600000" algn="tl" rotWithShape="0">
                    <a:srgbClr val="000000">
                      <a:alpha val="70000"/>
                    </a:srgbClr>
                  </a:outerShdw>
                </a:effectLst>
              </a:rPr>
              <a:t>KEY LOGGER AND SECURITY</a:t>
            </a:r>
            <a:br>
              <a:rPr lang="en-US" sz="2800"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br>
            <a:r>
              <a:rPr lang="en-US" sz="2800"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t>     </a:t>
            </a:r>
            <a:br>
              <a:rPr lang="en-US" sz="2800"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br>
            <a:r>
              <a:rPr lang="en-US" sz="2800"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t>           </a:t>
            </a:r>
            <a:br>
              <a:rPr lang="en-US" sz="2800"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br>
            <a:r>
              <a:rPr lang="en-US" sz="2800"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t>       </a:t>
            </a:r>
            <a:br>
              <a:rPr lang="en-US" sz="2800"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br>
            <a:r>
              <a:rPr lang="en-US" sz="2800" b="0" i="1" dirty="0">
                <a:ln w="18415" cmpd="sng">
                  <a:solidFill>
                    <a:schemeClr val="tx1"/>
                  </a:solidFill>
                  <a:prstDash val="solid"/>
                </a:ln>
                <a:solidFill>
                  <a:srgbClr val="FFFFFF"/>
                </a:solidFill>
                <a:effectLst>
                  <a:outerShdw blurRad="63500" dir="3600000" algn="tl" rotWithShape="0">
                    <a:srgbClr val="000000">
                      <a:alpha val="70000"/>
                    </a:srgbClr>
                  </a:outerShdw>
                </a:effectLst>
              </a:rPr>
              <a:t>    </a:t>
            </a:r>
            <a:r>
              <a:rPr lang="en-US" sz="2800" b="0" i="1" dirty="0">
                <a:solidFill>
                  <a:schemeClr val="tx2">
                    <a:lumMod val="50000"/>
                  </a:schemeClr>
                </a:solidFill>
                <a:effectLst>
                  <a:outerShdw blurRad="38100" dist="38100" dir="2700000" algn="tl">
                    <a:srgbClr val="000000">
                      <a:alpha val="43137"/>
                    </a:srgbClr>
                  </a:outerShdw>
                </a:effectLst>
              </a:rPr>
              <a:t>U</a:t>
            </a:r>
            <a:r>
              <a:rPr lang="en-US" sz="2800" b="0" i="1" dirty="0">
                <a:ln w="12700">
                  <a:solidFill>
                    <a:schemeClr val="tx1"/>
                  </a:solidFill>
                  <a:prstDash val="solid"/>
                </a:ln>
                <a:solidFill>
                  <a:schemeClr val="tx2">
                    <a:lumMod val="50000"/>
                  </a:schemeClr>
                </a:solidFill>
                <a:effectLst>
                  <a:outerShdw blurRad="41275" dist="20320" dir="1800000" algn="tl" rotWithShape="0">
                    <a:srgbClr val="000000">
                      <a:alpha val="40000"/>
                    </a:srgbClr>
                  </a:outerShdw>
                </a:effectLst>
              </a:rPr>
              <a:t>nderstanding and Mitigating key logging Threats</a:t>
            </a:r>
            <a:br>
              <a:rPr lang="en-US" sz="2800" b="0" i="1" dirty="0">
                <a:ln w="18415" cmpd="sng">
                  <a:solidFill>
                    <a:srgbClr val="FFFFFF"/>
                  </a:solidFill>
                  <a:prstDash val="solid"/>
                </a:ln>
                <a:solidFill>
                  <a:schemeClr val="tx2">
                    <a:lumMod val="50000"/>
                  </a:schemeClr>
                </a:solidFill>
                <a:effectLst>
                  <a:outerShdw blurRad="63500" dir="3600000" algn="tl" rotWithShape="0">
                    <a:srgbClr val="000000">
                      <a:alpha val="70000"/>
                    </a:srgbClr>
                  </a:outerShdw>
                </a:effectLst>
              </a:rPr>
            </a:br>
            <a:br>
              <a:rPr lang="en-US" sz="2800" b="0" i="1" dirty="0">
                <a:ln w="18415" cmpd="sng">
                  <a:solidFill>
                    <a:srgbClr val="FFFFFF"/>
                  </a:solidFill>
                  <a:prstDash val="solid"/>
                </a:ln>
                <a:solidFill>
                  <a:schemeClr val="tx2">
                    <a:lumMod val="50000"/>
                  </a:schemeClr>
                </a:solidFill>
                <a:effectLst>
                  <a:outerShdw blurRad="63500" dir="3600000" algn="tl" rotWithShape="0">
                    <a:srgbClr val="000000">
                      <a:alpha val="70000"/>
                    </a:srgbClr>
                  </a:outerShdw>
                </a:effectLst>
              </a:rPr>
            </a:br>
            <a:endParaRPr sz="2800" b="0" i="1" dirty="0">
              <a:ln w="18000">
                <a:solidFill>
                  <a:schemeClr val="accent2">
                    <a:satMod val="140000"/>
                  </a:schemeClr>
                </a:solidFill>
                <a:prstDash val="solid"/>
                <a:miter lim="800000"/>
              </a:ln>
              <a:solidFill>
                <a:schemeClr val="tx2">
                  <a:lumMod val="50000"/>
                </a:schemeClr>
              </a:solidFill>
              <a:effectLst>
                <a:outerShdw blurRad="25500" dist="23000" dir="7020000" algn="tl">
                  <a:srgbClr val="000000">
                    <a:alpha val="50000"/>
                  </a:srgb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0" y="0"/>
            <a:ext cx="12191999" cy="7400103"/>
          </a:xfrm>
          <a:prstGeom prst="rect">
            <a:avLst/>
          </a:prstGeom>
        </p:spPr>
        <p:txBody>
          <a:bodyPr vert="horz" wrap="square" lIns="0" tIns="13335" rIns="0" bIns="0" rtlCol="0">
            <a:spAutoFit/>
          </a:bodyPr>
          <a:lstStyle/>
          <a:p>
            <a:pPr marL="12700">
              <a:spcBef>
                <a:spcPts val="105"/>
              </a:spcBef>
            </a:pPr>
            <a:br>
              <a:rPr lang="en-IN" sz="3200" spc="25" dirty="0"/>
            </a:br>
            <a:r>
              <a:rPr lang="en-IN" sz="3200" spc="25" dirty="0"/>
              <a:t>    </a:t>
            </a:r>
            <a:r>
              <a:rPr sz="3200" spc="25" dirty="0"/>
              <a:t>A</a:t>
            </a:r>
            <a:r>
              <a:rPr sz="3200" spc="-5" dirty="0"/>
              <a:t>G</a:t>
            </a:r>
            <a:r>
              <a:rPr sz="3200" spc="-35" dirty="0"/>
              <a:t>E</a:t>
            </a:r>
            <a:r>
              <a:rPr sz="3200" spc="15" dirty="0"/>
              <a:t>N</a:t>
            </a:r>
            <a:r>
              <a:rPr sz="3200" dirty="0"/>
              <a:t>DA</a:t>
            </a:r>
            <a:r>
              <a:rPr lang="en-US" sz="3200" dirty="0"/>
              <a:t>:</a:t>
            </a:r>
            <a:br>
              <a:rPr lang="en-US" sz="3200" dirty="0"/>
            </a:br>
            <a:r>
              <a:rPr lang="en-US" sz="3200" dirty="0"/>
              <a:t>    </a:t>
            </a:r>
            <a:r>
              <a:rPr lang="en-US" sz="2000" b="0" dirty="0">
                <a:latin typeface="Times New Roman" panose="02020603050405020304" pitchFamily="18" charset="0"/>
                <a:cs typeface="Times New Roman" panose="02020603050405020304" pitchFamily="18" charset="0"/>
              </a:rPr>
              <a:t>Key loggers are a type of malicious software designed to record keystrokes made by </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a user on their keyboard, often without their knowledge or consent.</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1. Objectives of Key loggers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2. Types of Key loggers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3. Security Risks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4. Detection and Prevention</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5. Legal and Ethical Considerations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6. Best Practices for Security</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7. Future Trends </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8.Conclusion</a:t>
            </a:r>
            <a:br>
              <a:rPr lang="en-US" sz="2000" b="0" dirty="0">
                <a:latin typeface="Times New Roman" panose="02020603050405020304" pitchFamily="18" charset="0"/>
                <a:cs typeface="Times New Roman" panose="02020603050405020304" pitchFamily="18" charset="0"/>
              </a:rPr>
            </a:br>
            <a:br>
              <a:rPr lang="en-US" sz="2000" dirty="0"/>
            </a:br>
            <a:br>
              <a:rPr lang="en-US" sz="2000" dirty="0"/>
            </a:br>
            <a:br>
              <a:rPr lang="en-US" dirty="0"/>
            </a:br>
            <a:br>
              <a:rPr lang="en-US"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3094" y="316850"/>
            <a:ext cx="8215370" cy="4941096"/>
          </a:xfrm>
          <a:prstGeom prst="rect">
            <a:avLst/>
          </a:prstGeom>
        </p:spPr>
        <p:txBody>
          <a:bodyPr vert="horz" wrap="square" lIns="0" tIns="16510" rIns="0" bIns="0" rtlCol="0">
            <a:spAutoFit/>
          </a:bodyPr>
          <a:lstStyle/>
          <a:p>
            <a:r>
              <a:rPr sz="3600" spc="-20" dirty="0"/>
              <a:t>P</a:t>
            </a:r>
            <a:r>
              <a:rPr sz="3600" spc="15" dirty="0"/>
              <a:t>ROB</a:t>
            </a:r>
            <a:r>
              <a:rPr sz="3600" spc="55" dirty="0"/>
              <a:t>L</a:t>
            </a:r>
            <a:r>
              <a:rPr sz="3600" spc="-20" dirty="0"/>
              <a:t>E</a:t>
            </a:r>
            <a:r>
              <a:rPr sz="3600" spc="20" dirty="0"/>
              <a:t>M</a:t>
            </a:r>
            <a:r>
              <a:rPr lang="en-US" sz="3600" spc="2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r>
              <a:rPr lang="en-US" sz="3600" spc="10" dirty="0"/>
              <a:t>:</a:t>
            </a:r>
            <a:br>
              <a:rPr lang="en-US" sz="3600" spc="10" dirty="0"/>
            </a:br>
            <a:r>
              <a:rPr lang="en-US" sz="2800" spc="10" dirty="0">
                <a:latin typeface="Times New Roman" panose="02020603050405020304" pitchFamily="18" charset="0"/>
                <a:cs typeface="Times New Roman" panose="02020603050405020304" pitchFamily="18" charset="0"/>
              </a:rPr>
              <a:t>Problem:</a:t>
            </a:r>
            <a:br>
              <a:rPr lang="en-US" sz="2800" spc="1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Key loggers covertly capture keystrokes, leading to identity theft and financial loss by stealing sensitive information. Their stealthy nature makes detection difficult, undermining systems. Robust security measures like regular updates and multifactor authentication are essential to mitigate these risks.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Impact:</a:t>
            </a:r>
            <a:br>
              <a:rPr lang="en-US" sz="280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Key loggers can cause identity theft and financial loss by capturing sensitive information, undermining trust in digital systems Implementing robust security measures, as regular updates and multifactor authentication, is essential to mitigate these impacts.</a:t>
            </a: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sz="24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C967-2440-E026-11BA-7E5EE45B1750}"/>
              </a:ext>
            </a:extLst>
          </p:cNvPr>
          <p:cNvSpPr>
            <a:spLocks noGrp="1"/>
          </p:cNvSpPr>
          <p:nvPr>
            <p:ph type="title"/>
          </p:nvPr>
        </p:nvSpPr>
        <p:spPr>
          <a:xfrm>
            <a:off x="609600" y="385444"/>
            <a:ext cx="10827067" cy="667292"/>
          </a:xfrm>
        </p:spPr>
        <p:txBody>
          <a:bodyPr/>
          <a:lstStyle/>
          <a:p>
            <a:r>
              <a:rPr lang="en-IN" sz="3600" dirty="0"/>
              <a:t>PROJECT OVERVIEW:</a:t>
            </a:r>
            <a:br>
              <a:rPr lang="en-IN" sz="3600" dirty="0"/>
            </a:br>
            <a:endParaRPr lang="en-IN" sz="3600" dirty="0"/>
          </a:p>
        </p:txBody>
      </p:sp>
      <p:sp>
        <p:nvSpPr>
          <p:cNvPr id="3" name="Text Placeholder 2">
            <a:extLst>
              <a:ext uri="{FF2B5EF4-FFF2-40B4-BE49-F238E27FC236}">
                <a16:creationId xmlns:a16="http://schemas.microsoft.com/office/drawing/2014/main" id="{1FBF964A-3D88-D394-A28C-49A04A5CEFF9}"/>
              </a:ext>
            </a:extLst>
          </p:cNvPr>
          <p:cNvSpPr>
            <a:spLocks noGrp="1"/>
          </p:cNvSpPr>
          <p:nvPr>
            <p:ph type="body" idx="1"/>
          </p:nvPr>
        </p:nvSpPr>
        <p:spPr>
          <a:xfrm>
            <a:off x="536733" y="908721"/>
            <a:ext cx="10972800" cy="9417963"/>
          </a:xfrm>
        </p:spPr>
        <p:txBody>
          <a:bodyPr/>
          <a:lstStyle/>
          <a:p>
            <a:pPr>
              <a:lnSpc>
                <a:spcPct val="150000"/>
              </a:lnSpc>
            </a:pPr>
            <a:r>
              <a:rPr lang="en-IN" sz="3200" b="1" dirty="0"/>
              <a:t>Objectives:</a:t>
            </a:r>
          </a:p>
          <a:p>
            <a:pPr marL="342900" indent="-342900">
              <a:lnSpc>
                <a:spcPct val="150000"/>
              </a:lnSpc>
              <a:buFont typeface="Arial" panose="020B0604020202020204" pitchFamily="34" charset="0"/>
              <a:buChar char="•"/>
            </a:pPr>
            <a:r>
              <a:rPr lang="en-US" sz="2400" b="0" dirty="0"/>
              <a:t>Protect sensitive information from being captured by key loggers.</a:t>
            </a:r>
          </a:p>
          <a:p>
            <a:pPr marL="342900" indent="-342900">
              <a:lnSpc>
                <a:spcPct val="150000"/>
              </a:lnSpc>
              <a:buFont typeface="Arial" panose="020B0604020202020204" pitchFamily="34" charset="0"/>
              <a:buChar char="•"/>
            </a:pPr>
            <a:r>
              <a:rPr lang="en-US" sz="2400" b="0" dirty="0"/>
              <a:t>Enhance detection and removal of key loggers through advanced security measures.</a:t>
            </a:r>
          </a:p>
          <a:p>
            <a:pPr marL="342900" indent="-342900">
              <a:lnSpc>
                <a:spcPct val="150000"/>
              </a:lnSpc>
              <a:buFont typeface="Arial" panose="020B0604020202020204" pitchFamily="34" charset="0"/>
              <a:buChar char="•"/>
            </a:pPr>
            <a:r>
              <a:rPr lang="en-US" sz="2400" b="0" dirty="0"/>
              <a:t>Maintain trust and reputation by implementing robust security practices.</a:t>
            </a:r>
            <a:br>
              <a:rPr lang="en-US" sz="2400" b="0" dirty="0"/>
            </a:br>
            <a:endParaRPr lang="en-US" sz="2400" b="0" dirty="0"/>
          </a:p>
          <a:p>
            <a:pPr>
              <a:lnSpc>
                <a:spcPct val="150000"/>
              </a:lnSpc>
            </a:pPr>
            <a:r>
              <a:rPr lang="en-US" sz="3200" b="1" dirty="0"/>
              <a:t>Scope:</a:t>
            </a:r>
          </a:p>
          <a:p>
            <a:pPr marL="457200" indent="-457200">
              <a:lnSpc>
                <a:spcPct val="150000"/>
              </a:lnSpc>
              <a:buFont typeface="Arial" panose="020B0604020202020204" pitchFamily="34" charset="0"/>
              <a:buChar char="•"/>
            </a:pPr>
            <a:r>
              <a:rPr lang="en-US" sz="2400" b="0" dirty="0"/>
              <a:t>Identity theft and financial loss.</a:t>
            </a:r>
          </a:p>
          <a:p>
            <a:pPr marL="457200" indent="-457200">
              <a:lnSpc>
                <a:spcPct val="150000"/>
              </a:lnSpc>
              <a:buFont typeface="Arial" panose="020B0604020202020204" pitchFamily="34" charset="0"/>
              <a:buChar char="•"/>
            </a:pPr>
            <a:r>
              <a:rPr lang="en-US" sz="2400" b="0" dirty="0"/>
              <a:t>Difficulty in detection and removal.</a:t>
            </a:r>
          </a:p>
          <a:p>
            <a:pPr marL="457200" indent="-457200">
              <a:lnSpc>
                <a:spcPct val="150000"/>
              </a:lnSpc>
              <a:buFont typeface="Arial" panose="020B0604020202020204" pitchFamily="34" charset="0"/>
              <a:buChar char="•"/>
            </a:pPr>
            <a:r>
              <a:rPr lang="en-US" sz="2400" b="0" dirty="0"/>
              <a:t>Undermined trust in digital systems.</a:t>
            </a:r>
          </a:p>
          <a:p>
            <a:br>
              <a:rPr lang="en-US" sz="2400" b="0" dirty="0"/>
            </a:br>
            <a:endParaRPr lang="en-US" sz="2400" b="0" dirty="0"/>
          </a:p>
          <a:p>
            <a:pPr marL="457200" indent="-457200">
              <a:buFont typeface="Arial" panose="020B0604020202020204" pitchFamily="34" charset="0"/>
              <a:buChar char="•"/>
            </a:pPr>
            <a:endParaRPr lang="en-US" sz="2400" b="0" dirty="0"/>
          </a:p>
          <a:p>
            <a:pPr marL="457200" indent="-457200">
              <a:buFont typeface="Arial" panose="020B0604020202020204" pitchFamily="34" charset="0"/>
              <a:buChar char="•"/>
            </a:pPr>
            <a:endParaRPr lang="en-US" sz="2400" dirty="0"/>
          </a:p>
          <a:p>
            <a:br>
              <a:rPr lang="en-US" sz="2400" b="0" dirty="0"/>
            </a:br>
            <a:endParaRPr lang="en-US" sz="2400" b="0" dirty="0"/>
          </a:p>
          <a:p>
            <a:br>
              <a:rPr lang="en-US" sz="2400" b="0" dirty="0"/>
            </a:br>
            <a:br>
              <a:rPr lang="en-US" sz="3200" dirty="0"/>
            </a:br>
            <a:endParaRPr lang="en-IN" sz="3200" dirty="0"/>
          </a:p>
          <a:p>
            <a:r>
              <a:rPr lang="en-IN" sz="3200" dirty="0"/>
              <a:t> </a:t>
            </a:r>
          </a:p>
        </p:txBody>
      </p:sp>
    </p:spTree>
    <p:extLst>
      <p:ext uri="{BB962C8B-B14F-4D97-AF65-F5344CB8AC3E}">
        <p14:creationId xmlns:p14="http://schemas.microsoft.com/office/powerpoint/2010/main" val="169621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A809-32B1-7A54-6138-483F2C2823E1}"/>
              </a:ext>
            </a:extLst>
          </p:cNvPr>
          <p:cNvSpPr>
            <a:spLocks noGrp="1"/>
          </p:cNvSpPr>
          <p:nvPr>
            <p:ph type="title"/>
          </p:nvPr>
        </p:nvSpPr>
        <p:spPr>
          <a:xfrm>
            <a:off x="609600" y="385445"/>
            <a:ext cx="10827067" cy="739300"/>
          </a:xfrm>
        </p:spPr>
        <p:txBody>
          <a:bodyPr/>
          <a:lstStyle/>
          <a:p>
            <a:r>
              <a:rPr lang="en-US" dirty="0"/>
              <a:t>WHO ARE THE END USERS?</a:t>
            </a:r>
            <a:br>
              <a:rPr lang="en-US" dirty="0"/>
            </a:br>
            <a:br>
              <a:rPr lang="en-US" dirty="0"/>
            </a:br>
            <a:endParaRPr lang="en-IN" dirty="0"/>
          </a:p>
        </p:txBody>
      </p:sp>
      <p:sp>
        <p:nvSpPr>
          <p:cNvPr id="3" name="Text Placeholder 2">
            <a:extLst>
              <a:ext uri="{FF2B5EF4-FFF2-40B4-BE49-F238E27FC236}">
                <a16:creationId xmlns:a16="http://schemas.microsoft.com/office/drawing/2014/main" id="{3103EE48-8D30-F3A3-834B-E7C28A0DA718}"/>
              </a:ext>
            </a:extLst>
          </p:cNvPr>
          <p:cNvSpPr>
            <a:spLocks noGrp="1"/>
          </p:cNvSpPr>
          <p:nvPr>
            <p:ph type="body" idx="1"/>
          </p:nvPr>
        </p:nvSpPr>
        <p:spPr>
          <a:xfrm>
            <a:off x="639097" y="1628801"/>
            <a:ext cx="10972800" cy="3744416"/>
          </a:xfrm>
        </p:spPr>
        <p:txBody>
          <a:bodyPr/>
          <a:lstStyle/>
          <a:p>
            <a:pPr marL="457200" indent="-457200">
              <a:lnSpc>
                <a:spcPct val="150000"/>
              </a:lnSpc>
              <a:buFont typeface="Arial" panose="020B0604020202020204" pitchFamily="34" charset="0"/>
              <a:buChar char="•"/>
            </a:pPr>
            <a:r>
              <a:rPr lang="en-US" sz="2800" dirty="0"/>
              <a:t>Individuals using personal computers and mobile devices</a:t>
            </a:r>
          </a:p>
          <a:p>
            <a:pPr marL="457200" indent="-457200">
              <a:lnSpc>
                <a:spcPct val="150000"/>
              </a:lnSpc>
              <a:buFont typeface="Arial" panose="020B0604020202020204" pitchFamily="34" charset="0"/>
              <a:buChar char="•"/>
            </a:pPr>
            <a:r>
              <a:rPr lang="en-US" sz="2800" dirty="0"/>
              <a:t>Employees in organizations handling sensitive data</a:t>
            </a:r>
          </a:p>
          <a:p>
            <a:pPr marL="457200" indent="-457200">
              <a:lnSpc>
                <a:spcPct val="150000"/>
              </a:lnSpc>
              <a:buFont typeface="Arial" panose="020B0604020202020204" pitchFamily="34" charset="0"/>
              <a:buChar char="•"/>
            </a:pPr>
            <a:r>
              <a:rPr lang="en-US" sz="2800" dirty="0"/>
              <a:t>IT security professionals</a:t>
            </a:r>
          </a:p>
          <a:p>
            <a:pPr marL="457200" indent="-457200">
              <a:lnSpc>
                <a:spcPct val="150000"/>
              </a:lnSpc>
              <a:buFont typeface="Arial" panose="020B0604020202020204" pitchFamily="34" charset="0"/>
              <a:buChar char="•"/>
            </a:pPr>
            <a:r>
              <a:rPr lang="en-US" sz="2800" dirty="0"/>
              <a:t>Financial institutions and their clients</a:t>
            </a:r>
          </a:p>
          <a:p>
            <a:pPr marL="457200" indent="-457200">
              <a:lnSpc>
                <a:spcPct val="150000"/>
              </a:lnSpc>
              <a:buFont typeface="Arial" panose="020B0604020202020204" pitchFamily="34" charset="0"/>
              <a:buChar char="•"/>
            </a:pPr>
            <a:r>
              <a:rPr lang="en-US" sz="2800" dirty="0"/>
              <a:t>Healthcare providers and patients accessing medical records online</a:t>
            </a:r>
            <a:br>
              <a:rPr lang="en-US" sz="2800" dirty="0"/>
            </a:br>
            <a:br>
              <a:rPr lang="en-US" sz="2800" dirty="0"/>
            </a:br>
            <a:br>
              <a:rPr lang="en-US" sz="2800" dirty="0"/>
            </a:br>
            <a:br>
              <a:rPr lang="en-US" sz="2800" dirty="0"/>
            </a:br>
            <a:br>
              <a:rPr lang="en-US" sz="2800" dirty="0"/>
            </a:br>
            <a:endParaRPr lang="en-IN" sz="2800" dirty="0"/>
          </a:p>
        </p:txBody>
      </p:sp>
    </p:spTree>
    <p:extLst>
      <p:ext uri="{BB962C8B-B14F-4D97-AF65-F5344CB8AC3E}">
        <p14:creationId xmlns:p14="http://schemas.microsoft.com/office/powerpoint/2010/main" val="164178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D5DC-7DC1-1ED0-5872-BA60CB0A17FD}"/>
              </a:ext>
            </a:extLst>
          </p:cNvPr>
          <p:cNvSpPr>
            <a:spLocks noGrp="1"/>
          </p:cNvSpPr>
          <p:nvPr>
            <p:ph type="title"/>
          </p:nvPr>
        </p:nvSpPr>
        <p:spPr>
          <a:xfrm>
            <a:off x="335360" y="385444"/>
            <a:ext cx="11101307" cy="667292"/>
          </a:xfrm>
        </p:spPr>
        <p:txBody>
          <a:bodyPr/>
          <a:lstStyle/>
          <a:p>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br>
              <a:rPr lang="en-US" sz="3600" dirty="0"/>
            </a:br>
            <a:endParaRPr lang="en-IN" sz="3600" dirty="0"/>
          </a:p>
        </p:txBody>
      </p:sp>
      <p:sp>
        <p:nvSpPr>
          <p:cNvPr id="3" name="Text Placeholder 2">
            <a:extLst>
              <a:ext uri="{FF2B5EF4-FFF2-40B4-BE49-F238E27FC236}">
                <a16:creationId xmlns:a16="http://schemas.microsoft.com/office/drawing/2014/main" id="{46516C95-F82E-D239-735C-A5C1DC82AD8E}"/>
              </a:ext>
            </a:extLst>
          </p:cNvPr>
          <p:cNvSpPr>
            <a:spLocks noGrp="1"/>
          </p:cNvSpPr>
          <p:nvPr>
            <p:ph type="body" idx="1"/>
          </p:nvPr>
        </p:nvSpPr>
        <p:spPr>
          <a:xfrm>
            <a:off x="609600" y="1340769"/>
            <a:ext cx="10972800" cy="4464496"/>
          </a:xfrm>
        </p:spPr>
        <p:txBody>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 Detection and Removal</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Educate Users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 Multifactor Authentication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Regular Software Updates</a:t>
            </a:r>
          </a:p>
          <a:p>
            <a:pPr marL="285750" indent="-28575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Compreshensive</a:t>
            </a:r>
            <a:r>
              <a:rPr lang="en-US" sz="2000" dirty="0">
                <a:latin typeface="Times New Roman" panose="02020603050405020304" pitchFamily="18" charset="0"/>
                <a:cs typeface="Times New Roman" panose="02020603050405020304" pitchFamily="18" charset="0"/>
              </a:rPr>
              <a:t> Monitoring</a:t>
            </a:r>
          </a:p>
          <a:p>
            <a:pPr>
              <a:lnSpc>
                <a:spcPct val="150000"/>
              </a:lnSpc>
            </a:pPr>
            <a:r>
              <a:rPr lang="en-US" sz="3600" b="1" dirty="0">
                <a:latin typeface="Times New Roman" panose="02020603050405020304" pitchFamily="18" charset="0"/>
                <a:cs typeface="Times New Roman" panose="02020603050405020304" pitchFamily="18" charset="0"/>
              </a:rPr>
              <a:t>Value of Propositions:</a:t>
            </a:r>
          </a:p>
          <a:p>
            <a:pPr>
              <a:lnSpc>
                <a:spcPct val="150000"/>
              </a:lnSpc>
            </a:pPr>
            <a:r>
              <a:rPr lang="en-US" sz="2000" b="0" dirty="0">
                <a:latin typeface="Times New Roman" panose="02020603050405020304" pitchFamily="18" charset="0"/>
                <a:cs typeface="Times New Roman" panose="02020603050405020304" pitchFamily="18" charset="0"/>
              </a:rPr>
              <a:t>Propositions are critical in providing clear, actionable plans to combat the threats posed by key loggers. They specify the actions needed to protect sensitive information and maintain system security. </a:t>
            </a:r>
            <a:br>
              <a:rPr lang="en-US" sz="2400"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a:p>
            <a:pPr>
              <a:lnSpc>
                <a:spcPct val="150000"/>
              </a:lnSpc>
            </a:pPr>
            <a:br>
              <a:rPr lang="en-US" sz="3600" b="1"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77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8544272" y="2692973"/>
            <a:ext cx="2466975" cy="3419475"/>
          </a:xfrm>
          <a:prstGeom prst="rect">
            <a:avLst/>
          </a:prstGeom>
        </p:spPr>
      </p:pic>
      <p:sp>
        <p:nvSpPr>
          <p:cNvPr id="7" name="object 7"/>
          <p:cNvSpPr txBox="1">
            <a:spLocks noGrp="1"/>
          </p:cNvSpPr>
          <p:nvPr>
            <p:ph type="title"/>
          </p:nvPr>
        </p:nvSpPr>
        <p:spPr>
          <a:xfrm>
            <a:off x="191344" y="238956"/>
            <a:ext cx="9001188" cy="4263988"/>
          </a:xfrm>
          <a:prstGeom prst="rect">
            <a:avLst/>
          </a:prstGeom>
        </p:spPr>
        <p:txBody>
          <a:bodyPr vert="horz" wrap="square" lIns="0" tIns="16510" rIns="0" bIns="0" rtlCol="0">
            <a:spAutoFit/>
          </a:bodyPr>
          <a:lstStyle/>
          <a:p>
            <a:r>
              <a:rPr lang="en-US" sz="2800" dirty="0"/>
              <a:t>The WOW in My Solution </a:t>
            </a:r>
            <a:br>
              <a:rPr lang="en-US" sz="2800" dirty="0"/>
            </a:br>
            <a:br>
              <a:rPr lang="en-US" sz="2000" dirty="0"/>
            </a:br>
            <a:r>
              <a:rPr lang="en-US" sz="2200" dirty="0">
                <a:latin typeface="Times New Roman" panose="02020603050405020304" pitchFamily="18" charset="0"/>
                <a:cs typeface="Times New Roman" panose="02020603050405020304" pitchFamily="18" charset="0"/>
              </a:rPr>
              <a:t>AI-Driven Detection</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Utilize cutting-edge artificial intelligence to identify and neutralize key loggers in real-time, offering unparalleled protection </a:t>
            </a:r>
            <a:br>
              <a:rPr lang="en-US" sz="2000" b="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User Behavior Analytics</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Implement sophisticated behavior analytics that learn and  isolating any anomalies that may indicate key logger activity.</a:t>
            </a:r>
            <a:br>
              <a:rPr lang="en-US" sz="2000" b="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Seamless Integration</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Develop a comprehensive security suite that seamlessly integrates with existing systems</a:t>
            </a:r>
            <a:br>
              <a:rPr lang="en-US" sz="2000" b="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Proactive Threat Intelligence</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Leverage global threat intelligence networks to stay ahead of emerging key logger techniques</a:t>
            </a:r>
            <a:endParaRPr sz="2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2"/>
            <a:ext cx="9571067" cy="3749744"/>
          </a:xfrm>
          <a:prstGeom prst="rect">
            <a:avLst/>
          </a:prstGeom>
        </p:spPr>
        <p:txBody>
          <a:bodyPr vert="horz" wrap="square" lIns="0" tIns="12700" rIns="0" bIns="0" rtlCol="0">
            <a:spAutoFit/>
          </a:bodyPr>
          <a:lstStyle/>
          <a:p>
            <a:pPr marL="514350" indent="-514350">
              <a:buAutoNum type="arabicPeriod"/>
            </a:pPr>
            <a:r>
              <a:rPr lang="en-US" sz="2800" b="1" dirty="0"/>
              <a:t>Components:</a:t>
            </a:r>
          </a:p>
          <a:p>
            <a:pPr marL="514350" indent="-514350">
              <a:buAutoNum type="arabicPeriod"/>
            </a:pPr>
            <a:endParaRPr lang="en-US" sz="2800" dirty="0"/>
          </a:p>
          <a:p>
            <a:pPr marL="457200" indent="-457200">
              <a:lnSpc>
                <a:spcPct val="150000"/>
              </a:lnSpc>
              <a:buFont typeface="Arial" panose="020B0604020202020204" pitchFamily="34" charset="0"/>
              <a:buChar char="•"/>
            </a:pPr>
            <a:r>
              <a:rPr lang="en-US" sz="2200" b="1" dirty="0"/>
              <a:t>Key logger Module</a:t>
            </a:r>
            <a:r>
              <a:rPr lang="en-US" sz="2400" b="1" dirty="0"/>
              <a:t>: </a:t>
            </a:r>
            <a:r>
              <a:rPr lang="en-US" sz="2000" dirty="0"/>
              <a:t>Captures keystrokes from user input.</a:t>
            </a:r>
          </a:p>
          <a:p>
            <a:pPr marL="457200" indent="-457200">
              <a:lnSpc>
                <a:spcPct val="150000"/>
              </a:lnSpc>
              <a:buFont typeface="Arial" panose="020B0604020202020204" pitchFamily="34" charset="0"/>
              <a:buChar char="•"/>
            </a:pPr>
            <a:r>
              <a:rPr lang="en-US" sz="2200" b="1" dirty="0"/>
              <a:t>Data Transmission Module:</a:t>
            </a:r>
            <a:r>
              <a:rPr lang="en-US" sz="2200" dirty="0"/>
              <a:t> </a:t>
            </a:r>
            <a:r>
              <a:rPr lang="en-US" sz="2000" dirty="0"/>
              <a:t>Sends captured data to remote servers or attackers.</a:t>
            </a:r>
          </a:p>
          <a:p>
            <a:pPr marL="457200" indent="-457200">
              <a:lnSpc>
                <a:spcPct val="150000"/>
              </a:lnSpc>
              <a:buFont typeface="Arial" panose="020B0604020202020204" pitchFamily="34" charset="0"/>
              <a:buChar char="•"/>
            </a:pPr>
            <a:r>
              <a:rPr lang="en-US" sz="2200" b="1" dirty="0"/>
              <a:t>Stealth Module:</a:t>
            </a:r>
            <a:r>
              <a:rPr lang="en-US" sz="2200" dirty="0"/>
              <a:t> </a:t>
            </a:r>
            <a:r>
              <a:rPr lang="en-US" sz="2000" dirty="0"/>
              <a:t>Hides key logger processes and files to evade detection.</a:t>
            </a:r>
          </a:p>
          <a:p>
            <a:pPr marL="457200" indent="-457200">
              <a:lnSpc>
                <a:spcPct val="150000"/>
              </a:lnSpc>
              <a:buFont typeface="Arial" panose="020B0604020202020204" pitchFamily="34" charset="0"/>
              <a:buChar char="•"/>
            </a:pPr>
            <a:r>
              <a:rPr lang="en-US" sz="2200" b="1" dirty="0"/>
              <a:t>Detection Module:</a:t>
            </a:r>
            <a:r>
              <a:rPr lang="en-US" sz="2200" dirty="0"/>
              <a:t> </a:t>
            </a:r>
            <a:r>
              <a:rPr lang="en-US" sz="2000" dirty="0"/>
              <a:t>Identifies and alerts on presence of key loggers.</a:t>
            </a:r>
          </a:p>
          <a:p>
            <a:pPr marL="457200" indent="-457200">
              <a:lnSpc>
                <a:spcPct val="150000"/>
              </a:lnSpc>
              <a:buFont typeface="Arial" panose="020B0604020202020204" pitchFamily="34" charset="0"/>
              <a:buChar char="•"/>
            </a:pPr>
            <a:r>
              <a:rPr lang="en-US" sz="2200" b="1" dirty="0"/>
              <a:t>Encryption Module:</a:t>
            </a:r>
            <a:r>
              <a:rPr lang="en-US" sz="2200" dirty="0"/>
              <a:t> </a:t>
            </a:r>
            <a:r>
              <a:rPr lang="en-US" sz="2000" dirty="0"/>
              <a:t>Secures sensitive data from being intercepted.</a:t>
            </a:r>
          </a:p>
          <a:p>
            <a:pPr marL="12700">
              <a:lnSpc>
                <a:spcPct val="100000"/>
              </a:lnSpc>
              <a:spcBef>
                <a:spcPts val="100"/>
              </a:spcBef>
            </a:pP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826</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Trebuchet MS</vt:lpstr>
      <vt:lpstr>Office Theme</vt:lpstr>
      <vt:lpstr>GUDALA SAMBASIVA</vt:lpstr>
      <vt:lpstr>    PROJECT TITLE  : KEY LOGGER AND SECURITY                               Understanding and Mitigating key logging Threats  </vt:lpstr>
      <vt:lpstr>     AGENDA:     Key loggers are a type of malicious software designed to record keystrokes made by          a user on their keyboard, often without their knowledge or consent.                          1. Objectives of Key loggers                         2. Types of Key loggers                         3. Security Risks                         4. Detection and Prevention                         5. Legal and Ethical Considerations                         6. Best Practices for Security                         7. Future Trends                          8.Conclusion     </vt:lpstr>
      <vt:lpstr>PROBLEM STATEMENT: Problem: Key loggers covertly capture keystrokes, leading to identity theft and financial loss by stealing sensitive information. Their stealthy nature makes detection difficult, undermining systems. Robust security measures like regular updates and multifactor authentication are essential to mitigate these risks.  Impact: Key loggers can cause identity theft and financial loss by capturing sensitive information, undermining trust in digital systems Implementing robust security measures, as regular updates and multifactor authentication, is essential to mitigate these impacts.  </vt:lpstr>
      <vt:lpstr>PROJECT OVERVIEW: </vt:lpstr>
      <vt:lpstr>WHO ARE THE END USERS?  </vt:lpstr>
      <vt:lpstr>YOUR SOLUTION AND ITS VALUE PROPOSITION: </vt:lpstr>
      <vt:lpstr>The WOW in My Solution   AI-Driven Detection: Utilize cutting-edge artificial intelligence to identify and neutralize key loggers in real-time, offering unparalleled protection   User Behavior Analytics: Implement sophisticated behavior analytics that learn and  isolating any anomalies that may indicate key logger activity.  Seamless Integration: Develop a comprehensive security suite that seamlessly integrates with existing systems  Proactive Threat Intelligence: Leverage global threat intelligence networks to stay ahead of emerging key logger techniques</vt:lpstr>
      <vt:lpstr>PowerPoint Presentation</vt:lpstr>
      <vt:lpstr>MODELLING </vt:lpstr>
      <vt:lpstr>MODELLING </vt:lpstr>
      <vt:lpstr>RESULTS</vt:lpstr>
      <vt:lpstr>RESULTS</vt:lpstr>
      <vt:lpstr>RESULTS:</vt:lpstr>
      <vt:lpstr>PROJECT LINK:  https://github.com/sambasivagudala369/22P31A4213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Gunnam Bhavya Sri</dc:title>
  <dc:creator>hp</dc:creator>
  <cp:lastModifiedBy>Lasya valli</cp:lastModifiedBy>
  <cp:revision>30</cp:revision>
  <dcterms:created xsi:type="dcterms:W3CDTF">2024-06-03T05:48:00Z</dcterms:created>
  <dcterms:modified xsi:type="dcterms:W3CDTF">2024-06-23T10:01:23Z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2024-06-03T22:00:00Z</vt:filetime>
  </property>
  <property fmtid="{D5CDD505-2E9C-101B-9397-08002B2CF9AE}" pid="4" name="ICV">
    <vt:lpwstr>DA16C14C10F4481EA754594BDBA95169_13</vt:lpwstr>
  </property>
  <property fmtid="{D5CDD505-2E9C-101B-9397-08002B2CF9AE}" pid="5" name="KSOProductBuildVer">
    <vt:lpwstr>1033-12.2.0.17119</vt:lpwstr>
  </property>
</Properties>
</file>