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B1059CB-5F98-46C4-AF7B-0BD3312FED07}" type="datetimeFigureOut">
              <a:rPr lang="en-US" smtClean="0"/>
              <a:t>9/7/2018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76DBA8-3DB8-470B-9F9E-86032177BA2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t>9/7/2018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76DBA8-3DB8-470B-9F9E-86032177B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t>9/7/2018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76DBA8-3DB8-470B-9F9E-86032177B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t>9/7/2018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76DBA8-3DB8-470B-9F9E-86032177B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B1059CB-5F98-46C4-AF7B-0BD3312FED07}" type="datetimeFigureOut">
              <a:rPr lang="en-US" smtClean="0"/>
              <a:t>9/7/2018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76DBA8-3DB8-470B-9F9E-86032177BA2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t>9/7/2018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A76DBA8-3DB8-470B-9F9E-86032177BA2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t>9/7/2018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A76DBA8-3DB8-470B-9F9E-86032177B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t>9/7/2018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76DBA8-3DB8-470B-9F9E-86032177BA2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1059CB-5F98-46C4-AF7B-0BD3312FED07}" type="datetimeFigureOut">
              <a:rPr lang="en-US" smtClean="0"/>
              <a:t>9/7/2018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76DBA8-3DB8-470B-9F9E-86032177B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B1059CB-5F98-46C4-AF7B-0BD3312FED07}" type="datetimeFigureOut">
              <a:rPr lang="en-US" smtClean="0"/>
              <a:t>9/7/2018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76DBA8-3DB8-470B-9F9E-86032177BA2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B1059CB-5F98-46C4-AF7B-0BD3312FED07}" type="datetimeFigureOut">
              <a:rPr lang="en-US" smtClean="0"/>
              <a:t>9/7/2018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76DBA8-3DB8-470B-9F9E-86032177BA2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B1059CB-5F98-46C4-AF7B-0BD3312FED07}" type="datetimeFigureOut">
              <a:rPr lang="en-US" smtClean="0"/>
              <a:t>9/7/2018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A76DBA8-3DB8-470B-9F9E-86032177BA2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programming using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Shiva  </a:t>
            </a:r>
            <a:r>
              <a:rPr lang="en-IN" dirty="0" err="1" smtClean="0"/>
              <a:t>Kambala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572560" cy="3609996"/>
          </a:xfrm>
        </p:spPr>
        <p:txBody>
          <a:bodyPr>
            <a:normAutofit fontScale="85000" lnSpcReduction="20000"/>
          </a:bodyPr>
          <a:lstStyle/>
          <a:p>
            <a:pPr algn="l">
              <a:buClr>
                <a:schemeClr val="tx1">
                  <a:lumMod val="95000"/>
                </a:schemeClr>
              </a:buClr>
              <a:buFont typeface="Arial" pitchFamily="34" charset="0"/>
              <a:buChar char="•"/>
            </a:pPr>
            <a:r>
              <a:rPr lang="en-IN" dirty="0" smtClean="0"/>
              <a:t> Programming is a powerful tool you can use to solve all kinds of problems.</a:t>
            </a:r>
          </a:p>
          <a:p>
            <a:pPr algn="l">
              <a:buClr>
                <a:schemeClr val="tx1">
                  <a:lumMod val="95000"/>
                </a:schemeClr>
              </a:buClr>
            </a:pPr>
            <a:endParaRPr lang="en-IN" dirty="0" smtClean="0"/>
          </a:p>
          <a:p>
            <a:pPr algn="l">
              <a:buClr>
                <a:schemeClr val="tx1">
                  <a:lumMod val="95000"/>
                </a:schemeClr>
              </a:buClr>
            </a:pPr>
            <a:r>
              <a:rPr lang="en-IN" dirty="0" smtClean="0"/>
              <a:t> What do you want to do ?</a:t>
            </a:r>
          </a:p>
          <a:p>
            <a:pPr algn="l">
              <a:buClr>
                <a:schemeClr val="tx1">
                  <a:lumMod val="95000"/>
                </a:schemeClr>
              </a:buClr>
            </a:pPr>
            <a:r>
              <a:rPr lang="en-IN" dirty="0" smtClean="0"/>
              <a:t>	</a:t>
            </a:r>
            <a:r>
              <a:rPr lang="en-IN" dirty="0" smtClean="0"/>
              <a:t>- Build a phone app that help you find directions</a:t>
            </a:r>
          </a:p>
          <a:p>
            <a:pPr algn="l">
              <a:buClr>
                <a:schemeClr val="tx1">
                  <a:lumMod val="95000"/>
                </a:schemeClr>
              </a:buClr>
            </a:pPr>
            <a:r>
              <a:rPr lang="en-IN" dirty="0" smtClean="0"/>
              <a:t>	</a:t>
            </a:r>
            <a:r>
              <a:rPr lang="en-IN" dirty="0" smtClean="0"/>
              <a:t>- Calculate how much money you need to buy a car</a:t>
            </a:r>
          </a:p>
          <a:p>
            <a:pPr algn="l">
              <a:buClr>
                <a:schemeClr val="tx1">
                  <a:lumMod val="95000"/>
                </a:schemeClr>
              </a:buClr>
            </a:pPr>
            <a:r>
              <a:rPr lang="en-IN" dirty="0" smtClean="0"/>
              <a:t>	</a:t>
            </a:r>
            <a:r>
              <a:rPr lang="en-IN" dirty="0" smtClean="0"/>
              <a:t>- See what people are saying about your business on social media.</a:t>
            </a:r>
          </a:p>
          <a:p>
            <a:pPr algn="l">
              <a:buClr>
                <a:schemeClr val="tx1">
                  <a:lumMod val="95000"/>
                </a:schemeClr>
              </a:buClr>
            </a:pPr>
            <a:endParaRPr lang="en-IN" dirty="0" smtClean="0"/>
          </a:p>
          <a:p>
            <a:pPr algn="l">
              <a:buClr>
                <a:schemeClr val="tx1">
                  <a:lumMod val="95000"/>
                </a:schemeClr>
              </a:buClr>
            </a:pPr>
            <a:endParaRPr lang="en-IN" dirty="0" smtClean="0"/>
          </a:p>
          <a:p>
            <a:pPr algn="l">
              <a:buClr>
                <a:schemeClr val="tx1">
                  <a:lumMod val="95000"/>
                </a:schemeClr>
              </a:buClr>
            </a:pPr>
            <a:endParaRPr lang="en-IN" dirty="0" smtClean="0"/>
          </a:p>
          <a:p>
            <a:pPr algn="l">
              <a:buClr>
                <a:schemeClr val="tx1">
                  <a:lumMod val="95000"/>
                </a:schemeClr>
              </a:buClr>
            </a:pPr>
            <a:endParaRPr lang="en-IN" dirty="0" smtClean="0"/>
          </a:p>
          <a:p>
            <a:pPr algn="l">
              <a:buClr>
                <a:schemeClr val="tx1">
                  <a:lumMod val="95000"/>
                </a:schemeClr>
              </a:buClr>
              <a:buFont typeface="Arial" pitchFamily="34" charset="0"/>
              <a:buChar char="•"/>
            </a:pPr>
            <a:endParaRPr lang="en-IN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976297"/>
          </a:xfrm>
        </p:spPr>
        <p:txBody>
          <a:bodyPr/>
          <a:lstStyle/>
          <a:p>
            <a:pPr algn="l"/>
            <a:r>
              <a:rPr lang="en-IN" dirty="0" smtClean="0"/>
              <a:t>Why learn to code ?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786058"/>
            <a:ext cx="8479552" cy="3500462"/>
          </a:xfrm>
        </p:spPr>
        <p:txBody>
          <a:bodyPr>
            <a:normAutofit fontScale="85000" lnSpcReduction="1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There are lot of different programming languages out there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Python is one of the easier ones to learn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There are lot of free tools out there you can use to code or learn Python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There are lot of different ways to use Python code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 smtClean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Why python?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57158" y="2819400"/>
            <a:ext cx="8336676" cy="3752872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IN" dirty="0" smtClean="0"/>
              <a:t>Once you learn to code in one programming language, it will be easier to learn another and another .....</a:t>
            </a:r>
          </a:p>
          <a:p>
            <a:pPr algn="l">
              <a:buClr>
                <a:srgbClr val="C00000"/>
              </a:buClr>
              <a:buFont typeface="Wingdings" pitchFamily="2" charset="2"/>
              <a:buChar char="ü"/>
            </a:pPr>
            <a:r>
              <a:rPr lang="en-IN" dirty="0" smtClean="0"/>
              <a:t> C#</a:t>
            </a:r>
          </a:p>
          <a:p>
            <a:pPr algn="l">
              <a:buClr>
                <a:srgbClr val="C00000"/>
              </a:buClr>
              <a:buFont typeface="Wingdings" pitchFamily="2" charset="2"/>
              <a:buChar char="ü"/>
            </a:pPr>
            <a:r>
              <a:rPr lang="en-IN" dirty="0" smtClean="0"/>
              <a:t> Java  </a:t>
            </a:r>
          </a:p>
          <a:p>
            <a:pPr algn="l">
              <a:buClr>
                <a:srgbClr val="C00000"/>
              </a:buClr>
              <a:buFont typeface="Wingdings" pitchFamily="2" charset="2"/>
              <a:buChar char="ü"/>
            </a:pPr>
            <a:r>
              <a:rPr lang="en-IN" dirty="0" smtClean="0"/>
              <a:t> C++</a:t>
            </a:r>
          </a:p>
          <a:p>
            <a:pPr algn="l">
              <a:buClr>
                <a:srgbClr val="C00000"/>
              </a:buClr>
              <a:buFont typeface="Wingdings" pitchFamily="2" charset="2"/>
              <a:buChar char="ü"/>
            </a:pPr>
            <a:r>
              <a:rPr lang="en-IN" dirty="0" smtClean="0"/>
              <a:t> </a:t>
            </a:r>
            <a:r>
              <a:rPr lang="en-IN" dirty="0" smtClean="0"/>
              <a:t>??</a:t>
            </a:r>
          </a:p>
          <a:p>
            <a:pPr algn="l">
              <a:buClr>
                <a:srgbClr val="C00000"/>
              </a:buClr>
              <a:buFont typeface="Wingdings" pitchFamily="2" charset="2"/>
              <a:buChar char="ü"/>
            </a:pPr>
            <a:endParaRPr lang="en-IN" dirty="0" smtClean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And as a bonus........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752872"/>
          </a:xfrm>
        </p:spPr>
        <p:txBody>
          <a:bodyPr>
            <a:normAutofit fontScale="925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u="sng" dirty="0" smtClean="0"/>
              <a:t> Industrial light and magic </a:t>
            </a:r>
            <a:r>
              <a:rPr lang="en-IN" dirty="0" smtClean="0"/>
              <a:t>uses python to help with image processing and lighting effects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u="sng" dirty="0" smtClean="0"/>
              <a:t>ForecastWatch.com</a:t>
            </a:r>
            <a:r>
              <a:rPr lang="en-IN" dirty="0" smtClean="0"/>
              <a:t> uses python in weather forecasting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u="sng" dirty="0" err="1" smtClean="0"/>
              <a:t>DevNet</a:t>
            </a:r>
            <a:r>
              <a:rPr lang="en-IN" dirty="0" smtClean="0"/>
              <a:t> uses Python to aggregate news feed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A student in England made a d</a:t>
            </a:r>
            <a:r>
              <a:rPr lang="en-IN" u="sng" dirty="0" smtClean="0"/>
              <a:t>esktop Dinosaur roar</a:t>
            </a:r>
            <a:r>
              <a:rPr lang="en-IN" dirty="0" smtClean="0"/>
              <a:t>, every time it was mentioned on Twitter, with a </a:t>
            </a:r>
            <a:r>
              <a:rPr lang="en-IN" dirty="0" err="1" smtClean="0"/>
              <a:t>R</a:t>
            </a:r>
            <a:r>
              <a:rPr lang="en-IN" dirty="0" err="1" smtClean="0"/>
              <a:t>asberrypi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Does anyone use Python?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752872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You won’t  learn enough in this course to add graphics to the next big super hero movie. 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You will learn enough to start solving real world problems using code.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OR to just having some fun. 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But, Let’s be clear about something........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So, how do I get started?</a:t>
            </a:r>
            <a:endParaRPr lang="en-IN" dirty="0"/>
          </a:p>
        </p:txBody>
      </p:sp>
      <p:pic>
        <p:nvPicPr>
          <p:cNvPr id="5" name="Picture 4" descr="Picture1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857364"/>
            <a:ext cx="5786478" cy="40382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752872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There are lot of different tools out there to  write Python code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We will use Visual Studio + Python tools for visual studio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762115"/>
          </a:xfrm>
        </p:spPr>
        <p:txBody>
          <a:bodyPr/>
          <a:lstStyle/>
          <a:p>
            <a:pPr algn="l"/>
            <a:r>
              <a:rPr lang="en-IN" dirty="0" smtClean="0"/>
              <a:t>You will need to install software on your PC/Laptop</a:t>
            </a:r>
            <a:endParaRPr lang="en-IN" dirty="0"/>
          </a:p>
        </p:txBody>
      </p:sp>
      <p:pic>
        <p:nvPicPr>
          <p:cNvPr id="4" name="Picture 3" descr="Pictur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5143512"/>
            <a:ext cx="2071702" cy="1150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1" y="5072074"/>
            <a:ext cx="5357850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752872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tx1"/>
              </a:buClr>
              <a:buAutoNum type="arabicPeriod"/>
            </a:pPr>
            <a:r>
              <a:rPr lang="en-IN" dirty="0" smtClean="0"/>
              <a:t>Install </a:t>
            </a:r>
            <a:r>
              <a:rPr lang="en-IN" u="sng" dirty="0" smtClean="0"/>
              <a:t>Visual Studio 2013 for desktop</a:t>
            </a:r>
            <a:r>
              <a:rPr lang="en-IN" dirty="0" smtClean="0"/>
              <a:t>(free) .</a:t>
            </a:r>
          </a:p>
          <a:p>
            <a:pPr marL="514350" indent="-514350" algn="l">
              <a:buClr>
                <a:schemeClr val="tx1"/>
              </a:buClr>
              <a:buAutoNum type="arabicPeriod"/>
            </a:pPr>
            <a:r>
              <a:rPr lang="en-IN" dirty="0" smtClean="0"/>
              <a:t> </a:t>
            </a:r>
            <a:r>
              <a:rPr lang="en-IN" dirty="0" smtClean="0"/>
              <a:t>Install </a:t>
            </a:r>
            <a:r>
              <a:rPr lang="en-IN" u="sng" dirty="0" smtClean="0"/>
              <a:t>Visual Studio 2013 update 3</a:t>
            </a:r>
            <a:r>
              <a:rPr lang="en-IN" dirty="0" smtClean="0"/>
              <a:t> ,so that you will have latest features.</a:t>
            </a:r>
          </a:p>
          <a:p>
            <a:pPr marL="514350" indent="-514350" algn="l">
              <a:buClr>
                <a:schemeClr val="tx1"/>
              </a:buClr>
              <a:buAutoNum type="arabicPeriod"/>
            </a:pPr>
            <a:r>
              <a:rPr lang="en-IN" dirty="0" smtClean="0"/>
              <a:t> </a:t>
            </a:r>
            <a:r>
              <a:rPr lang="en-IN" dirty="0" smtClean="0"/>
              <a:t>Install </a:t>
            </a:r>
            <a:r>
              <a:rPr lang="en-IN" u="sng" dirty="0" smtClean="0"/>
              <a:t>Python tools for visual studio.</a:t>
            </a:r>
          </a:p>
          <a:p>
            <a:pPr marL="514350" indent="-514350" algn="l">
              <a:buClr>
                <a:schemeClr val="tx1"/>
              </a:buClr>
              <a:buAutoNum type="arabicPeriod"/>
            </a:pPr>
            <a:r>
              <a:rPr lang="en-IN" u="sng" dirty="0" smtClean="0"/>
              <a:t> </a:t>
            </a:r>
            <a:r>
              <a:rPr lang="en-IN" dirty="0" smtClean="0"/>
              <a:t>Install Python 3.4 interpreter</a:t>
            </a:r>
            <a:endParaRPr lang="en-IN" u="sng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76211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The installation steps are listed in Python tools for Visual Studio website.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752872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Clr>
                <a:schemeClr val="tx1"/>
              </a:buClr>
              <a:buAutoNum type="arabicPeriod"/>
            </a:pPr>
            <a:r>
              <a:rPr lang="en-IN" dirty="0" smtClean="0"/>
              <a:t>There are actually lot of different flavours of Python.</a:t>
            </a:r>
          </a:p>
          <a:p>
            <a:pPr marL="514350" indent="-514350" algn="l">
              <a:buClr>
                <a:schemeClr val="tx1"/>
              </a:buClr>
              <a:buAutoNum type="arabicPeriod"/>
            </a:pPr>
            <a:r>
              <a:rPr lang="en-IN" dirty="0" err="1" smtClean="0"/>
              <a:t>IronPython,IPython,Cpython,Jython,Anaconda,PyPy</a:t>
            </a:r>
            <a:r>
              <a:rPr lang="en-IN" dirty="0" smtClean="0"/>
              <a:t>.</a:t>
            </a:r>
          </a:p>
          <a:p>
            <a:pPr marL="514350" indent="-514350" algn="l">
              <a:buClr>
                <a:schemeClr val="tx1"/>
              </a:buClr>
              <a:buAutoNum type="arabicPeriod"/>
            </a:pPr>
            <a:r>
              <a:rPr lang="en-IN" dirty="0" smtClean="0"/>
              <a:t>We will be using </a:t>
            </a:r>
            <a:r>
              <a:rPr lang="en-IN" dirty="0" err="1" smtClean="0"/>
              <a:t>Cpython</a:t>
            </a:r>
            <a:r>
              <a:rPr lang="en-IN" dirty="0" smtClean="0"/>
              <a:t> interpreter with Python3.4</a:t>
            </a:r>
          </a:p>
          <a:p>
            <a:pPr marL="514350" indent="-514350" algn="l">
              <a:buClr>
                <a:schemeClr val="tx1"/>
              </a:buClr>
              <a:buAutoNum type="arabicPeriod"/>
            </a:pPr>
            <a:r>
              <a:rPr lang="en-IN" dirty="0" smtClean="0"/>
              <a:t> </a:t>
            </a:r>
            <a:r>
              <a:rPr lang="en-IN" dirty="0" smtClean="0"/>
              <a:t>So, If you copy code from a website and it doesn’t work, don’t panic! It might be a different flavour of Python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762115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Geek tip!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752872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tx1"/>
              </a:buClr>
            </a:pPr>
            <a:r>
              <a:rPr lang="en-IN" dirty="0" smtClean="0"/>
              <a:t>There is a tradition among</a:t>
            </a:r>
          </a:p>
          <a:p>
            <a:pPr marL="514350" indent="-514350" algn="l">
              <a:buClr>
                <a:schemeClr val="tx1"/>
              </a:buClr>
            </a:pPr>
            <a:r>
              <a:rPr lang="en-IN" dirty="0" smtClean="0"/>
              <a:t>Programmers.</a:t>
            </a:r>
          </a:p>
          <a:p>
            <a:pPr marL="514350" indent="-514350" algn="l">
              <a:buClr>
                <a:schemeClr val="tx1"/>
              </a:buClr>
            </a:pPr>
            <a:r>
              <a:rPr lang="en-IN" dirty="0" smtClean="0"/>
              <a:t> </a:t>
            </a:r>
            <a:endParaRPr lang="en-IN" dirty="0" smtClean="0"/>
          </a:p>
          <a:p>
            <a:pPr marL="514350" indent="-514350" algn="l">
              <a:buClr>
                <a:schemeClr val="tx1"/>
              </a:buClr>
            </a:pPr>
            <a:r>
              <a:rPr lang="en-IN" dirty="0" smtClean="0"/>
              <a:t>We always test our installation</a:t>
            </a:r>
          </a:p>
          <a:p>
            <a:pPr marL="514350" indent="-514350" algn="l">
              <a:buClr>
                <a:schemeClr val="tx1"/>
              </a:buClr>
            </a:pPr>
            <a:r>
              <a:rPr lang="en-IN" dirty="0" smtClean="0"/>
              <a:t>By writing the same program: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762115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How do I know I installed everything correctly?</a:t>
            </a:r>
            <a:endParaRPr lang="en-IN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2066" y="2857496"/>
            <a:ext cx="3143272" cy="3429023"/>
          </a:xfr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0760" y="2643182"/>
            <a:ext cx="2586311" cy="4015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72330" y="3214686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Hello World!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Former Systems Engineer at Infosys |MBA in Finance | Entrepreneur (Agriculture) 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Shiva </a:t>
            </a:r>
            <a:r>
              <a:rPr lang="en-IN" dirty="0" err="1" smtClean="0"/>
              <a:t>Kambala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752872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tx1"/>
              </a:buClr>
            </a:pPr>
            <a:r>
              <a:rPr lang="en-IN" dirty="0" smtClean="0"/>
              <a:t>Creating your Hello, World!  Program.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762115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DEMO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5720" y="2786058"/>
            <a:ext cx="8408114" cy="3786214"/>
          </a:xfrm>
        </p:spPr>
        <p:txBody>
          <a:bodyPr/>
          <a:lstStyle/>
          <a:p>
            <a:pPr algn="l"/>
            <a:r>
              <a:rPr lang="en-IN" dirty="0" smtClean="0"/>
              <a:t>p</a:t>
            </a:r>
            <a:r>
              <a:rPr lang="en-IN" dirty="0" smtClean="0"/>
              <a:t>rint(‘</a:t>
            </a:r>
            <a:r>
              <a:rPr lang="en-IN" dirty="0" smtClean="0">
                <a:solidFill>
                  <a:srgbClr val="FF0000"/>
                </a:solidFill>
              </a:rPr>
              <a:t>Hello World!</a:t>
            </a:r>
            <a:r>
              <a:rPr lang="en-IN" dirty="0" smtClean="0"/>
              <a:t>’)</a:t>
            </a:r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You have now created your first application.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3429000"/>
            <a:ext cx="828680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752872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tx1"/>
              </a:buClr>
            </a:pPr>
            <a:r>
              <a:rPr lang="en-IN" dirty="0" smtClean="0"/>
              <a:t>Pick up good habits right away.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762115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Best practices!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752872"/>
          </a:xfrm>
        </p:spPr>
        <p:txBody>
          <a:bodyPr>
            <a:normAutofit fontScale="92500"/>
          </a:bodyPr>
          <a:lstStyle/>
          <a:p>
            <a:pPr marL="514350" indent="-514350" algn="l">
              <a:buClr>
                <a:schemeClr val="tx1"/>
              </a:buClr>
            </a:pPr>
            <a:r>
              <a:rPr lang="en-IN" dirty="0" smtClean="0"/>
              <a:t>Pick up good habits right away!</a:t>
            </a:r>
          </a:p>
          <a:p>
            <a:pPr marL="514350" indent="-51435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Comments in your code help you or someone else understand :</a:t>
            </a:r>
          </a:p>
          <a:p>
            <a:pPr marL="514350" indent="-514350"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 What your code does!</a:t>
            </a:r>
          </a:p>
          <a:p>
            <a:pPr marL="514350" indent="-514350" algn="l">
              <a:buClr>
                <a:schemeClr val="tx1"/>
              </a:buClr>
            </a:pPr>
            <a:r>
              <a:rPr lang="en-IN" dirty="0" smtClean="0"/>
              <a:t>	- Why chose to do something particular way!</a:t>
            </a:r>
          </a:p>
          <a:p>
            <a:pPr marL="514350" indent="-514350" algn="l">
              <a:buClr>
                <a:schemeClr val="tx1"/>
              </a:buClr>
            </a:pPr>
            <a:r>
              <a:rPr lang="en-IN" dirty="0" smtClean="0"/>
              <a:t>	 - Anything that might be helpful to understand if I refer back to my code later.</a:t>
            </a:r>
          </a:p>
          <a:p>
            <a:pPr marL="514350" indent="-514350" algn="l">
              <a:buClr>
                <a:schemeClr val="tx1"/>
              </a:buClr>
            </a:pP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762115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Best practices!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395682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rgbClr val="92D050"/>
                </a:solidFill>
              </a:rPr>
              <a:t># My first Python application</a:t>
            </a:r>
          </a:p>
          <a:p>
            <a:pPr algn="l"/>
            <a:r>
              <a:rPr lang="en-IN" dirty="0" smtClean="0">
                <a:solidFill>
                  <a:srgbClr val="92D050"/>
                </a:solidFill>
              </a:rPr>
              <a:t># Shiva </a:t>
            </a:r>
            <a:r>
              <a:rPr lang="en-IN" dirty="0" err="1" smtClean="0">
                <a:solidFill>
                  <a:srgbClr val="92D050"/>
                </a:solidFill>
              </a:rPr>
              <a:t>Kambala</a:t>
            </a:r>
            <a:endParaRPr lang="en-IN" dirty="0" smtClean="0">
              <a:solidFill>
                <a:srgbClr val="92D050"/>
              </a:solidFill>
            </a:endParaRPr>
          </a:p>
          <a:p>
            <a:pPr algn="l"/>
            <a:r>
              <a:rPr lang="en-IN" dirty="0" smtClean="0">
                <a:solidFill>
                  <a:srgbClr val="92D050"/>
                </a:solidFill>
              </a:rPr>
              <a:t># hello world.py</a:t>
            </a:r>
          </a:p>
          <a:p>
            <a:pPr algn="l"/>
            <a:r>
              <a:rPr lang="en-IN" dirty="0" smtClean="0">
                <a:solidFill>
                  <a:srgbClr val="92D050"/>
                </a:solidFill>
              </a:rPr>
              <a:t># print function displays a message on the screen</a:t>
            </a:r>
          </a:p>
          <a:p>
            <a:pPr algn="l"/>
            <a:r>
              <a:rPr lang="en-IN" dirty="0" smtClean="0"/>
              <a:t>p</a:t>
            </a:r>
            <a:r>
              <a:rPr lang="en-IN" dirty="0" smtClean="0"/>
              <a:t>rint(“</a:t>
            </a:r>
            <a:r>
              <a:rPr lang="en-IN" dirty="0" smtClean="0">
                <a:solidFill>
                  <a:srgbClr val="C00000"/>
                </a:solidFill>
              </a:rPr>
              <a:t>hello world</a:t>
            </a:r>
            <a:r>
              <a:rPr lang="en-IN" dirty="0" smtClean="0"/>
              <a:t>”)</a:t>
            </a:r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In python we use # to comment our code.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204" y="500042"/>
            <a:ext cx="8353005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Congratulations, you are a coder now.</a:t>
            </a:r>
            <a:endParaRPr lang="en-IN" dirty="0"/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214414" y="1857364"/>
            <a:ext cx="5390149" cy="47952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572560" cy="3609996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Introduction to programming using Python – Day one</a:t>
            </a:r>
            <a:endParaRPr lang="en-IN" dirty="0" smtClean="0"/>
          </a:p>
          <a:p>
            <a:pPr algn="l"/>
            <a:r>
              <a:rPr lang="en-IN" dirty="0" smtClean="0"/>
              <a:t>01 | Getting started</a:t>
            </a:r>
          </a:p>
          <a:p>
            <a:pPr algn="l"/>
            <a:r>
              <a:rPr lang="en-IN" dirty="0" smtClean="0"/>
              <a:t>02 | Displaying text</a:t>
            </a:r>
          </a:p>
          <a:p>
            <a:pPr algn="l"/>
            <a:r>
              <a:rPr lang="en-IN" dirty="0" smtClean="0"/>
              <a:t>03 | String variables</a:t>
            </a:r>
          </a:p>
          <a:p>
            <a:pPr algn="l"/>
            <a:r>
              <a:rPr lang="en-IN" dirty="0" smtClean="0"/>
              <a:t>04 | Storing numbers</a:t>
            </a:r>
          </a:p>
          <a:p>
            <a:pPr algn="l"/>
            <a:r>
              <a:rPr lang="en-IN" dirty="0" smtClean="0"/>
              <a:t>05 |Working with dates and times  (contd...)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761983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Course topics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572560" cy="3609996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Introduction to programming using Python – Day one</a:t>
            </a:r>
            <a:endParaRPr lang="en-IN" dirty="0" smtClean="0"/>
          </a:p>
          <a:p>
            <a:pPr algn="l"/>
            <a:r>
              <a:rPr lang="en-IN" dirty="0" smtClean="0"/>
              <a:t>06|  Making decisions with code</a:t>
            </a:r>
          </a:p>
          <a:p>
            <a:pPr algn="l"/>
            <a:r>
              <a:rPr lang="en-IN" dirty="0" smtClean="0"/>
              <a:t>07| Complex decisions with code</a:t>
            </a:r>
          </a:p>
          <a:p>
            <a:pPr algn="l"/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761983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Course topics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572560" cy="3609996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Introduction to programming using Python – Day Two</a:t>
            </a:r>
          </a:p>
          <a:p>
            <a:pPr algn="l"/>
            <a:r>
              <a:rPr lang="en-IN" dirty="0" smtClean="0"/>
              <a:t>08 | Repeating events</a:t>
            </a:r>
          </a:p>
          <a:p>
            <a:pPr algn="l"/>
            <a:r>
              <a:rPr lang="en-IN" dirty="0" smtClean="0"/>
              <a:t>09 | Repeating events until done</a:t>
            </a:r>
          </a:p>
          <a:p>
            <a:pPr algn="l"/>
            <a:r>
              <a:rPr lang="en-IN" dirty="0" smtClean="0"/>
              <a:t>10 | Remembering lists</a:t>
            </a:r>
          </a:p>
          <a:p>
            <a:pPr algn="l"/>
            <a:r>
              <a:rPr lang="en-IN" dirty="0" smtClean="0"/>
              <a:t>11 | How to save information in files</a:t>
            </a:r>
          </a:p>
          <a:p>
            <a:pPr algn="l"/>
            <a:r>
              <a:rPr lang="en-IN" dirty="0" smtClean="0"/>
              <a:t>12 | Reading from files               (contd...)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761983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Course topics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572560" cy="3609996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Introduction to programming using Python – Day Two</a:t>
            </a:r>
          </a:p>
          <a:p>
            <a:pPr algn="l"/>
            <a:r>
              <a:rPr lang="en-IN" dirty="0" smtClean="0"/>
              <a:t>13 | Functions</a:t>
            </a:r>
          </a:p>
          <a:p>
            <a:pPr algn="l"/>
            <a:r>
              <a:rPr lang="en-IN" dirty="0" smtClean="0"/>
              <a:t>14 | Handling errors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761983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Course topics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572560" cy="3609996"/>
          </a:xfrm>
        </p:spPr>
        <p:txBody>
          <a:bodyPr>
            <a:normAutofit/>
          </a:bodyPr>
          <a:lstStyle/>
          <a:p>
            <a:pPr algn="l">
              <a:buClr>
                <a:schemeClr val="tx1">
                  <a:lumMod val="95000"/>
                </a:schemeClr>
              </a:buClr>
              <a:buFont typeface="Arial" pitchFamily="34" charset="0"/>
              <a:buChar char="•"/>
            </a:pPr>
            <a:r>
              <a:rPr lang="en-IN" dirty="0" smtClean="0"/>
              <a:t> Target Audience</a:t>
            </a:r>
            <a:endParaRPr lang="en-IN" dirty="0" smtClean="0"/>
          </a:p>
          <a:p>
            <a:pPr lvl="1" algn="l">
              <a:buClr>
                <a:schemeClr val="tx1">
                  <a:lumMod val="95000"/>
                </a:schemeClr>
              </a:buClr>
              <a:buFontTx/>
              <a:buChar char="-"/>
            </a:pPr>
            <a:r>
              <a:rPr lang="en-IN" dirty="0" smtClean="0"/>
              <a:t> People new to programming</a:t>
            </a:r>
          </a:p>
          <a:p>
            <a:pPr lvl="1" algn="l">
              <a:buClr>
                <a:schemeClr val="tx1">
                  <a:lumMod val="95000"/>
                </a:schemeClr>
              </a:buClr>
              <a:buFontTx/>
              <a:buChar char="-"/>
            </a:pPr>
            <a:r>
              <a:rPr lang="en-IN" dirty="0" smtClean="0"/>
              <a:t> </a:t>
            </a:r>
            <a:r>
              <a:rPr lang="en-IN" dirty="0" smtClean="0"/>
              <a:t> Students</a:t>
            </a:r>
          </a:p>
          <a:p>
            <a:pPr lvl="1" algn="l">
              <a:buClr>
                <a:schemeClr val="tx1">
                  <a:lumMod val="95000"/>
                </a:schemeClr>
              </a:buClr>
              <a:buFontTx/>
              <a:buChar char="-"/>
            </a:pPr>
            <a:r>
              <a:rPr lang="en-IN" dirty="0" smtClean="0"/>
              <a:t> </a:t>
            </a:r>
            <a:r>
              <a:rPr lang="en-IN" dirty="0" smtClean="0"/>
              <a:t> Career Changers</a:t>
            </a:r>
          </a:p>
          <a:p>
            <a:pPr lvl="1" algn="l">
              <a:buClr>
                <a:schemeClr val="tx1">
                  <a:lumMod val="95000"/>
                </a:schemeClr>
              </a:buClr>
              <a:buFontTx/>
              <a:buChar char="-"/>
            </a:pPr>
            <a:r>
              <a:rPr lang="en-IN" dirty="0" smtClean="0"/>
              <a:t> </a:t>
            </a:r>
            <a:r>
              <a:rPr lang="en-IN" dirty="0" smtClean="0"/>
              <a:t>  IT pros</a:t>
            </a:r>
          </a:p>
          <a:p>
            <a:pPr lvl="1" algn="l">
              <a:buClr>
                <a:schemeClr val="tx1">
                  <a:lumMod val="95000"/>
                </a:schemeClr>
              </a:buClr>
              <a:buFontTx/>
              <a:buChar char="-"/>
            </a:pPr>
            <a:r>
              <a:rPr lang="en-IN" dirty="0" smtClean="0"/>
              <a:t> </a:t>
            </a:r>
            <a:r>
              <a:rPr lang="en-IN" dirty="0" smtClean="0"/>
              <a:t> Anyone with an interest to learn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976297"/>
          </a:xfrm>
        </p:spPr>
        <p:txBody>
          <a:bodyPr/>
          <a:lstStyle/>
          <a:p>
            <a:pPr algn="l"/>
            <a:r>
              <a:rPr lang="en-IN" dirty="0" smtClean="0"/>
              <a:t>Setting expectations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572560" cy="3609996"/>
          </a:xfrm>
        </p:spPr>
        <p:txBody>
          <a:bodyPr>
            <a:normAutofit/>
          </a:bodyPr>
          <a:lstStyle/>
          <a:p>
            <a:pPr algn="l">
              <a:buClr>
                <a:schemeClr val="tx1">
                  <a:lumMod val="95000"/>
                </a:schemeClr>
              </a:buClr>
              <a:buFontTx/>
              <a:buChar char="-"/>
            </a:pPr>
            <a:r>
              <a:rPr lang="en-IN" dirty="0" smtClean="0"/>
              <a:t>  Install Visual Studio Express</a:t>
            </a:r>
          </a:p>
          <a:p>
            <a:pPr algn="l">
              <a:buClr>
                <a:schemeClr val="tx1">
                  <a:lumMod val="95000"/>
                </a:schemeClr>
              </a:buClr>
              <a:buFontTx/>
              <a:buChar char="-"/>
            </a:pPr>
            <a:r>
              <a:rPr lang="en-IN" dirty="0" smtClean="0"/>
              <a:t> </a:t>
            </a:r>
            <a:r>
              <a:rPr lang="en-IN" dirty="0" smtClean="0"/>
              <a:t> Install Python tools</a:t>
            </a:r>
          </a:p>
          <a:p>
            <a:pPr algn="l">
              <a:buClr>
                <a:schemeClr val="tx1">
                  <a:lumMod val="95000"/>
                </a:schemeClr>
              </a:buClr>
            </a:pPr>
            <a:r>
              <a:rPr lang="en-IN" dirty="0" smtClean="0"/>
              <a:t>			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976297"/>
          </a:xfrm>
        </p:spPr>
        <p:txBody>
          <a:bodyPr/>
          <a:lstStyle/>
          <a:p>
            <a:pPr algn="l"/>
            <a:r>
              <a:rPr lang="en-IN" dirty="0" smtClean="0"/>
              <a:t>If you want to follow along....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572560" cy="3609996"/>
          </a:xfrm>
        </p:spPr>
        <p:txBody>
          <a:bodyPr>
            <a:normAutofit/>
          </a:bodyPr>
          <a:lstStyle/>
          <a:p>
            <a:pPr algn="l">
              <a:buClr>
                <a:schemeClr val="tx1">
                  <a:lumMod val="95000"/>
                </a:schemeClr>
              </a:buClr>
            </a:pPr>
            <a:endParaRPr lang="en-IN" dirty="0" smtClean="0"/>
          </a:p>
          <a:p>
            <a:pPr algn="l">
              <a:buClr>
                <a:schemeClr val="tx1">
                  <a:lumMod val="95000"/>
                </a:schemeClr>
              </a:buClr>
            </a:pPr>
            <a:r>
              <a:rPr lang="en-IN" dirty="0" smtClean="0"/>
              <a:t>How and Why?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976297"/>
          </a:xfrm>
        </p:spPr>
        <p:txBody>
          <a:bodyPr/>
          <a:lstStyle/>
          <a:p>
            <a:pPr algn="l"/>
            <a:r>
              <a:rPr lang="en-IN" dirty="0" smtClean="0"/>
              <a:t>Getting Started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4180</TotalTime>
  <Words>677</Words>
  <Application>Microsoft Office PowerPoint</Application>
  <PresentationFormat>On-screen Show (4:3)</PresentationFormat>
  <Paragraphs>114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Foundry</vt:lpstr>
      <vt:lpstr>Introduction to programming using Python</vt:lpstr>
      <vt:lpstr>Shiva Kambala</vt:lpstr>
      <vt:lpstr>Course topics</vt:lpstr>
      <vt:lpstr>Course topics</vt:lpstr>
      <vt:lpstr>Course topics</vt:lpstr>
      <vt:lpstr>Course topics</vt:lpstr>
      <vt:lpstr>Setting expectations</vt:lpstr>
      <vt:lpstr>If you want to follow along....</vt:lpstr>
      <vt:lpstr>Getting Started</vt:lpstr>
      <vt:lpstr>Why learn to code ?</vt:lpstr>
      <vt:lpstr>Why python? </vt:lpstr>
      <vt:lpstr>And as a bonus........ </vt:lpstr>
      <vt:lpstr>Does anyone use Python?</vt:lpstr>
      <vt:lpstr>But, Let’s be clear about something........</vt:lpstr>
      <vt:lpstr>So, how do I get started?</vt:lpstr>
      <vt:lpstr>You will need to install software on your PC/Laptop</vt:lpstr>
      <vt:lpstr>The installation steps are listed in Python tools for Visual Studio website.</vt:lpstr>
      <vt:lpstr>Geek tip!</vt:lpstr>
      <vt:lpstr>How do I know I installed everything correctly?</vt:lpstr>
      <vt:lpstr>DEMO</vt:lpstr>
      <vt:lpstr>You have now created your first application.</vt:lpstr>
      <vt:lpstr>Best practices!</vt:lpstr>
      <vt:lpstr>Best practices!</vt:lpstr>
      <vt:lpstr>In python we use # to comment our code.</vt:lpstr>
      <vt:lpstr>Slide 25</vt:lpstr>
      <vt:lpstr>Congratulations, you are a coder now.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using Python</dc:title>
  <dc:creator>Windows User</dc:creator>
  <cp:lastModifiedBy>Windows User</cp:lastModifiedBy>
  <cp:revision>84</cp:revision>
  <dcterms:created xsi:type="dcterms:W3CDTF">2018-09-07T14:08:55Z</dcterms:created>
  <dcterms:modified xsi:type="dcterms:W3CDTF">2018-09-10T11:48:57Z</dcterms:modified>
</cp:coreProperties>
</file>