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5"/>
  </p:notes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E9B13-000A-45FF-AFA6-9AE1643AC08E}" type="datetimeFigureOut">
              <a:rPr lang="en-US" smtClean="0"/>
              <a:t>9/10/2018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5EF7B6-175B-4A79-8DAC-AB70AB85EFDB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t>13</a:t>
            </a:fld>
            <a:endParaRPr lang="en-I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t>15</a:t>
            </a:fld>
            <a:endParaRPr lang="en-I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t>16</a:t>
            </a:fld>
            <a:endParaRPr lang="en-I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t>17</a:t>
            </a:fld>
            <a:endParaRPr lang="en-I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t>19</a:t>
            </a:fld>
            <a:endParaRPr lang="en-I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t>20</a:t>
            </a:fld>
            <a:endParaRPr lang="en-I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t>21</a:t>
            </a:fld>
            <a:endParaRPr lang="en-I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t>22</a:t>
            </a:fld>
            <a:endParaRPr lang="en-I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t>23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t>2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t>3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t>5</a:t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t>7</a:t>
            </a:fld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t>10</a:t>
            </a:fld>
            <a:endParaRPr lang="en-I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t>11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FE9304D-F865-4749-A860-3D7502553014}" type="datetimeFigureOut">
              <a:rPr lang="en-US" smtClean="0"/>
              <a:t>9/10/2018</a:t>
            </a:fld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F775A33-6A8B-4A3E-BDEA-FA6EDE5DBD6C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E9304D-F865-4749-A860-3D7502553014}" type="datetimeFigureOut">
              <a:rPr lang="en-US" smtClean="0"/>
              <a:t>9/10/2018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775A33-6A8B-4A3E-BDEA-FA6EDE5DBD6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E9304D-F865-4749-A860-3D7502553014}" type="datetimeFigureOut">
              <a:rPr lang="en-US" smtClean="0"/>
              <a:t>9/10/2018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775A33-6A8B-4A3E-BDEA-FA6EDE5DBD6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E9304D-F865-4749-A860-3D7502553014}" type="datetimeFigureOut">
              <a:rPr lang="en-US" smtClean="0"/>
              <a:t>9/10/2018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775A33-6A8B-4A3E-BDEA-FA6EDE5DBD6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FE9304D-F865-4749-A860-3D7502553014}" type="datetimeFigureOut">
              <a:rPr lang="en-US" smtClean="0"/>
              <a:t>9/10/2018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F775A33-6A8B-4A3E-BDEA-FA6EDE5DBD6C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E9304D-F865-4749-A860-3D7502553014}" type="datetimeFigureOut">
              <a:rPr lang="en-US" smtClean="0"/>
              <a:t>9/10/2018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CF775A33-6A8B-4A3E-BDEA-FA6EDE5DBD6C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E9304D-F865-4749-A860-3D7502553014}" type="datetimeFigureOut">
              <a:rPr lang="en-US" smtClean="0"/>
              <a:t>9/10/2018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CF775A33-6A8B-4A3E-BDEA-FA6EDE5DBD6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E9304D-F865-4749-A860-3D7502553014}" type="datetimeFigureOut">
              <a:rPr lang="en-US" smtClean="0"/>
              <a:t>9/10/2018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775A33-6A8B-4A3E-BDEA-FA6EDE5DBD6C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E9304D-F865-4749-A860-3D7502553014}" type="datetimeFigureOut">
              <a:rPr lang="en-US" smtClean="0"/>
              <a:t>9/10/2018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775A33-6A8B-4A3E-BDEA-FA6EDE5DBD6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FE9304D-F865-4749-A860-3D7502553014}" type="datetimeFigureOut">
              <a:rPr lang="en-US" smtClean="0"/>
              <a:t>9/10/2018</a:t>
            </a:fld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F775A33-6A8B-4A3E-BDEA-FA6EDE5DBD6C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FE9304D-F865-4749-A860-3D7502553014}" type="datetimeFigureOut">
              <a:rPr lang="en-US" smtClean="0"/>
              <a:t>9/10/2018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F775A33-6A8B-4A3E-BDEA-FA6EDE5DBD6C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1FE9304D-F865-4749-A860-3D7502553014}" type="datetimeFigureOut">
              <a:rPr lang="en-US" smtClean="0"/>
              <a:t>9/10/2018</a:t>
            </a:fld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CF775A33-6A8B-4A3E-BDEA-FA6EDE5DBD6C}" type="slidenum">
              <a:rPr lang="en-IN" smtClean="0"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 smtClean="0"/>
              <a:t>Displaying text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2819400"/>
            <a:ext cx="8479552" cy="1752600"/>
          </a:xfrm>
        </p:spPr>
        <p:txBody>
          <a:bodyPr/>
          <a:lstStyle/>
          <a:p>
            <a:pPr algn="l"/>
            <a:r>
              <a:rPr lang="en-IN" dirty="0" smtClean="0"/>
              <a:t>print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IN" dirty="0" smtClean="0"/>
              <a:t>You can also use \n to force a new line.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14282" y="2819400"/>
            <a:ext cx="8479552" cy="3609996"/>
          </a:xfrm>
        </p:spPr>
        <p:txBody>
          <a:bodyPr>
            <a:normAutofit/>
          </a:bodyPr>
          <a:lstStyle/>
          <a:p>
            <a:pPr algn="l">
              <a:buClr>
                <a:schemeClr val="tx1"/>
              </a:buClr>
            </a:pPr>
            <a:r>
              <a:rPr lang="en-IN" dirty="0" smtClean="0"/>
              <a:t>You can use multiple print statements</a:t>
            </a:r>
          </a:p>
          <a:p>
            <a:pPr algn="l">
              <a:buClr>
                <a:schemeClr val="tx1"/>
              </a:buClr>
            </a:pPr>
            <a:r>
              <a:rPr lang="en-IN" dirty="0" smtClean="0"/>
              <a:t>p</a:t>
            </a:r>
            <a:r>
              <a:rPr lang="en-IN" dirty="0" smtClean="0"/>
              <a:t>rint(‘</a:t>
            </a:r>
            <a:r>
              <a:rPr lang="en-IN" dirty="0" smtClean="0">
                <a:solidFill>
                  <a:srgbClr val="C00000"/>
                </a:solidFill>
              </a:rPr>
              <a:t>Hicory Dickory Dock</a:t>
            </a:r>
            <a:r>
              <a:rPr lang="en-IN" dirty="0" smtClean="0">
                <a:solidFill>
                  <a:srgbClr val="C00000"/>
                </a:solidFill>
              </a:rPr>
              <a:t>!\n</a:t>
            </a:r>
            <a:r>
              <a:rPr lang="en-IN" dirty="0" smtClean="0">
                <a:solidFill>
                  <a:srgbClr val="C00000"/>
                </a:solidFill>
              </a:rPr>
              <a:t> The mouse ran up the clock</a:t>
            </a:r>
            <a:r>
              <a:rPr lang="en-IN" dirty="0" smtClean="0">
                <a:solidFill>
                  <a:srgbClr val="C00000"/>
                </a:solidFill>
              </a:rPr>
              <a:t> </a:t>
            </a:r>
            <a:r>
              <a:rPr lang="en-IN" dirty="0" smtClean="0"/>
              <a:t>‘)</a:t>
            </a:r>
          </a:p>
          <a:p>
            <a:pPr algn="l">
              <a:buClr>
                <a:schemeClr val="tx1"/>
              </a:buClr>
            </a:pPr>
            <a:endParaRPr lang="en-IN" dirty="0" smtClean="0"/>
          </a:p>
          <a:p>
            <a:pPr algn="l">
              <a:buClr>
                <a:schemeClr val="tx1"/>
              </a:buClr>
            </a:pPr>
            <a:r>
              <a:rPr lang="en-IN" dirty="0" smtClean="0"/>
              <a:t>print(‘</a:t>
            </a:r>
            <a:r>
              <a:rPr lang="en-IN" dirty="0" smtClean="0">
                <a:solidFill>
                  <a:srgbClr val="C00000"/>
                </a:solidFill>
              </a:rPr>
              <a:t>Hicory Dickory Dock!\n The mouse ran up the clock </a:t>
            </a:r>
            <a:r>
              <a:rPr lang="en-IN" dirty="0" smtClean="0"/>
              <a:t>‘)</a:t>
            </a:r>
          </a:p>
          <a:p>
            <a:pPr algn="l">
              <a:buClr>
                <a:schemeClr val="tx1"/>
              </a:buClr>
            </a:pPr>
            <a:endParaRPr lang="en-IN" dirty="0" smtClean="0"/>
          </a:p>
          <a:p>
            <a:pPr algn="l">
              <a:buClr>
                <a:schemeClr val="tx1"/>
              </a:buClr>
            </a:pPr>
            <a:endParaRPr lang="en-IN" dirty="0" smtClean="0"/>
          </a:p>
          <a:p>
            <a:pPr algn="l">
              <a:buClr>
                <a:schemeClr val="tx1"/>
              </a:buClr>
            </a:pPr>
            <a:endParaRPr lang="en-IN" dirty="0" smtClean="0"/>
          </a:p>
          <a:p>
            <a:pPr algn="l">
              <a:buClr>
                <a:schemeClr val="tx1"/>
              </a:buClr>
            </a:pPr>
            <a:endParaRPr lang="en-IN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IN" dirty="0" smtClean="0"/>
              <a:t>Here’s a neat python trick: triple quotes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14282" y="2819400"/>
            <a:ext cx="8479552" cy="3609996"/>
          </a:xfrm>
        </p:spPr>
        <p:txBody>
          <a:bodyPr>
            <a:normAutofit fontScale="92500" lnSpcReduction="20000"/>
          </a:bodyPr>
          <a:lstStyle/>
          <a:p>
            <a:pPr algn="l">
              <a:buClr>
                <a:schemeClr val="tx1"/>
              </a:buClr>
            </a:pPr>
            <a:endParaRPr lang="en-IN" dirty="0" smtClean="0"/>
          </a:p>
          <a:p>
            <a:pPr algn="l">
              <a:buClr>
                <a:schemeClr val="tx1"/>
              </a:buClr>
            </a:pPr>
            <a:r>
              <a:rPr lang="en-IN" dirty="0" smtClean="0"/>
              <a:t>print(</a:t>
            </a:r>
            <a:r>
              <a:rPr lang="en-IN" dirty="0" smtClean="0">
                <a:solidFill>
                  <a:srgbClr val="C00000"/>
                </a:solidFill>
              </a:rPr>
              <a:t>‘‘‘</a:t>
            </a:r>
            <a:r>
              <a:rPr lang="en-IN" dirty="0" smtClean="0">
                <a:solidFill>
                  <a:srgbClr val="C00000"/>
                </a:solidFill>
              </a:rPr>
              <a:t>Hicory </a:t>
            </a:r>
            <a:r>
              <a:rPr lang="en-IN" dirty="0" smtClean="0">
                <a:solidFill>
                  <a:srgbClr val="C00000"/>
                </a:solidFill>
              </a:rPr>
              <a:t>Dickory Dock! The </a:t>
            </a:r>
            <a:r>
              <a:rPr lang="en-IN" dirty="0" smtClean="0">
                <a:solidFill>
                  <a:srgbClr val="C00000"/>
                </a:solidFill>
              </a:rPr>
              <a:t>mouse ran up the clock </a:t>
            </a:r>
            <a:r>
              <a:rPr lang="en-IN" dirty="0" smtClean="0">
                <a:solidFill>
                  <a:srgbClr val="C00000"/>
                </a:solidFill>
              </a:rPr>
              <a:t>’’’</a:t>
            </a:r>
            <a:r>
              <a:rPr lang="en-IN" dirty="0" smtClean="0"/>
              <a:t>)</a:t>
            </a:r>
          </a:p>
          <a:p>
            <a:pPr algn="l">
              <a:buClr>
                <a:schemeClr val="tx1"/>
              </a:buClr>
            </a:pPr>
            <a:endParaRPr lang="en-IN" dirty="0" smtClean="0"/>
          </a:p>
          <a:p>
            <a:pPr algn="l">
              <a:buClr>
                <a:schemeClr val="tx1"/>
              </a:buClr>
            </a:pPr>
            <a:r>
              <a:rPr lang="en-IN" dirty="0" smtClean="0"/>
              <a:t>p</a:t>
            </a:r>
            <a:r>
              <a:rPr lang="en-IN" dirty="0" smtClean="0"/>
              <a:t>rint(</a:t>
            </a:r>
            <a:r>
              <a:rPr lang="en-IN" dirty="0" smtClean="0">
                <a:solidFill>
                  <a:srgbClr val="C00000"/>
                </a:solidFill>
              </a:rPr>
              <a:t>“““Hicory </a:t>
            </a:r>
            <a:r>
              <a:rPr lang="en-IN" dirty="0" smtClean="0">
                <a:solidFill>
                  <a:srgbClr val="C00000"/>
                </a:solidFill>
              </a:rPr>
              <a:t>Dickory Dock! The mouse ran up the </a:t>
            </a:r>
            <a:r>
              <a:rPr lang="en-IN" dirty="0" smtClean="0">
                <a:solidFill>
                  <a:srgbClr val="C00000"/>
                </a:solidFill>
              </a:rPr>
              <a:t>clock”””</a:t>
            </a:r>
            <a:r>
              <a:rPr lang="en-IN" dirty="0" smtClean="0"/>
              <a:t>)</a:t>
            </a:r>
          </a:p>
          <a:p>
            <a:pPr algn="l">
              <a:buClr>
                <a:schemeClr val="tx1"/>
              </a:buClr>
            </a:pPr>
            <a:endParaRPr lang="en-IN" dirty="0" smtClean="0"/>
          </a:p>
          <a:p>
            <a:pPr algn="l">
              <a:buClr>
                <a:schemeClr val="tx1"/>
              </a:buClr>
            </a:pPr>
            <a:r>
              <a:rPr lang="en-IN" dirty="0" smtClean="0"/>
              <a:t>When you put the string in triple quotes, it will display the string as it is in text editor.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00075"/>
            <a:ext cx="9144000" cy="5542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IN" dirty="0" smtClean="0"/>
              <a:t>Demo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14282" y="2819400"/>
            <a:ext cx="8479552" cy="3609996"/>
          </a:xfrm>
        </p:spPr>
        <p:txBody>
          <a:bodyPr>
            <a:normAutofit/>
          </a:bodyPr>
          <a:lstStyle/>
          <a:p>
            <a:pPr algn="l">
              <a:buClr>
                <a:schemeClr val="tx1"/>
              </a:buClr>
            </a:pPr>
            <a:r>
              <a:rPr lang="en-IN" dirty="0" smtClean="0"/>
              <a:t>Line management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Same </a:t>
            </a:r>
            <a:r>
              <a:rPr lang="en-IN" dirty="0" err="1" smtClean="0"/>
              <a:t>problem,multiple</a:t>
            </a:r>
            <a:r>
              <a:rPr lang="en-IN" dirty="0" smtClean="0"/>
              <a:t> solutions </a:t>
            </a: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Which do you think is the better?</a:t>
            </a:r>
            <a:endParaRPr lang="en-IN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14282" y="2819400"/>
            <a:ext cx="8479552" cy="3395682"/>
          </a:xfrm>
        </p:spPr>
        <p:txBody>
          <a:bodyPr>
            <a:normAutofit fontScale="92500" lnSpcReduction="10000"/>
          </a:bodyPr>
          <a:lstStyle/>
          <a:p>
            <a:pPr algn="l">
              <a:buClr>
                <a:schemeClr val="tx1"/>
              </a:buClr>
            </a:pPr>
            <a:r>
              <a:rPr lang="en-IN" dirty="0" smtClean="0"/>
              <a:t>print(‘</a:t>
            </a:r>
            <a:r>
              <a:rPr lang="en-IN" dirty="0" smtClean="0">
                <a:solidFill>
                  <a:srgbClr val="C00000"/>
                </a:solidFill>
              </a:rPr>
              <a:t>Hicory Dickory Dock! </a:t>
            </a:r>
            <a:r>
              <a:rPr lang="en-IN" dirty="0" smtClean="0"/>
              <a:t>‘)</a:t>
            </a:r>
          </a:p>
          <a:p>
            <a:pPr algn="l">
              <a:buClr>
                <a:schemeClr val="tx1"/>
              </a:buClr>
            </a:pPr>
            <a:r>
              <a:rPr lang="en-IN" dirty="0" smtClean="0"/>
              <a:t>print(‘ </a:t>
            </a:r>
            <a:r>
              <a:rPr lang="en-IN" dirty="0" smtClean="0">
                <a:solidFill>
                  <a:srgbClr val="C00000"/>
                </a:solidFill>
              </a:rPr>
              <a:t>The mouse ran up the clock</a:t>
            </a:r>
            <a:r>
              <a:rPr lang="en-IN" dirty="0" smtClean="0"/>
              <a:t>’)</a:t>
            </a:r>
          </a:p>
          <a:p>
            <a:pPr algn="l">
              <a:buClr>
                <a:schemeClr val="tx1"/>
              </a:buClr>
            </a:pPr>
            <a:endParaRPr lang="en-IN" dirty="0" smtClean="0"/>
          </a:p>
          <a:p>
            <a:pPr algn="l">
              <a:buClr>
                <a:schemeClr val="tx1"/>
              </a:buClr>
            </a:pPr>
            <a:r>
              <a:rPr lang="en-IN" dirty="0" smtClean="0"/>
              <a:t>print</a:t>
            </a:r>
            <a:r>
              <a:rPr lang="en-IN" dirty="0" smtClean="0"/>
              <a:t>(</a:t>
            </a:r>
            <a:r>
              <a:rPr lang="en-IN" dirty="0" smtClean="0">
                <a:solidFill>
                  <a:srgbClr val="C00000"/>
                </a:solidFill>
              </a:rPr>
              <a:t>“““Hicory Dickory Dock! </a:t>
            </a:r>
          </a:p>
          <a:p>
            <a:pPr algn="l">
              <a:buClr>
                <a:schemeClr val="tx1"/>
              </a:buClr>
            </a:pPr>
            <a:r>
              <a:rPr lang="en-IN" dirty="0" smtClean="0">
                <a:solidFill>
                  <a:srgbClr val="C00000"/>
                </a:solidFill>
              </a:rPr>
              <a:t>The </a:t>
            </a:r>
            <a:r>
              <a:rPr lang="en-IN" dirty="0" smtClean="0">
                <a:solidFill>
                  <a:srgbClr val="C00000"/>
                </a:solidFill>
              </a:rPr>
              <a:t>mouse ran up the clock</a:t>
            </a:r>
            <a:r>
              <a:rPr lang="en-IN" dirty="0" smtClean="0">
                <a:solidFill>
                  <a:srgbClr val="C00000"/>
                </a:solidFill>
              </a:rPr>
              <a:t>”””</a:t>
            </a:r>
            <a:r>
              <a:rPr lang="en-IN" dirty="0" smtClean="0"/>
              <a:t>)</a:t>
            </a:r>
          </a:p>
          <a:p>
            <a:pPr algn="l">
              <a:buClr>
                <a:schemeClr val="tx1"/>
              </a:buClr>
            </a:pPr>
            <a:endParaRPr lang="en-IN" dirty="0" smtClean="0"/>
          </a:p>
          <a:p>
            <a:pPr algn="l">
              <a:buClr>
                <a:schemeClr val="tx1"/>
              </a:buClr>
            </a:pPr>
            <a:r>
              <a:rPr lang="en-IN" dirty="0" smtClean="0"/>
              <a:t>print(‘</a:t>
            </a:r>
            <a:r>
              <a:rPr lang="en-IN" dirty="0" smtClean="0">
                <a:solidFill>
                  <a:srgbClr val="C00000"/>
                </a:solidFill>
              </a:rPr>
              <a:t>Hicory Dickory Dock</a:t>
            </a:r>
            <a:r>
              <a:rPr lang="en-IN" dirty="0" smtClean="0">
                <a:solidFill>
                  <a:srgbClr val="C00000"/>
                </a:solidFill>
              </a:rPr>
              <a:t>! \n The </a:t>
            </a:r>
            <a:r>
              <a:rPr lang="en-IN" dirty="0" smtClean="0">
                <a:solidFill>
                  <a:srgbClr val="C00000"/>
                </a:solidFill>
              </a:rPr>
              <a:t>mouse ran </a:t>
            </a:r>
            <a:r>
              <a:rPr lang="en-IN" dirty="0" smtClean="0">
                <a:solidFill>
                  <a:srgbClr val="C00000"/>
                </a:solidFill>
              </a:rPr>
              <a:t>up </a:t>
            </a:r>
            <a:r>
              <a:rPr lang="en-IN" dirty="0" smtClean="0">
                <a:solidFill>
                  <a:srgbClr val="C00000"/>
                </a:solidFill>
              </a:rPr>
              <a:t>the clock </a:t>
            </a:r>
            <a:r>
              <a:rPr lang="en-IN" dirty="0" smtClean="0"/>
              <a:t>‘)</a:t>
            </a:r>
          </a:p>
          <a:p>
            <a:pPr algn="l">
              <a:buClr>
                <a:schemeClr val="tx1"/>
              </a:buClr>
            </a:pP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IN" dirty="0" smtClean="0"/>
              <a:t>Geek tip!</a:t>
            </a:r>
            <a:endParaRPr lang="en-IN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14282" y="2819400"/>
            <a:ext cx="8479552" cy="3395682"/>
          </a:xfrm>
        </p:spPr>
        <p:txBody>
          <a:bodyPr>
            <a:normAutofit/>
          </a:bodyPr>
          <a:lstStyle/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There is often more than one way to solve a problem.</a:t>
            </a: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endParaRPr lang="en-IN" dirty="0" smtClean="0"/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Some times, it really doesn’t matter in which you solve the problem</a:t>
            </a:r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IN" dirty="0" smtClean="0"/>
              <a:t>Demo</a:t>
            </a:r>
            <a:endParaRPr lang="en-IN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14282" y="2819400"/>
            <a:ext cx="8479552" cy="3395682"/>
          </a:xfrm>
        </p:spPr>
        <p:txBody>
          <a:bodyPr>
            <a:normAutofit/>
          </a:bodyPr>
          <a:lstStyle/>
          <a:p>
            <a:pPr algn="l">
              <a:buClr>
                <a:schemeClr val="tx1"/>
              </a:buClr>
            </a:pPr>
            <a:r>
              <a:rPr lang="en-IN" dirty="0" smtClean="0"/>
              <a:t>Multiple options ,same </a:t>
            </a:r>
            <a:r>
              <a:rPr lang="en-IN" dirty="0" err="1" smtClean="0"/>
              <a:t>ouput</a:t>
            </a:r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When good code goes bad...</a:t>
            </a:r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dirty="0" smtClean="0"/>
              <a:t>There is another important programming concept you need to learn as well..</a:t>
            </a:r>
            <a:endParaRPr lang="en-IN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14282" y="2819400"/>
            <a:ext cx="8479552" cy="3395682"/>
          </a:xfrm>
        </p:spPr>
        <p:txBody>
          <a:bodyPr>
            <a:normAutofit/>
          </a:bodyPr>
          <a:lstStyle/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It’s ok to make mistakes in your code.</a:t>
            </a: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All programmers make typing mistakes and coding mistakes.</a:t>
            </a:r>
            <a:endParaRPr lang="en-IN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72572" y="4429132"/>
            <a:ext cx="2585246" cy="22633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Have you ever used a computer to..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14282" y="2819400"/>
            <a:ext cx="8479552" cy="3609996"/>
          </a:xfrm>
        </p:spPr>
        <p:txBody>
          <a:bodyPr>
            <a:normAutofit/>
          </a:bodyPr>
          <a:lstStyle/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Read a book ?</a:t>
            </a: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Read a movie review ?</a:t>
            </a: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Read instructions on how to clean crayon off your walls.</a:t>
            </a: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Learn all about the capybara?</a:t>
            </a: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endParaRPr lang="en-IN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 smtClean="0"/>
              <a:t>So, it might be useful to finding our own mistakes</a:t>
            </a:r>
            <a:endParaRPr lang="en-IN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14282" y="2819400"/>
            <a:ext cx="8479552" cy="3395682"/>
          </a:xfrm>
        </p:spPr>
        <p:txBody>
          <a:bodyPr>
            <a:normAutofit/>
          </a:bodyPr>
          <a:lstStyle/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(Hickory </a:t>
            </a: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Dickory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Dock)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'It'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 a small world</a:t>
            </a:r>
            <a:r>
              <a:rPr lang="en-US" altLang="en-US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"Hi there')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prnit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 World!"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en-US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 smtClean="0"/>
              <a:t>So, it might be useful to finding our own mistakes</a:t>
            </a:r>
            <a:endParaRPr lang="en-IN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14282" y="2819400"/>
            <a:ext cx="8479552" cy="3395682"/>
          </a:xfrm>
        </p:spPr>
        <p:txBody>
          <a:bodyPr>
            <a:normAutofit/>
          </a:bodyPr>
          <a:lstStyle/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'Hickory </a:t>
            </a:r>
            <a:r>
              <a:rPr lang="en-US" altLang="en-US" dirty="0" err="1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Dickory</a:t>
            </a:r>
            <a:r>
              <a:rPr lang="en-US" altLang="en-US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Dock'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"It's a small world"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"Hi there"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 World!"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en-US" dirty="0" smtClean="0">
              <a:latin typeface="Arial" panose="020B0604020202020204" pitchFamily="34" charset="0"/>
            </a:endParaRP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 smtClean="0"/>
              <a:t>Your challenge should you choose to accept it</a:t>
            </a:r>
            <a:endParaRPr lang="en-IN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14282" y="2819400"/>
            <a:ext cx="8479552" cy="3395682"/>
          </a:xfrm>
        </p:spPr>
        <p:txBody>
          <a:bodyPr>
            <a:normAutofit fontScale="92500" lnSpcReduction="10000"/>
          </a:bodyPr>
          <a:lstStyle/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 smtClean="0">
                <a:latin typeface="Arial" panose="020B0604020202020204" pitchFamily="34" charset="0"/>
              </a:rPr>
              <a:t>Write a program that will display the following poem on the screen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dirty="0" smtClean="0">
              <a:latin typeface="Arial" panose="020B0604020202020204" pitchFamily="34" charset="0"/>
            </a:endParaRPr>
          </a:p>
          <a:p>
            <a:pPr algn="ctr"/>
            <a:r>
              <a:rPr lang="en-CA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There once was a movie star icon</a:t>
            </a:r>
          </a:p>
          <a:p>
            <a:pPr algn="ctr"/>
            <a:r>
              <a:rPr lang="en-CA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who preferred to sleep with the light on.</a:t>
            </a:r>
          </a:p>
          <a:p>
            <a:pPr algn="ctr"/>
            <a:r>
              <a:rPr lang="en-CA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They learned how to code</a:t>
            </a:r>
          </a:p>
          <a:p>
            <a:pPr algn="ctr"/>
            <a:r>
              <a:rPr lang="en-CA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 device that sure glowed</a:t>
            </a:r>
          </a:p>
          <a:p>
            <a:pPr algn="ctr"/>
            <a:r>
              <a:rPr lang="en-CA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and lit up the night using Python!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dirty="0" smtClean="0">
              <a:latin typeface="Arial" panose="020B0604020202020204" pitchFamily="34" charset="0"/>
            </a:endParaRP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 smtClean="0"/>
              <a:t>Congratulations!</a:t>
            </a:r>
            <a:endParaRPr lang="en-IN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14282" y="2819400"/>
            <a:ext cx="8479552" cy="3395682"/>
          </a:xfrm>
        </p:spPr>
        <p:txBody>
          <a:bodyPr>
            <a:normAutofit/>
          </a:bodyPr>
          <a:lstStyle/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 smtClean="0">
                <a:latin typeface="Arial" panose="020B0604020202020204" pitchFamily="34" charset="0"/>
              </a:rPr>
              <a:t>Now, you can write a computer program that can share information  with a user.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dirty="0" smtClean="0"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2500298" y="3857628"/>
            <a:ext cx="4083230" cy="2786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IN" dirty="0" smtClean="0"/>
              <a:t>Many computer programs provide information.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14282" y="2819400"/>
            <a:ext cx="8479552" cy="3609996"/>
          </a:xfrm>
        </p:spPr>
        <p:txBody>
          <a:bodyPr>
            <a:normAutofit/>
          </a:bodyPr>
          <a:lstStyle/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One of the simplest and important thing you need in your code is the ability to display text.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IN" dirty="0" smtClean="0"/>
              <a:t>The print statement is used to display text	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14282" y="2819400"/>
            <a:ext cx="8479552" cy="3609996"/>
          </a:xfrm>
        </p:spPr>
        <p:txBody>
          <a:bodyPr>
            <a:normAutofit/>
          </a:bodyPr>
          <a:lstStyle/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print(‘</a:t>
            </a:r>
            <a:r>
              <a:rPr lang="en-IN" dirty="0" smtClean="0">
                <a:solidFill>
                  <a:srgbClr val="C00000"/>
                </a:solidFill>
              </a:rPr>
              <a:t>Hicory Dickory Dock! The mouse ran up the clock</a:t>
            </a:r>
            <a:r>
              <a:rPr lang="en-IN" dirty="0" smtClean="0"/>
              <a:t>’)</a:t>
            </a: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print(“</a:t>
            </a:r>
            <a:r>
              <a:rPr lang="en-IN" dirty="0" smtClean="0">
                <a:solidFill>
                  <a:srgbClr val="C00000"/>
                </a:solidFill>
              </a:rPr>
              <a:t>Hicory Dickory Dock! The mouse ran up the clock</a:t>
            </a:r>
            <a:r>
              <a:rPr lang="en-IN" dirty="0" smtClean="0"/>
              <a:t>”)</a:t>
            </a:r>
          </a:p>
          <a:p>
            <a:pPr algn="l">
              <a:buClr>
                <a:schemeClr val="tx1"/>
              </a:buClr>
            </a:pPr>
            <a:endParaRPr lang="en-IN" dirty="0" smtClean="0"/>
          </a:p>
          <a:p>
            <a:pPr algn="l">
              <a:buClr>
                <a:schemeClr val="tx1"/>
              </a:buClr>
            </a:pPr>
            <a:r>
              <a:rPr lang="en-IN" dirty="0" smtClean="0"/>
              <a:t> </a:t>
            </a:r>
            <a:r>
              <a:rPr lang="en-IN" dirty="0" smtClean="0"/>
              <a:t>You can use either single quote or double quotes 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IN" dirty="0" smtClean="0"/>
              <a:t>DEMO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14282" y="2819400"/>
            <a:ext cx="8479552" cy="3609996"/>
          </a:xfrm>
        </p:spPr>
        <p:txBody>
          <a:bodyPr>
            <a:normAutofit/>
          </a:bodyPr>
          <a:lstStyle/>
          <a:p>
            <a:pPr algn="l">
              <a:buClr>
                <a:schemeClr val="tx1"/>
              </a:buClr>
            </a:pPr>
            <a:r>
              <a:rPr lang="en-IN" dirty="0" smtClean="0"/>
              <a:t>Printing text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071570"/>
          </a:xfrm>
        </p:spPr>
        <p:txBody>
          <a:bodyPr/>
          <a:lstStyle/>
          <a:p>
            <a:pPr algn="l"/>
            <a:r>
              <a:rPr lang="en-IN" dirty="0" smtClean="0"/>
              <a:t>Multiple lines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IN" dirty="0" smtClean="0"/>
              <a:t>Does it matter if you use single or double quotes?	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14282" y="2819400"/>
            <a:ext cx="8479552" cy="3609996"/>
          </a:xfrm>
        </p:spPr>
        <p:txBody>
          <a:bodyPr>
            <a:normAutofit fontScale="85000" lnSpcReduction="20000"/>
          </a:bodyPr>
          <a:lstStyle/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print(‘</a:t>
            </a:r>
            <a:r>
              <a:rPr lang="en-IN" dirty="0" smtClean="0">
                <a:solidFill>
                  <a:srgbClr val="C00000"/>
                </a:solidFill>
              </a:rPr>
              <a:t>Hicory Dickory Dock! The mouse ran up the clock</a:t>
            </a:r>
            <a:r>
              <a:rPr lang="en-IN" dirty="0" smtClean="0"/>
              <a:t>’)</a:t>
            </a: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print(“</a:t>
            </a:r>
            <a:r>
              <a:rPr lang="en-IN" dirty="0" smtClean="0">
                <a:solidFill>
                  <a:srgbClr val="C00000"/>
                </a:solidFill>
              </a:rPr>
              <a:t>Hicory</a:t>
            </a:r>
            <a:r>
              <a:rPr lang="en-IN" dirty="0" smtClean="0"/>
              <a:t>”</a:t>
            </a:r>
            <a:r>
              <a:rPr lang="en-IN" dirty="0" smtClean="0">
                <a:solidFill>
                  <a:srgbClr val="C00000"/>
                </a:solidFill>
              </a:rPr>
              <a:t> </a:t>
            </a:r>
            <a:r>
              <a:rPr lang="en-IN" dirty="0" smtClean="0"/>
              <a:t>Dickory </a:t>
            </a:r>
            <a:r>
              <a:rPr lang="en-IN" dirty="0" smtClean="0"/>
              <a:t>Dock! The mouse ran up the clock</a:t>
            </a:r>
            <a:r>
              <a:rPr lang="en-IN" dirty="0" smtClean="0"/>
              <a:t>”)</a:t>
            </a:r>
          </a:p>
          <a:p>
            <a:pPr algn="l">
              <a:buClr>
                <a:schemeClr val="tx1"/>
              </a:buClr>
            </a:pPr>
            <a:endParaRPr lang="en-IN" dirty="0" smtClean="0"/>
          </a:p>
          <a:p>
            <a:pPr algn="l">
              <a:buClr>
                <a:schemeClr val="tx1"/>
              </a:buClr>
            </a:pPr>
            <a:r>
              <a:rPr lang="en-IN" dirty="0" smtClean="0"/>
              <a:t> </a:t>
            </a:r>
            <a:r>
              <a:rPr lang="en-IN" dirty="0" smtClean="0"/>
              <a:t>Only if the string you are displaying contains single or double quote.</a:t>
            </a:r>
          </a:p>
          <a:p>
            <a:pPr algn="l">
              <a:buClr>
                <a:schemeClr val="tx1"/>
              </a:buClr>
            </a:pPr>
            <a:endParaRPr lang="en-IN" dirty="0" smtClean="0"/>
          </a:p>
          <a:p>
            <a:pPr algn="l">
              <a:buClr>
                <a:schemeClr val="tx1"/>
              </a:buClr>
            </a:pPr>
            <a:r>
              <a:rPr lang="en-IN" dirty="0" smtClean="0"/>
              <a:t>It’s a good habit to pick one and stick with it as much as possible.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IN" dirty="0" smtClean="0"/>
              <a:t>What if I want my text to appear on multiple lines?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14282" y="2819400"/>
            <a:ext cx="8479552" cy="3609996"/>
          </a:xfrm>
        </p:spPr>
        <p:txBody>
          <a:bodyPr>
            <a:normAutofit/>
          </a:bodyPr>
          <a:lstStyle/>
          <a:p>
            <a:pPr algn="l">
              <a:buClr>
                <a:schemeClr val="tx1"/>
              </a:buClr>
            </a:pPr>
            <a:r>
              <a:rPr lang="en-IN" dirty="0" smtClean="0"/>
              <a:t>You can use multiple print statements</a:t>
            </a:r>
          </a:p>
          <a:p>
            <a:pPr algn="l">
              <a:buClr>
                <a:schemeClr val="tx1"/>
              </a:buClr>
            </a:pPr>
            <a:r>
              <a:rPr lang="en-IN" dirty="0" smtClean="0"/>
              <a:t>p</a:t>
            </a:r>
            <a:r>
              <a:rPr lang="en-IN" dirty="0" smtClean="0"/>
              <a:t>rint(‘</a:t>
            </a:r>
            <a:r>
              <a:rPr lang="en-IN" dirty="0" smtClean="0">
                <a:solidFill>
                  <a:srgbClr val="C00000"/>
                </a:solidFill>
              </a:rPr>
              <a:t>Hicory Dickory Dock! </a:t>
            </a:r>
            <a:r>
              <a:rPr lang="en-IN" dirty="0" smtClean="0"/>
              <a:t>‘)</a:t>
            </a:r>
          </a:p>
          <a:p>
            <a:pPr algn="l">
              <a:buClr>
                <a:schemeClr val="tx1"/>
              </a:buClr>
            </a:pPr>
            <a:r>
              <a:rPr lang="en-IN" dirty="0" smtClean="0"/>
              <a:t>p</a:t>
            </a:r>
            <a:r>
              <a:rPr lang="en-IN" dirty="0" smtClean="0"/>
              <a:t>rint(‘ </a:t>
            </a:r>
            <a:r>
              <a:rPr lang="en-IN" dirty="0" smtClean="0">
                <a:solidFill>
                  <a:srgbClr val="C00000"/>
                </a:solidFill>
              </a:rPr>
              <a:t>The mouse ran up the clock</a:t>
            </a:r>
            <a:r>
              <a:rPr lang="en-IN" dirty="0" smtClean="0"/>
              <a:t>’)</a:t>
            </a:r>
            <a:endParaRPr lang="en-IN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85728"/>
            <a:ext cx="8773199" cy="6368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1263</TotalTime>
  <Words>573</Words>
  <Application>Microsoft Office PowerPoint</Application>
  <PresentationFormat>On-screen Show (4:3)</PresentationFormat>
  <Paragraphs>103</Paragraphs>
  <Slides>23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Foundry</vt:lpstr>
      <vt:lpstr>Displaying text</vt:lpstr>
      <vt:lpstr>Have you ever used a computer to..</vt:lpstr>
      <vt:lpstr>Many computer programs provide information.</vt:lpstr>
      <vt:lpstr>The print statement is used to display text </vt:lpstr>
      <vt:lpstr>DEMO</vt:lpstr>
      <vt:lpstr>Multiple lines</vt:lpstr>
      <vt:lpstr>Does it matter if you use single or double quotes? </vt:lpstr>
      <vt:lpstr>What if I want my text to appear on multiple lines?</vt:lpstr>
      <vt:lpstr>Slide 9</vt:lpstr>
      <vt:lpstr>You can also use \n to force a new line.</vt:lpstr>
      <vt:lpstr>Here’s a neat python trick: triple quotes</vt:lpstr>
      <vt:lpstr>Slide 12</vt:lpstr>
      <vt:lpstr>Demo</vt:lpstr>
      <vt:lpstr>Same problem,multiple solutions </vt:lpstr>
      <vt:lpstr>Which do you think is the better?</vt:lpstr>
      <vt:lpstr>Geek tip!</vt:lpstr>
      <vt:lpstr>Demo</vt:lpstr>
      <vt:lpstr>When good code goes bad...</vt:lpstr>
      <vt:lpstr>There is another important programming concept you need to learn as well..</vt:lpstr>
      <vt:lpstr>So, it might be useful to finding our own mistakes</vt:lpstr>
      <vt:lpstr>So, it might be useful to finding our own mistakes</vt:lpstr>
      <vt:lpstr>Your challenge should you choose to accept it</vt:lpstr>
      <vt:lpstr>Congratulations!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65</cp:revision>
  <dcterms:created xsi:type="dcterms:W3CDTF">2018-09-10T11:58:23Z</dcterms:created>
  <dcterms:modified xsi:type="dcterms:W3CDTF">2018-09-11T09:01:45Z</dcterms:modified>
</cp:coreProperties>
</file>