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8F030-9DD5-4496-9674-0DEE15FA6E42}" type="datetimeFigureOut">
              <a:rPr lang="en-US" smtClean="0"/>
              <a:pPr/>
              <a:t>9/13/2018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08FA7-E82B-4CB1-B4C2-5E086764703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21</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23</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25</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26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28</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29</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30</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808FA7-E82B-4CB1-B4C2-5E086764703A}"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453574-7D3F-4770-B7DA-D160DBF20D72}"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FE9304D-F865-4749-A860-3D7502553014}" type="datetimeFigureOut">
              <a:rPr lang="en-US" smtClean="0"/>
              <a:pPr/>
              <a:t>9/13/2018</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F775A33-6A8B-4A3E-BDEA-FA6EDE5DBD6C}" type="slidenum">
              <a:rPr lang="en-IN" smtClean="0"/>
              <a:pPr/>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E9304D-F865-4749-A860-3D7502553014}" type="datetimeFigureOut">
              <a:rPr lang="en-US" smtClean="0"/>
              <a:pPr/>
              <a:t>9/13/2018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F775A33-6A8B-4A3E-BDEA-FA6EDE5DBD6C}"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FE9304D-F865-4749-A860-3D7502553014}" type="datetimeFigureOut">
              <a:rPr lang="en-US" smtClean="0"/>
              <a:pPr/>
              <a:t>9/13/2018</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F775A33-6A8B-4A3E-BDEA-FA6EDE5DBD6C}" type="slidenum">
              <a:rPr lang="en-IN" smtClean="0"/>
              <a:pPr/>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E9304D-F865-4749-A860-3D7502553014}" type="datetimeFigureOut">
              <a:rPr lang="en-US" smtClean="0"/>
              <a:pPr/>
              <a:t>9/13/2018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F775A33-6A8B-4A3E-BDEA-FA6EDE5DBD6C}" type="slidenum">
              <a:rPr lang="en-IN" smtClean="0"/>
              <a:pPr/>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FE9304D-F865-4749-A860-3D7502553014}" type="datetimeFigureOut">
              <a:rPr lang="en-US" smtClean="0"/>
              <a:pPr/>
              <a:t>9/13/2018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F775A33-6A8B-4A3E-BDEA-FA6EDE5DBD6C}"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FE9304D-F865-4749-A860-3D7502553014}" type="datetimeFigureOut">
              <a:rPr lang="en-US" smtClean="0"/>
              <a:pPr/>
              <a:t>9/13/2018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F775A33-6A8B-4A3E-BDEA-FA6EDE5DBD6C}" type="slidenum">
              <a:rPr lang="en-IN" smtClean="0"/>
              <a:pPr/>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FE9304D-F865-4749-A860-3D7502553014}" type="datetimeFigureOut">
              <a:rPr lang="en-US" smtClean="0"/>
              <a:pPr/>
              <a:t>9/13/2018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F775A33-6A8B-4A3E-BDEA-FA6EDE5DBD6C}"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FE9304D-F865-4749-A860-3D7502553014}" type="datetimeFigureOut">
              <a:rPr lang="en-US" smtClean="0"/>
              <a:pPr/>
              <a:t>9/13/2018</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F775A33-6A8B-4A3E-BDEA-FA6EDE5DBD6C}" type="slidenum">
              <a:rPr lang="en-IN" smtClean="0"/>
              <a:pPr/>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FE9304D-F865-4749-A860-3D7502553014}" type="datetimeFigureOut">
              <a:rPr lang="en-US" smtClean="0"/>
              <a:pPr/>
              <a:t>9/13/2018</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F775A33-6A8B-4A3E-BDEA-FA6EDE5DBD6C}" type="slidenum">
              <a:rPr lang="en-IN" smtClean="0"/>
              <a:pPr/>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E9304D-F865-4749-A860-3D7502553014}" type="datetimeFigureOut">
              <a:rPr lang="en-US" smtClean="0"/>
              <a:pPr/>
              <a:t>9/13/2018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F775A33-6A8B-4A3E-BDEA-FA6EDE5DBD6C}"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E9304D-F865-4749-A860-3D7502553014}" type="datetimeFigureOut">
              <a:rPr lang="en-US" smtClean="0"/>
              <a:pPr/>
              <a:t>9/13/2018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F775A33-6A8B-4A3E-BDEA-FA6EDE5DBD6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FE9304D-F865-4749-A860-3D7502553014}" type="datetimeFigureOut">
              <a:rPr lang="en-US" smtClean="0"/>
              <a:pPr/>
              <a:t>9/13/2018</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F775A33-6A8B-4A3E-BDEA-FA6EDE5DBD6C}" type="slidenum">
              <a:rPr lang="en-IN" smtClean="0"/>
              <a:pPr/>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String variables and asking user to enter an input</a:t>
            </a:r>
            <a:br>
              <a:rPr lang="en-IN" dirty="0" smtClean="0"/>
            </a:br>
            <a:endParaRPr lang="en-IN" dirty="0"/>
          </a:p>
        </p:txBody>
      </p:sp>
      <p:sp>
        <p:nvSpPr>
          <p:cNvPr id="3" name="Subtitle 2"/>
          <p:cNvSpPr>
            <a:spLocks noGrp="1"/>
          </p:cNvSpPr>
          <p:nvPr>
            <p:ph type="subTitle" idx="1"/>
          </p:nvPr>
        </p:nvSpPr>
        <p:spPr>
          <a:xfrm>
            <a:off x="214282" y="2819400"/>
            <a:ext cx="8479552" cy="1752600"/>
          </a:xfrm>
        </p:spPr>
        <p:txBody>
          <a:bodyPr/>
          <a:lstStyle/>
          <a:p>
            <a:pPr algn="l"/>
            <a:r>
              <a:rPr lang="en-IN" dirty="0" smtClean="0"/>
              <a:t>input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If you want to change the  value of the variable </a:t>
            </a:r>
            <a:r>
              <a:rPr lang="en-IN" dirty="0" err="1" smtClean="0"/>
              <a:t>later,you</a:t>
            </a:r>
            <a:r>
              <a:rPr lang="en-IN" dirty="0" smtClean="0"/>
              <a:t> can ..</a:t>
            </a:r>
            <a:endParaRPr lang="en-IN" dirty="0"/>
          </a:p>
        </p:txBody>
      </p:sp>
      <p:sp>
        <p:nvSpPr>
          <p:cNvPr id="3" name="Subtitle 2"/>
          <p:cNvSpPr>
            <a:spLocks noGrp="1"/>
          </p:cNvSpPr>
          <p:nvPr>
            <p:ph type="subTitle" idx="1"/>
          </p:nvPr>
        </p:nvSpPr>
        <p:spPr>
          <a:xfrm>
            <a:off x="214282" y="2819400"/>
            <a:ext cx="8479552" cy="3657600"/>
          </a:xfrm>
        </p:spPr>
        <p:txBody>
          <a:bodyPr>
            <a:normAutofit fontScale="92500" lnSpcReduction="20000"/>
          </a:bodyPr>
          <a:lstStyle/>
          <a:p>
            <a:pPr algn="l"/>
            <a:endParaRPr lang="en-IN" dirty="0" smtClean="0"/>
          </a:p>
          <a:p>
            <a:pPr algn="l"/>
            <a:r>
              <a:rPr lang="en-IN" dirty="0" smtClean="0"/>
              <a:t> </a:t>
            </a:r>
            <a:r>
              <a:rPr lang="en-IN" dirty="0" smtClean="0">
                <a:solidFill>
                  <a:srgbClr val="92D050"/>
                </a:solidFill>
              </a:rPr>
              <a:t># Asking for user input</a:t>
            </a:r>
          </a:p>
          <a:p>
            <a:pPr algn="l"/>
            <a:r>
              <a:rPr lang="en-IN" dirty="0" smtClean="0"/>
              <a:t>name = input(</a:t>
            </a:r>
            <a:r>
              <a:rPr lang="en-IN" dirty="0" smtClean="0">
                <a:solidFill>
                  <a:srgbClr val="C00000"/>
                </a:solidFill>
              </a:rPr>
              <a:t>“Your name?”</a:t>
            </a:r>
            <a:r>
              <a:rPr lang="en-IN" dirty="0" smtClean="0"/>
              <a:t>)</a:t>
            </a:r>
          </a:p>
          <a:p>
            <a:pPr algn="l"/>
            <a:endParaRPr lang="en-IN" dirty="0" smtClean="0"/>
          </a:p>
          <a:p>
            <a:pPr algn="l"/>
            <a:r>
              <a:rPr lang="en-IN" dirty="0" smtClean="0">
                <a:solidFill>
                  <a:srgbClr val="92D050"/>
                </a:solidFill>
              </a:rPr>
              <a:t># prints the user name</a:t>
            </a:r>
          </a:p>
          <a:p>
            <a:pPr algn="l"/>
            <a:r>
              <a:rPr lang="en-IN" dirty="0" smtClean="0"/>
              <a:t>print(name)</a:t>
            </a:r>
          </a:p>
          <a:p>
            <a:pPr algn="l"/>
            <a:endParaRPr lang="en-IN" dirty="0" smtClean="0"/>
          </a:p>
          <a:p>
            <a:pPr algn="l"/>
            <a:r>
              <a:rPr lang="en-IN" dirty="0" smtClean="0"/>
              <a:t> name = “Mahesh”</a:t>
            </a:r>
          </a:p>
          <a:p>
            <a:pPr algn="l"/>
            <a:r>
              <a:rPr lang="en-IN" dirty="0" smtClean="0"/>
              <a:t> print(name)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47164" y="457200"/>
            <a:ext cx="8557999" cy="6019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Variable names</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r>
              <a:rPr lang="en-IN" dirty="0" smtClean="0"/>
              <a:t>Rules  and Guidelines: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Variable names</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r>
              <a:rPr lang="en-IN" dirty="0" smtClean="0"/>
              <a:t>Rules:</a:t>
            </a:r>
          </a:p>
          <a:p>
            <a:pPr algn="l"/>
            <a:r>
              <a:rPr lang="en-IN" dirty="0" smtClean="0"/>
              <a:t> 	- Can not contain spaces</a:t>
            </a:r>
          </a:p>
          <a:p>
            <a:pPr algn="l"/>
            <a:r>
              <a:rPr lang="en-IN" dirty="0" smtClean="0"/>
              <a:t>	- Are case sensitive</a:t>
            </a:r>
          </a:p>
          <a:p>
            <a:pPr algn="l"/>
            <a:r>
              <a:rPr lang="en-IN" dirty="0" smtClean="0"/>
              <a:t>	- </a:t>
            </a:r>
            <a:r>
              <a:rPr lang="en-IN" dirty="0" err="1" smtClean="0"/>
              <a:t>firstName</a:t>
            </a:r>
            <a:r>
              <a:rPr lang="en-IN" dirty="0" smtClean="0"/>
              <a:t> and </a:t>
            </a:r>
            <a:r>
              <a:rPr lang="en-IN" dirty="0" err="1" smtClean="0"/>
              <a:t>firstname</a:t>
            </a:r>
            <a:r>
              <a:rPr lang="en-IN" dirty="0" smtClean="0"/>
              <a:t> would be             two different variables.</a:t>
            </a:r>
          </a:p>
          <a:p>
            <a:pPr algn="l"/>
            <a:r>
              <a:rPr lang="en-IN" dirty="0" smtClean="0"/>
              <a:t>  </a:t>
            </a:r>
          </a:p>
          <a:p>
            <a:pPr algn="l"/>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Variable names</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r>
              <a:rPr lang="en-IN" dirty="0" smtClean="0"/>
              <a:t>Guidelines:</a:t>
            </a:r>
          </a:p>
          <a:p>
            <a:pPr algn="l"/>
            <a:r>
              <a:rPr lang="en-IN" dirty="0" smtClean="0"/>
              <a:t>	- Should be descriptive but not too long(‘</a:t>
            </a:r>
            <a:r>
              <a:rPr lang="en-IN" dirty="0" err="1" smtClean="0"/>
              <a:t>favoriteSign</a:t>
            </a:r>
            <a:r>
              <a:rPr lang="en-IN" dirty="0" smtClean="0"/>
              <a:t> ‘ but not ‘</a:t>
            </a:r>
            <a:r>
              <a:rPr lang="en-IN" dirty="0" err="1" smtClean="0"/>
              <a:t>yourFavoriteSigninTheMovie</a:t>
            </a:r>
            <a:r>
              <a:rPr lang="en-IN" dirty="0" smtClean="0"/>
              <a:t>’)</a:t>
            </a:r>
          </a:p>
          <a:p>
            <a:pPr algn="l"/>
            <a:endParaRPr lang="en-IN" dirty="0" smtClean="0"/>
          </a:p>
          <a:p>
            <a:pPr algn="l"/>
            <a:r>
              <a:rPr lang="en-IN" dirty="0" smtClean="0"/>
              <a:t>	- Use a casing scheme</a:t>
            </a:r>
          </a:p>
          <a:p>
            <a:pPr algn="l"/>
            <a:r>
              <a:rPr lang="en-IN" dirty="0" smtClean="0"/>
              <a:t>		(</a:t>
            </a:r>
            <a:r>
              <a:rPr lang="en-IN" dirty="0" err="1" smtClean="0"/>
              <a:t>camelCase</a:t>
            </a:r>
            <a:r>
              <a:rPr lang="en-IN" dirty="0" smtClean="0"/>
              <a:t> or </a:t>
            </a:r>
            <a:r>
              <a:rPr lang="en-IN" dirty="0" err="1" smtClean="0"/>
              <a:t>PascalCase</a:t>
            </a:r>
            <a:r>
              <a:rPr lang="en-IN" dirty="0" smtClean="0"/>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Which of the following do think would be the valid variable names??</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buClr>
                <a:schemeClr val="tx1"/>
              </a:buClr>
              <a:buFont typeface="Arial" pitchFamily="34" charset="0"/>
              <a:buChar char="•"/>
            </a:pPr>
            <a:r>
              <a:rPr lang="en-IN" dirty="0" smtClean="0"/>
              <a:t>Variable1</a:t>
            </a:r>
          </a:p>
          <a:p>
            <a:pPr algn="l">
              <a:buClr>
                <a:schemeClr val="tx1"/>
              </a:buClr>
              <a:buFont typeface="Arial" pitchFamily="34" charset="0"/>
              <a:buChar char="•"/>
            </a:pPr>
            <a:r>
              <a:rPr lang="en-IN" dirty="0" smtClean="0"/>
              <a:t> First Name</a:t>
            </a:r>
          </a:p>
          <a:p>
            <a:pPr algn="l">
              <a:buClr>
                <a:schemeClr val="tx1"/>
              </a:buClr>
              <a:buFont typeface="Arial" pitchFamily="34" charset="0"/>
              <a:buChar char="•"/>
            </a:pPr>
            <a:r>
              <a:rPr lang="en-IN" dirty="0" smtClean="0"/>
              <a:t> Date</a:t>
            </a:r>
          </a:p>
          <a:p>
            <a:pPr algn="l">
              <a:buClr>
                <a:schemeClr val="tx1"/>
              </a:buClr>
              <a:buFont typeface="Arial" pitchFamily="34" charset="0"/>
              <a:buChar char="•"/>
            </a:pPr>
            <a:r>
              <a:rPr lang="en-IN" dirty="0" smtClean="0"/>
              <a:t> 3Name</a:t>
            </a:r>
          </a:p>
          <a:p>
            <a:pPr algn="l">
              <a:buClr>
                <a:schemeClr val="tx1"/>
              </a:buClr>
              <a:buFont typeface="Arial" pitchFamily="34" charset="0"/>
              <a:buChar char="•"/>
            </a:pPr>
            <a:r>
              <a:rPr lang="en-IN" dirty="0" smtClean="0"/>
              <a:t> DOB</a:t>
            </a:r>
          </a:p>
          <a:p>
            <a:pPr algn="l">
              <a:buClr>
                <a:schemeClr val="tx1"/>
              </a:buClr>
              <a:buFont typeface="Arial" pitchFamily="34" charset="0"/>
              <a:buChar char="•"/>
            </a:pPr>
            <a:r>
              <a:rPr lang="en-IN" dirty="0" smtClean="0"/>
              <a:t> </a:t>
            </a:r>
            <a:r>
              <a:rPr lang="en-IN" dirty="0" err="1" smtClean="0"/>
              <a:t>DateOfBirth</a:t>
            </a:r>
            <a:endParaRPr lang="en-IN" dirty="0" smtClean="0"/>
          </a:p>
          <a:p>
            <a:pPr algn="l">
              <a:buClr>
                <a:schemeClr val="tx1"/>
              </a:buClr>
              <a:buFont typeface="Arial" pitchFamily="34" charset="0"/>
              <a:buChar char="•"/>
            </a:pPr>
            <a:r>
              <a:rPr lang="en-IN" dirty="0" smtClean="0"/>
              <a:t> </a:t>
            </a:r>
            <a:r>
              <a:rPr lang="en-IN" dirty="0" err="1" smtClean="0"/>
              <a:t>YourFavoriteSignInTheHoroscope</a:t>
            </a:r>
            <a:endParaRPr lang="en-IN" dirty="0" smtClean="0"/>
          </a:p>
          <a:p>
            <a:pPr algn="l">
              <a:buClr>
                <a:schemeClr val="tx1"/>
              </a:buClr>
            </a:pPr>
            <a:endParaRPr lang="en-IN" dirty="0" smtClean="0"/>
          </a:p>
          <a:p>
            <a:pPr algn="l">
              <a:buClr>
                <a:schemeClr val="tx1"/>
              </a:buClr>
            </a:pPr>
            <a:endParaRPr lang="en-I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IN" dirty="0" smtClean="0"/>
              <a:t>Manipulating variables</a:t>
            </a:r>
            <a:endParaRPr lang="en-IN" dirty="0"/>
          </a:p>
        </p:txBody>
      </p:sp>
      <p:sp>
        <p:nvSpPr>
          <p:cNvPr id="5" name="Subtitle 4"/>
          <p:cNvSpPr>
            <a:spLocks noGrp="1"/>
          </p:cNvSpPr>
          <p:nvPr>
            <p:ph type="subTitle" idx="1"/>
          </p:nvPr>
        </p:nvSpPr>
        <p:spPr>
          <a:xfrm>
            <a:off x="304800" y="2819400"/>
            <a:ext cx="8389034" cy="1752600"/>
          </a:xfrm>
        </p:spPr>
        <p:txBody>
          <a:bodyPr/>
          <a:lstStyle/>
          <a:p>
            <a:pPr algn="l"/>
            <a:r>
              <a:rPr lang="en-IN" dirty="0" smtClean="0"/>
              <a:t>With + operator</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dirty="0" smtClean="0"/>
              <a:t>You can combine variables and strings with the + symbol</a:t>
            </a:r>
            <a:endParaRPr lang="en-IN" dirty="0"/>
          </a:p>
        </p:txBody>
      </p:sp>
      <p:sp>
        <p:nvSpPr>
          <p:cNvPr id="5" name="Subtitle 4"/>
          <p:cNvSpPr>
            <a:spLocks noGrp="1"/>
          </p:cNvSpPr>
          <p:nvPr>
            <p:ph type="subTitle" idx="1"/>
          </p:nvPr>
        </p:nvSpPr>
        <p:spPr>
          <a:xfrm>
            <a:off x="228600" y="2819400"/>
            <a:ext cx="8465234" cy="1752600"/>
          </a:xfrm>
        </p:spPr>
        <p:txBody>
          <a:bodyPr>
            <a:normAutofit fontScale="92500" lnSpcReduction="10000"/>
          </a:bodyPr>
          <a:lstStyle/>
          <a:p>
            <a:pPr algn="l"/>
            <a:r>
              <a:rPr lang="en-IN" dirty="0" err="1" smtClean="0"/>
              <a:t>firstName</a:t>
            </a:r>
            <a:r>
              <a:rPr lang="en-IN" dirty="0" smtClean="0"/>
              <a:t> = “Shiva”</a:t>
            </a:r>
          </a:p>
          <a:p>
            <a:pPr algn="l"/>
            <a:r>
              <a:rPr lang="en-IN" dirty="0" err="1" smtClean="0"/>
              <a:t>lastName</a:t>
            </a:r>
            <a:r>
              <a:rPr lang="en-IN" dirty="0" smtClean="0"/>
              <a:t> = “</a:t>
            </a:r>
            <a:r>
              <a:rPr lang="en-IN" dirty="0" err="1" smtClean="0"/>
              <a:t>Kambala</a:t>
            </a:r>
            <a:r>
              <a:rPr lang="en-IN" dirty="0" smtClean="0"/>
              <a:t>”</a:t>
            </a:r>
          </a:p>
          <a:p>
            <a:pPr algn="l"/>
            <a:endParaRPr lang="en-IN" dirty="0" smtClean="0"/>
          </a:p>
          <a:p>
            <a:pPr algn="l"/>
            <a:r>
              <a:rPr lang="en-IN" dirty="0" smtClean="0"/>
              <a:t>print(</a:t>
            </a:r>
            <a:r>
              <a:rPr lang="en-IN" dirty="0" smtClean="0">
                <a:solidFill>
                  <a:srgbClr val="C00000"/>
                </a:solidFill>
              </a:rPr>
              <a:t>“Hello ” </a:t>
            </a:r>
            <a:r>
              <a:rPr lang="en-IN" dirty="0" smtClean="0"/>
              <a:t>+ </a:t>
            </a:r>
            <a:r>
              <a:rPr lang="en-IN" dirty="0" err="1" smtClean="0"/>
              <a:t>firstName</a:t>
            </a:r>
            <a:r>
              <a:rPr lang="en-IN" dirty="0" smtClean="0"/>
              <a:t> + </a:t>
            </a:r>
            <a:r>
              <a:rPr lang="en-IN" dirty="0" err="1" smtClean="0"/>
              <a:t>lastName</a:t>
            </a:r>
            <a:r>
              <a:rPr lang="en-IN" dirty="0" smtClean="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6200" y="228600"/>
            <a:ext cx="8991600" cy="6096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2261382"/>
          </a:xfrm>
        </p:spPr>
        <p:txBody>
          <a:bodyPr>
            <a:normAutofit/>
          </a:bodyPr>
          <a:lstStyle/>
          <a:p>
            <a:pPr algn="l"/>
            <a:r>
              <a:rPr lang="en-IN" dirty="0" smtClean="0"/>
              <a:t>Often you need to add punctuations or spaces to format the </a:t>
            </a:r>
            <a:r>
              <a:rPr lang="en-IN" dirty="0" err="1" smtClean="0"/>
              <a:t>ouput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Two way conversations allow you to do more with computers.</a:t>
            </a:r>
            <a:endParaRPr lang="en-IN" dirty="0"/>
          </a:p>
        </p:txBody>
      </p:sp>
      <p:sp>
        <p:nvSpPr>
          <p:cNvPr id="3" name="Subtitle 2"/>
          <p:cNvSpPr>
            <a:spLocks noGrp="1"/>
          </p:cNvSpPr>
          <p:nvPr>
            <p:ph type="subTitle" idx="1"/>
          </p:nvPr>
        </p:nvSpPr>
        <p:spPr>
          <a:xfrm>
            <a:off x="214282" y="2819400"/>
            <a:ext cx="8479552" cy="3657600"/>
          </a:xfrm>
        </p:spPr>
        <p:txBody>
          <a:bodyPr>
            <a:normAutofit lnSpcReduction="10000"/>
          </a:bodyPr>
          <a:lstStyle/>
          <a:p>
            <a:pPr algn="l">
              <a:buClr>
                <a:schemeClr val="tx1"/>
              </a:buClr>
              <a:buFont typeface="Arial" pitchFamily="34" charset="0"/>
              <a:buChar char="•"/>
            </a:pPr>
            <a:r>
              <a:rPr lang="en-IN" dirty="0" smtClean="0"/>
              <a:t> Websites  need  your address and payment information to ship products  to your home.</a:t>
            </a:r>
          </a:p>
          <a:p>
            <a:pPr algn="l">
              <a:buClr>
                <a:schemeClr val="tx1"/>
              </a:buClr>
              <a:buFont typeface="Arial" pitchFamily="34" charset="0"/>
              <a:buChar char="•"/>
            </a:pPr>
            <a:r>
              <a:rPr lang="en-IN" dirty="0" smtClean="0"/>
              <a:t> Insurance companies need information to calculate how much premium you need to pay.</a:t>
            </a:r>
          </a:p>
          <a:p>
            <a:pPr algn="l">
              <a:buClr>
                <a:schemeClr val="tx1"/>
              </a:buClr>
              <a:buFont typeface="Arial" pitchFamily="34" charset="0"/>
              <a:buChar char="•"/>
            </a:pPr>
            <a:r>
              <a:rPr lang="en-IN" dirty="0" smtClean="0"/>
              <a:t> Calculators need you to enter numbers to do the required calculation.</a:t>
            </a:r>
          </a:p>
          <a:p>
            <a:pPr algn="l">
              <a:buClr>
                <a:schemeClr val="tx1"/>
              </a:buClr>
              <a:buFont typeface="Arial" pitchFamily="34" charset="0"/>
              <a:buChar char="•"/>
            </a:pPr>
            <a:endParaRPr lang="en-IN" dirty="0" smtClean="0"/>
          </a:p>
          <a:p>
            <a:pPr algn="l">
              <a:buClr>
                <a:schemeClr val="tx1"/>
              </a:buClr>
              <a:buFont typeface="Arial" pitchFamily="34" charset="0"/>
              <a:buChar char="•"/>
            </a:pPr>
            <a:endParaRPr lang="en-IN" dirty="0" smtClean="0"/>
          </a:p>
          <a:p>
            <a:pPr algn="l"/>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6169" y="685800"/>
            <a:ext cx="8690712" cy="5791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Now you can create a story teller program</a:t>
            </a:r>
            <a:br>
              <a:rPr lang="en-IN" dirty="0" smtClean="0"/>
            </a:br>
            <a:endParaRPr lang="en-IN" dirty="0"/>
          </a:p>
        </p:txBody>
      </p:sp>
      <p:sp>
        <p:nvSpPr>
          <p:cNvPr id="3" name="Subtitle 2"/>
          <p:cNvSpPr>
            <a:spLocks noGrp="1"/>
          </p:cNvSpPr>
          <p:nvPr>
            <p:ph type="subTitle" idx="1"/>
          </p:nvPr>
        </p:nvSpPr>
        <p:spPr>
          <a:xfrm>
            <a:off x="228600" y="2819400"/>
            <a:ext cx="8465234" cy="3581400"/>
          </a:xfrm>
        </p:spPr>
        <p:txBody>
          <a:bodyPr/>
          <a:lstStyle/>
          <a:p>
            <a:pPr algn="l"/>
            <a:r>
              <a:rPr lang="en-IN" dirty="0" smtClean="0"/>
              <a:t>animal = input(“Your favourite animal:”)</a:t>
            </a:r>
          </a:p>
          <a:p>
            <a:pPr algn="l"/>
            <a:r>
              <a:rPr lang="en-IN" dirty="0" smtClean="0"/>
              <a:t>building = input(“Name a famous building:”)</a:t>
            </a:r>
          </a:p>
          <a:p>
            <a:pPr algn="l"/>
            <a:r>
              <a:rPr lang="en-IN" dirty="0" err="1" smtClean="0"/>
              <a:t>color</a:t>
            </a:r>
            <a:r>
              <a:rPr lang="en-IN" dirty="0" smtClean="0"/>
              <a:t> = input(“Your favourite colour:”)</a:t>
            </a:r>
          </a:p>
          <a:p>
            <a:pPr algn="l"/>
            <a:r>
              <a:rPr lang="en-IN" dirty="0" smtClean="0"/>
              <a:t>print(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IN" dirty="0" smtClean="0"/>
              <a:t>)</a:t>
            </a:r>
          </a:p>
          <a:p>
            <a:pPr lvl="0" algn="l"/>
            <a:r>
              <a:rPr lang="en-IN" dirty="0" smtClean="0"/>
              <a:t>print(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smtClean="0">
                <a:solidFill>
                  <a:srgbClr val="000000"/>
                </a:solidFill>
                <a:latin typeface="Consolas" panose="020B0609020204030204" pitchFamily="49" charset="0"/>
                <a:cs typeface="Consolas" panose="020B0609020204030204" pitchFamily="49" charset="0"/>
              </a:rPr>
              <a:t>+color+</a:t>
            </a:r>
            <a:r>
              <a:rPr lang="en-US" altLang="en-US" dirty="0" smtClean="0">
                <a:solidFill>
                  <a:srgbClr val="A31515"/>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+animal+</a:t>
            </a:r>
            <a:r>
              <a:rPr lang="en-US" altLang="en-US" dirty="0" smtClean="0">
                <a:solidFill>
                  <a:srgbClr val="A31515"/>
                </a:solidFill>
                <a:latin typeface="Consolas" panose="020B0609020204030204" pitchFamily="49" charset="0"/>
                <a:cs typeface="Consolas" panose="020B0609020204030204" pitchFamily="49" charset="0"/>
              </a:rPr>
              <a:t>" ran up the "</a:t>
            </a:r>
            <a:r>
              <a:rPr lang="en-US" altLang="en-US" dirty="0" smtClean="0">
                <a:solidFill>
                  <a:srgbClr val="000000"/>
                </a:solidFill>
                <a:latin typeface="Consolas" panose="020B0609020204030204" pitchFamily="49" charset="0"/>
                <a:cs typeface="Consolas" panose="020B0609020204030204" pitchFamily="49" charset="0"/>
              </a:rPr>
              <a:t>+building</a:t>
            </a:r>
            <a:r>
              <a:rPr lang="en-US" altLang="en-US" dirty="0" smtClean="0">
                <a:latin typeface="Consolas" panose="020B0609020204030204" pitchFamily="49" charset="0"/>
                <a:cs typeface="Consolas" panose="020B0609020204030204" pitchFamily="49" charset="0"/>
              </a:rPr>
              <a:t>)</a:t>
            </a:r>
            <a:endParaRPr lang="en-I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2399" y="381000"/>
            <a:ext cx="9052193" cy="6477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Variables also allow you to manipulate the contents</a:t>
            </a:r>
            <a:br>
              <a:rPr lang="en-IN" dirty="0" smtClean="0"/>
            </a:br>
            <a:endParaRPr lang="en-IN" dirty="0"/>
          </a:p>
        </p:txBody>
      </p:sp>
      <p:sp>
        <p:nvSpPr>
          <p:cNvPr id="3" name="Subtitle 2"/>
          <p:cNvSpPr>
            <a:spLocks noGrp="1"/>
          </p:cNvSpPr>
          <p:nvPr>
            <p:ph type="subTitle" idx="1"/>
          </p:nvPr>
        </p:nvSpPr>
        <p:spPr>
          <a:xfrm>
            <a:off x="228600" y="2819400"/>
            <a:ext cx="8465234" cy="3581400"/>
          </a:xfrm>
        </p:spPr>
        <p:txBody>
          <a:bodyPr/>
          <a:lstStyle/>
          <a:p>
            <a:pPr algn="l"/>
            <a:r>
              <a:rPr lang="en-IN" dirty="0" err="1" smtClean="0"/>
              <a:t>messege</a:t>
            </a:r>
            <a:r>
              <a:rPr lang="en-IN" dirty="0" smtClean="0"/>
              <a:t> = </a:t>
            </a:r>
            <a:r>
              <a:rPr lang="en-IN" dirty="0" smtClean="0">
                <a:solidFill>
                  <a:srgbClr val="C00000"/>
                </a:solidFill>
              </a:rPr>
              <a:t>“Hello world”</a:t>
            </a:r>
          </a:p>
          <a:p>
            <a:pPr algn="l"/>
            <a:endParaRPr lang="en-IN" dirty="0" smtClean="0"/>
          </a:p>
          <a:p>
            <a:pPr algn="l"/>
            <a:r>
              <a:rPr lang="en-IN" dirty="0" smtClean="0"/>
              <a:t>print(</a:t>
            </a:r>
            <a:r>
              <a:rPr lang="en-IN" dirty="0" err="1" smtClean="0"/>
              <a:t>message.lower</a:t>
            </a:r>
            <a:r>
              <a:rPr lang="en-IN" dirty="0" smtClean="0"/>
              <a:t>())</a:t>
            </a:r>
          </a:p>
          <a:p>
            <a:pPr algn="l"/>
            <a:r>
              <a:rPr lang="en-IN" dirty="0" smtClean="0"/>
              <a:t>print(</a:t>
            </a:r>
            <a:r>
              <a:rPr lang="en-IN" dirty="0" err="1" smtClean="0"/>
              <a:t>message.upper</a:t>
            </a:r>
            <a:r>
              <a:rPr lang="en-IN" dirty="0" smtClean="0"/>
              <a:t>())</a:t>
            </a:r>
          </a:p>
          <a:p>
            <a:pPr algn="l"/>
            <a:r>
              <a:rPr lang="en-IN" dirty="0" smtClean="0"/>
              <a:t>print(</a:t>
            </a:r>
            <a:r>
              <a:rPr lang="en-IN" dirty="0" err="1" smtClean="0"/>
              <a:t>message.swapcase</a:t>
            </a:r>
            <a:r>
              <a:rPr lang="en-IN"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0" y="533400"/>
            <a:ext cx="9144000" cy="60007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Geek tip!</a:t>
            </a:r>
            <a:endParaRPr lang="en-IN" dirty="0"/>
          </a:p>
        </p:txBody>
      </p:sp>
      <p:sp>
        <p:nvSpPr>
          <p:cNvPr id="3" name="Subtitle 2"/>
          <p:cNvSpPr>
            <a:spLocks noGrp="1"/>
          </p:cNvSpPr>
          <p:nvPr>
            <p:ph type="subTitle" idx="1"/>
          </p:nvPr>
        </p:nvSpPr>
        <p:spPr>
          <a:xfrm>
            <a:off x="228600" y="2819400"/>
            <a:ext cx="8465234" cy="3581400"/>
          </a:xfrm>
        </p:spPr>
        <p:txBody>
          <a:bodyPr/>
          <a:lstStyle/>
          <a:p>
            <a:pPr algn="l">
              <a:buClr>
                <a:schemeClr val="tx1"/>
              </a:buClr>
              <a:buFont typeface="Arial" pitchFamily="34" charset="0"/>
              <a:buChar char="•"/>
            </a:pPr>
            <a:r>
              <a:rPr lang="en-IN" dirty="0" smtClean="0"/>
              <a:t> </a:t>
            </a:r>
            <a:r>
              <a:rPr lang="en-IN" dirty="0" err="1" smtClean="0"/>
              <a:t>lower,upper</a:t>
            </a:r>
            <a:r>
              <a:rPr lang="en-IN" dirty="0" smtClean="0"/>
              <a:t> and </a:t>
            </a:r>
            <a:r>
              <a:rPr lang="en-IN" dirty="0" err="1" smtClean="0"/>
              <a:t>swapcase</a:t>
            </a:r>
            <a:r>
              <a:rPr lang="en-IN" dirty="0" smtClean="0"/>
              <a:t> are different string </a:t>
            </a:r>
            <a:r>
              <a:rPr lang="en-IN" dirty="0" err="1" smtClean="0"/>
              <a:t>fucntions</a:t>
            </a:r>
            <a:r>
              <a:rPr lang="en-IN" dirty="0" smtClean="0"/>
              <a:t>.</a:t>
            </a:r>
          </a:p>
          <a:p>
            <a:pPr algn="l">
              <a:buClr>
                <a:schemeClr val="tx1"/>
              </a:buClr>
              <a:buFont typeface="Arial" pitchFamily="34" charset="0"/>
              <a:buChar char="•"/>
            </a:pPr>
            <a:r>
              <a:rPr lang="en-IN" dirty="0" smtClean="0"/>
              <a:t> Because we storing a string in a variable, we can use any string function to manipulate the variable.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What do you thing these functions will do?</a:t>
            </a:r>
            <a:endParaRPr lang="en-IN" dirty="0"/>
          </a:p>
        </p:txBody>
      </p:sp>
      <p:sp>
        <p:nvSpPr>
          <p:cNvPr id="3" name="Subtitle 2"/>
          <p:cNvSpPr>
            <a:spLocks noGrp="1"/>
          </p:cNvSpPr>
          <p:nvPr>
            <p:ph type="subTitle" idx="1"/>
          </p:nvPr>
        </p:nvSpPr>
        <p:spPr>
          <a:xfrm>
            <a:off x="228600" y="2819400"/>
            <a:ext cx="8465234" cy="3581400"/>
          </a:xfrm>
        </p:spPr>
        <p:txBody>
          <a:bodyPr/>
          <a:lstStyle/>
          <a:p>
            <a:pPr algn="l">
              <a:buClr>
                <a:schemeClr val="tx1"/>
              </a:buClr>
            </a:pPr>
            <a:r>
              <a:rPr lang="en-IN" dirty="0" smtClean="0"/>
              <a:t> message = </a:t>
            </a:r>
            <a:r>
              <a:rPr lang="en-IN" dirty="0" smtClean="0">
                <a:solidFill>
                  <a:srgbClr val="C00000"/>
                </a:solidFill>
              </a:rPr>
              <a:t>“Hello world”</a:t>
            </a:r>
          </a:p>
          <a:p>
            <a:pPr algn="l">
              <a:buClr>
                <a:schemeClr val="tx1"/>
              </a:buClr>
            </a:pPr>
            <a:r>
              <a:rPr lang="en-IN" dirty="0" smtClean="0"/>
              <a:t>print(</a:t>
            </a:r>
            <a:r>
              <a:rPr lang="en-IN" dirty="0" err="1" smtClean="0"/>
              <a:t>message.find</a:t>
            </a:r>
            <a:r>
              <a:rPr lang="en-IN" dirty="0" smtClean="0"/>
              <a:t>(</a:t>
            </a:r>
            <a:r>
              <a:rPr lang="en-IN" dirty="0" smtClean="0">
                <a:solidFill>
                  <a:srgbClr val="C00000"/>
                </a:solidFill>
              </a:rPr>
              <a:t>‘world’</a:t>
            </a:r>
            <a:r>
              <a:rPr lang="en-IN" dirty="0" smtClean="0"/>
              <a:t>))</a:t>
            </a:r>
          </a:p>
          <a:p>
            <a:pPr algn="l">
              <a:buClr>
                <a:schemeClr val="tx1"/>
              </a:buClr>
            </a:pPr>
            <a:r>
              <a:rPr lang="en-IN" dirty="0" smtClean="0"/>
              <a:t>print(</a:t>
            </a:r>
            <a:r>
              <a:rPr lang="en-IN" dirty="0" err="1" smtClean="0"/>
              <a:t>message.count</a:t>
            </a:r>
            <a:r>
              <a:rPr lang="en-IN" dirty="0" smtClean="0"/>
              <a:t>(</a:t>
            </a:r>
            <a:r>
              <a:rPr lang="en-IN" dirty="0" smtClean="0">
                <a:solidFill>
                  <a:srgbClr val="C00000"/>
                </a:solidFill>
              </a:rPr>
              <a:t>‘o’</a:t>
            </a:r>
            <a:r>
              <a:rPr lang="en-IN" dirty="0" smtClean="0"/>
              <a:t>))</a:t>
            </a:r>
          </a:p>
          <a:p>
            <a:pPr algn="l">
              <a:buClr>
                <a:schemeClr val="tx1"/>
              </a:buClr>
            </a:pPr>
            <a:r>
              <a:rPr lang="en-IN" dirty="0" smtClean="0"/>
              <a:t>print(</a:t>
            </a:r>
            <a:r>
              <a:rPr lang="en-IN" dirty="0" err="1" smtClean="0"/>
              <a:t>message.capitalize</a:t>
            </a:r>
            <a:r>
              <a:rPr lang="en-IN" dirty="0" smtClean="0"/>
              <a:t>())</a:t>
            </a:r>
          </a:p>
          <a:p>
            <a:pPr algn="l">
              <a:buClr>
                <a:schemeClr val="tx1"/>
              </a:buClr>
            </a:pPr>
            <a:r>
              <a:rPr lang="en-IN" dirty="0" smtClean="0"/>
              <a:t>print(</a:t>
            </a:r>
            <a:r>
              <a:rPr lang="en-IN" dirty="0" err="1" smtClean="0"/>
              <a:t>message.replace</a:t>
            </a:r>
            <a:r>
              <a:rPr lang="en-IN" dirty="0" smtClean="0"/>
              <a:t>(</a:t>
            </a:r>
            <a:r>
              <a:rPr lang="en-IN" dirty="0" smtClean="0">
                <a:solidFill>
                  <a:srgbClr val="C00000"/>
                </a:solidFill>
              </a:rPr>
              <a:t>‘Hello’, ‘hi’</a:t>
            </a:r>
            <a:r>
              <a:rPr lang="en-IN" dirty="0"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54000" y="0"/>
            <a:ext cx="8509000" cy="6629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Programmers do not memorise all these functions</a:t>
            </a:r>
            <a:endParaRPr lang="en-IN" dirty="0"/>
          </a:p>
        </p:txBody>
      </p:sp>
      <p:sp>
        <p:nvSpPr>
          <p:cNvPr id="3" name="Subtitle 2"/>
          <p:cNvSpPr>
            <a:spLocks noGrp="1"/>
          </p:cNvSpPr>
          <p:nvPr>
            <p:ph type="subTitle" idx="1"/>
          </p:nvPr>
        </p:nvSpPr>
        <p:spPr>
          <a:xfrm>
            <a:off x="228600" y="2819400"/>
            <a:ext cx="8465234" cy="3581400"/>
          </a:xfrm>
        </p:spPr>
        <p:txBody>
          <a:bodyPr/>
          <a:lstStyle/>
          <a:p>
            <a:pPr algn="l">
              <a:buClr>
                <a:schemeClr val="tx1"/>
              </a:buClr>
              <a:buFont typeface="Arial" pitchFamily="34" charset="0"/>
              <a:buChar char="•"/>
            </a:pPr>
            <a:r>
              <a:rPr lang="en-IN" dirty="0" smtClean="0"/>
              <a:t> IntelliSense</a:t>
            </a:r>
          </a:p>
          <a:p>
            <a:pPr algn="l">
              <a:buClr>
                <a:schemeClr val="tx1"/>
              </a:buClr>
              <a:buFont typeface="Arial" pitchFamily="34" charset="0"/>
              <a:buChar char="•"/>
            </a:pPr>
            <a:r>
              <a:rPr lang="en-IN" dirty="0" smtClean="0"/>
              <a:t> </a:t>
            </a:r>
            <a:r>
              <a:rPr lang="en-IN" dirty="0" err="1" smtClean="0"/>
              <a:t>Interent</a:t>
            </a:r>
            <a:r>
              <a:rPr lang="en-IN" dirty="0" smtClean="0"/>
              <a:t> searches</a:t>
            </a:r>
          </a:p>
          <a:p>
            <a:pPr algn="l">
              <a:buClr>
                <a:schemeClr val="tx1"/>
              </a:buClr>
              <a:buFont typeface="Arial" pitchFamily="34" charset="0"/>
              <a:buChar char="•"/>
            </a:pPr>
            <a:r>
              <a:rPr lang="en-IN" dirty="0" smtClean="0"/>
              <a:t> Referring to the documentation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Initialize variable...........</a:t>
            </a:r>
            <a:endParaRPr lang="en-IN" dirty="0"/>
          </a:p>
        </p:txBody>
      </p:sp>
      <p:sp>
        <p:nvSpPr>
          <p:cNvPr id="3" name="Subtitle 2"/>
          <p:cNvSpPr>
            <a:spLocks noGrp="1"/>
          </p:cNvSpPr>
          <p:nvPr>
            <p:ph type="subTitle" idx="1"/>
          </p:nvPr>
        </p:nvSpPr>
        <p:spPr>
          <a:xfrm>
            <a:off x="228600" y="2819400"/>
            <a:ext cx="8465234" cy="3581400"/>
          </a:xfrm>
        </p:spPr>
        <p:txBody>
          <a:bodyPr>
            <a:normAutofit/>
          </a:bodyPr>
          <a:lstStyle/>
          <a:p>
            <a:pPr algn="l">
              <a:buClr>
                <a:schemeClr val="tx1"/>
              </a:buClr>
              <a:buFont typeface="Arial" pitchFamily="34" charset="0"/>
              <a:buChar char="•"/>
            </a:pPr>
            <a:r>
              <a:rPr lang="en-IN" dirty="0" smtClean="0"/>
              <a:t> Our program do not know what we are going to store in our variable.</a:t>
            </a:r>
          </a:p>
          <a:p>
            <a:pPr algn="l">
              <a:buClr>
                <a:schemeClr val="tx1"/>
              </a:buClr>
              <a:buFont typeface="Arial" pitchFamily="34" charset="0"/>
              <a:buChar char="•"/>
            </a:pPr>
            <a:r>
              <a:rPr lang="en-IN" dirty="0" smtClean="0"/>
              <a:t> A good habit in programming is to </a:t>
            </a:r>
            <a:r>
              <a:rPr lang="en-IN" dirty="0" err="1" smtClean="0"/>
              <a:t>intialize</a:t>
            </a:r>
            <a:r>
              <a:rPr lang="en-IN" dirty="0" smtClean="0"/>
              <a:t> your variable . It means you give initial value when you create it.</a:t>
            </a:r>
          </a:p>
          <a:p>
            <a:pPr algn="l">
              <a:buClr>
                <a:schemeClr val="tx1"/>
              </a:buClr>
            </a:pPr>
            <a:r>
              <a:rPr lang="en-IN" dirty="0" smtClean="0"/>
              <a:t> name = </a:t>
            </a:r>
            <a:r>
              <a:rPr lang="en-IN" dirty="0" smtClean="0">
                <a:solidFill>
                  <a:srgbClr val="C00000"/>
                </a:solidFill>
              </a:rPr>
              <a:t>“ ”</a:t>
            </a:r>
          </a:p>
          <a:p>
            <a:pPr algn="l">
              <a:buClr>
                <a:schemeClr val="tx1"/>
              </a:buClr>
            </a:pPr>
            <a:r>
              <a:rPr lang="en-IN" dirty="0" smtClean="0"/>
              <a:t>name = input(</a:t>
            </a:r>
            <a:r>
              <a:rPr lang="en-IN" dirty="0" smtClean="0">
                <a:solidFill>
                  <a:srgbClr val="C00000"/>
                </a:solidFill>
              </a:rPr>
              <a:t>“Enter your name:”</a:t>
            </a:r>
            <a:r>
              <a:rPr lang="en-IN" dirty="0" smtClean="0"/>
              <a:t>)</a:t>
            </a:r>
          </a:p>
          <a:p>
            <a:pPr algn="l">
              <a:buClr>
                <a:schemeClr val="tx1"/>
              </a:buClr>
            </a:pP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How can we ask a user for information?</a:t>
            </a:r>
            <a:endParaRPr lang="en-IN" dirty="0"/>
          </a:p>
        </p:txBody>
      </p:sp>
      <p:sp>
        <p:nvSpPr>
          <p:cNvPr id="3" name="Subtitle 2"/>
          <p:cNvSpPr>
            <a:spLocks noGrp="1"/>
          </p:cNvSpPr>
          <p:nvPr>
            <p:ph type="subTitle" idx="1"/>
          </p:nvPr>
        </p:nvSpPr>
        <p:spPr>
          <a:xfrm>
            <a:off x="214282" y="2819400"/>
            <a:ext cx="8479552" cy="3657600"/>
          </a:xfrm>
        </p:spPr>
        <p:txBody>
          <a:bodyPr>
            <a:normAutofit fontScale="85000" lnSpcReduction="10000"/>
          </a:bodyPr>
          <a:lstStyle/>
          <a:p>
            <a:pPr algn="l"/>
            <a:r>
              <a:rPr lang="en-IN" dirty="0" smtClean="0"/>
              <a:t>  </a:t>
            </a:r>
          </a:p>
          <a:p>
            <a:pPr algn="l"/>
            <a:r>
              <a:rPr lang="en-IN" dirty="0" smtClean="0"/>
              <a:t> name = input(</a:t>
            </a:r>
            <a:r>
              <a:rPr lang="en-IN" dirty="0" smtClean="0">
                <a:solidFill>
                  <a:srgbClr val="C00000"/>
                </a:solidFill>
              </a:rPr>
              <a:t>“What is your name”</a:t>
            </a:r>
            <a:r>
              <a:rPr lang="en-IN" dirty="0" smtClean="0"/>
              <a:t>)</a:t>
            </a:r>
          </a:p>
          <a:p>
            <a:pPr algn="l"/>
            <a:endParaRPr lang="en-IN" dirty="0" smtClean="0"/>
          </a:p>
          <a:p>
            <a:pPr algn="l">
              <a:buClr>
                <a:schemeClr val="tx1"/>
              </a:buClr>
              <a:buFont typeface="Arial" pitchFamily="34" charset="0"/>
              <a:buChar char="•"/>
            </a:pPr>
            <a:r>
              <a:rPr lang="en-IN" dirty="0" smtClean="0"/>
              <a:t> The input function allows you to display a message and returns the value typed in by the user.</a:t>
            </a:r>
          </a:p>
          <a:p>
            <a:pPr algn="l">
              <a:buClr>
                <a:schemeClr val="tx1"/>
              </a:buClr>
              <a:buFont typeface="Arial" pitchFamily="34" charset="0"/>
              <a:buChar char="•"/>
            </a:pPr>
            <a:r>
              <a:rPr lang="en-IN" dirty="0" smtClean="0"/>
              <a:t> We use a variable to remember the value typed by the user.</a:t>
            </a:r>
          </a:p>
          <a:p>
            <a:pPr algn="l">
              <a:buClr>
                <a:schemeClr val="tx1"/>
              </a:buClr>
              <a:buFont typeface="Arial" pitchFamily="34" charset="0"/>
              <a:buChar char="•"/>
            </a:pPr>
            <a:r>
              <a:rPr lang="en-IN" dirty="0" smtClean="0"/>
              <a:t> We called the variable name, but you can call it anything as long as it does not contain spaces.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Functions and variables allow us to make new mistakes in our code....</a:t>
            </a:r>
            <a:endParaRPr lang="en-IN" dirty="0"/>
          </a:p>
        </p:txBody>
      </p:sp>
      <p:sp>
        <p:nvSpPr>
          <p:cNvPr id="3" name="Subtitle 2"/>
          <p:cNvSpPr>
            <a:spLocks noGrp="1"/>
          </p:cNvSpPr>
          <p:nvPr>
            <p:ph type="subTitle" idx="1"/>
          </p:nvPr>
        </p:nvSpPr>
        <p:spPr>
          <a:xfrm>
            <a:off x="228600" y="2819400"/>
            <a:ext cx="8465234" cy="3581400"/>
          </a:xfrm>
        </p:spPr>
        <p:txBody>
          <a:bodyPr>
            <a:normAutofit/>
          </a:bodyPr>
          <a:lstStyle/>
          <a:p>
            <a:pPr algn="l">
              <a:buClr>
                <a:schemeClr val="tx1"/>
              </a:buClr>
            </a:pPr>
            <a:r>
              <a:rPr lang="en-IN" dirty="0" smtClean="0"/>
              <a:t>Each line of code below has a mistake.</a:t>
            </a:r>
          </a:p>
          <a:p>
            <a:pPr lvl="0" algn="l" eaLnBrk="0" fontAlgn="base" hangingPunct="0">
              <a:spcBef>
                <a:spcPct val="0"/>
              </a:spcBef>
              <a:spcAft>
                <a:spcPct val="0"/>
              </a:spcAft>
              <a:buClrTx/>
              <a:buSzTx/>
            </a:pPr>
            <a:r>
              <a:rPr lang="en-US" altLang="en-US" dirty="0" smtClean="0">
                <a:solidFill>
                  <a:srgbClr val="000000"/>
                </a:solidFill>
                <a:latin typeface="Consolas" panose="020B0609020204030204" pitchFamily="49" charset="0"/>
                <a:cs typeface="Consolas" panose="020B0609020204030204" pitchFamily="49" charset="0"/>
              </a:rPr>
              <a:t>message = Hello world </a:t>
            </a:r>
          </a:p>
          <a:p>
            <a:pPr lvl="0" algn="l" eaLnBrk="0" fontAlgn="base" hangingPunct="0">
              <a:spcBef>
                <a:spcPct val="0"/>
              </a:spcBef>
              <a:spcAft>
                <a:spcPct val="0"/>
              </a:spcAft>
              <a:buClrTx/>
              <a:buSzTx/>
            </a:pPr>
            <a:r>
              <a:rPr lang="en-US" altLang="en-US" dirty="0" smtClean="0">
                <a:solidFill>
                  <a:srgbClr val="000000"/>
                </a:solidFill>
                <a:latin typeface="Consolas" panose="020B0609020204030204" pitchFamily="49" charset="0"/>
                <a:cs typeface="Consolas" panose="020B0609020204030204" pitchFamily="49" charset="0"/>
              </a:rPr>
              <a:t>23message = </a:t>
            </a:r>
            <a:r>
              <a:rPr lang="en-US" altLang="en-US" dirty="0" smtClean="0">
                <a:solidFill>
                  <a:srgbClr val="A31515"/>
                </a:solidFill>
                <a:latin typeface="Consolas" panose="020B0609020204030204" pitchFamily="49" charset="0"/>
                <a:cs typeface="Consolas" panose="020B0609020204030204" pitchFamily="49" charset="0"/>
              </a:rPr>
              <a:t>'Hello world'</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dirty="0" smtClean="0">
                <a:solidFill>
                  <a:srgbClr val="000000"/>
                </a:solidFill>
                <a:latin typeface="Consolas" panose="020B0609020204030204" pitchFamily="49" charset="0"/>
                <a:cs typeface="Consolas" panose="020B0609020204030204" pitchFamily="49" charset="0"/>
              </a:rPr>
              <a:t>New message = </a:t>
            </a:r>
            <a:r>
              <a:rPr lang="en-US" altLang="en-US" dirty="0" smtClean="0">
                <a:solidFill>
                  <a:srgbClr val="A31515"/>
                </a:solidFill>
                <a:latin typeface="Consolas" panose="020B0609020204030204" pitchFamily="49" charset="0"/>
                <a:cs typeface="Consolas" panose="020B0609020204030204" pitchFamily="49" charset="0"/>
              </a:rPr>
              <a:t>'Hi there'</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000000"/>
                </a:solidFill>
                <a:latin typeface="Consolas" panose="020B0609020204030204" pitchFamily="49" charset="0"/>
                <a:cs typeface="Consolas" panose="020B0609020204030204" pitchFamily="49" charset="0"/>
              </a:rPr>
              <a:t>message.upper</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000000"/>
                </a:solidFill>
                <a:latin typeface="Consolas" panose="020B0609020204030204" pitchFamily="49" charset="0"/>
                <a:cs typeface="Consolas" panose="020B0609020204030204" pitchFamily="49" charset="0"/>
              </a:rPr>
              <a:t>mesage.lower</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000000"/>
                </a:solidFill>
                <a:latin typeface="Consolas" panose="020B0609020204030204" pitchFamily="49" charset="0"/>
                <a:cs typeface="Consolas" panose="020B0609020204030204" pitchFamily="49" charset="0"/>
              </a:rPr>
              <a:t>message.count</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smtClean="0">
              <a:latin typeface="Arial" panose="020B0604020202020204" pitchFamily="34" charset="0"/>
            </a:endParaRPr>
          </a:p>
          <a:p>
            <a:pPr algn="l">
              <a:buClr>
                <a:schemeClr val="tx1"/>
              </a:buClr>
            </a:pPr>
            <a:endParaRPr lang="en-I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smtClean="0"/>
              <a:t>Functions and variables allow us to make new mistakes in our code....</a:t>
            </a:r>
            <a:endParaRPr lang="en-IN" dirty="0"/>
          </a:p>
        </p:txBody>
      </p:sp>
      <p:sp>
        <p:nvSpPr>
          <p:cNvPr id="3" name="Subtitle 2"/>
          <p:cNvSpPr>
            <a:spLocks noGrp="1"/>
          </p:cNvSpPr>
          <p:nvPr>
            <p:ph type="subTitle" idx="1"/>
          </p:nvPr>
        </p:nvSpPr>
        <p:spPr>
          <a:xfrm>
            <a:off x="228600" y="2819400"/>
            <a:ext cx="8465234" cy="3581400"/>
          </a:xfrm>
        </p:spPr>
        <p:txBody>
          <a:bodyPr>
            <a:normAutofit/>
          </a:bodyPr>
          <a:lstStyle/>
          <a:p>
            <a:pPr algn="l">
              <a:buClr>
                <a:schemeClr val="tx1"/>
              </a:buClr>
            </a:pPr>
            <a:r>
              <a:rPr lang="en-IN" dirty="0" smtClean="0"/>
              <a:t>Mistakes:</a:t>
            </a:r>
          </a:p>
          <a:p>
            <a:pPr lvl="0" algn="l" eaLnBrk="0" fontAlgn="base" hangingPunct="0">
              <a:spcBef>
                <a:spcPct val="0"/>
              </a:spcBef>
              <a:spcAft>
                <a:spcPct val="0"/>
              </a:spcAft>
              <a:buClrTx/>
              <a:buSzTx/>
            </a:pPr>
            <a:r>
              <a:rPr lang="en-US" altLang="en-US" dirty="0" smtClean="0">
                <a:solidFill>
                  <a:srgbClr val="000000"/>
                </a:solidFill>
                <a:latin typeface="Consolas" panose="020B0609020204030204" pitchFamily="49" charset="0"/>
                <a:cs typeface="Consolas" panose="020B0609020204030204" pitchFamily="49" charset="0"/>
              </a:rPr>
              <a:t>message = </a:t>
            </a:r>
            <a:r>
              <a:rPr lang="en-US" altLang="en-US" b="1" u="sng" dirty="0" smtClean="0">
                <a:solidFill>
                  <a:srgbClr val="FF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Hello world</a:t>
            </a:r>
            <a:r>
              <a:rPr lang="en-US" altLang="en-US" u="sng" dirty="0" smtClean="0">
                <a:solidFill>
                  <a:srgbClr val="FF0000"/>
                </a:solidFill>
                <a:latin typeface="Consolas" panose="020B0609020204030204" pitchFamily="49" charset="0"/>
                <a:cs typeface="Consolas" panose="020B0609020204030204" pitchFamily="49" charset="0"/>
              </a:rPr>
              <a:t>'</a:t>
            </a:r>
            <a:r>
              <a:rPr lang="en-US" altLang="en-US" dirty="0" smtClean="0">
                <a:solidFill>
                  <a:srgbClr val="FF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u="sng" dirty="0" smtClean="0">
                <a:solidFill>
                  <a:srgbClr val="FF0000"/>
                </a:solidFill>
                <a:latin typeface="Consolas" panose="020B0609020204030204" pitchFamily="49" charset="0"/>
                <a:cs typeface="Consolas" panose="020B0609020204030204" pitchFamily="49" charset="0"/>
              </a:rPr>
              <a:t>23</a:t>
            </a:r>
            <a:r>
              <a:rPr lang="en-US" altLang="en-US" dirty="0" smtClean="0">
                <a:solidFill>
                  <a:srgbClr val="000000"/>
                </a:solidFill>
                <a:latin typeface="Consolas" panose="020B0609020204030204" pitchFamily="49" charset="0"/>
                <a:cs typeface="Consolas" panose="020B0609020204030204" pitchFamily="49" charset="0"/>
              </a:rPr>
              <a:t>message = </a:t>
            </a:r>
            <a:r>
              <a:rPr lang="en-US" altLang="en-US" dirty="0" smtClean="0">
                <a:solidFill>
                  <a:srgbClr val="A31515"/>
                </a:solidFill>
                <a:latin typeface="Consolas" panose="020B0609020204030204" pitchFamily="49" charset="0"/>
                <a:cs typeface="Consolas" panose="020B0609020204030204" pitchFamily="49" charset="0"/>
              </a:rPr>
              <a:t>'Hello world'</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u="sng" dirty="0" smtClean="0">
                <a:solidFill>
                  <a:srgbClr val="000000"/>
                </a:solidFill>
                <a:latin typeface="Consolas" panose="020B0609020204030204" pitchFamily="49" charset="0"/>
                <a:cs typeface="Consolas" panose="020B0609020204030204" pitchFamily="49" charset="0"/>
              </a:rPr>
              <a:t>New message</a:t>
            </a:r>
            <a:r>
              <a:rPr lang="en-US" altLang="en-US" dirty="0" smtClean="0">
                <a:solidFill>
                  <a:srgbClr val="000000"/>
                </a:solidFill>
                <a:latin typeface="Consolas" panose="020B0609020204030204" pitchFamily="49" charset="0"/>
                <a:cs typeface="Consolas" panose="020B0609020204030204" pitchFamily="49" charset="0"/>
              </a:rPr>
              <a:t> = </a:t>
            </a:r>
            <a:r>
              <a:rPr lang="en-US" altLang="en-US" dirty="0" smtClean="0">
                <a:solidFill>
                  <a:srgbClr val="A31515"/>
                </a:solidFill>
                <a:latin typeface="Consolas" panose="020B0609020204030204" pitchFamily="49" charset="0"/>
                <a:cs typeface="Consolas" panose="020B0609020204030204" pitchFamily="49" charset="0"/>
              </a:rPr>
              <a:t>'Hi there'</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000000"/>
                </a:solidFill>
                <a:latin typeface="Consolas" panose="020B0609020204030204" pitchFamily="49" charset="0"/>
                <a:cs typeface="Consolas" panose="020B0609020204030204" pitchFamily="49" charset="0"/>
              </a:rPr>
              <a:t>message.upper</a:t>
            </a:r>
            <a:r>
              <a:rPr lang="en-US" altLang="en-US" u="sng" dirty="0" smtClean="0">
                <a:solidFill>
                  <a:srgbClr val="FF0000"/>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000000"/>
                </a:solidFill>
                <a:latin typeface="Consolas" panose="020B0609020204030204" pitchFamily="49" charset="0"/>
                <a:cs typeface="Consolas" panose="020B0609020204030204" pitchFamily="49" charset="0"/>
              </a:rPr>
              <a:t>me</a:t>
            </a:r>
            <a:r>
              <a:rPr lang="en-US" altLang="en-US" dirty="0" err="1" smtClean="0">
                <a:solidFill>
                  <a:srgbClr val="FF0000"/>
                </a:solidFill>
                <a:latin typeface="Consolas" panose="020B0609020204030204" pitchFamily="49" charset="0"/>
                <a:cs typeface="Consolas" panose="020B0609020204030204" pitchFamily="49" charset="0"/>
              </a:rPr>
              <a:t>s</a:t>
            </a:r>
            <a:r>
              <a:rPr lang="en-US" altLang="en-US" u="sng" dirty="0" err="1" smtClean="0">
                <a:solidFill>
                  <a:srgbClr val="FF0000"/>
                </a:solidFill>
                <a:latin typeface="Consolas" panose="020B0609020204030204" pitchFamily="49" charset="0"/>
                <a:cs typeface="Consolas" panose="020B0609020204030204" pitchFamily="49" charset="0"/>
              </a:rPr>
              <a:t>s</a:t>
            </a:r>
            <a:r>
              <a:rPr lang="en-US" altLang="en-US" dirty="0" err="1" smtClean="0">
                <a:solidFill>
                  <a:srgbClr val="000000"/>
                </a:solidFill>
                <a:latin typeface="Consolas" panose="020B0609020204030204" pitchFamily="49" charset="0"/>
                <a:cs typeface="Consolas" panose="020B0609020204030204" pitchFamily="49" charset="0"/>
              </a:rPr>
              <a:t>age.lower</a:t>
            </a:r>
            <a:r>
              <a:rPr lang="en-US" altLang="en-US" dirty="0" smtClean="0">
                <a:solidFill>
                  <a:srgbClr val="000000"/>
                </a:solidFill>
                <a:latin typeface="Consolas" panose="020B0609020204030204" pitchFamily="49" charset="0"/>
                <a:cs typeface="Consolas" panose="020B0609020204030204" pitchFamily="49" charset="0"/>
              </a:rPr>
              <a:t>()) </a:t>
            </a:r>
          </a:p>
          <a:p>
            <a:pPr lvl="0" algn="l" eaLnBrk="0" fontAlgn="base" hangingPunct="0">
              <a:spcBef>
                <a:spcPct val="0"/>
              </a:spcBef>
              <a:spcAft>
                <a:spcPct val="0"/>
              </a:spcAft>
              <a:buClrTx/>
              <a:buSzTx/>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err="1" smtClean="0">
                <a:solidFill>
                  <a:srgbClr val="000000"/>
                </a:solidFill>
                <a:latin typeface="Consolas" panose="020B0609020204030204" pitchFamily="49" charset="0"/>
                <a:cs typeface="Consolas" panose="020B0609020204030204" pitchFamily="49" charset="0"/>
              </a:rPr>
              <a:t>message.count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u="sng" dirty="0" smtClean="0">
                <a:solidFill>
                  <a:srgbClr val="FF0000"/>
                </a:solidFill>
                <a:latin typeface="Consolas" panose="020B0609020204030204" pitchFamily="49" charset="0"/>
                <a:cs typeface="Consolas" panose="020B0609020204030204" pitchFamily="49" charset="0"/>
              </a:rPr>
              <a:t>'H'</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smtClean="0">
              <a:latin typeface="Arial" panose="020B0604020202020204" pitchFamily="34" charset="0"/>
            </a:endParaRPr>
          </a:p>
          <a:p>
            <a:pPr algn="l">
              <a:buClr>
                <a:schemeClr val="tx1"/>
              </a:buClr>
            </a:pPr>
            <a:endParaRPr lang="en-IN"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Your Challenge</a:t>
            </a:r>
            <a:endParaRPr lang="en-IN" dirty="0"/>
          </a:p>
        </p:txBody>
      </p:sp>
      <p:sp>
        <p:nvSpPr>
          <p:cNvPr id="3" name="Content Placeholder 2"/>
          <p:cNvSpPr>
            <a:spLocks noGrp="1"/>
          </p:cNvSpPr>
          <p:nvPr>
            <p:ph idx="1"/>
          </p:nvPr>
        </p:nvSpPr>
        <p:spPr/>
        <p:txBody>
          <a:bodyPr>
            <a:normAutofit fontScale="92500" lnSpcReduction="20000"/>
          </a:bodyPr>
          <a:lstStyle/>
          <a:p>
            <a:pPr>
              <a:buClr>
                <a:schemeClr val="tx1"/>
              </a:buClr>
              <a:buFont typeface="Arial" pitchFamily="34" charset="0"/>
              <a:buChar char="•"/>
            </a:pPr>
            <a:r>
              <a:rPr lang="en-CA" dirty="0" smtClean="0"/>
              <a:t>Write a program that allows a person to personalize a story</a:t>
            </a:r>
          </a:p>
          <a:p>
            <a:pPr>
              <a:buClr>
                <a:schemeClr val="tx1"/>
              </a:buClr>
              <a:buFont typeface="Arial" pitchFamily="34" charset="0"/>
              <a:buChar char="•"/>
            </a:pPr>
            <a:r>
              <a:rPr lang="en-CA" dirty="0" smtClean="0"/>
              <a:t>Take a page from a book or make up a story. Ask the user to enter information you can replace in the story such as their name, a place, or insert adjectives or adverbs into the story. Then display the personalized story to the user</a:t>
            </a:r>
          </a:p>
          <a:p>
            <a:pPr>
              <a:buClr>
                <a:schemeClr val="tx1"/>
              </a:buClr>
              <a:buFont typeface="Arial" pitchFamily="34" charset="0"/>
              <a:buChar char="•"/>
            </a:pPr>
            <a:r>
              <a:rPr lang="en-CA" dirty="0" smtClean="0"/>
              <a:t>For extra credit make sure you correct anything they type in with the incorrect case (e.g. if they type an adjective in uppercase you may want to display it in lowercase)</a:t>
            </a:r>
            <a:endParaRPr lang="en-US" dirty="0" smtClean="0"/>
          </a:p>
          <a:p>
            <a:pPr>
              <a:buClr>
                <a:schemeClr val="tx1"/>
              </a:buClr>
              <a:buFont typeface="Arial" pitchFamily="34" charset="0"/>
              <a:buChar char="•"/>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Congratulations!</a:t>
            </a:r>
            <a:endParaRPr lang="en-IN" dirty="0"/>
          </a:p>
        </p:txBody>
      </p:sp>
      <p:sp>
        <p:nvSpPr>
          <p:cNvPr id="3" name="Content Placeholder 2"/>
          <p:cNvSpPr>
            <a:spLocks noGrp="1"/>
          </p:cNvSpPr>
          <p:nvPr>
            <p:ph idx="1"/>
          </p:nvPr>
        </p:nvSpPr>
        <p:spPr/>
        <p:txBody>
          <a:bodyPr/>
          <a:lstStyle/>
          <a:p>
            <a:pPr>
              <a:buNone/>
            </a:pPr>
            <a:r>
              <a:rPr lang="en-IN" dirty="0" smtClean="0"/>
              <a:t>You can now write a computer program that can interact with the user.</a:t>
            </a:r>
          </a:p>
          <a:p>
            <a:pPr>
              <a:buNone/>
            </a:pPr>
            <a:endParaRPr lang="en-IN" dirty="0" smtClean="0"/>
          </a:p>
          <a:p>
            <a:pPr>
              <a:buNone/>
            </a:pPr>
            <a:endParaRPr lang="en-IN"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1825221" y="2743200"/>
            <a:ext cx="4632365" cy="342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Demo</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r>
              <a:rPr lang="en-IN" dirty="0" smtClean="0"/>
              <a:t>Asking user for an input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Where do we store values?</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r>
              <a:rPr lang="en-IN" dirty="0" smtClean="0"/>
              <a:t>Variables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Variable</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r>
              <a:rPr lang="en-IN" dirty="0" smtClean="0"/>
              <a:t>Think of a variable as a box that stores something and  can be retrieved  later when it is needed.</a:t>
            </a:r>
          </a:p>
          <a:p>
            <a:pPr algn="l"/>
            <a:endParaRPr lang="en-IN" dirty="0" smtClean="0"/>
          </a:p>
          <a:p>
            <a:pPr algn="l"/>
            <a:endParaRPr lang="en-IN" dirty="0" smtClean="0"/>
          </a:p>
          <a:p>
            <a:pPr algn="l"/>
            <a:r>
              <a:rPr lang="en-IN" dirty="0" smtClean="0"/>
              <a:t> name = </a:t>
            </a:r>
            <a:endParaRPr lang="en-IN" dirty="0"/>
          </a:p>
        </p:txBody>
      </p:sp>
      <p:sp>
        <p:nvSpPr>
          <p:cNvPr id="4" name="Rectangle 3"/>
          <p:cNvSpPr/>
          <p:nvPr/>
        </p:nvSpPr>
        <p:spPr>
          <a:xfrm>
            <a:off x="2057400" y="51054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362200" y="5257800"/>
            <a:ext cx="1524000" cy="646331"/>
          </a:xfrm>
          <a:prstGeom prst="rect">
            <a:avLst/>
          </a:prstGeom>
          <a:noFill/>
        </p:spPr>
        <p:txBody>
          <a:bodyPr wrap="square" rtlCol="0">
            <a:spAutoFit/>
          </a:bodyPr>
          <a:lstStyle/>
          <a:p>
            <a:r>
              <a:rPr lang="en-IN" sz="3600" dirty="0" smtClean="0"/>
              <a:t>Shiva</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Variable</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r>
              <a:rPr lang="en-IN" dirty="0" smtClean="0"/>
              <a:t>If you need to remember more than one variable, create one more ... .</a:t>
            </a:r>
          </a:p>
          <a:p>
            <a:pPr algn="l"/>
            <a:r>
              <a:rPr lang="en-IN" dirty="0" smtClean="0"/>
              <a:t> name                     Marital status   Food</a:t>
            </a:r>
          </a:p>
          <a:p>
            <a:pPr algn="l"/>
            <a:endParaRPr lang="en-IN" dirty="0"/>
          </a:p>
        </p:txBody>
      </p:sp>
      <p:sp>
        <p:nvSpPr>
          <p:cNvPr id="4" name="Rectangle 3"/>
          <p:cNvSpPr/>
          <p:nvPr/>
        </p:nvSpPr>
        <p:spPr>
          <a:xfrm>
            <a:off x="304800" y="44196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505200" y="44196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581400" y="4495800"/>
            <a:ext cx="2133600" cy="646331"/>
          </a:xfrm>
          <a:prstGeom prst="rect">
            <a:avLst/>
          </a:prstGeom>
          <a:noFill/>
        </p:spPr>
        <p:txBody>
          <a:bodyPr wrap="square" rtlCol="0">
            <a:spAutoFit/>
          </a:bodyPr>
          <a:lstStyle/>
          <a:p>
            <a:r>
              <a:rPr lang="en-IN" sz="3600" dirty="0" smtClean="0"/>
              <a:t>Single</a:t>
            </a:r>
            <a:endParaRPr lang="en-IN" sz="3600" dirty="0"/>
          </a:p>
        </p:txBody>
      </p:sp>
      <p:sp>
        <p:nvSpPr>
          <p:cNvPr id="14" name="TextBox 13"/>
          <p:cNvSpPr txBox="1"/>
          <p:nvPr/>
        </p:nvSpPr>
        <p:spPr>
          <a:xfrm>
            <a:off x="457200" y="4419600"/>
            <a:ext cx="1981200" cy="646331"/>
          </a:xfrm>
          <a:prstGeom prst="rect">
            <a:avLst/>
          </a:prstGeom>
          <a:noFill/>
        </p:spPr>
        <p:txBody>
          <a:bodyPr wrap="square" rtlCol="0">
            <a:spAutoFit/>
          </a:bodyPr>
          <a:lstStyle/>
          <a:p>
            <a:r>
              <a:rPr lang="en-IN" sz="3600" dirty="0" smtClean="0"/>
              <a:t>Shiva</a:t>
            </a:r>
            <a:endParaRPr lang="en-IN" sz="3600" dirty="0"/>
          </a:p>
        </p:txBody>
      </p:sp>
      <p:sp>
        <p:nvSpPr>
          <p:cNvPr id="15" name="Rectangle 14"/>
          <p:cNvSpPr/>
          <p:nvPr/>
        </p:nvSpPr>
        <p:spPr>
          <a:xfrm>
            <a:off x="6324600" y="44196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prstClr val="white"/>
                </a:solidFill>
              </a:rPr>
              <a:t>Non-</a:t>
            </a:r>
            <a:r>
              <a:rPr lang="en-IN" sz="3600" dirty="0" err="1" smtClean="0">
                <a:solidFill>
                  <a:prstClr val="white"/>
                </a:solidFill>
              </a:rPr>
              <a:t>veg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dirty="0" smtClean="0"/>
              <a:t>If you want to access the variable </a:t>
            </a:r>
            <a:r>
              <a:rPr lang="en-IN" dirty="0" err="1" smtClean="0"/>
              <a:t>later,you</a:t>
            </a:r>
            <a:r>
              <a:rPr lang="en-IN" dirty="0" smtClean="0"/>
              <a:t> can ..</a:t>
            </a:r>
            <a:endParaRPr lang="en-IN" dirty="0"/>
          </a:p>
        </p:txBody>
      </p:sp>
      <p:sp>
        <p:nvSpPr>
          <p:cNvPr id="3" name="Subtitle 2"/>
          <p:cNvSpPr>
            <a:spLocks noGrp="1"/>
          </p:cNvSpPr>
          <p:nvPr>
            <p:ph type="subTitle" idx="1"/>
          </p:nvPr>
        </p:nvSpPr>
        <p:spPr>
          <a:xfrm>
            <a:off x="214282" y="2819400"/>
            <a:ext cx="8479552" cy="3657600"/>
          </a:xfrm>
        </p:spPr>
        <p:txBody>
          <a:bodyPr>
            <a:normAutofit/>
          </a:bodyPr>
          <a:lstStyle/>
          <a:p>
            <a:pPr algn="l"/>
            <a:endParaRPr lang="en-IN" dirty="0" smtClean="0"/>
          </a:p>
          <a:p>
            <a:pPr algn="l"/>
            <a:r>
              <a:rPr lang="en-IN" dirty="0" smtClean="0"/>
              <a:t> </a:t>
            </a:r>
            <a:r>
              <a:rPr lang="en-IN" dirty="0" smtClean="0">
                <a:solidFill>
                  <a:srgbClr val="92D050"/>
                </a:solidFill>
              </a:rPr>
              <a:t># Asking for user input</a:t>
            </a:r>
          </a:p>
          <a:p>
            <a:pPr algn="l"/>
            <a:r>
              <a:rPr lang="en-IN" dirty="0" smtClean="0"/>
              <a:t>name = input(</a:t>
            </a:r>
            <a:r>
              <a:rPr lang="en-IN" dirty="0" smtClean="0">
                <a:solidFill>
                  <a:srgbClr val="C00000"/>
                </a:solidFill>
              </a:rPr>
              <a:t>“Your name?”</a:t>
            </a:r>
            <a:r>
              <a:rPr lang="en-IN" dirty="0" smtClean="0"/>
              <a:t>)</a:t>
            </a:r>
          </a:p>
          <a:p>
            <a:pPr algn="l"/>
            <a:endParaRPr lang="en-IN" dirty="0" smtClean="0"/>
          </a:p>
          <a:p>
            <a:pPr algn="l"/>
            <a:r>
              <a:rPr lang="en-IN" dirty="0" smtClean="0">
                <a:solidFill>
                  <a:srgbClr val="92D050"/>
                </a:solidFill>
              </a:rPr>
              <a:t># prints the user name</a:t>
            </a:r>
          </a:p>
          <a:p>
            <a:pPr algn="l"/>
            <a:r>
              <a:rPr lang="en-IN" dirty="0" smtClean="0"/>
              <a:t>print(name)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4764" y="685800"/>
            <a:ext cx="8587286" cy="5381625"/>
          </a:xfrm>
          <a:prstGeom prst="rect">
            <a:avLst/>
          </a:prstGeom>
          <a:noFill/>
          <a:ln w="9525">
            <a:noFill/>
            <a:miter lim="800000"/>
            <a:headEnd/>
            <a:tailEnd/>
          </a:ln>
          <a:effectLst/>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731</Words>
  <Application>Microsoft Office PowerPoint</Application>
  <PresentationFormat>On-screen Show (4:3)</PresentationFormat>
  <Paragraphs>152</Paragraphs>
  <Slides>33</Slides>
  <Notes>23</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Office Theme</vt:lpstr>
      <vt:lpstr>Foundry</vt:lpstr>
      <vt:lpstr>String variables and asking user to enter an input </vt:lpstr>
      <vt:lpstr>Two way conversations allow you to do more with computers.</vt:lpstr>
      <vt:lpstr>How can we ask a user for information?</vt:lpstr>
      <vt:lpstr>Demo</vt:lpstr>
      <vt:lpstr>Where do we store values?</vt:lpstr>
      <vt:lpstr>Variable</vt:lpstr>
      <vt:lpstr>Variable</vt:lpstr>
      <vt:lpstr>If you want to access the variable later,you can ..</vt:lpstr>
      <vt:lpstr>Slide 9</vt:lpstr>
      <vt:lpstr>If you want to change the  value of the variable later,you can ..</vt:lpstr>
      <vt:lpstr>Slide 11</vt:lpstr>
      <vt:lpstr>Variable names</vt:lpstr>
      <vt:lpstr>Variable names</vt:lpstr>
      <vt:lpstr>Variable names</vt:lpstr>
      <vt:lpstr>Which of the following do think would be the valid variable names??</vt:lpstr>
      <vt:lpstr>Manipulating variables</vt:lpstr>
      <vt:lpstr>You can combine variables and strings with the + symbol</vt:lpstr>
      <vt:lpstr>Slide 18</vt:lpstr>
      <vt:lpstr>Often you need to add punctuations or spaces to format the ouput</vt:lpstr>
      <vt:lpstr>Slide 20</vt:lpstr>
      <vt:lpstr>Now you can create a story teller program </vt:lpstr>
      <vt:lpstr>Slide 22</vt:lpstr>
      <vt:lpstr>Variables also allow you to manipulate the contents </vt:lpstr>
      <vt:lpstr>Slide 24</vt:lpstr>
      <vt:lpstr>Geek tip!</vt:lpstr>
      <vt:lpstr>What do you thing these functions will do?</vt:lpstr>
      <vt:lpstr>Slide 27</vt:lpstr>
      <vt:lpstr>Programmers do not memorise all these functions</vt:lpstr>
      <vt:lpstr>Initialize variable...........</vt:lpstr>
      <vt:lpstr>Functions and variables allow us to make new mistakes in our code....</vt:lpstr>
      <vt:lpstr>Functions and variables allow us to make new mistakes in our code....</vt:lpstr>
      <vt:lpstr>Your Challenge</vt:lpstr>
      <vt:lpstr>Congratulations!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variables and asking user to enter an input </dc:title>
  <dc:creator>shiva kambala</dc:creator>
  <cp:lastModifiedBy>Windows User</cp:lastModifiedBy>
  <cp:revision>78</cp:revision>
  <dcterms:created xsi:type="dcterms:W3CDTF">2006-08-16T00:00:00Z</dcterms:created>
  <dcterms:modified xsi:type="dcterms:W3CDTF">2018-09-13T10:34:10Z</dcterms:modified>
</cp:coreProperties>
</file>