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9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772975" cy="10058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644" y="2657400"/>
            <a:ext cx="4512536" cy="2222782"/>
          </a:xfrm>
        </p:spPr>
        <p:txBody>
          <a:bodyPr anchor="b">
            <a:noAutofit/>
          </a:bodyPr>
          <a:lstStyle>
            <a:lvl1pPr algn="ctr">
              <a:defRPr sz="408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644" y="5277547"/>
            <a:ext cx="4512536" cy="20205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604" y="7413416"/>
            <a:ext cx="572285" cy="40978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644" y="7413416"/>
            <a:ext cx="3455131" cy="4097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4720" y="7413416"/>
            <a:ext cx="351461" cy="4097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851" y="5091283"/>
            <a:ext cx="43461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81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7062609"/>
            <a:ext cx="5778924" cy="831216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21" y="1514969"/>
            <a:ext cx="6027760" cy="49298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7893824"/>
            <a:ext cx="5778924" cy="724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30080"/>
            <a:ext cx="5778924" cy="4543528"/>
          </a:xfrm>
        </p:spPr>
        <p:txBody>
          <a:bodyPr anchor="ctr">
            <a:normAutofit/>
          </a:bodyPr>
          <a:lstStyle>
            <a:lvl1pPr algn="ctr">
              <a:defRPr sz="27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270977"/>
            <a:ext cx="5778926" cy="234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6" y="6072292"/>
            <a:ext cx="56154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5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83" y="1440460"/>
            <a:ext cx="5440213" cy="3476980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0170" y="4917439"/>
            <a:ext cx="5008878" cy="95616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3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4" y="6370321"/>
            <a:ext cx="5778927" cy="2247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474" y="132786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1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8478" y="4147543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1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6696" y="6072292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6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9" y="4852585"/>
            <a:ext cx="5778919" cy="2154240"/>
          </a:xfrm>
        </p:spPr>
        <p:txBody>
          <a:bodyPr anchor="b">
            <a:normAutofit/>
          </a:bodyPr>
          <a:lstStyle>
            <a:lvl1pPr algn="l">
              <a:defRPr sz="27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7006825"/>
            <a:ext cx="5778921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04" y="1440460"/>
            <a:ext cx="5376393" cy="3290713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337658"/>
            <a:ext cx="5778921" cy="130088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643511"/>
            <a:ext cx="5778926" cy="1974427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352" y="131544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2327" y="382466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86696" y="5029200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3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1440460"/>
            <a:ext cx="5778924" cy="336521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2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230368"/>
            <a:ext cx="5778921" cy="132770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6" y="6556587"/>
            <a:ext cx="5778924" cy="2061352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9" y="5029200"/>
            <a:ext cx="56154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7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5" y="3652199"/>
            <a:ext cx="5778926" cy="49657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154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0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3167" y="1330081"/>
            <a:ext cx="1376091" cy="72878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7" y="1330081"/>
            <a:ext cx="4178183" cy="728785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08685" y="1330081"/>
            <a:ext cx="0" cy="728785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63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95" y="2407406"/>
            <a:ext cx="5606204" cy="2673021"/>
          </a:xfrm>
        </p:spPr>
        <p:txBody>
          <a:bodyPr anchor="b">
            <a:normAutofit/>
          </a:bodyPr>
          <a:lstStyle>
            <a:lvl1pPr algn="ctr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695" y="5477794"/>
            <a:ext cx="5606204" cy="1598689"/>
          </a:xfrm>
        </p:spPr>
        <p:txBody>
          <a:bodyPr anchor="t">
            <a:normAutofit/>
          </a:bodyPr>
          <a:lstStyle>
            <a:lvl1pPr marL="0" indent="0" algn="ctr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6697" y="5279108"/>
            <a:ext cx="56062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3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36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379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338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557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5557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5" cy="1912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8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036517"/>
            <a:ext cx="2156278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053" y="1440461"/>
            <a:ext cx="3277208" cy="7177478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5" y="4445562"/>
            <a:ext cx="2156278" cy="357632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86696" y="4271715"/>
            <a:ext cx="19835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77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762954"/>
            <a:ext cx="3087372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609" y="1514968"/>
            <a:ext cx="2490044" cy="70284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4774634"/>
            <a:ext cx="3087371" cy="268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779597" cy="10058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3652199"/>
            <a:ext cx="5778926" cy="505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170" y="8742115"/>
            <a:ext cx="976041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336" y="8742115"/>
            <a:ext cx="4338967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3077" y="8742115"/>
            <a:ext cx="336184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388620" rtl="0" eaLnBrk="1" latinLnBrk="0" hangingPunct="1">
        <a:spcBef>
          <a:spcPct val="0"/>
        </a:spcBef>
        <a:buNone/>
        <a:defRPr sz="3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20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53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3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ttletimes.com/" TargetMode="External"/><Relationship Id="rId2" Type="http://schemas.openxmlformats.org/officeDocument/2006/relationships/hyperlink" Target="http://www.macrotrends.ne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7480" y="7050913"/>
            <a:ext cx="3625850" cy="1009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10400"/>
              </a:lnSpc>
              <a:spcBef>
                <a:spcPts val="105"/>
              </a:spcBef>
            </a:pPr>
            <a:r>
              <a:rPr sz="1500" b="1" spc="-5" dirty="0">
                <a:latin typeface="Arial"/>
                <a:cs typeface="Arial"/>
              </a:rPr>
              <a:t>The project aims to understand </a:t>
            </a:r>
            <a:r>
              <a:rPr sz="1500" b="1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factors  which play a role </a:t>
            </a:r>
            <a:r>
              <a:rPr sz="1500" b="1" spc="-10" dirty="0">
                <a:latin typeface="Arial"/>
                <a:cs typeface="Arial"/>
              </a:rPr>
              <a:t>in </a:t>
            </a:r>
            <a:r>
              <a:rPr sz="1500" b="1" spc="-5" dirty="0">
                <a:latin typeface="Arial"/>
                <a:cs typeface="Arial"/>
              </a:rPr>
              <a:t>the severity </a:t>
            </a:r>
            <a:r>
              <a:rPr sz="1500" b="1" dirty="0">
                <a:latin typeface="Arial"/>
                <a:cs typeface="Arial"/>
              </a:rPr>
              <a:t>of  </a:t>
            </a:r>
            <a:r>
              <a:rPr sz="1500" b="1" spc="-5" dirty="0">
                <a:latin typeface="Arial"/>
                <a:cs typeface="Arial"/>
              </a:rPr>
              <a:t>accidents using Machine Learning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Models.</a:t>
            </a:r>
            <a:endParaRPr sz="15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372" y="5150662"/>
            <a:ext cx="3696970" cy="860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058545" marR="5080" indent="-1046480">
              <a:lnSpc>
                <a:spcPts val="3220"/>
              </a:lnSpc>
              <a:spcBef>
                <a:spcPts val="320"/>
              </a:spcBef>
            </a:pPr>
            <a:r>
              <a:rPr sz="2800" b="1" spc="-5" dirty="0">
                <a:latin typeface="Arial"/>
                <a:cs typeface="Arial"/>
              </a:rPr>
              <a:t>Car Accident Severity  Analysis: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" y="495807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034" y="6255826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4.3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k-Nearest</a:t>
            </a: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Neighbor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k-Nearest Neighbor </a:t>
            </a:r>
            <a:r>
              <a:rPr sz="1100" spc="-5" dirty="0">
                <a:latin typeface="Calibri"/>
                <a:cs typeface="Calibri"/>
              </a:rPr>
              <a:t>classifier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from </a:t>
            </a:r>
            <a:r>
              <a:rPr sz="1100" dirty="0">
                <a:latin typeface="Calibri"/>
                <a:cs typeface="Calibri"/>
              </a:rPr>
              <a:t>the scikit-learn </a:t>
            </a:r>
            <a:r>
              <a:rPr sz="1100" spc="-5" dirty="0">
                <a:latin typeface="Calibri"/>
                <a:cs typeface="Calibri"/>
              </a:rPr>
              <a:t>library to </a:t>
            </a:r>
            <a:r>
              <a:rPr sz="1100" dirty="0">
                <a:latin typeface="Calibri"/>
                <a:cs typeface="Calibri"/>
              </a:rPr>
              <a:t>run the </a:t>
            </a:r>
            <a:r>
              <a:rPr sz="1100" spc="-5" dirty="0">
                <a:latin typeface="Calibri"/>
                <a:cs typeface="Calibri"/>
              </a:rPr>
              <a:t>k-Nearest  </a:t>
            </a:r>
            <a:r>
              <a:rPr sz="1100" dirty="0">
                <a:latin typeface="Calibri"/>
                <a:cs typeface="Calibri"/>
              </a:rPr>
              <a:t>Neighbor </a:t>
            </a:r>
            <a:r>
              <a:rPr sz="1100" spc="-5" dirty="0">
                <a:latin typeface="Calibri"/>
                <a:cs typeface="Calibri"/>
              </a:rPr>
              <a:t>machine learning </a:t>
            </a:r>
            <a:r>
              <a:rPr sz="1100" dirty="0">
                <a:latin typeface="Calibri"/>
                <a:cs typeface="Calibri"/>
              </a:rPr>
              <a:t>classifier on the </a:t>
            </a:r>
            <a:r>
              <a:rPr sz="1100" spc="-5" dirty="0">
                <a:latin typeface="Calibri"/>
                <a:cs typeface="Calibri"/>
              </a:rPr>
              <a:t>Car Accident Severity </a:t>
            </a:r>
            <a:r>
              <a:rPr sz="1100" dirty="0">
                <a:latin typeface="Calibri"/>
                <a:cs typeface="Calibri"/>
              </a:rPr>
              <a:t>data.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best K, as </a:t>
            </a:r>
            <a:r>
              <a:rPr sz="1100" spc="-5" dirty="0">
                <a:latin typeface="Calibri"/>
                <a:cs typeface="Calibri"/>
              </a:rPr>
              <a:t>shown below, for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model </a:t>
            </a:r>
            <a:r>
              <a:rPr sz="1100" dirty="0">
                <a:latin typeface="Calibri"/>
                <a:cs typeface="Calibri"/>
              </a:rPr>
              <a:t>where the </a:t>
            </a:r>
            <a:r>
              <a:rPr sz="1100" spc="-5" dirty="0">
                <a:latin typeface="Calibri"/>
                <a:cs typeface="Calibri"/>
              </a:rPr>
              <a:t>highest elbow </a:t>
            </a:r>
            <a:r>
              <a:rPr sz="1100" dirty="0">
                <a:latin typeface="Calibri"/>
                <a:cs typeface="Calibri"/>
              </a:rPr>
              <a:t>bend </a:t>
            </a:r>
            <a:r>
              <a:rPr sz="1100" spc="-5" dirty="0">
                <a:latin typeface="Calibri"/>
                <a:cs typeface="Calibri"/>
              </a:rPr>
              <a:t>exists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dirty="0">
                <a:latin typeface="Calibri"/>
                <a:cs typeface="Calibri"/>
              </a:rPr>
              <a:t>4. </a:t>
            </a:r>
            <a:r>
              <a:rPr sz="1100" spc="-5" dirty="0">
                <a:latin typeface="Calibri"/>
                <a:cs typeface="Calibri"/>
              </a:rPr>
              <a:t>The post-SMOTE balanced </a:t>
            </a:r>
            <a:r>
              <a:rPr sz="1100" dirty="0">
                <a:latin typeface="Calibri"/>
                <a:cs typeface="Calibri"/>
              </a:rPr>
              <a:t>data was </a:t>
            </a:r>
            <a:r>
              <a:rPr sz="1100" spc="-5" dirty="0">
                <a:latin typeface="Calibri"/>
                <a:cs typeface="Calibri"/>
              </a:rPr>
              <a:t>used to  </a:t>
            </a:r>
            <a:r>
              <a:rPr sz="1100" dirty="0">
                <a:latin typeface="Calibri"/>
                <a:cs typeface="Calibri"/>
              </a:rPr>
              <a:t>predict 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k-Nearest </a:t>
            </a:r>
            <a:r>
              <a:rPr sz="1100" dirty="0">
                <a:latin typeface="Calibri"/>
                <a:cs typeface="Calibri"/>
              </a:rPr>
              <a:t>Neighbor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4.3.1 Best kNN value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18301"/>
            <a:ext cx="1702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4.3.2 Classification</a:t>
            </a:r>
            <a:r>
              <a:rPr sz="11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0028" y="6566280"/>
          <a:ext cx="6179820" cy="1628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</a:tr>
              <a:tr h="263652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0129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55820" y="3167197"/>
            <a:ext cx="3660886" cy="272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1092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400" b="1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Discussion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696" y="1941322"/>
            <a:ext cx="808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Decision</a:t>
            </a:r>
            <a:r>
              <a:rPr sz="1100" b="1" spc="-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Tree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123" y="1941322"/>
            <a:ext cx="274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.56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436" y="3387978"/>
            <a:ext cx="1160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k-Nearest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Neighbor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123" y="3387978"/>
            <a:ext cx="274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spc="-5" dirty="0">
                <a:latin typeface="Calibri"/>
                <a:cs typeface="Calibri"/>
              </a:rPr>
              <a:t>.75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0028" y="1332230"/>
          <a:ext cx="6081394" cy="2496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595"/>
                <a:gridCol w="1195705"/>
                <a:gridCol w="1691639"/>
                <a:gridCol w="970280"/>
                <a:gridCol w="892175"/>
              </a:tblGrid>
              <a:tr h="3535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561975" marR="178435" indent="-416559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 Damage (0)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vs 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Injury (1)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281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</a:tr>
              <a:tr h="8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  <a:tr h="300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Regression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8C0D3"/>
                      </a:solidFill>
                      <a:prstDash val="solid"/>
                    </a:lnR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  <a:tr h="347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8C0D3"/>
                      </a:solidFill>
                      <a:prstDash val="solid"/>
                    </a:lnT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8C0D3"/>
                      </a:solidFill>
                      <a:prstDash val="solid"/>
                    </a:lnL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C0D3"/>
                      </a:solidFill>
                      <a:prstDash val="solid"/>
                    </a:lnB>
                    <a:solidFill>
                      <a:srgbClr val="D2EAF0"/>
                    </a:solidFill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78C0D3"/>
                      </a:solidFill>
                      <a:prstDash val="solid"/>
                    </a:lnR>
                    <a:lnT w="12700">
                      <a:solidFill>
                        <a:srgbClr val="78C0D3"/>
                      </a:solidFill>
                      <a:prstDash val="solid"/>
                    </a:lnT>
                    <a:lnB w="12700">
                      <a:solidFill>
                        <a:srgbClr val="78C0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4288663"/>
            <a:ext cx="5971540" cy="399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5.1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Average f1-Score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is a measure of </a:t>
            </a:r>
            <a:r>
              <a:rPr sz="1100" spc="-5" dirty="0">
                <a:latin typeface="Calibri"/>
                <a:cs typeface="Calibri"/>
              </a:rPr>
              <a:t>accuracy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model, which </a:t>
            </a:r>
            <a:r>
              <a:rPr sz="1100" dirty="0">
                <a:latin typeface="Calibri"/>
                <a:cs typeface="Calibri"/>
              </a:rPr>
              <a:t>is the harmonic </a:t>
            </a:r>
            <a:r>
              <a:rPr sz="1100" spc="-5" dirty="0">
                <a:latin typeface="Calibri"/>
                <a:cs typeface="Calibri"/>
              </a:rPr>
              <a:t>mean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model’s  </a:t>
            </a:r>
            <a:r>
              <a:rPr sz="1100" dirty="0">
                <a:latin typeface="Calibri"/>
                <a:cs typeface="Calibri"/>
              </a:rPr>
              <a:t>precision and recall. </a:t>
            </a:r>
            <a:r>
              <a:rPr sz="1100" spc="-5" dirty="0">
                <a:latin typeface="Calibri"/>
                <a:cs typeface="Calibri"/>
              </a:rPr>
              <a:t>Perfect </a:t>
            </a:r>
            <a:r>
              <a:rPr sz="1100" dirty="0">
                <a:latin typeface="Calibri"/>
                <a:cs typeface="Calibri"/>
              </a:rPr>
              <a:t>precision and recall is </a:t>
            </a:r>
            <a:r>
              <a:rPr sz="1100" spc="-5" dirty="0">
                <a:latin typeface="Calibri"/>
                <a:cs typeface="Calibri"/>
              </a:rPr>
              <a:t>shown by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1, which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highest value 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f1-score, whereas the </a:t>
            </a:r>
            <a:r>
              <a:rPr sz="1100" dirty="0">
                <a:latin typeface="Calibri"/>
                <a:cs typeface="Calibri"/>
              </a:rPr>
              <a:t>lowest </a:t>
            </a:r>
            <a:r>
              <a:rPr sz="1100" spc="-5" dirty="0">
                <a:latin typeface="Calibri"/>
                <a:cs typeface="Calibri"/>
              </a:rPr>
              <a:t>possible value </a:t>
            </a:r>
            <a:r>
              <a:rPr sz="1100" dirty="0">
                <a:latin typeface="Calibri"/>
                <a:cs typeface="Calibri"/>
              </a:rPr>
              <a:t>is 0 which means that </a:t>
            </a:r>
            <a:r>
              <a:rPr sz="1100" spc="-5" dirty="0">
                <a:latin typeface="Calibri"/>
                <a:cs typeface="Calibri"/>
              </a:rPr>
              <a:t>either </a:t>
            </a:r>
            <a:r>
              <a:rPr sz="1100" dirty="0">
                <a:latin typeface="Calibri"/>
                <a:cs typeface="Calibri"/>
              </a:rPr>
              <a:t>precision or </a:t>
            </a:r>
            <a:r>
              <a:rPr sz="1100" spc="-5" dirty="0">
                <a:latin typeface="Calibri"/>
                <a:cs typeface="Calibri"/>
              </a:rPr>
              <a:t>recall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  The f1-score shown above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average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individual </a:t>
            </a:r>
            <a:r>
              <a:rPr sz="1100" spc="-5" dirty="0">
                <a:latin typeface="Calibri"/>
                <a:cs typeface="Calibri"/>
              </a:rPr>
              <a:t>f1-scores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two </a:t>
            </a:r>
            <a:r>
              <a:rPr sz="1100" dirty="0">
                <a:latin typeface="Calibri"/>
                <a:cs typeface="Calibri"/>
              </a:rPr>
              <a:t>elements of 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 i.e. </a:t>
            </a:r>
            <a:r>
              <a:rPr sz="1100" spc="-5" dirty="0">
                <a:latin typeface="Calibri"/>
                <a:cs typeface="Calibri"/>
              </a:rPr>
              <a:t>Property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Injury. </a:t>
            </a:r>
            <a:r>
              <a:rPr sz="1100" dirty="0">
                <a:latin typeface="Calibri"/>
                <a:cs typeface="Calibri"/>
              </a:rPr>
              <a:t>When comparing the f1-scores of the three </a:t>
            </a:r>
            <a:r>
              <a:rPr sz="1100" spc="-5" dirty="0">
                <a:latin typeface="Calibri"/>
                <a:cs typeface="Calibri"/>
              </a:rPr>
              <a:t>models, </a:t>
            </a:r>
            <a:r>
              <a:rPr sz="1100" dirty="0">
                <a:latin typeface="Calibri"/>
                <a:cs typeface="Calibri"/>
              </a:rPr>
              <a:t>we can  </a:t>
            </a:r>
            <a:r>
              <a:rPr sz="1100" spc="-5" dirty="0">
                <a:latin typeface="Calibri"/>
                <a:cs typeface="Calibri"/>
              </a:rPr>
              <a:t>see that k-Nearest </a:t>
            </a:r>
            <a:r>
              <a:rPr sz="1100" dirty="0">
                <a:latin typeface="Calibri"/>
                <a:cs typeface="Calibri"/>
              </a:rPr>
              <a:t>Neighbor has the </a:t>
            </a:r>
            <a:r>
              <a:rPr sz="1100" spc="-5" dirty="0">
                <a:latin typeface="Calibri"/>
                <a:cs typeface="Calibri"/>
              </a:rPr>
              <a:t>highest f1-score </a:t>
            </a:r>
            <a:r>
              <a:rPr sz="1100" dirty="0">
                <a:latin typeface="Calibri"/>
                <a:cs typeface="Calibri"/>
              </a:rPr>
              <a:t>meaning that </a:t>
            </a:r>
            <a:r>
              <a:rPr sz="1100" spc="-5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has a </a:t>
            </a:r>
            <a:r>
              <a:rPr sz="1100" spc="-5" dirty="0">
                <a:latin typeface="Calibri"/>
                <a:cs typeface="Calibri"/>
              </a:rPr>
              <a:t>higher </a:t>
            </a:r>
            <a:r>
              <a:rPr sz="1100" dirty="0">
                <a:latin typeface="Calibri"/>
                <a:cs typeface="Calibri"/>
              </a:rPr>
              <a:t>precision and recall of  the </a:t>
            </a:r>
            <a:r>
              <a:rPr sz="1100" spc="-5" dirty="0">
                <a:latin typeface="Calibri"/>
                <a:cs typeface="Calibri"/>
              </a:rPr>
              <a:t>other two models. </a:t>
            </a:r>
            <a:r>
              <a:rPr sz="1100" dirty="0">
                <a:latin typeface="Calibri"/>
                <a:cs typeface="Calibri"/>
              </a:rPr>
              <a:t>Whereas,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</a:t>
            </a:r>
            <a:r>
              <a:rPr sz="1100" dirty="0">
                <a:latin typeface="Calibri"/>
                <a:cs typeface="Calibri"/>
              </a:rPr>
              <a:t>model’s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lowest </a:t>
            </a:r>
            <a:r>
              <a:rPr sz="1100" dirty="0">
                <a:latin typeface="Calibri"/>
                <a:cs typeface="Calibri"/>
              </a:rPr>
              <a:t>of the three at </a:t>
            </a:r>
            <a:r>
              <a:rPr sz="1100" spc="-5" dirty="0">
                <a:latin typeface="Calibri"/>
                <a:cs typeface="Calibri"/>
              </a:rPr>
              <a:t>0.56.  </a:t>
            </a:r>
            <a:r>
              <a:rPr sz="1100" dirty="0">
                <a:latin typeface="Calibri"/>
                <a:cs typeface="Calibri"/>
              </a:rPr>
              <a:t>Lastly, the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Logistic </a:t>
            </a:r>
            <a:r>
              <a:rPr sz="1100" dirty="0">
                <a:latin typeface="Calibri"/>
                <a:cs typeface="Calibri"/>
              </a:rPr>
              <a:t>Regression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0.60 </a:t>
            </a:r>
            <a:r>
              <a:rPr sz="1100" dirty="0">
                <a:latin typeface="Calibri"/>
                <a:cs typeface="Calibri"/>
              </a:rPr>
              <a:t>which can </a:t>
            </a:r>
            <a:r>
              <a:rPr sz="1100" spc="-5" dirty="0">
                <a:latin typeface="Calibri"/>
                <a:cs typeface="Calibri"/>
              </a:rPr>
              <a:t>be considered </a:t>
            </a:r>
            <a:r>
              <a:rPr sz="1100" dirty="0">
                <a:latin typeface="Calibri"/>
                <a:cs typeface="Calibri"/>
              </a:rPr>
              <a:t>as an </a:t>
            </a:r>
            <a:r>
              <a:rPr sz="1100" spc="-5" dirty="0">
                <a:latin typeface="Calibri"/>
                <a:cs typeface="Calibri"/>
              </a:rPr>
              <a:t>above average  </a:t>
            </a:r>
            <a:r>
              <a:rPr sz="1100" dirty="0">
                <a:latin typeface="Calibri"/>
                <a:cs typeface="Calibri"/>
              </a:rPr>
              <a:t>score. </a:t>
            </a:r>
            <a:r>
              <a:rPr sz="1100" spc="-5" dirty="0">
                <a:latin typeface="Calibri"/>
                <a:cs typeface="Calibri"/>
              </a:rPr>
              <a:t>However,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average f1-score doesn’t depict </a:t>
            </a:r>
            <a:r>
              <a:rPr sz="1100" dirty="0">
                <a:latin typeface="Calibri"/>
                <a:cs typeface="Calibri"/>
              </a:rPr>
              <a:t>the true picture of the </a:t>
            </a:r>
            <a:r>
              <a:rPr sz="1100" spc="-5" dirty="0">
                <a:latin typeface="Calibri"/>
                <a:cs typeface="Calibri"/>
              </a:rPr>
              <a:t>models accuracy because of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different precision </a:t>
            </a:r>
            <a:r>
              <a:rPr sz="1100" dirty="0">
                <a:latin typeface="Calibri"/>
                <a:cs typeface="Calibri"/>
              </a:rPr>
              <a:t>and recall of the model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spc="-10" dirty="0">
                <a:latin typeface="Calibri"/>
                <a:cs typeface="Calibri"/>
              </a:rPr>
              <a:t>both </a:t>
            </a:r>
            <a:r>
              <a:rPr sz="1100" dirty="0">
                <a:latin typeface="Calibri"/>
                <a:cs typeface="Calibri"/>
              </a:rPr>
              <a:t>the elements of the </a:t>
            </a:r>
            <a:r>
              <a:rPr sz="1100" spc="-5" dirty="0">
                <a:latin typeface="Calibri"/>
                <a:cs typeface="Calibri"/>
              </a:rPr>
              <a:t>target variable. Hence, </a:t>
            </a:r>
            <a:r>
              <a:rPr sz="1100" dirty="0">
                <a:latin typeface="Calibri"/>
                <a:cs typeface="Calibri"/>
              </a:rPr>
              <a:t>it is  biased more towards the precision and recall of </a:t>
            </a:r>
            <a:r>
              <a:rPr sz="1100" spc="-5" dirty="0">
                <a:latin typeface="Calibri"/>
                <a:cs typeface="Calibri"/>
              </a:rPr>
              <a:t>Property Damage due </a:t>
            </a:r>
            <a:r>
              <a:rPr sz="1100" dirty="0">
                <a:latin typeface="Calibri"/>
                <a:cs typeface="Calibri"/>
              </a:rPr>
              <a:t>to its </a:t>
            </a:r>
            <a:r>
              <a:rPr sz="1100" spc="-5" dirty="0">
                <a:latin typeface="Calibri"/>
                <a:cs typeface="Calibri"/>
              </a:rPr>
              <a:t>weightage </a:t>
            </a:r>
            <a:r>
              <a:rPr sz="1100" dirty="0">
                <a:latin typeface="Calibri"/>
                <a:cs typeface="Calibri"/>
              </a:rPr>
              <a:t>in the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2810" cy="655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lvl="1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Precision</a:t>
            </a:r>
            <a:endParaRPr sz="1300">
              <a:latin typeface="Cambria"/>
              <a:cs typeface="Cambria"/>
            </a:endParaRPr>
          </a:p>
          <a:p>
            <a:pPr marL="12700" marR="5715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refers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percentage </a:t>
            </a:r>
            <a:r>
              <a:rPr sz="1100" dirty="0">
                <a:latin typeface="Calibri"/>
                <a:cs typeface="Calibri"/>
              </a:rPr>
              <a:t>of results </a:t>
            </a:r>
            <a:r>
              <a:rPr sz="1100" spc="-5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relevant,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simpler terms </a:t>
            </a:r>
            <a:r>
              <a:rPr sz="1100" dirty="0">
                <a:latin typeface="Calibri"/>
                <a:cs typeface="Calibri"/>
              </a:rPr>
              <a:t>it can </a:t>
            </a:r>
            <a:r>
              <a:rPr sz="1100" spc="-5" dirty="0">
                <a:latin typeface="Calibri"/>
                <a:cs typeface="Calibri"/>
              </a:rPr>
              <a:t>be seen 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how </a:t>
            </a:r>
            <a:r>
              <a:rPr sz="1100" dirty="0">
                <a:latin typeface="Calibri"/>
                <a:cs typeface="Calibri"/>
              </a:rPr>
              <a:t>many of the </a:t>
            </a:r>
            <a:r>
              <a:rPr sz="1100" spc="-5" dirty="0">
                <a:latin typeface="Calibri"/>
                <a:cs typeface="Calibri"/>
              </a:rPr>
              <a:t>selected </a:t>
            </a:r>
            <a:r>
              <a:rPr sz="1100" dirty="0">
                <a:latin typeface="Calibri"/>
                <a:cs typeface="Calibri"/>
              </a:rPr>
              <a:t>items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model are </a:t>
            </a:r>
            <a:r>
              <a:rPr sz="1100" spc="-5" dirty="0">
                <a:latin typeface="Calibri"/>
                <a:cs typeface="Calibri"/>
              </a:rPr>
              <a:t>relevant. Mathematically,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calculated </a:t>
            </a:r>
            <a:r>
              <a:rPr sz="1100" spc="-10" dirty="0">
                <a:latin typeface="Calibri"/>
                <a:cs typeface="Calibri"/>
              </a:rPr>
              <a:t>by  </a:t>
            </a:r>
            <a:r>
              <a:rPr sz="1100" spc="-5" dirty="0">
                <a:latin typeface="Calibri"/>
                <a:cs typeface="Calibri"/>
              </a:rPr>
              <a:t>dividing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positives by true positive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false positive. The highest </a:t>
            </a: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for Property Damage </a:t>
            </a:r>
            <a:r>
              <a:rPr sz="1100" spc="-10" dirty="0">
                <a:latin typeface="Calibri"/>
                <a:cs typeface="Calibri"/>
              </a:rPr>
              <a:t>is  </a:t>
            </a:r>
            <a:r>
              <a:rPr sz="1100" spc="-5" dirty="0">
                <a:latin typeface="Calibri"/>
                <a:cs typeface="Calibri"/>
              </a:rPr>
              <a:t>for Logistic Regression, whereas for Injury </a:t>
            </a:r>
            <a:r>
              <a:rPr sz="1100" dirty="0">
                <a:latin typeface="Calibri"/>
                <a:cs typeface="Calibri"/>
              </a:rPr>
              <a:t>it is the Decision </a:t>
            </a:r>
            <a:r>
              <a:rPr sz="1100" spc="-5" dirty="0">
                <a:latin typeface="Calibri"/>
                <a:cs typeface="Calibri"/>
              </a:rPr>
              <a:t>Tree. The Precision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calculated individually  </a:t>
            </a:r>
            <a:r>
              <a:rPr sz="1100" dirty="0">
                <a:latin typeface="Calibri"/>
                <a:cs typeface="Calibri"/>
              </a:rPr>
              <a:t>above in order to </a:t>
            </a:r>
            <a:r>
              <a:rPr sz="1100" spc="-5" dirty="0">
                <a:latin typeface="Calibri"/>
                <a:cs typeface="Calibri"/>
              </a:rPr>
              <a:t>understand </a:t>
            </a:r>
            <a:r>
              <a:rPr sz="1100" dirty="0">
                <a:latin typeface="Calibri"/>
                <a:cs typeface="Calibri"/>
              </a:rPr>
              <a:t>how </a:t>
            </a:r>
            <a:r>
              <a:rPr sz="1100" spc="-5" dirty="0">
                <a:latin typeface="Calibri"/>
                <a:cs typeface="Calibri"/>
              </a:rPr>
              <a:t>accurate </a:t>
            </a:r>
            <a:r>
              <a:rPr sz="1100" dirty="0">
                <a:latin typeface="Calibri"/>
                <a:cs typeface="Calibri"/>
              </a:rPr>
              <a:t>the model is at predicting </a:t>
            </a:r>
            <a:r>
              <a:rPr sz="1100" spc="-5" dirty="0">
                <a:latin typeface="Calibri"/>
                <a:cs typeface="Calibri"/>
              </a:rPr>
              <a:t>Property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 </a:t>
            </a:r>
            <a:r>
              <a:rPr sz="1100" dirty="0">
                <a:latin typeface="Calibri"/>
                <a:cs typeface="Calibri"/>
              </a:rPr>
              <a:t>individually. For the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precision </a:t>
            </a:r>
            <a:r>
              <a:rPr sz="1100" dirty="0">
                <a:latin typeface="Calibri"/>
                <a:cs typeface="Calibri"/>
              </a:rPr>
              <a:t>of 0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0.64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0.44 which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fairly good.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Logistic Regression model, for </a:t>
            </a:r>
            <a:r>
              <a:rPr sz="1100" dirty="0">
                <a:latin typeface="Calibri"/>
                <a:cs typeface="Calibri"/>
              </a:rPr>
              <a:t>0 it is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0.72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it is </a:t>
            </a:r>
            <a:r>
              <a:rPr sz="1100" spc="-5" dirty="0">
                <a:latin typeface="Calibri"/>
                <a:cs typeface="Calibri"/>
              </a:rPr>
              <a:t>0.35. Lastly, for the </a:t>
            </a:r>
            <a:r>
              <a:rPr sz="1100" dirty="0">
                <a:latin typeface="Calibri"/>
                <a:cs typeface="Calibri"/>
              </a:rPr>
              <a:t>k-Nearest Neighbor at  0 it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0.93, </a:t>
            </a:r>
            <a:r>
              <a:rPr sz="1100" dirty="0">
                <a:latin typeface="Calibri"/>
                <a:cs typeface="Calibri"/>
              </a:rPr>
              <a:t>which is </a:t>
            </a:r>
            <a:r>
              <a:rPr sz="1100" spc="-5" dirty="0">
                <a:latin typeface="Calibri"/>
                <a:cs typeface="Calibri"/>
              </a:rPr>
              <a:t>highly accurate, however for </a:t>
            </a:r>
            <a:r>
              <a:rPr sz="1100" dirty="0">
                <a:latin typeface="Calibri"/>
                <a:cs typeface="Calibri"/>
              </a:rPr>
              <a:t>1 it is </a:t>
            </a:r>
            <a:r>
              <a:rPr sz="1100" spc="-5" dirty="0">
                <a:latin typeface="Calibri"/>
                <a:cs typeface="Calibri"/>
              </a:rPr>
              <a:t>0.08, extremely low.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terms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precision, </a:t>
            </a:r>
            <a:r>
              <a:rPr sz="1100" dirty="0">
                <a:latin typeface="Calibri"/>
                <a:cs typeface="Calibri"/>
              </a:rPr>
              <a:t>the  best </a:t>
            </a:r>
            <a:r>
              <a:rPr sz="1100" spc="-5" dirty="0">
                <a:latin typeface="Calibri"/>
                <a:cs typeface="Calibri"/>
              </a:rPr>
              <a:t>performing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the decision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tree.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alibri"/>
              <a:cs typeface="Calibri"/>
            </a:endParaRPr>
          </a:p>
          <a:p>
            <a:pPr marL="281305" lvl="1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3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Recall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5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Recall </a:t>
            </a:r>
            <a:r>
              <a:rPr sz="1100" spc="-5" dirty="0">
                <a:latin typeface="Calibri"/>
                <a:cs typeface="Calibri"/>
              </a:rPr>
              <a:t>refers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percentage </a:t>
            </a:r>
            <a:r>
              <a:rPr sz="1100" dirty="0">
                <a:latin typeface="Calibri"/>
                <a:cs typeface="Calibri"/>
              </a:rPr>
              <a:t>of total </a:t>
            </a:r>
            <a:r>
              <a:rPr sz="1100" spc="-5" dirty="0">
                <a:latin typeface="Calibri"/>
                <a:cs typeface="Calibri"/>
              </a:rPr>
              <a:t>relevant results correctly classified by the algorithm. </a:t>
            </a:r>
            <a:r>
              <a:rPr sz="1100" dirty="0">
                <a:latin typeface="Calibri"/>
                <a:cs typeface="Calibri"/>
              </a:rPr>
              <a:t>In  </a:t>
            </a:r>
            <a:r>
              <a:rPr sz="1100" spc="-5" dirty="0">
                <a:latin typeface="Calibri"/>
                <a:cs typeface="Calibri"/>
              </a:rPr>
              <a:t>simpler terms, </a:t>
            </a:r>
            <a:r>
              <a:rPr sz="1100" dirty="0">
                <a:latin typeface="Calibri"/>
                <a:cs typeface="Calibri"/>
              </a:rPr>
              <a:t>it tells </a:t>
            </a:r>
            <a:r>
              <a:rPr sz="1100" spc="-5" dirty="0">
                <a:latin typeface="Calibri"/>
                <a:cs typeface="Calibri"/>
              </a:rPr>
              <a:t>how </a:t>
            </a:r>
            <a:r>
              <a:rPr sz="1100" dirty="0">
                <a:latin typeface="Calibri"/>
                <a:cs typeface="Calibri"/>
              </a:rPr>
              <a:t>many </a:t>
            </a:r>
            <a:r>
              <a:rPr sz="1100" spc="-5" dirty="0">
                <a:latin typeface="Calibri"/>
                <a:cs typeface="Calibri"/>
              </a:rPr>
              <a:t>relevant items were selected. </a:t>
            </a:r>
            <a:r>
              <a:rPr sz="1100" dirty="0">
                <a:latin typeface="Calibri"/>
                <a:cs typeface="Calibri"/>
              </a:rPr>
              <a:t>It is calculated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spc="-5" dirty="0">
                <a:latin typeface="Calibri"/>
                <a:cs typeface="Calibri"/>
              </a:rPr>
              <a:t>dividing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positives  by </a:t>
            </a:r>
            <a:r>
              <a:rPr sz="1100" dirty="0">
                <a:latin typeface="Calibri"/>
                <a:cs typeface="Calibri"/>
              </a:rPr>
              <a:t>true </a:t>
            </a:r>
            <a:r>
              <a:rPr sz="1100" spc="-5" dirty="0">
                <a:latin typeface="Calibri"/>
                <a:cs typeface="Calibri"/>
              </a:rPr>
              <a:t>positive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false </a:t>
            </a:r>
            <a:r>
              <a:rPr sz="1100" dirty="0">
                <a:latin typeface="Calibri"/>
                <a:cs typeface="Calibri"/>
              </a:rPr>
              <a:t>negative. </a:t>
            </a:r>
            <a:r>
              <a:rPr sz="1100" spc="-5" dirty="0">
                <a:latin typeface="Calibri"/>
                <a:cs typeface="Calibri"/>
              </a:rPr>
              <a:t>The highest precision for </a:t>
            </a:r>
            <a:r>
              <a:rPr sz="1100" dirty="0">
                <a:latin typeface="Calibri"/>
                <a:cs typeface="Calibri"/>
              </a:rPr>
              <a:t>0 is when </a:t>
            </a:r>
            <a:r>
              <a:rPr sz="1100" spc="-5" dirty="0">
                <a:latin typeface="Calibri"/>
                <a:cs typeface="Calibri"/>
              </a:rPr>
              <a:t>using the </a:t>
            </a:r>
            <a:r>
              <a:rPr sz="1100" dirty="0">
                <a:latin typeface="Calibri"/>
                <a:cs typeface="Calibri"/>
              </a:rPr>
              <a:t>k-Nearest </a:t>
            </a:r>
            <a:r>
              <a:rPr sz="1100" spc="-5" dirty="0">
                <a:latin typeface="Calibri"/>
                <a:cs typeface="Calibri"/>
              </a:rPr>
              <a:t>Neighbor  model </a:t>
            </a:r>
            <a:r>
              <a:rPr sz="110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0.70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1 it is the 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at </a:t>
            </a:r>
            <a:r>
              <a:rPr sz="1100" spc="-5" dirty="0">
                <a:latin typeface="Calibri"/>
                <a:cs typeface="Calibri"/>
              </a:rPr>
              <a:t>0.41. The recall for </a:t>
            </a:r>
            <a:r>
              <a:rPr sz="1100" dirty="0">
                <a:latin typeface="Calibri"/>
                <a:cs typeface="Calibri"/>
              </a:rPr>
              <a:t>both </a:t>
            </a:r>
            <a:r>
              <a:rPr sz="1100" spc="-5" dirty="0">
                <a:latin typeface="Calibri"/>
                <a:cs typeface="Calibri"/>
              </a:rPr>
              <a:t>Property Damage 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</a:t>
            </a:r>
            <a:r>
              <a:rPr sz="1100" dirty="0">
                <a:latin typeface="Calibri"/>
                <a:cs typeface="Calibri"/>
              </a:rPr>
              <a:t>is almost </a:t>
            </a:r>
            <a:r>
              <a:rPr sz="1100" spc="-5" dirty="0">
                <a:latin typeface="Calibri"/>
                <a:cs typeface="Calibri"/>
              </a:rPr>
              <a:t>identical for </a:t>
            </a:r>
            <a:r>
              <a:rPr sz="1100" dirty="0">
                <a:latin typeface="Calibri"/>
                <a:cs typeface="Calibri"/>
              </a:rPr>
              <a:t>the Decision </a:t>
            </a:r>
            <a:r>
              <a:rPr sz="1100" spc="-5" dirty="0">
                <a:latin typeface="Calibri"/>
                <a:cs typeface="Calibri"/>
              </a:rPr>
              <a:t>Tree and </a:t>
            </a:r>
            <a:r>
              <a:rPr sz="1100" dirty="0">
                <a:latin typeface="Calibri"/>
                <a:cs typeface="Calibri"/>
              </a:rPr>
              <a:t>k-Nearest </a:t>
            </a:r>
            <a:r>
              <a:rPr sz="1100" spc="-5" dirty="0">
                <a:latin typeface="Calibri"/>
                <a:cs typeface="Calibri"/>
              </a:rPr>
              <a:t>Neighbor model.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Logistic  </a:t>
            </a:r>
            <a:r>
              <a:rPr sz="1100" dirty="0">
                <a:latin typeface="Calibri"/>
                <a:cs typeface="Calibri"/>
              </a:rPr>
              <a:t>Regression, the recall </a:t>
            </a:r>
            <a:r>
              <a:rPr sz="1100" spc="-5" dirty="0">
                <a:latin typeface="Calibri"/>
                <a:cs typeface="Calibri"/>
              </a:rPr>
              <a:t>for Property Damage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0.67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for Injury </a:t>
            </a:r>
            <a:r>
              <a:rPr sz="1100" dirty="0">
                <a:latin typeface="Calibri"/>
                <a:cs typeface="Calibri"/>
              </a:rPr>
              <a:t>it is 0.41.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recall </a:t>
            </a:r>
            <a:r>
              <a:rPr sz="1100" spc="-5" dirty="0">
                <a:latin typeface="Calibri"/>
                <a:cs typeface="Calibri"/>
              </a:rPr>
              <a:t>for Property  Damage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Injury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5" dirty="0">
                <a:latin typeface="Calibri"/>
                <a:cs typeface="Calibri"/>
              </a:rPr>
              <a:t>most </a:t>
            </a:r>
            <a:r>
              <a:rPr sz="1100" dirty="0">
                <a:latin typeface="Calibri"/>
                <a:cs typeface="Calibri"/>
              </a:rPr>
              <a:t>balanced in </a:t>
            </a:r>
            <a:r>
              <a:rPr sz="1100" spc="-5" dirty="0">
                <a:latin typeface="Calibri"/>
                <a:cs typeface="Calibri"/>
              </a:rPr>
              <a:t>terms of being </a:t>
            </a:r>
            <a:r>
              <a:rPr sz="1100" dirty="0">
                <a:latin typeface="Calibri"/>
                <a:cs typeface="Calibri"/>
              </a:rPr>
              <a:t>good </a:t>
            </a:r>
            <a:r>
              <a:rPr sz="1100" spc="-5" dirty="0">
                <a:latin typeface="Calibri"/>
                <a:cs typeface="Calibri"/>
              </a:rPr>
              <a:t>for both </a:t>
            </a:r>
            <a:r>
              <a:rPr sz="1100" dirty="0">
                <a:latin typeface="Calibri"/>
                <a:cs typeface="Calibri"/>
              </a:rPr>
              <a:t>the outputs of 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896606"/>
            <a:ext cx="5969635" cy="95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Conclusion</a:t>
            </a:r>
            <a:endParaRPr sz="1400">
              <a:latin typeface="Cambria"/>
              <a:cs typeface="Cambria"/>
            </a:endParaRPr>
          </a:p>
          <a:p>
            <a:pPr marL="12700" marR="5080" indent="456565">
              <a:lnSpc>
                <a:spcPct val="203600"/>
              </a:lnSpc>
              <a:spcBef>
                <a:spcPts val="244"/>
              </a:spcBef>
            </a:pP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comparing </a:t>
            </a:r>
            <a:r>
              <a:rPr sz="1100" dirty="0">
                <a:latin typeface="Calibri"/>
                <a:cs typeface="Calibri"/>
              </a:rPr>
              <a:t>all the models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5" dirty="0">
                <a:latin typeface="Calibri"/>
                <a:cs typeface="Calibri"/>
              </a:rPr>
              <a:t>f1-scores, </a:t>
            </a:r>
            <a:r>
              <a:rPr sz="1100" dirty="0">
                <a:latin typeface="Calibri"/>
                <a:cs typeface="Calibri"/>
              </a:rPr>
              <a:t>Precision and </a:t>
            </a:r>
            <a:r>
              <a:rPr sz="1100" spc="-5" dirty="0">
                <a:latin typeface="Calibri"/>
                <a:cs typeface="Calibri"/>
              </a:rPr>
              <a:t>Recall, </a:t>
            </a:r>
            <a:r>
              <a:rPr sz="1100" dirty="0">
                <a:latin typeface="Calibri"/>
                <a:cs typeface="Calibri"/>
              </a:rPr>
              <a:t>we can have a </a:t>
            </a:r>
            <a:r>
              <a:rPr sz="1100" spc="-5" dirty="0">
                <a:latin typeface="Calibri"/>
                <a:cs typeface="Calibri"/>
              </a:rPr>
              <a:t>clearer  </a:t>
            </a:r>
            <a:r>
              <a:rPr sz="1100" dirty="0">
                <a:latin typeface="Calibri"/>
                <a:cs typeface="Calibri"/>
              </a:rPr>
              <a:t>picture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terms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accuracy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individually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whole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well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perform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1540" cy="525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each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output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target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variable.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When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comparing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scores,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f1-score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7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highest for k-Nearest </a:t>
            </a:r>
            <a:r>
              <a:rPr sz="1100" dirty="0">
                <a:latin typeface="Calibri"/>
                <a:cs typeface="Calibri"/>
              </a:rPr>
              <a:t>Neighbor at 0.75. </a:t>
            </a:r>
            <a:r>
              <a:rPr sz="1100" spc="-5" dirty="0">
                <a:latin typeface="Calibri"/>
                <a:cs typeface="Calibri"/>
              </a:rPr>
              <a:t>However, later </a:t>
            </a:r>
            <a:r>
              <a:rPr sz="1100" dirty="0">
                <a:latin typeface="Calibri"/>
                <a:cs typeface="Calibri"/>
              </a:rPr>
              <a:t>when we </a:t>
            </a:r>
            <a:r>
              <a:rPr sz="1100" spc="-5" dirty="0">
                <a:latin typeface="Calibri"/>
                <a:cs typeface="Calibri"/>
              </a:rPr>
              <a:t>compare </a:t>
            </a:r>
            <a:r>
              <a:rPr sz="1100" dirty="0">
                <a:latin typeface="Calibri"/>
                <a:cs typeface="Calibri"/>
              </a:rPr>
              <a:t>the precision and recall </a:t>
            </a:r>
            <a:r>
              <a:rPr sz="1100" spc="-5" dirty="0">
                <a:latin typeface="Calibri"/>
                <a:cs typeface="Calibri"/>
              </a:rPr>
              <a:t>for  </a:t>
            </a:r>
            <a:r>
              <a:rPr sz="1100" dirty="0">
                <a:latin typeface="Calibri"/>
                <a:cs typeface="Calibri"/>
              </a:rPr>
              <a:t>each of the model, </a:t>
            </a:r>
            <a:r>
              <a:rPr sz="1100" spc="-5" dirty="0">
                <a:latin typeface="Calibri"/>
                <a:cs typeface="Calibri"/>
              </a:rPr>
              <a:t>we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see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the k-Nearest Neighbor </a:t>
            </a:r>
            <a:r>
              <a:rPr sz="1100" dirty="0">
                <a:latin typeface="Calibri"/>
                <a:cs typeface="Calibri"/>
              </a:rPr>
              <a:t>model performs </a:t>
            </a:r>
            <a:r>
              <a:rPr sz="1100" spc="-5" dirty="0">
                <a:latin typeface="Calibri"/>
                <a:cs typeface="Calibri"/>
              </a:rPr>
              <a:t>poorly </a:t>
            </a:r>
            <a:r>
              <a:rPr sz="1100" dirty="0">
                <a:latin typeface="Calibri"/>
                <a:cs typeface="Calibri"/>
              </a:rPr>
              <a:t>in the precision of 1  at </a:t>
            </a:r>
            <a:r>
              <a:rPr sz="1100" spc="-5" dirty="0">
                <a:latin typeface="Calibri"/>
                <a:cs typeface="Calibri"/>
              </a:rPr>
              <a:t>0.08. The </a:t>
            </a:r>
            <a:r>
              <a:rPr sz="1100" dirty="0">
                <a:latin typeface="Calibri"/>
                <a:cs typeface="Calibri"/>
              </a:rPr>
              <a:t>variance is </a:t>
            </a:r>
            <a:r>
              <a:rPr sz="1100" spc="-5" dirty="0">
                <a:latin typeface="Calibri"/>
                <a:cs typeface="Calibri"/>
              </a:rPr>
              <a:t>too high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model to be selected </a:t>
            </a:r>
            <a:r>
              <a:rPr sz="1100" dirty="0">
                <a:latin typeface="Calibri"/>
                <a:cs typeface="Calibri"/>
              </a:rPr>
              <a:t>as a </a:t>
            </a:r>
            <a:r>
              <a:rPr sz="1100" spc="-5" dirty="0">
                <a:latin typeface="Calibri"/>
                <a:cs typeface="Calibri"/>
              </a:rPr>
              <a:t>viable option. </a:t>
            </a:r>
            <a:r>
              <a:rPr sz="1100" dirty="0">
                <a:latin typeface="Calibri"/>
                <a:cs typeface="Calibri"/>
              </a:rPr>
              <a:t>When looking at </a:t>
            </a:r>
            <a:r>
              <a:rPr sz="1100" spc="-5" dirty="0">
                <a:latin typeface="Calibri"/>
                <a:cs typeface="Calibri"/>
              </a:rPr>
              <a:t>the  </a:t>
            </a:r>
            <a:r>
              <a:rPr sz="1100" dirty="0">
                <a:latin typeface="Calibri"/>
                <a:cs typeface="Calibri"/>
              </a:rPr>
              <a:t>other </a:t>
            </a:r>
            <a:r>
              <a:rPr sz="1100" spc="-5" dirty="0">
                <a:latin typeface="Calibri"/>
                <a:cs typeface="Calibri"/>
              </a:rPr>
              <a:t>two </a:t>
            </a:r>
            <a:r>
              <a:rPr sz="1100" dirty="0">
                <a:latin typeface="Calibri"/>
                <a:cs typeface="Calibri"/>
              </a:rPr>
              <a:t>models, we </a:t>
            </a:r>
            <a:r>
              <a:rPr sz="1100" spc="-5" dirty="0">
                <a:latin typeface="Calibri"/>
                <a:cs typeface="Calibri"/>
              </a:rPr>
              <a:t>can see </a:t>
            </a:r>
            <a:r>
              <a:rPr sz="1100" dirty="0">
                <a:latin typeface="Calibri"/>
                <a:cs typeface="Calibri"/>
              </a:rPr>
              <a:t>that the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has a </a:t>
            </a:r>
            <a:r>
              <a:rPr sz="1100" spc="-5" dirty="0">
                <a:latin typeface="Calibri"/>
                <a:cs typeface="Calibri"/>
              </a:rPr>
              <a:t>more balanced </a:t>
            </a:r>
            <a:r>
              <a:rPr sz="1100" dirty="0">
                <a:latin typeface="Calibri"/>
                <a:cs typeface="Calibri"/>
              </a:rPr>
              <a:t>precision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0 and 1.  Whereas, the Logistic Regression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more </a:t>
            </a:r>
            <a:r>
              <a:rPr sz="1100" dirty="0">
                <a:latin typeface="Calibri"/>
                <a:cs typeface="Calibri"/>
              </a:rPr>
              <a:t>balanced </a:t>
            </a:r>
            <a:r>
              <a:rPr sz="1100" spc="-5" dirty="0">
                <a:latin typeface="Calibri"/>
                <a:cs typeface="Calibri"/>
              </a:rPr>
              <a:t>when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comes </a:t>
            </a:r>
            <a:r>
              <a:rPr sz="1100" dirty="0">
                <a:latin typeface="Calibri"/>
                <a:cs typeface="Calibri"/>
              </a:rPr>
              <a:t>to recall of 0 and 1. </a:t>
            </a:r>
            <a:r>
              <a:rPr sz="1100" spc="-5" dirty="0">
                <a:latin typeface="Calibri"/>
                <a:cs typeface="Calibri"/>
              </a:rPr>
              <a:t>Furthermore, </a:t>
            </a:r>
            <a:r>
              <a:rPr sz="1100" dirty="0">
                <a:latin typeface="Calibri"/>
                <a:cs typeface="Calibri"/>
              </a:rPr>
              <a:t>the  average </a:t>
            </a:r>
            <a:r>
              <a:rPr sz="1100" spc="-5" dirty="0">
                <a:latin typeface="Calibri"/>
                <a:cs typeface="Calibri"/>
              </a:rPr>
              <a:t>f1-score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two </a:t>
            </a:r>
            <a:r>
              <a:rPr sz="1100" dirty="0">
                <a:latin typeface="Calibri"/>
                <a:cs typeface="Calibri"/>
              </a:rPr>
              <a:t>models </a:t>
            </a:r>
            <a:r>
              <a:rPr sz="1100" spc="-5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very </a:t>
            </a:r>
            <a:r>
              <a:rPr sz="1100" spc="-5" dirty="0">
                <a:latin typeface="Calibri"/>
                <a:cs typeface="Calibri"/>
              </a:rPr>
              <a:t>close </a:t>
            </a:r>
            <a:r>
              <a:rPr sz="1100" spc="-10" dirty="0">
                <a:latin typeface="Calibri"/>
                <a:cs typeface="Calibri"/>
              </a:rPr>
              <a:t>but </a:t>
            </a:r>
            <a:r>
              <a:rPr sz="1100" spc="-5" dirty="0">
                <a:latin typeface="Calibri"/>
                <a:cs typeface="Calibri"/>
              </a:rPr>
              <a:t>for the </a:t>
            </a:r>
            <a:r>
              <a:rPr sz="1100" dirty="0">
                <a:latin typeface="Calibri"/>
                <a:cs typeface="Calibri"/>
              </a:rPr>
              <a:t>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higher by 0.04. </a:t>
            </a:r>
            <a:r>
              <a:rPr sz="1100" dirty="0">
                <a:latin typeface="Calibri"/>
                <a:cs typeface="Calibri"/>
              </a:rPr>
              <a:t>It  can </a:t>
            </a:r>
            <a:r>
              <a:rPr sz="1100" spc="-5" dirty="0">
                <a:latin typeface="Calibri"/>
                <a:cs typeface="Calibri"/>
              </a:rPr>
              <a:t>be concluded that </a:t>
            </a:r>
            <a:r>
              <a:rPr sz="1100" dirty="0">
                <a:latin typeface="Calibri"/>
                <a:cs typeface="Calibri"/>
              </a:rPr>
              <a:t>the both the models can </a:t>
            </a:r>
            <a:r>
              <a:rPr sz="1100" spc="-5" dirty="0">
                <a:latin typeface="Calibri"/>
                <a:cs typeface="Calibri"/>
              </a:rPr>
              <a:t>be used side by side 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best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 marL="12700" marR="6350" indent="456565" algn="just">
              <a:lnSpc>
                <a:spcPct val="203600"/>
              </a:lnSpc>
              <a:spcBef>
                <a:spcPts val="985"/>
              </a:spcBef>
            </a:pP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retrospect,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comparing </a:t>
            </a:r>
            <a:r>
              <a:rPr sz="1100" dirty="0">
                <a:latin typeface="Calibri"/>
                <a:cs typeface="Calibri"/>
              </a:rPr>
              <a:t>these </a:t>
            </a:r>
            <a:r>
              <a:rPr sz="1100" spc="-5" dirty="0">
                <a:latin typeface="Calibri"/>
                <a:cs typeface="Calibri"/>
              </a:rPr>
              <a:t>scores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benchmarks within the </a:t>
            </a:r>
            <a:r>
              <a:rPr sz="1100" spc="-5" dirty="0">
                <a:latin typeface="Calibri"/>
                <a:cs typeface="Calibri"/>
              </a:rPr>
              <a:t>industry, </a:t>
            </a:r>
            <a:r>
              <a:rPr sz="1100" dirty="0">
                <a:latin typeface="Calibri"/>
                <a:cs typeface="Calibri"/>
              </a:rPr>
              <a:t>it can </a:t>
            </a:r>
            <a:r>
              <a:rPr sz="1100" spc="-5" dirty="0">
                <a:latin typeface="Calibri"/>
                <a:cs typeface="Calibri"/>
              </a:rPr>
              <a:t>be  seen </a:t>
            </a:r>
            <a:r>
              <a:rPr sz="1100" dirty="0">
                <a:latin typeface="Calibri"/>
                <a:cs typeface="Calibri"/>
              </a:rPr>
              <a:t>that they </a:t>
            </a:r>
            <a:r>
              <a:rPr sz="1100" spc="-5" dirty="0">
                <a:latin typeface="Calibri"/>
                <a:cs typeface="Calibri"/>
              </a:rPr>
              <a:t>perform well but </a:t>
            </a:r>
            <a:r>
              <a:rPr sz="1100" spc="5" dirty="0">
                <a:latin typeface="Calibri"/>
                <a:cs typeface="Calibri"/>
              </a:rPr>
              <a:t>not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good </a:t>
            </a:r>
            <a:r>
              <a:rPr sz="1100" dirty="0">
                <a:latin typeface="Calibri"/>
                <a:cs typeface="Calibri"/>
              </a:rPr>
              <a:t>as the benchmarks. </a:t>
            </a:r>
            <a:r>
              <a:rPr sz="1100" spc="-5" dirty="0">
                <a:latin typeface="Calibri"/>
                <a:cs typeface="Calibri"/>
              </a:rPr>
              <a:t>These models </a:t>
            </a:r>
            <a:r>
              <a:rPr sz="1100" dirty="0">
                <a:latin typeface="Calibri"/>
                <a:cs typeface="Calibri"/>
              </a:rPr>
              <a:t>could </a:t>
            </a:r>
            <a:r>
              <a:rPr sz="1100" spc="-5" dirty="0">
                <a:latin typeface="Calibri"/>
                <a:cs typeface="Calibri"/>
              </a:rPr>
              <a:t>have performed  </a:t>
            </a:r>
            <a:r>
              <a:rPr sz="1100" dirty="0">
                <a:latin typeface="Calibri"/>
                <a:cs typeface="Calibri"/>
              </a:rPr>
              <a:t>better if a </a:t>
            </a:r>
            <a:r>
              <a:rPr sz="1100" spc="-5" dirty="0">
                <a:latin typeface="Calibri"/>
                <a:cs typeface="Calibri"/>
              </a:rPr>
              <a:t>few </a:t>
            </a:r>
            <a:r>
              <a:rPr sz="1100" dirty="0">
                <a:latin typeface="Calibri"/>
                <a:cs typeface="Calibri"/>
              </a:rPr>
              <a:t>more </a:t>
            </a:r>
            <a:r>
              <a:rPr sz="1100" spc="-5" dirty="0">
                <a:latin typeface="Calibri"/>
                <a:cs typeface="Calibri"/>
              </a:rPr>
              <a:t>things </a:t>
            </a:r>
            <a:r>
              <a:rPr sz="1100" dirty="0">
                <a:latin typeface="Calibri"/>
                <a:cs typeface="Calibri"/>
              </a:rPr>
              <a:t>were </a:t>
            </a:r>
            <a:r>
              <a:rPr sz="1100" spc="-5" dirty="0">
                <a:latin typeface="Calibri"/>
                <a:cs typeface="Calibri"/>
              </a:rPr>
              <a:t>present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possible.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 balanced </a:t>
            </a:r>
            <a:r>
              <a:rPr sz="1100" spc="-5" dirty="0">
                <a:latin typeface="Calibri"/>
                <a:cs typeface="Calibri"/>
              </a:rPr>
              <a:t>dataset for the </a:t>
            </a:r>
            <a:r>
              <a:rPr sz="1100" dirty="0">
                <a:latin typeface="Calibri"/>
                <a:cs typeface="Calibri"/>
              </a:rPr>
              <a:t>target variable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More instances recorded of </a:t>
            </a:r>
            <a:r>
              <a:rPr sz="1100" dirty="0">
                <a:latin typeface="Calibri"/>
                <a:cs typeface="Calibri"/>
              </a:rPr>
              <a:t>all the accidents </a:t>
            </a:r>
            <a:r>
              <a:rPr sz="1100" spc="-5" dirty="0">
                <a:latin typeface="Calibri"/>
                <a:cs typeface="Calibri"/>
              </a:rPr>
              <a:t>taken place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Less missing values within </a:t>
            </a:r>
            <a:r>
              <a:rPr sz="1100" spc="-5" dirty="0">
                <a:latin typeface="Calibri"/>
                <a:cs typeface="Calibri"/>
              </a:rPr>
              <a:t>the dataset for variables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Speeding </a:t>
            </a:r>
            <a:r>
              <a:rPr sz="1100" dirty="0">
                <a:latin typeface="Calibri"/>
                <a:cs typeface="Calibri"/>
              </a:rPr>
              <a:t>and Under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influence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More factors,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precautionary </a:t>
            </a:r>
            <a:r>
              <a:rPr sz="1100" dirty="0">
                <a:latin typeface="Calibri"/>
                <a:cs typeface="Calibri"/>
              </a:rPr>
              <a:t>measures </a:t>
            </a:r>
            <a:r>
              <a:rPr sz="1100" spc="-5" dirty="0">
                <a:latin typeface="Calibri"/>
                <a:cs typeface="Calibri"/>
              </a:rPr>
              <a:t>taken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driving,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596253"/>
            <a:ext cx="59702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Recommendations</a:t>
            </a:r>
            <a:endParaRPr sz="14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500"/>
              </a:lnSpc>
              <a:spcBef>
                <a:spcPts val="250"/>
              </a:spcBef>
            </a:pPr>
            <a:r>
              <a:rPr sz="1100" dirty="0">
                <a:latin typeface="Calibri"/>
                <a:cs typeface="Calibri"/>
              </a:rPr>
              <a:t>After assessing </a:t>
            </a:r>
            <a:r>
              <a:rPr sz="1100" spc="-5" dirty="0">
                <a:latin typeface="Calibri"/>
                <a:cs typeface="Calibri"/>
              </a:rPr>
              <a:t>the data </a:t>
            </a:r>
            <a:r>
              <a:rPr sz="1100" dirty="0">
                <a:latin typeface="Calibri"/>
                <a:cs typeface="Calibri"/>
              </a:rPr>
              <a:t>and the output of the </a:t>
            </a:r>
            <a:r>
              <a:rPr sz="1100" spc="-5" dirty="0">
                <a:latin typeface="Calibri"/>
                <a:cs typeface="Calibri"/>
              </a:rPr>
              <a:t>Machine </a:t>
            </a:r>
            <a:r>
              <a:rPr sz="1100" dirty="0">
                <a:latin typeface="Calibri"/>
                <a:cs typeface="Calibri"/>
              </a:rPr>
              <a:t>Learning </a:t>
            </a:r>
            <a:r>
              <a:rPr sz="1100" spc="-5" dirty="0">
                <a:latin typeface="Calibri"/>
                <a:cs typeface="Calibri"/>
              </a:rPr>
              <a:t>models,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few  recommendations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made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stakeholders. The developmental body for Seattle city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assess  </a:t>
            </a:r>
            <a:r>
              <a:rPr sz="1100" dirty="0">
                <a:latin typeface="Calibri"/>
                <a:cs typeface="Calibri"/>
              </a:rPr>
              <a:t>how much of </a:t>
            </a:r>
            <a:r>
              <a:rPr sz="1100" spc="-5" dirty="0">
                <a:latin typeface="Calibri"/>
                <a:cs typeface="Calibri"/>
              </a:rPr>
              <a:t>these accidents </a:t>
            </a:r>
            <a:r>
              <a:rPr sz="1100" dirty="0">
                <a:latin typeface="Calibri"/>
                <a:cs typeface="Calibri"/>
              </a:rPr>
              <a:t>have </a:t>
            </a:r>
            <a:r>
              <a:rPr sz="1100" spc="-5" dirty="0">
                <a:latin typeface="Calibri"/>
                <a:cs typeface="Calibri"/>
              </a:rPr>
              <a:t>occurred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place where road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light conditions </a:t>
            </a:r>
            <a:r>
              <a:rPr sz="1100" dirty="0">
                <a:latin typeface="Calibri"/>
                <a:cs typeface="Calibri"/>
              </a:rPr>
              <a:t>were not </a:t>
            </a:r>
            <a:r>
              <a:rPr sz="1100" spc="-5" dirty="0">
                <a:latin typeface="Calibri"/>
                <a:cs typeface="Calibri"/>
              </a:rPr>
              <a:t>ideal for 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specific area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could launch development projects for those areas </a:t>
            </a:r>
            <a:r>
              <a:rPr sz="1100" dirty="0">
                <a:latin typeface="Calibri"/>
                <a:cs typeface="Calibri"/>
              </a:rPr>
              <a:t>where </a:t>
            </a:r>
            <a:r>
              <a:rPr sz="1100" spc="-5" dirty="0">
                <a:latin typeface="Calibri"/>
                <a:cs typeface="Calibri"/>
              </a:rPr>
              <a:t>most severe accidents 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place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minimize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effects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two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factors.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Whereas,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6709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assess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take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extra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precautions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road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under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given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circumstances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light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condition, road condition </a:t>
            </a:r>
            <a:r>
              <a:rPr sz="1100" spc="-5" dirty="0">
                <a:latin typeface="Calibri"/>
                <a:cs typeface="Calibri"/>
              </a:rPr>
              <a:t>and weather, </a:t>
            </a:r>
            <a:r>
              <a:rPr sz="1100" dirty="0">
                <a:latin typeface="Calibri"/>
                <a:cs typeface="Calibri"/>
              </a:rPr>
              <a:t>in order </a:t>
            </a:r>
            <a:r>
              <a:rPr sz="1100" spc="-5" dirty="0">
                <a:latin typeface="Calibri"/>
                <a:cs typeface="Calibri"/>
              </a:rPr>
              <a:t>to avoid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severe accident,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7.1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Public Development Authority </a:t>
            </a:r>
            <a:r>
              <a:rPr sz="1300" b="1" dirty="0">
                <a:solidFill>
                  <a:srgbClr val="4F81BC"/>
                </a:solidFill>
                <a:latin typeface="Cambria"/>
                <a:cs typeface="Cambria"/>
              </a:rPr>
              <a:t>of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Seattle</a:t>
            </a:r>
            <a:r>
              <a:rPr sz="1300" b="1" spc="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(PDAS)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96382"/>
            <a:ext cx="5951220" cy="273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Almost </a:t>
            </a:r>
            <a:r>
              <a:rPr sz="1100" dirty="0">
                <a:latin typeface="Calibri"/>
                <a:cs typeface="Calibri"/>
              </a:rPr>
              <a:t>all of the accidents recorded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occurred on either a </a:t>
            </a:r>
            <a:r>
              <a:rPr sz="1100" spc="-5" dirty="0">
                <a:latin typeface="Calibri"/>
                <a:cs typeface="Calibri"/>
              </a:rPr>
              <a:t>block </a:t>
            </a:r>
            <a:r>
              <a:rPr sz="1100" dirty="0">
                <a:latin typeface="Calibri"/>
                <a:cs typeface="Calibri"/>
              </a:rPr>
              <a:t>or an </a:t>
            </a:r>
            <a:r>
              <a:rPr sz="1100" spc="-5" dirty="0">
                <a:latin typeface="Calibri"/>
                <a:cs typeface="Calibri"/>
              </a:rPr>
              <a:t>intersection,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PDAS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take </a:t>
            </a:r>
            <a:r>
              <a:rPr sz="1100" dirty="0">
                <a:latin typeface="Calibri"/>
                <a:cs typeface="Calibri"/>
              </a:rPr>
              <a:t>the following </a:t>
            </a:r>
            <a:r>
              <a:rPr sz="1100" spc="-5" dirty="0">
                <a:latin typeface="Calibri"/>
                <a:cs typeface="Calibri"/>
              </a:rPr>
              <a:t>measures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response </a:t>
            </a:r>
            <a:r>
              <a:rPr sz="1100" dirty="0">
                <a:latin typeface="Calibri"/>
                <a:cs typeface="Calibri"/>
              </a:rPr>
              <a:t>car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Calibri"/>
              <a:cs typeface="Calibri"/>
            </a:endParaRPr>
          </a:p>
          <a:p>
            <a:pPr marL="469265" marR="127635" indent="-228600">
              <a:lnSpc>
                <a:spcPct val="2036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Launch </a:t>
            </a:r>
            <a:r>
              <a:rPr sz="1100" spc="-5" dirty="0">
                <a:latin typeface="Calibri"/>
                <a:cs typeface="Calibri"/>
              </a:rPr>
              <a:t>development projects for those </a:t>
            </a:r>
            <a:r>
              <a:rPr sz="1100" dirty="0">
                <a:latin typeface="Calibri"/>
                <a:cs typeface="Calibri"/>
              </a:rPr>
              <a:t>areas </a:t>
            </a:r>
            <a:r>
              <a:rPr sz="1100" spc="-5" dirty="0">
                <a:latin typeface="Calibri"/>
                <a:cs typeface="Calibri"/>
              </a:rPr>
              <a:t>where most severe accidents take place </a:t>
            </a:r>
            <a:r>
              <a:rPr sz="1100" dirty="0">
                <a:latin typeface="Calibri"/>
                <a:cs typeface="Calibri"/>
              </a:rPr>
              <a:t>in order  to </a:t>
            </a:r>
            <a:r>
              <a:rPr sz="1100" spc="-5" dirty="0">
                <a:latin typeface="Calibri"/>
                <a:cs typeface="Calibri"/>
              </a:rPr>
              <a:t>minimize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effects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these two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factors</a:t>
            </a:r>
            <a:endParaRPr sz="1100">
              <a:latin typeface="Calibri"/>
              <a:cs typeface="Calibri"/>
            </a:endParaRPr>
          </a:p>
          <a:p>
            <a:pPr marL="469265" marR="205104" indent="-228600">
              <a:lnSpc>
                <a:spcPct val="2036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Increased </a:t>
            </a:r>
            <a:r>
              <a:rPr sz="1100" spc="-5" dirty="0">
                <a:latin typeface="Calibri"/>
                <a:cs typeface="Calibri"/>
              </a:rPr>
              <a:t>investment towards </a:t>
            </a:r>
            <a:r>
              <a:rPr sz="1100" dirty="0">
                <a:latin typeface="Calibri"/>
                <a:cs typeface="Calibri"/>
              </a:rPr>
              <a:t>improving </a:t>
            </a:r>
            <a:r>
              <a:rPr sz="1100" spc="-5" dirty="0">
                <a:latin typeface="Calibri"/>
                <a:cs typeface="Calibri"/>
              </a:rPr>
              <a:t>lighting </a:t>
            </a:r>
            <a:r>
              <a:rPr sz="1100" dirty="0">
                <a:latin typeface="Calibri"/>
                <a:cs typeface="Calibri"/>
              </a:rPr>
              <a:t>and road </a:t>
            </a:r>
            <a:r>
              <a:rPr sz="1100" spc="-5" dirty="0">
                <a:latin typeface="Calibri"/>
                <a:cs typeface="Calibri"/>
              </a:rPr>
              <a:t>conditions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area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have  high </a:t>
            </a:r>
            <a:r>
              <a:rPr sz="1100" dirty="0">
                <a:latin typeface="Calibri"/>
                <a:cs typeface="Calibri"/>
              </a:rPr>
              <a:t>instances</a:t>
            </a:r>
            <a:r>
              <a:rPr sz="1100" spc="-5" dirty="0">
                <a:latin typeface="Calibri"/>
                <a:cs typeface="Calibri"/>
              </a:rPr>
              <a:t> recorded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2039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Install safety signs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roads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ensure </a:t>
            </a:r>
            <a:r>
              <a:rPr sz="1100" dirty="0">
                <a:latin typeface="Calibri"/>
                <a:cs typeface="Calibri"/>
              </a:rPr>
              <a:t>that all </a:t>
            </a:r>
            <a:r>
              <a:rPr sz="1100" spc="-5" dirty="0">
                <a:latin typeface="Calibri"/>
                <a:cs typeface="Calibri"/>
              </a:rPr>
              <a:t>precautions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being taken by people within 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0349" y="2079391"/>
            <a:ext cx="3462937" cy="2564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11614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7.2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Car</a:t>
            </a:r>
            <a:r>
              <a:rPr sz="13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Drivers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727575"/>
            <a:ext cx="5971540" cy="272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higher concentration of accidents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10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mostly </a:t>
            </a:r>
            <a:r>
              <a:rPr sz="1100" spc="-5" dirty="0">
                <a:latin typeface="Calibri"/>
                <a:cs typeface="Calibri"/>
              </a:rPr>
              <a:t>seen </a:t>
            </a:r>
            <a:r>
              <a:rPr sz="1100" dirty="0">
                <a:latin typeface="Calibri"/>
                <a:cs typeface="Calibri"/>
              </a:rPr>
              <a:t>on the </a:t>
            </a:r>
            <a:r>
              <a:rPr sz="1100" spc="5" dirty="0">
                <a:latin typeface="Calibri"/>
                <a:cs typeface="Calibri"/>
              </a:rPr>
              <a:t>main </a:t>
            </a:r>
            <a:r>
              <a:rPr sz="1100" spc="-5" dirty="0">
                <a:latin typeface="Calibri"/>
                <a:cs typeface="Calibri"/>
              </a:rPr>
              <a:t>roads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city,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specifically</a:t>
            </a:r>
            <a:endParaRPr sz="1100">
              <a:latin typeface="Calibri"/>
              <a:cs typeface="Calibri"/>
            </a:endParaRPr>
          </a:p>
          <a:p>
            <a:pPr marL="12700" marR="8255" algn="just">
              <a:lnSpc>
                <a:spcPts val="2700"/>
              </a:lnSpc>
              <a:spcBef>
                <a:spcPts val="305"/>
              </a:spcBef>
            </a:pPr>
            <a:r>
              <a:rPr sz="1100" dirty="0">
                <a:latin typeface="Calibri"/>
                <a:cs typeface="Calibri"/>
              </a:rPr>
              <a:t>near the </a:t>
            </a:r>
            <a:r>
              <a:rPr sz="1100" spc="-5" dirty="0">
                <a:latin typeface="Calibri"/>
                <a:cs typeface="Calibri"/>
              </a:rPr>
              <a:t>highway </a:t>
            </a:r>
            <a:r>
              <a:rPr sz="1100" dirty="0">
                <a:latin typeface="Calibri"/>
                <a:cs typeface="Calibri"/>
              </a:rPr>
              <a:t>in the city center. </a:t>
            </a:r>
            <a:r>
              <a:rPr sz="1100" spc="-5" dirty="0">
                <a:latin typeface="Calibri"/>
                <a:cs typeface="Calibri"/>
              </a:rPr>
              <a:t>The following steps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taken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car drivers to </a:t>
            </a:r>
            <a:r>
              <a:rPr sz="1100" spc="-5" dirty="0">
                <a:latin typeface="Calibri"/>
                <a:cs typeface="Calibri"/>
              </a:rPr>
              <a:t>avoid severe  </a:t>
            </a:r>
            <a:r>
              <a:rPr sz="1100" dirty="0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  <a:p>
            <a:pPr marL="469265" marR="5080" indent="-228600" algn="just">
              <a:lnSpc>
                <a:spcPct val="2036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Be </a:t>
            </a:r>
            <a:r>
              <a:rPr sz="1100" spc="-5" dirty="0">
                <a:latin typeface="Calibri"/>
                <a:cs typeface="Calibri"/>
              </a:rPr>
              <a:t>extra </a:t>
            </a:r>
            <a:r>
              <a:rPr sz="1100" dirty="0">
                <a:latin typeface="Calibri"/>
                <a:cs typeface="Calibri"/>
              </a:rPr>
              <a:t>careful around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I-5 </a:t>
            </a:r>
            <a:r>
              <a:rPr sz="1100" spc="-5" dirty="0">
                <a:latin typeface="Calibri"/>
                <a:cs typeface="Calibri"/>
              </a:rPr>
              <a:t>highway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goes </a:t>
            </a:r>
            <a:r>
              <a:rPr sz="1100" dirty="0">
                <a:latin typeface="Calibri"/>
                <a:cs typeface="Calibri"/>
              </a:rPr>
              <a:t>through the city </a:t>
            </a:r>
            <a:r>
              <a:rPr sz="1100" spc="-5" dirty="0">
                <a:latin typeface="Calibri"/>
                <a:cs typeface="Calibri"/>
              </a:rPr>
              <a:t>center since </a:t>
            </a:r>
            <a:r>
              <a:rPr sz="1100" dirty="0">
                <a:latin typeface="Calibri"/>
                <a:cs typeface="Calibri"/>
              </a:rPr>
              <a:t>it has </a:t>
            </a:r>
            <a:r>
              <a:rPr sz="1100" spc="-5" dirty="0">
                <a:latin typeface="Calibri"/>
                <a:cs typeface="Calibri"/>
              </a:rPr>
              <a:t>the  highest proportion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recorded </a:t>
            </a:r>
            <a:r>
              <a:rPr sz="1100" dirty="0">
                <a:latin typeface="Calibri"/>
                <a:cs typeface="Calibri"/>
              </a:rPr>
              <a:t>of total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seattle</a:t>
            </a:r>
            <a:endParaRPr sz="1100">
              <a:latin typeface="Calibri"/>
              <a:cs typeface="Calibri"/>
            </a:endParaRPr>
          </a:p>
          <a:p>
            <a:pPr marL="469265" marR="7620" indent="-228600" algn="just">
              <a:lnSpc>
                <a:spcPct val="204100"/>
              </a:lnSpc>
              <a:spcBef>
                <a:spcPts val="4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Most incidents </a:t>
            </a:r>
            <a:r>
              <a:rPr sz="1100" dirty="0">
                <a:latin typeface="Calibri"/>
                <a:cs typeface="Calibri"/>
              </a:rPr>
              <a:t>occur </a:t>
            </a:r>
            <a:r>
              <a:rPr sz="1100" spc="-5" dirty="0">
                <a:latin typeface="Calibri"/>
                <a:cs typeface="Calibri"/>
              </a:rPr>
              <a:t>under adverse </a:t>
            </a:r>
            <a:r>
              <a:rPr sz="1100" dirty="0">
                <a:latin typeface="Calibri"/>
                <a:cs typeface="Calibri"/>
              </a:rPr>
              <a:t>weather, road </a:t>
            </a:r>
            <a:r>
              <a:rPr sz="1100" spc="-5" dirty="0">
                <a:latin typeface="Calibri"/>
                <a:cs typeface="Calibri"/>
              </a:rPr>
              <a:t>and light conditions. </a:t>
            </a:r>
            <a:r>
              <a:rPr sz="1100" dirty="0">
                <a:latin typeface="Calibri"/>
                <a:cs typeface="Calibri"/>
              </a:rPr>
              <a:t>Precautions </a:t>
            </a:r>
            <a:r>
              <a:rPr sz="1100" spc="-5" dirty="0">
                <a:latin typeface="Calibri"/>
                <a:cs typeface="Calibri"/>
              </a:rPr>
              <a:t>should </a:t>
            </a:r>
            <a:r>
              <a:rPr sz="1100" spc="-10" dirty="0">
                <a:latin typeface="Calibri"/>
                <a:cs typeface="Calibri"/>
              </a:rPr>
              <a:t>be  </a:t>
            </a:r>
            <a:r>
              <a:rPr sz="1100" dirty="0">
                <a:latin typeface="Calibri"/>
                <a:cs typeface="Calibri"/>
              </a:rPr>
              <a:t>taken </a:t>
            </a:r>
            <a:r>
              <a:rPr sz="1100" spc="-5" dirty="0">
                <a:latin typeface="Calibri"/>
                <a:cs typeface="Calibri"/>
              </a:rPr>
              <a:t>under such circumstances, for </a:t>
            </a:r>
            <a:r>
              <a:rPr sz="1100" dirty="0">
                <a:latin typeface="Calibri"/>
                <a:cs typeface="Calibri"/>
              </a:rPr>
              <a:t>e.g. driving </a:t>
            </a:r>
            <a:r>
              <a:rPr sz="1100" spc="-5" dirty="0">
                <a:latin typeface="Calibri"/>
                <a:cs typeface="Calibri"/>
              </a:rPr>
              <a:t>slow </a:t>
            </a:r>
            <a:r>
              <a:rPr sz="1100" dirty="0">
                <a:latin typeface="Calibri"/>
                <a:cs typeface="Calibri"/>
              </a:rPr>
              <a:t>on a wet road which may lead to loss of  control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2335" y="1137030"/>
            <a:ext cx="2344928" cy="331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2175" cy="795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Background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Seattle, also </a:t>
            </a:r>
            <a:r>
              <a:rPr sz="1100" dirty="0">
                <a:latin typeface="Calibri"/>
                <a:cs typeface="Calibri"/>
              </a:rPr>
              <a:t>known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Emerald city,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Washington State’s </a:t>
            </a:r>
            <a:r>
              <a:rPr sz="1100" dirty="0">
                <a:latin typeface="Calibri"/>
                <a:cs typeface="Calibri"/>
              </a:rPr>
              <a:t>largest </a:t>
            </a:r>
            <a:r>
              <a:rPr sz="1100" spc="-5" dirty="0">
                <a:latin typeface="Calibri"/>
                <a:cs typeface="Calibri"/>
              </a:rPr>
              <a:t>city,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home to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large  </a:t>
            </a:r>
            <a:r>
              <a:rPr sz="1100" dirty="0">
                <a:latin typeface="Calibri"/>
                <a:cs typeface="Calibri"/>
              </a:rPr>
              <a:t>tech </a:t>
            </a:r>
            <a:r>
              <a:rPr sz="1100" spc="-5" dirty="0">
                <a:latin typeface="Calibri"/>
                <a:cs typeface="Calibri"/>
              </a:rPr>
              <a:t>industry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Microsoft </a:t>
            </a:r>
            <a:r>
              <a:rPr sz="1100" dirty="0">
                <a:latin typeface="Calibri"/>
                <a:cs typeface="Calibri"/>
              </a:rPr>
              <a:t>and Amazon headquartered in its metropolitan </a:t>
            </a:r>
            <a:r>
              <a:rPr sz="1100" spc="-5" dirty="0">
                <a:latin typeface="Calibri"/>
                <a:cs typeface="Calibri"/>
              </a:rPr>
              <a:t>area. </a:t>
            </a:r>
            <a:r>
              <a:rPr sz="1100" dirty="0">
                <a:latin typeface="Calibri"/>
                <a:cs typeface="Calibri"/>
              </a:rPr>
              <a:t>As of 2020, it has a  total </a:t>
            </a:r>
            <a:r>
              <a:rPr sz="1100" spc="-5" dirty="0">
                <a:latin typeface="Calibri"/>
                <a:cs typeface="Calibri"/>
              </a:rPr>
              <a:t>metro area population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3.4 million (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www.macrotrends.net</a:t>
            </a:r>
            <a:r>
              <a:rPr sz="1100" spc="-5" dirty="0">
                <a:latin typeface="Calibri"/>
                <a:cs typeface="Calibri"/>
              </a:rPr>
              <a:t>). The total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personal  vehicles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Seattle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year 2016 hit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new high </a:t>
            </a:r>
            <a:r>
              <a:rPr sz="1100" dirty="0">
                <a:latin typeface="Calibri"/>
                <a:cs typeface="Calibri"/>
              </a:rPr>
              <a:t>of nearly </a:t>
            </a:r>
            <a:r>
              <a:rPr sz="1100" spc="-5" dirty="0">
                <a:latin typeface="Calibri"/>
                <a:cs typeface="Calibri"/>
              </a:rPr>
              <a:t>444,000 vehicles. </a:t>
            </a:r>
            <a:r>
              <a:rPr sz="1100" spc="-10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one </a:t>
            </a:r>
            <a:r>
              <a:rPr sz="1100" spc="-5" dirty="0">
                <a:latin typeface="Calibri"/>
                <a:cs typeface="Calibri"/>
              </a:rPr>
              <a:t>South Lake </a:t>
            </a:r>
            <a:r>
              <a:rPr sz="1100" dirty="0">
                <a:latin typeface="Calibri"/>
                <a:cs typeface="Calibri"/>
              </a:rPr>
              <a:t>Union  census tract, the car </a:t>
            </a:r>
            <a:r>
              <a:rPr sz="1100" spc="-5" dirty="0">
                <a:latin typeface="Calibri"/>
                <a:cs typeface="Calibri"/>
              </a:rPr>
              <a:t>population </a:t>
            </a:r>
            <a:r>
              <a:rPr sz="1100" dirty="0">
                <a:latin typeface="Calibri"/>
                <a:cs typeface="Calibri"/>
              </a:rPr>
              <a:t>has more than </a:t>
            </a:r>
            <a:r>
              <a:rPr sz="1100" spc="-5" dirty="0">
                <a:latin typeface="Calibri"/>
                <a:cs typeface="Calibri"/>
              </a:rPr>
              <a:t>doubled since 2010 (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www.seattletimes.com</a:t>
            </a:r>
            <a:r>
              <a:rPr sz="1100" spc="-5" dirty="0">
                <a:latin typeface="Calibri"/>
                <a:cs typeface="Calibri"/>
              </a:rPr>
              <a:t>). The  </a:t>
            </a:r>
            <a:r>
              <a:rPr sz="1100" dirty="0">
                <a:latin typeface="Calibri"/>
                <a:cs typeface="Calibri"/>
              </a:rPr>
              <a:t>increase in car ownership </a:t>
            </a:r>
            <a:r>
              <a:rPr sz="1100" spc="-5" dirty="0">
                <a:latin typeface="Calibri"/>
                <a:cs typeface="Calibri"/>
              </a:rPr>
              <a:t>rates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lead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higher numbers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</a:t>
            </a:r>
            <a:r>
              <a:rPr sz="1100" dirty="0">
                <a:latin typeface="Calibri"/>
                <a:cs typeface="Calibri"/>
              </a:rPr>
              <a:t>on the road </a:t>
            </a:r>
            <a:r>
              <a:rPr sz="1100" spc="-5" dirty="0">
                <a:latin typeface="Calibri"/>
                <a:cs typeface="Calibri"/>
              </a:rPr>
              <a:t>because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simple  probability.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Worldwide,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approximately 1.35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million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people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die 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road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crashes each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year,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average  3,700 people lose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their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lives every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day on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roads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and an additional 20-50 million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suffer non-fatal  injuries, often resulting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long-term</a:t>
            </a:r>
            <a:r>
              <a:rPr sz="11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disabilities.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Problem</a:t>
            </a:r>
            <a:endParaRPr sz="1300">
              <a:latin typeface="Cambria"/>
              <a:cs typeface="Cambria"/>
            </a:endParaRPr>
          </a:p>
          <a:p>
            <a:pPr marL="12700" marR="5715" indent="456565" algn="just">
              <a:lnSpc>
                <a:spcPct val="203600"/>
              </a:lnSpc>
              <a:spcBef>
                <a:spcPts val="120"/>
              </a:spcBef>
            </a:pP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world as a whole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suffers due to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accidents, including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the USA. National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Highway Traffic  Safety Administration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USA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suggests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that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economical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and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societal harm from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car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can  cost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up to $871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billion in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single year. According to 2017 WSDOT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data, a car accident occurs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every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4  minutes and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person dies due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to a car crash every 20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hours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the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state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Washington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while Fatal 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crashes went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from 508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2016 to 525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2017, resulting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in the death of 555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people. The project aims to 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predict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how severity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accidents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can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be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reduced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based </a:t>
            </a:r>
            <a:r>
              <a:rPr sz="1100" dirty="0">
                <a:solidFill>
                  <a:srgbClr val="23292D"/>
                </a:solidFill>
                <a:latin typeface="Calibri"/>
                <a:cs typeface="Calibri"/>
              </a:rPr>
              <a:t>on a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few</a:t>
            </a:r>
            <a:r>
              <a:rPr sz="11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Calibri"/>
                <a:cs typeface="Calibri"/>
              </a:rPr>
              <a:t>factors.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3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Stakeholders</a:t>
            </a:r>
            <a:endParaRPr sz="1300">
              <a:latin typeface="Cambria"/>
              <a:cs typeface="Cambria"/>
            </a:endParaRPr>
          </a:p>
          <a:p>
            <a:pPr marL="12700" marR="5715" indent="456565" algn="just">
              <a:lnSpc>
                <a:spcPct val="203600"/>
              </a:lnSpc>
              <a:spcBef>
                <a:spcPts val="120"/>
              </a:spcBef>
            </a:pPr>
            <a:r>
              <a:rPr sz="1100" spc="-5" dirty="0">
                <a:latin typeface="Calibri"/>
                <a:cs typeface="Calibri"/>
              </a:rPr>
              <a:t>The reduction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severity of </a:t>
            </a:r>
            <a:r>
              <a:rPr sz="1100" dirty="0">
                <a:latin typeface="Calibri"/>
                <a:cs typeface="Calibri"/>
              </a:rPr>
              <a:t>accidents </a:t>
            </a:r>
            <a:r>
              <a:rPr sz="1100" spc="-5" dirty="0">
                <a:latin typeface="Calibri"/>
                <a:cs typeface="Calibri"/>
              </a:rPr>
              <a:t>can be beneficial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Public Development Authority of  Seattle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works towards improving </a:t>
            </a:r>
            <a:r>
              <a:rPr sz="1100" dirty="0">
                <a:latin typeface="Calibri"/>
                <a:cs typeface="Calibri"/>
              </a:rPr>
              <a:t>those </a:t>
            </a:r>
            <a:r>
              <a:rPr sz="1100" spc="-5" dirty="0">
                <a:latin typeface="Calibri"/>
                <a:cs typeface="Calibri"/>
              </a:rPr>
              <a:t>road factors </a:t>
            </a:r>
            <a:r>
              <a:rPr sz="1100" dirty="0">
                <a:latin typeface="Calibri"/>
                <a:cs typeface="Calibri"/>
              </a:rPr>
              <a:t>and the car </a:t>
            </a:r>
            <a:r>
              <a:rPr sz="1100" spc="-5" dirty="0">
                <a:latin typeface="Calibri"/>
                <a:cs typeface="Calibri"/>
              </a:rPr>
              <a:t>drivers themselves </a:t>
            </a:r>
            <a:r>
              <a:rPr sz="1100" dirty="0">
                <a:latin typeface="Calibri"/>
                <a:cs typeface="Calibri"/>
              </a:rPr>
              <a:t>who may </a:t>
            </a:r>
            <a:r>
              <a:rPr sz="1100" spc="-5" dirty="0">
                <a:latin typeface="Calibri"/>
                <a:cs typeface="Calibri"/>
              </a:rPr>
              <a:t>take  </a:t>
            </a:r>
            <a:r>
              <a:rPr sz="1100" dirty="0">
                <a:latin typeface="Calibri"/>
                <a:cs typeface="Calibri"/>
              </a:rPr>
              <a:t>precaution to reduce the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4080" cy="677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2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Understanding Data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2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Data Cleaning</a:t>
            </a:r>
            <a:endParaRPr sz="1300">
              <a:latin typeface="Cambria"/>
              <a:cs typeface="Cambria"/>
            </a:endParaRPr>
          </a:p>
          <a:p>
            <a:pPr marL="12700" marR="6985" indent="456565" algn="just">
              <a:lnSpc>
                <a:spcPts val="2830"/>
              </a:lnSpc>
              <a:spcBef>
                <a:spcPts val="320"/>
              </a:spcBef>
            </a:pPr>
            <a:r>
              <a:rPr sz="1100" spc="-5" dirty="0">
                <a:latin typeface="Calibri"/>
                <a:cs typeface="Calibri"/>
              </a:rPr>
              <a:t>There are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lot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problems with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data set keeping </a:t>
            </a:r>
            <a:r>
              <a:rPr sz="1100" dirty="0">
                <a:latin typeface="Calibri"/>
                <a:cs typeface="Calibri"/>
              </a:rPr>
              <a:t>in mind that this is a machine </a:t>
            </a:r>
            <a:r>
              <a:rPr sz="1100" spc="-5" dirty="0">
                <a:latin typeface="Calibri"/>
                <a:cs typeface="Calibri"/>
              </a:rPr>
              <a:t>learning  project 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uses  </a:t>
            </a:r>
            <a:r>
              <a:rPr sz="1100" dirty="0">
                <a:latin typeface="Calibri"/>
                <a:cs typeface="Calibri"/>
              </a:rPr>
              <a:t>classification </a:t>
            </a:r>
            <a:r>
              <a:rPr sz="1100" spc="-5" dirty="0">
                <a:latin typeface="Calibri"/>
                <a:cs typeface="Calibri"/>
              </a:rPr>
              <a:t>to  </a:t>
            </a:r>
            <a:r>
              <a:rPr sz="1100" dirty="0">
                <a:latin typeface="Calibri"/>
                <a:cs typeface="Calibri"/>
              </a:rPr>
              <a:t>predict a </a:t>
            </a:r>
            <a:r>
              <a:rPr sz="1100" spc="-5" dirty="0">
                <a:latin typeface="Calibri"/>
                <a:cs typeface="Calibri"/>
              </a:rPr>
              <a:t>categorical </a:t>
            </a:r>
            <a:r>
              <a:rPr sz="1100" dirty="0">
                <a:latin typeface="Calibri"/>
                <a:cs typeface="Calibri"/>
              </a:rPr>
              <a:t>variable. 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dataset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has total</a:t>
            </a:r>
            <a:r>
              <a:rPr sz="1100" spc="1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194673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with</a:t>
            </a:r>
            <a:r>
              <a:rPr sz="1100" spc="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variation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in</a:t>
            </a:r>
            <a:r>
              <a:rPr sz="1100" spc="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number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sz="1100" spc="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observations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for</a:t>
            </a:r>
            <a:r>
              <a:rPr sz="1100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every</a:t>
            </a:r>
            <a:r>
              <a:rPr sz="1100" spc="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feature.</a:t>
            </a:r>
            <a:r>
              <a:rPr sz="1100" spc="28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latin typeface="Calibri"/>
                <a:cs typeface="Calibri"/>
              </a:rPr>
              <a:t>First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all,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dataset</a:t>
            </a:r>
            <a:endParaRPr sz="1100">
              <a:latin typeface="Calibri"/>
              <a:cs typeface="Calibri"/>
            </a:endParaRPr>
          </a:p>
          <a:p>
            <a:pPr marL="12700" marR="7620" algn="just">
              <a:lnSpc>
                <a:spcPct val="2037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high </a:t>
            </a:r>
            <a:r>
              <a:rPr sz="1100" dirty="0">
                <a:latin typeface="Calibri"/>
                <a:cs typeface="Calibri"/>
              </a:rPr>
              <a:t>variation in the lengths of almost every </a:t>
            </a:r>
            <a:r>
              <a:rPr sz="1100" spc="-5" dirty="0">
                <a:latin typeface="Calibri"/>
                <a:cs typeface="Calibri"/>
              </a:rPr>
              <a:t>column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dataset. The </a:t>
            </a:r>
            <a:r>
              <a:rPr sz="1100" dirty="0">
                <a:latin typeface="Calibri"/>
                <a:cs typeface="Calibri"/>
              </a:rPr>
              <a:t>dataset had a lot of </a:t>
            </a:r>
            <a:r>
              <a:rPr sz="1100" spc="-5" dirty="0">
                <a:latin typeface="Calibri"/>
                <a:cs typeface="Calibri"/>
              </a:rPr>
              <a:t>empty  </a:t>
            </a:r>
            <a:r>
              <a:rPr sz="1100" dirty="0">
                <a:latin typeface="Calibri"/>
                <a:cs typeface="Calibri"/>
              </a:rPr>
              <a:t>columns which could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been beneficial had the </a:t>
            </a:r>
            <a:r>
              <a:rPr sz="1100" spc="-5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been </a:t>
            </a:r>
            <a:r>
              <a:rPr sz="1100" spc="-5" dirty="0">
                <a:latin typeface="Calibri"/>
                <a:cs typeface="Calibri"/>
              </a:rPr>
              <a:t>present </a:t>
            </a:r>
            <a:r>
              <a:rPr sz="1100" dirty="0">
                <a:latin typeface="Calibri"/>
                <a:cs typeface="Calibri"/>
              </a:rPr>
              <a:t>there. </a:t>
            </a:r>
            <a:r>
              <a:rPr sz="1100" spc="-5" dirty="0">
                <a:latin typeface="Calibri"/>
                <a:cs typeface="Calibri"/>
              </a:rPr>
              <a:t>These columns included  </a:t>
            </a:r>
            <a:r>
              <a:rPr sz="1100" dirty="0">
                <a:latin typeface="Calibri"/>
                <a:cs typeface="Calibri"/>
              </a:rPr>
              <a:t>pedestrian </a:t>
            </a:r>
            <a:r>
              <a:rPr sz="1100" spc="-5" dirty="0">
                <a:latin typeface="Calibri"/>
                <a:cs typeface="Calibri"/>
              </a:rPr>
              <a:t>granted way </a:t>
            </a:r>
            <a:r>
              <a:rPr sz="1100" dirty="0">
                <a:latin typeface="Calibri"/>
                <a:cs typeface="Calibri"/>
              </a:rPr>
              <a:t>or not, </a:t>
            </a:r>
            <a:r>
              <a:rPr sz="1100" spc="-5" dirty="0">
                <a:latin typeface="Calibri"/>
                <a:cs typeface="Calibri"/>
              </a:rPr>
              <a:t>segment </a:t>
            </a:r>
            <a:r>
              <a:rPr sz="1100" dirty="0">
                <a:latin typeface="Calibri"/>
                <a:cs typeface="Calibri"/>
              </a:rPr>
              <a:t>lane </a:t>
            </a:r>
            <a:r>
              <a:rPr sz="1100" spc="-5" dirty="0">
                <a:latin typeface="Calibri"/>
                <a:cs typeface="Calibri"/>
              </a:rPr>
              <a:t>key, cross </a:t>
            </a:r>
            <a:r>
              <a:rPr sz="1100" dirty="0">
                <a:latin typeface="Calibri"/>
                <a:cs typeface="Calibri"/>
              </a:rPr>
              <a:t>walk </a:t>
            </a:r>
            <a:r>
              <a:rPr sz="1100" spc="-5" dirty="0">
                <a:latin typeface="Calibri"/>
                <a:cs typeface="Calibri"/>
              </a:rPr>
              <a:t>key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hit parked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car.</a:t>
            </a:r>
            <a:endParaRPr sz="1100">
              <a:latin typeface="Calibri"/>
              <a:cs typeface="Calibri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985"/>
              </a:spcBef>
            </a:pPr>
            <a:r>
              <a:rPr sz="1100" spc="-5" dirty="0">
                <a:latin typeface="Calibri"/>
                <a:cs typeface="Calibri"/>
              </a:rPr>
              <a:t>The models aim </a:t>
            </a:r>
            <a:r>
              <a:rPr sz="1100" dirty="0">
                <a:latin typeface="Calibri"/>
                <a:cs typeface="Calibri"/>
              </a:rPr>
              <a:t>was to </a:t>
            </a:r>
            <a:r>
              <a:rPr sz="1100" spc="-5" dirty="0">
                <a:latin typeface="Calibri"/>
                <a:cs typeface="Calibri"/>
              </a:rPr>
              <a:t>predict the severity </a:t>
            </a:r>
            <a:r>
              <a:rPr sz="1100" dirty="0">
                <a:latin typeface="Calibri"/>
                <a:cs typeface="Calibri"/>
              </a:rPr>
              <a:t>of an accident, </a:t>
            </a: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that, the variable </a:t>
            </a:r>
            <a:r>
              <a:rPr sz="1100" spc="-5" dirty="0">
                <a:latin typeface="Calibri"/>
                <a:cs typeface="Calibri"/>
              </a:rPr>
              <a:t>of  Severity Code </a:t>
            </a:r>
            <a:r>
              <a:rPr sz="1100" dirty="0">
                <a:latin typeface="Calibri"/>
                <a:cs typeface="Calibri"/>
              </a:rPr>
              <a:t>was in the </a:t>
            </a:r>
            <a:r>
              <a:rPr sz="1100" spc="-5" dirty="0">
                <a:latin typeface="Calibri"/>
                <a:cs typeface="Calibri"/>
              </a:rPr>
              <a:t>form </a:t>
            </a:r>
            <a:r>
              <a:rPr sz="1100" dirty="0">
                <a:latin typeface="Calibri"/>
                <a:cs typeface="Calibri"/>
              </a:rPr>
              <a:t>of 1 </a:t>
            </a:r>
            <a:r>
              <a:rPr sz="1100" spc="-5" dirty="0">
                <a:latin typeface="Calibri"/>
                <a:cs typeface="Calibri"/>
              </a:rPr>
              <a:t>(Property Damage Only) </a:t>
            </a:r>
            <a:r>
              <a:rPr sz="1100" dirty="0">
                <a:latin typeface="Calibri"/>
                <a:cs typeface="Calibri"/>
              </a:rPr>
              <a:t>and 2 </a:t>
            </a:r>
            <a:r>
              <a:rPr sz="1100" spc="-5" dirty="0">
                <a:latin typeface="Calibri"/>
                <a:cs typeface="Calibri"/>
              </a:rPr>
              <a:t>(Injury Collision)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were encoded 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form </a:t>
            </a:r>
            <a:r>
              <a:rPr sz="1100" dirty="0">
                <a:latin typeface="Calibri"/>
                <a:cs typeface="Calibri"/>
              </a:rPr>
              <a:t>of 0 </a:t>
            </a:r>
            <a:r>
              <a:rPr sz="1100" spc="-5" dirty="0">
                <a:latin typeface="Calibri"/>
                <a:cs typeface="Calibri"/>
              </a:rPr>
              <a:t>(Property Damage Only) </a:t>
            </a:r>
            <a:r>
              <a:rPr sz="1100" dirty="0">
                <a:latin typeface="Calibri"/>
                <a:cs typeface="Calibri"/>
              </a:rPr>
              <a:t>and 1 </a:t>
            </a:r>
            <a:r>
              <a:rPr sz="1100" spc="-5" dirty="0">
                <a:latin typeface="Calibri"/>
                <a:cs typeface="Calibri"/>
              </a:rPr>
              <a:t>(Injury </a:t>
            </a:r>
            <a:r>
              <a:rPr sz="1100" dirty="0">
                <a:latin typeface="Calibri"/>
                <a:cs typeface="Calibri"/>
              </a:rPr>
              <a:t>Collision). </a:t>
            </a:r>
            <a:r>
              <a:rPr sz="1100" spc="-5" dirty="0">
                <a:latin typeface="Calibri"/>
                <a:cs typeface="Calibri"/>
              </a:rPr>
              <a:t>Furthermore, the </a:t>
            </a:r>
            <a:r>
              <a:rPr sz="1100" dirty="0">
                <a:latin typeface="Calibri"/>
                <a:cs typeface="Calibri"/>
              </a:rPr>
              <a:t>Y 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value of 1  whereas N and </a:t>
            </a:r>
            <a:r>
              <a:rPr sz="1100" spc="-5" dirty="0">
                <a:latin typeface="Calibri"/>
                <a:cs typeface="Calibri"/>
              </a:rPr>
              <a:t>no value was </a:t>
            </a:r>
            <a:r>
              <a:rPr sz="1100" dirty="0">
                <a:latin typeface="Calibri"/>
                <a:cs typeface="Calibri"/>
              </a:rPr>
              <a:t>given 0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variables Inattention, Speeding </a:t>
            </a:r>
            <a:r>
              <a:rPr sz="1100" dirty="0">
                <a:latin typeface="Calibri"/>
                <a:cs typeface="Calibri"/>
              </a:rPr>
              <a:t>and Under the influence. For  </a:t>
            </a:r>
            <a:r>
              <a:rPr sz="1100" spc="-5" dirty="0">
                <a:latin typeface="Calibri"/>
                <a:cs typeface="Calibri"/>
              </a:rPr>
              <a:t>lighting </a:t>
            </a:r>
            <a:r>
              <a:rPr sz="1100" dirty="0">
                <a:latin typeface="Calibri"/>
                <a:cs typeface="Calibri"/>
              </a:rPr>
              <a:t>condition, </a:t>
            </a:r>
            <a:r>
              <a:rPr sz="1100" spc="-5" dirty="0">
                <a:latin typeface="Calibri"/>
                <a:cs typeface="Calibri"/>
              </a:rPr>
              <a:t>Light was </a:t>
            </a:r>
            <a:r>
              <a:rPr sz="1100" dirty="0">
                <a:latin typeface="Calibri"/>
                <a:cs typeface="Calibri"/>
              </a:rPr>
              <a:t>given 0 along with </a:t>
            </a:r>
            <a:r>
              <a:rPr sz="1100" spc="-5" dirty="0">
                <a:latin typeface="Calibri"/>
                <a:cs typeface="Calibri"/>
              </a:rPr>
              <a:t>Medium </a:t>
            </a:r>
            <a:r>
              <a:rPr sz="1100" dirty="0">
                <a:latin typeface="Calibri"/>
                <a:cs typeface="Calibri"/>
              </a:rPr>
              <a:t>as 1 and Dark as 2. </a:t>
            </a:r>
            <a:r>
              <a:rPr sz="1100" spc="-5" dirty="0">
                <a:latin typeface="Calibri"/>
                <a:cs typeface="Calibri"/>
              </a:rPr>
              <a:t>For Road Condition, Dry was  assigned </a:t>
            </a:r>
            <a:r>
              <a:rPr sz="1100" dirty="0">
                <a:latin typeface="Calibri"/>
                <a:cs typeface="Calibri"/>
              </a:rPr>
              <a:t>0, Mushy </a:t>
            </a:r>
            <a:r>
              <a:rPr sz="1100" spc="-5" dirty="0">
                <a:latin typeface="Calibri"/>
                <a:cs typeface="Calibri"/>
              </a:rPr>
              <a:t>was assigned </a:t>
            </a:r>
            <a:r>
              <a:rPr sz="1100" dirty="0">
                <a:latin typeface="Calibri"/>
                <a:cs typeface="Calibri"/>
              </a:rPr>
              <a:t>1 and Wet 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2. As </a:t>
            </a:r>
            <a:r>
              <a:rPr sz="1100" spc="-5" dirty="0">
                <a:latin typeface="Calibri"/>
                <a:cs typeface="Calibri"/>
              </a:rPr>
              <a:t>for Weather Condition, </a:t>
            </a:r>
            <a:r>
              <a:rPr sz="1100" dirty="0">
                <a:latin typeface="Calibri"/>
                <a:cs typeface="Calibri"/>
              </a:rPr>
              <a:t>0 is </a:t>
            </a:r>
            <a:r>
              <a:rPr sz="1100" spc="-5" dirty="0">
                <a:latin typeface="Calibri"/>
                <a:cs typeface="Calibri"/>
              </a:rPr>
              <a:t>Clear, Overcast </a:t>
            </a:r>
            <a:r>
              <a:rPr sz="1100" dirty="0">
                <a:latin typeface="Calibri"/>
                <a:cs typeface="Calibri"/>
              </a:rPr>
              <a:t>is  1, </a:t>
            </a:r>
            <a:r>
              <a:rPr sz="1100" spc="-5" dirty="0">
                <a:latin typeface="Calibri"/>
                <a:cs typeface="Calibri"/>
              </a:rPr>
              <a:t>Windy </a:t>
            </a:r>
            <a:r>
              <a:rPr sz="1100" dirty="0">
                <a:latin typeface="Calibri"/>
                <a:cs typeface="Calibri"/>
              </a:rPr>
              <a:t>is 2 and Rain and </a:t>
            </a:r>
            <a:r>
              <a:rPr sz="1100" spc="-5" dirty="0">
                <a:latin typeface="Calibri"/>
                <a:cs typeface="Calibri"/>
              </a:rPr>
              <a:t>Snow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given </a:t>
            </a:r>
            <a:r>
              <a:rPr sz="1100" dirty="0">
                <a:latin typeface="Calibri"/>
                <a:cs typeface="Calibri"/>
              </a:rPr>
              <a:t>3. 0 </a:t>
            </a:r>
            <a:r>
              <a:rPr sz="1100" spc="-5" dirty="0">
                <a:latin typeface="Calibri"/>
                <a:cs typeface="Calibri"/>
              </a:rPr>
              <a:t>was assigned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element </a:t>
            </a:r>
            <a:r>
              <a:rPr sz="1100" dirty="0">
                <a:latin typeface="Calibri"/>
                <a:cs typeface="Calibri"/>
              </a:rPr>
              <a:t>of each variable which </a:t>
            </a:r>
            <a:r>
              <a:rPr sz="1100" spc="-5" dirty="0">
                <a:latin typeface="Calibri"/>
                <a:cs typeface="Calibri"/>
              </a:rPr>
              <a:t>can  be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least </a:t>
            </a:r>
            <a:r>
              <a:rPr sz="1100" dirty="0">
                <a:latin typeface="Calibri"/>
                <a:cs typeface="Calibri"/>
              </a:rPr>
              <a:t>probable </a:t>
            </a:r>
            <a:r>
              <a:rPr sz="1100" spc="-5" dirty="0">
                <a:latin typeface="Calibri"/>
                <a:cs typeface="Calibri"/>
              </a:rPr>
              <a:t>cause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severe accident whereas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high number represented adverse condition  </a:t>
            </a:r>
            <a:r>
              <a:rPr sz="1100" dirty="0">
                <a:latin typeface="Calibri"/>
                <a:cs typeface="Calibri"/>
              </a:rPr>
              <a:t>which can lead to a </a:t>
            </a:r>
            <a:r>
              <a:rPr sz="1100" spc="-5" dirty="0">
                <a:latin typeface="Calibri"/>
                <a:cs typeface="Calibri"/>
              </a:rPr>
              <a:t>higher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severity. </a:t>
            </a:r>
            <a:r>
              <a:rPr sz="1100" dirty="0">
                <a:latin typeface="Calibri"/>
                <a:cs typeface="Calibri"/>
              </a:rPr>
              <a:t>Whereas, there </a:t>
            </a:r>
            <a:r>
              <a:rPr sz="1100" spc="-5" dirty="0">
                <a:latin typeface="Calibri"/>
                <a:cs typeface="Calibri"/>
              </a:rPr>
              <a:t>were unique </a:t>
            </a:r>
            <a:r>
              <a:rPr sz="1100" dirty="0">
                <a:latin typeface="Calibri"/>
                <a:cs typeface="Calibri"/>
              </a:rPr>
              <a:t>values </a:t>
            </a:r>
            <a:r>
              <a:rPr sz="1100" spc="-5" dirty="0">
                <a:latin typeface="Calibri"/>
                <a:cs typeface="Calibri"/>
              </a:rPr>
              <a:t>for every variable  </a:t>
            </a:r>
            <a:r>
              <a:rPr sz="1100" dirty="0">
                <a:latin typeface="Calibri"/>
                <a:cs typeface="Calibri"/>
              </a:rPr>
              <a:t>which were </a:t>
            </a:r>
            <a:r>
              <a:rPr sz="1100" spc="-5" dirty="0">
                <a:latin typeface="Calibri"/>
                <a:cs typeface="Calibri"/>
              </a:rPr>
              <a:t>either ‘Other’ </a:t>
            </a:r>
            <a:r>
              <a:rPr sz="1100" dirty="0">
                <a:latin typeface="Calibri"/>
                <a:cs typeface="Calibri"/>
              </a:rPr>
              <a:t>or ‘Unknown’, deleting </a:t>
            </a:r>
            <a:r>
              <a:rPr sz="1100" spc="-5" dirty="0">
                <a:latin typeface="Calibri"/>
                <a:cs typeface="Calibri"/>
              </a:rPr>
              <a:t>those </a:t>
            </a:r>
            <a:r>
              <a:rPr sz="1100" dirty="0">
                <a:latin typeface="Calibri"/>
                <a:cs typeface="Calibri"/>
              </a:rPr>
              <a:t>rows </a:t>
            </a:r>
            <a:r>
              <a:rPr sz="1100" spc="-5" dirty="0">
                <a:latin typeface="Calibri"/>
                <a:cs typeface="Calibri"/>
              </a:rPr>
              <a:t>entirely </a:t>
            </a:r>
            <a:r>
              <a:rPr sz="1100" dirty="0">
                <a:latin typeface="Calibri"/>
                <a:cs typeface="Calibri"/>
              </a:rPr>
              <a:t>would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led to a lot of </a:t>
            </a:r>
            <a:r>
              <a:rPr sz="1100" spc="-5" dirty="0">
                <a:latin typeface="Calibri"/>
                <a:cs typeface="Calibri"/>
              </a:rPr>
              <a:t>loss of  </a:t>
            </a:r>
            <a:r>
              <a:rPr sz="1100" dirty="0">
                <a:latin typeface="Calibri"/>
                <a:cs typeface="Calibri"/>
              </a:rPr>
              <a:t>data which is 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preferred.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09414"/>
            <a:ext cx="5969635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deal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issue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columns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having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variation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frequency,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arrays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made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700"/>
              </a:lnSpc>
            </a:pPr>
            <a:r>
              <a:rPr sz="1100" dirty="0">
                <a:latin typeface="Calibri"/>
                <a:cs typeface="Calibri"/>
              </a:rPr>
              <a:t>each </a:t>
            </a:r>
            <a:r>
              <a:rPr sz="1100" spc="-5" dirty="0">
                <a:latin typeface="Calibri"/>
                <a:cs typeface="Calibri"/>
              </a:rPr>
              <a:t>column </a:t>
            </a:r>
            <a:r>
              <a:rPr sz="1100" dirty="0">
                <a:latin typeface="Calibri"/>
                <a:cs typeface="Calibri"/>
              </a:rPr>
              <a:t>which were encoded </a:t>
            </a:r>
            <a:r>
              <a:rPr sz="1100" spc="-5" dirty="0">
                <a:latin typeface="Calibri"/>
                <a:cs typeface="Calibri"/>
              </a:rPr>
              <a:t>according </a:t>
            </a:r>
            <a:r>
              <a:rPr sz="1100" dirty="0">
                <a:latin typeface="Calibri"/>
                <a:cs typeface="Calibri"/>
              </a:rPr>
              <a:t>to the original column and had equal proportion </a:t>
            </a:r>
            <a:r>
              <a:rPr sz="1100" spc="-5" dirty="0">
                <a:latin typeface="Calibri"/>
                <a:cs typeface="Calibri"/>
              </a:rPr>
              <a:t>of  </a:t>
            </a:r>
            <a:r>
              <a:rPr sz="1100" dirty="0">
                <a:latin typeface="Calibri"/>
                <a:cs typeface="Calibri"/>
              </a:rPr>
              <a:t>elements as the original </a:t>
            </a:r>
            <a:r>
              <a:rPr sz="1100" spc="-5" dirty="0">
                <a:latin typeface="Calibri"/>
                <a:cs typeface="Calibri"/>
              </a:rPr>
              <a:t>column. Then </a:t>
            </a:r>
            <a:r>
              <a:rPr sz="1100" dirty="0">
                <a:latin typeface="Calibri"/>
                <a:cs typeface="Calibri"/>
              </a:rPr>
              <a:t>the arrays </a:t>
            </a:r>
            <a:r>
              <a:rPr sz="1100" spc="-5" dirty="0">
                <a:latin typeface="Calibri"/>
                <a:cs typeface="Calibri"/>
              </a:rPr>
              <a:t>were imposed </a:t>
            </a:r>
            <a:r>
              <a:rPr sz="1100" dirty="0">
                <a:latin typeface="Calibri"/>
                <a:cs typeface="Calibri"/>
              </a:rPr>
              <a:t>on the original </a:t>
            </a:r>
            <a:r>
              <a:rPr sz="1100" spc="-5" dirty="0">
                <a:latin typeface="Calibri"/>
                <a:cs typeface="Calibri"/>
              </a:rPr>
              <a:t>columns </a:t>
            </a:r>
            <a:r>
              <a:rPr sz="1100" dirty="0">
                <a:latin typeface="Calibri"/>
                <a:cs typeface="Calibri"/>
              </a:rPr>
              <a:t>in the </a:t>
            </a:r>
            <a:r>
              <a:rPr sz="1100" spc="-5" dirty="0">
                <a:latin typeface="Calibri"/>
                <a:cs typeface="Calibri"/>
              </a:rPr>
              <a:t>positions  </a:t>
            </a:r>
            <a:r>
              <a:rPr sz="1100" dirty="0">
                <a:latin typeface="Calibri"/>
                <a:cs typeface="Calibri"/>
              </a:rPr>
              <a:t>which had ‘Other’ and </a:t>
            </a:r>
            <a:r>
              <a:rPr sz="1100" spc="-5" dirty="0">
                <a:latin typeface="Calibri"/>
                <a:cs typeface="Calibri"/>
              </a:rPr>
              <a:t>‘Unknown’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them. This entire process of cleaning </a:t>
            </a:r>
            <a:r>
              <a:rPr sz="1100" dirty="0">
                <a:latin typeface="Calibri"/>
                <a:cs typeface="Calibri"/>
              </a:rPr>
              <a:t>data led to a </a:t>
            </a:r>
            <a:r>
              <a:rPr sz="1100" spc="-5" dirty="0">
                <a:latin typeface="Calibri"/>
                <a:cs typeface="Calibri"/>
              </a:rPr>
              <a:t>loss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almost  5000 rows which </a:t>
            </a:r>
            <a:r>
              <a:rPr sz="1100" dirty="0">
                <a:latin typeface="Calibri"/>
                <a:cs typeface="Calibri"/>
              </a:rPr>
              <a:t>had </a:t>
            </a:r>
            <a:r>
              <a:rPr sz="1100" spc="-5" dirty="0">
                <a:latin typeface="Calibri"/>
                <a:cs typeface="Calibri"/>
              </a:rPr>
              <a:t>redundant </a:t>
            </a:r>
            <a:r>
              <a:rPr sz="1100" dirty="0">
                <a:latin typeface="Calibri"/>
                <a:cs typeface="Calibri"/>
              </a:rPr>
              <a:t>data, </a:t>
            </a:r>
            <a:r>
              <a:rPr sz="1100" spc="-5" dirty="0">
                <a:latin typeface="Calibri"/>
                <a:cs typeface="Calibri"/>
              </a:rPr>
              <a:t>whereas other </a:t>
            </a:r>
            <a:r>
              <a:rPr sz="1100" dirty="0">
                <a:latin typeface="Calibri"/>
                <a:cs typeface="Calibri"/>
              </a:rPr>
              <a:t>rows with </a:t>
            </a:r>
            <a:r>
              <a:rPr sz="1100" spc="-5" dirty="0">
                <a:latin typeface="Calibri"/>
                <a:cs typeface="Calibri"/>
              </a:rPr>
              <a:t>unknown </a:t>
            </a:r>
            <a:r>
              <a:rPr sz="1100" dirty="0">
                <a:latin typeface="Calibri"/>
                <a:cs typeface="Calibri"/>
              </a:rPr>
              <a:t>values were </a:t>
            </a:r>
            <a:r>
              <a:rPr sz="1100" spc="-5" dirty="0">
                <a:latin typeface="Calibri"/>
                <a:cs typeface="Calibri"/>
              </a:rPr>
              <a:t>filled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earlier.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2.2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Feature</a:t>
            </a:r>
            <a:r>
              <a:rPr sz="13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A total of 5 </a:t>
            </a:r>
            <a:r>
              <a:rPr sz="1100" spc="-5" dirty="0">
                <a:latin typeface="Calibri"/>
                <a:cs typeface="Calibri"/>
              </a:rPr>
              <a:t>features </a:t>
            </a:r>
            <a:r>
              <a:rPr sz="1100" dirty="0">
                <a:latin typeface="Calibri"/>
                <a:cs typeface="Calibri"/>
              </a:rPr>
              <a:t>were </a:t>
            </a:r>
            <a:r>
              <a:rPr sz="1100" spc="-5" dirty="0">
                <a:latin typeface="Calibri"/>
                <a:cs typeface="Calibri"/>
              </a:rPr>
              <a:t>selected </a:t>
            </a:r>
            <a:r>
              <a:rPr sz="1100" dirty="0">
                <a:latin typeface="Calibri"/>
                <a:cs typeface="Calibri"/>
              </a:rPr>
              <a:t>for this </a:t>
            </a:r>
            <a:r>
              <a:rPr sz="1100" spc="-5" dirty="0">
                <a:latin typeface="Calibri"/>
                <a:cs typeface="Calibri"/>
              </a:rPr>
              <a:t>project along </a:t>
            </a:r>
            <a:r>
              <a:rPr sz="1100" dirty="0">
                <a:latin typeface="Calibri"/>
                <a:cs typeface="Calibri"/>
              </a:rPr>
              <a:t>with the </a:t>
            </a:r>
            <a:r>
              <a:rPr sz="1100" spc="-5" dirty="0">
                <a:latin typeface="Calibri"/>
                <a:cs typeface="Calibri"/>
              </a:rPr>
              <a:t>target variable being Severity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6773544"/>
          <a:ext cx="6082030" cy="212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/>
                <a:gridCol w="4689475"/>
              </a:tblGrid>
              <a:tr h="390143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solidFill>
                      <a:srgbClr val="4AACC5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INATTENTIONIND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driver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inattentive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UNDERINFL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Whether or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driver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under the influence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(Y/N)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0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Weather condition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during time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 collision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(Overcast/Rain/Clear)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096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Road condition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collision</a:t>
                      </a:r>
                      <a:r>
                        <a:rPr sz="1100" spc="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(Wet/Dry..)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LIGHTCOND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Light conditions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during 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 (Lights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On/Dark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with light</a:t>
                      </a:r>
                      <a:r>
                        <a:rPr sz="1100" spc="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8036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SPEEDING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Whether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car was above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the speed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limit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at the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time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collision</a:t>
                      </a:r>
                      <a:r>
                        <a:rPr sz="1100" spc="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(Y/N)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47374" y="1147575"/>
            <a:ext cx="5027919" cy="269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1285"/>
            <a:ext cx="597281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365F91"/>
              </a:buClr>
              <a:buFont typeface="Cambria"/>
              <a:buAutoNum type="arabicPeriod" startAt="3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Methodology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3"/>
            </a:pPr>
            <a:endParaRPr sz="2200">
              <a:latin typeface="Cambria"/>
              <a:cs typeface="Cambria"/>
            </a:endParaRPr>
          </a:p>
          <a:p>
            <a:pPr marL="281940" lvl="1" indent="-26987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Data Collection</a:t>
            </a:r>
            <a:endParaRPr sz="1300">
              <a:latin typeface="Cambria"/>
              <a:cs typeface="Cambria"/>
            </a:endParaRPr>
          </a:p>
          <a:p>
            <a:pPr marL="12700" marR="762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The dataset used for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based </a:t>
            </a:r>
            <a:r>
              <a:rPr sz="1100" dirty="0">
                <a:latin typeface="Calibri"/>
                <a:cs typeface="Calibri"/>
              </a:rPr>
              <a:t>on car </a:t>
            </a:r>
            <a:r>
              <a:rPr sz="1100" spc="-5" dirty="0">
                <a:latin typeface="Calibri"/>
                <a:cs typeface="Calibri"/>
              </a:rPr>
              <a:t>accidents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have taken place </a:t>
            </a:r>
            <a:r>
              <a:rPr sz="1100" dirty="0">
                <a:latin typeface="Calibri"/>
                <a:cs typeface="Calibri"/>
              </a:rPr>
              <a:t>within the </a:t>
            </a:r>
            <a:r>
              <a:rPr sz="1100" spc="-5" dirty="0">
                <a:latin typeface="Calibri"/>
                <a:cs typeface="Calibri"/>
              </a:rPr>
              <a:t>city 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Seattle, </a:t>
            </a:r>
            <a:r>
              <a:rPr sz="1100" dirty="0">
                <a:latin typeface="Calibri"/>
                <a:cs typeface="Calibri"/>
              </a:rPr>
              <a:t>Washington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year </a:t>
            </a:r>
            <a:r>
              <a:rPr sz="1100" spc="-5" dirty="0">
                <a:latin typeface="Calibri"/>
                <a:cs typeface="Calibri"/>
              </a:rPr>
              <a:t>2004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2020. This </a:t>
            </a:r>
            <a:r>
              <a:rPr sz="1100" dirty="0">
                <a:latin typeface="Calibri"/>
                <a:cs typeface="Calibri"/>
              </a:rPr>
              <a:t>data is regarding car accidents </a:t>
            </a:r>
            <a:r>
              <a:rPr sz="1100" spc="-5" dirty="0">
                <a:latin typeface="Calibri"/>
                <a:cs typeface="Calibri"/>
              </a:rPr>
              <a:t>the severity </a:t>
            </a:r>
            <a:r>
              <a:rPr sz="1100" dirty="0">
                <a:latin typeface="Calibri"/>
                <a:cs typeface="Calibri"/>
              </a:rPr>
              <a:t>of  each car accidents </a:t>
            </a:r>
            <a:r>
              <a:rPr sz="1100" spc="-5" dirty="0">
                <a:latin typeface="Calibri"/>
                <a:cs typeface="Calibri"/>
              </a:rPr>
              <a:t>along with </a:t>
            </a:r>
            <a:r>
              <a:rPr sz="1100" dirty="0">
                <a:latin typeface="Calibri"/>
                <a:cs typeface="Calibri"/>
              </a:rPr>
              <a:t>the time and </a:t>
            </a:r>
            <a:r>
              <a:rPr sz="1100" spc="-5" dirty="0">
                <a:latin typeface="Calibri"/>
                <a:cs typeface="Calibri"/>
              </a:rPr>
              <a:t>conditions under </a:t>
            </a:r>
            <a:r>
              <a:rPr sz="1100" dirty="0">
                <a:latin typeface="Calibri"/>
                <a:cs typeface="Calibri"/>
              </a:rPr>
              <a:t>which each accident occurred.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set  used </a:t>
            </a:r>
            <a:r>
              <a:rPr sz="1100" dirty="0">
                <a:latin typeface="Calibri"/>
                <a:cs typeface="Calibri"/>
              </a:rPr>
              <a:t>for this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found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here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alibri"/>
              <a:cs typeface="Calibri"/>
            </a:endParaRPr>
          </a:p>
          <a:p>
            <a:pPr marL="281940" lvl="1" indent="-269875">
              <a:lnSpc>
                <a:spcPct val="100000"/>
              </a:lnSpc>
              <a:buClr>
                <a:srgbClr val="4F81BC"/>
              </a:buClr>
              <a:buFont typeface="Cambria"/>
              <a:buAutoNum type="arabicPeriod" startAt="2"/>
              <a:tabLst>
                <a:tab pos="282575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Exploratory</a:t>
            </a:r>
            <a:r>
              <a:rPr sz="1300" b="1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7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the feature set </a:t>
            </a:r>
            <a:r>
              <a:rPr sz="1100" dirty="0">
                <a:latin typeface="Calibri"/>
                <a:cs typeface="Calibri"/>
              </a:rPr>
              <a:t>and the target </a:t>
            </a:r>
            <a:r>
              <a:rPr sz="1100" spc="-5" dirty="0">
                <a:latin typeface="Calibri"/>
                <a:cs typeface="Calibri"/>
              </a:rPr>
              <a:t>variable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categorical variables </a:t>
            </a:r>
            <a:r>
              <a:rPr sz="1100" dirty="0">
                <a:latin typeface="Calibri"/>
                <a:cs typeface="Calibri"/>
              </a:rPr>
              <a:t>with the </a:t>
            </a:r>
            <a:r>
              <a:rPr sz="1100" spc="-5" dirty="0">
                <a:latin typeface="Calibri"/>
                <a:cs typeface="Calibri"/>
              </a:rPr>
              <a:t>likes </a:t>
            </a:r>
            <a:r>
              <a:rPr sz="1100" dirty="0">
                <a:latin typeface="Calibri"/>
                <a:cs typeface="Calibri"/>
              </a:rPr>
              <a:t>of  weather, </a:t>
            </a:r>
            <a:r>
              <a:rPr sz="1100" spc="-5" dirty="0">
                <a:latin typeface="Calibri"/>
                <a:cs typeface="Calibri"/>
              </a:rPr>
              <a:t>road condition and light </a:t>
            </a:r>
            <a:r>
              <a:rPr sz="1100" dirty="0">
                <a:latin typeface="Calibri"/>
                <a:cs typeface="Calibri"/>
              </a:rPr>
              <a:t>condition </a:t>
            </a:r>
            <a:r>
              <a:rPr sz="1100" spc="-5" dirty="0">
                <a:latin typeface="Calibri"/>
                <a:cs typeface="Calibri"/>
              </a:rPr>
              <a:t>being </a:t>
            </a:r>
            <a:r>
              <a:rPr sz="1100" spc="-10" dirty="0">
                <a:latin typeface="Calibri"/>
                <a:cs typeface="Calibri"/>
              </a:rPr>
              <a:t>an </a:t>
            </a:r>
            <a:r>
              <a:rPr sz="1100" dirty="0">
                <a:latin typeface="Calibri"/>
                <a:cs typeface="Calibri"/>
              </a:rPr>
              <a:t>above </a:t>
            </a:r>
            <a:r>
              <a:rPr sz="1100" spc="-5" dirty="0">
                <a:latin typeface="Calibri"/>
                <a:cs typeface="Calibri"/>
              </a:rPr>
              <a:t>level </a:t>
            </a:r>
            <a:r>
              <a:rPr sz="1100" dirty="0">
                <a:latin typeface="Calibri"/>
                <a:cs typeface="Calibri"/>
              </a:rPr>
              <a:t>2 </a:t>
            </a:r>
            <a:r>
              <a:rPr sz="1100" spc="-5" dirty="0">
                <a:latin typeface="Calibri"/>
                <a:cs typeface="Calibri"/>
              </a:rPr>
              <a:t>categorical </a:t>
            </a:r>
            <a:r>
              <a:rPr sz="1100" dirty="0">
                <a:latin typeface="Calibri"/>
                <a:cs typeface="Calibri"/>
              </a:rPr>
              <a:t>variables </a:t>
            </a:r>
            <a:r>
              <a:rPr sz="1100" spc="-5" dirty="0">
                <a:latin typeface="Calibri"/>
                <a:cs typeface="Calibri"/>
              </a:rPr>
              <a:t>whose </a:t>
            </a:r>
            <a:r>
              <a:rPr sz="1100" dirty="0">
                <a:latin typeface="Calibri"/>
                <a:cs typeface="Calibri"/>
              </a:rPr>
              <a:t>values  </a:t>
            </a:r>
            <a:r>
              <a:rPr sz="1100" spc="-5" dirty="0">
                <a:latin typeface="Calibri"/>
                <a:cs typeface="Calibri"/>
              </a:rPr>
              <a:t>are limited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usually based </a:t>
            </a:r>
            <a:r>
              <a:rPr sz="1100" dirty="0">
                <a:latin typeface="Calibri"/>
                <a:cs typeface="Calibri"/>
              </a:rPr>
              <a:t>on a </a:t>
            </a:r>
            <a:r>
              <a:rPr sz="1100" spc="-5" dirty="0">
                <a:latin typeface="Calibri"/>
                <a:cs typeface="Calibri"/>
              </a:rPr>
              <a:t>particular finite group whose correlation might </a:t>
            </a:r>
            <a:r>
              <a:rPr sz="1100" dirty="0">
                <a:latin typeface="Calibri"/>
                <a:cs typeface="Calibri"/>
              </a:rPr>
              <a:t>depict a </a:t>
            </a:r>
            <a:r>
              <a:rPr sz="1100" spc="-5" dirty="0">
                <a:latin typeface="Calibri"/>
                <a:cs typeface="Calibri"/>
              </a:rPr>
              <a:t>different  </a:t>
            </a:r>
            <a:r>
              <a:rPr sz="1100" dirty="0">
                <a:latin typeface="Calibri"/>
                <a:cs typeface="Calibri"/>
              </a:rPr>
              <a:t>image then what it </a:t>
            </a:r>
            <a:r>
              <a:rPr sz="1100" spc="-5" dirty="0">
                <a:latin typeface="Calibri"/>
                <a:cs typeface="Calibri"/>
              </a:rPr>
              <a:t>actually </a:t>
            </a:r>
            <a:r>
              <a:rPr sz="1100" dirty="0">
                <a:latin typeface="Calibri"/>
                <a:cs typeface="Calibri"/>
              </a:rPr>
              <a:t>is. Generally, </a:t>
            </a:r>
            <a:r>
              <a:rPr sz="1100" spc="-5" dirty="0">
                <a:latin typeface="Calibri"/>
                <a:cs typeface="Calibri"/>
              </a:rPr>
              <a:t>considering </a:t>
            </a:r>
            <a:r>
              <a:rPr sz="1100" dirty="0">
                <a:latin typeface="Calibri"/>
                <a:cs typeface="Calibri"/>
              </a:rPr>
              <a:t>the effect of these </a:t>
            </a:r>
            <a:r>
              <a:rPr sz="1100" spc="-5" dirty="0">
                <a:latin typeface="Calibri"/>
                <a:cs typeface="Calibri"/>
              </a:rPr>
              <a:t>variables </a:t>
            </a:r>
            <a:r>
              <a:rPr sz="1100" dirty="0">
                <a:latin typeface="Calibri"/>
                <a:cs typeface="Calibri"/>
              </a:rPr>
              <a:t>in car accidents are  important </a:t>
            </a:r>
            <a:r>
              <a:rPr sz="1100" spc="-5" dirty="0">
                <a:latin typeface="Calibri"/>
                <a:cs typeface="Calibri"/>
              </a:rPr>
              <a:t>hence these variables were selected.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few pictorial depictions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dataset were </a:t>
            </a:r>
            <a:r>
              <a:rPr sz="1100" dirty="0">
                <a:latin typeface="Calibri"/>
                <a:cs typeface="Calibri"/>
              </a:rPr>
              <a:t>made in  order to </a:t>
            </a:r>
            <a:r>
              <a:rPr sz="1100" spc="-5" dirty="0">
                <a:latin typeface="Calibri"/>
                <a:cs typeface="Calibri"/>
              </a:rPr>
              <a:t>better understand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0159" y="5931087"/>
            <a:ext cx="5547734" cy="288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2556"/>
            <a:ext cx="597090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above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figure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illustrates,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after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cleaning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place,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distribution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target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2036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variables </a:t>
            </a:r>
            <a:r>
              <a:rPr sz="1100" spc="-5" dirty="0">
                <a:latin typeface="Calibri"/>
                <a:cs typeface="Calibri"/>
              </a:rPr>
              <a:t>between Physical Injury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Property Damage Only.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10" dirty="0">
                <a:latin typeface="Calibri"/>
                <a:cs typeface="Calibri"/>
              </a:rPr>
              <a:t>it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 seen </a:t>
            </a:r>
            <a:r>
              <a:rPr sz="1100" dirty="0">
                <a:latin typeface="Calibri"/>
                <a:cs typeface="Calibri"/>
              </a:rPr>
              <a:t>that the </a:t>
            </a:r>
            <a:r>
              <a:rPr sz="1100" spc="-5" dirty="0">
                <a:latin typeface="Calibri"/>
                <a:cs typeface="Calibri"/>
              </a:rPr>
              <a:t>dataset </a:t>
            </a:r>
            <a:r>
              <a:rPr sz="1100" dirty="0">
                <a:latin typeface="Calibri"/>
                <a:cs typeface="Calibri"/>
              </a:rPr>
              <a:t>is  </a:t>
            </a:r>
            <a:r>
              <a:rPr sz="1100" spc="-5" dirty="0">
                <a:latin typeface="Calibri"/>
                <a:cs typeface="Calibri"/>
              </a:rPr>
              <a:t>supervised but </a:t>
            </a:r>
            <a:r>
              <a:rPr sz="1100" dirty="0">
                <a:latin typeface="Calibri"/>
                <a:cs typeface="Calibri"/>
              </a:rPr>
              <a:t>an </a:t>
            </a:r>
            <a:r>
              <a:rPr sz="1100" spc="-5" dirty="0">
                <a:latin typeface="Calibri"/>
                <a:cs typeface="Calibri"/>
              </a:rPr>
              <a:t>unbalanced </a:t>
            </a:r>
            <a:r>
              <a:rPr sz="1100" dirty="0">
                <a:latin typeface="Calibri"/>
                <a:cs typeface="Calibri"/>
              </a:rPr>
              <a:t>dataset </a:t>
            </a:r>
            <a:r>
              <a:rPr sz="1100" spc="-5" dirty="0">
                <a:latin typeface="Calibri"/>
                <a:cs typeface="Calibri"/>
              </a:rPr>
              <a:t>where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distribution </a:t>
            </a:r>
            <a:r>
              <a:rPr sz="1100" dirty="0">
                <a:latin typeface="Calibri"/>
                <a:cs typeface="Calibri"/>
              </a:rPr>
              <a:t>of the target </a:t>
            </a:r>
            <a:r>
              <a:rPr sz="1100" spc="-5" dirty="0">
                <a:latin typeface="Calibri"/>
                <a:cs typeface="Calibri"/>
              </a:rPr>
              <a:t>variable </a:t>
            </a:r>
            <a:r>
              <a:rPr sz="1100" dirty="0">
                <a:latin typeface="Calibri"/>
                <a:cs typeface="Calibri"/>
              </a:rPr>
              <a:t>is in almost </a:t>
            </a:r>
            <a:r>
              <a:rPr sz="1100" spc="-5" dirty="0">
                <a:latin typeface="Calibri"/>
                <a:cs typeface="Calibri"/>
              </a:rPr>
              <a:t>1:2 </a:t>
            </a:r>
            <a:r>
              <a:rPr sz="1100" dirty="0">
                <a:latin typeface="Calibri"/>
                <a:cs typeface="Calibri"/>
              </a:rPr>
              <a:t>ratio  in favor of </a:t>
            </a:r>
            <a:r>
              <a:rPr sz="1100" spc="-5" dirty="0">
                <a:latin typeface="Calibri"/>
                <a:cs typeface="Calibri"/>
              </a:rPr>
              <a:t>property damage. </a:t>
            </a:r>
            <a:r>
              <a:rPr sz="1100" dirty="0">
                <a:latin typeface="Calibri"/>
                <a:cs typeface="Calibri"/>
              </a:rPr>
              <a:t>It is </a:t>
            </a:r>
            <a:r>
              <a:rPr sz="1100" spc="-5" dirty="0">
                <a:latin typeface="Calibri"/>
                <a:cs typeface="Calibri"/>
              </a:rPr>
              <a:t>very important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a balanced </a:t>
            </a:r>
            <a:r>
              <a:rPr sz="1100" spc="-5" dirty="0">
                <a:latin typeface="Calibri"/>
                <a:cs typeface="Calibri"/>
              </a:rPr>
              <a:t>dataset </a:t>
            </a:r>
            <a:r>
              <a:rPr sz="1100" dirty="0">
                <a:latin typeface="Calibri"/>
                <a:cs typeface="Calibri"/>
              </a:rPr>
              <a:t>when </a:t>
            </a:r>
            <a:r>
              <a:rPr sz="1100" spc="-5" dirty="0">
                <a:latin typeface="Calibri"/>
                <a:cs typeface="Calibri"/>
              </a:rPr>
              <a:t>using machine  </a:t>
            </a:r>
            <a:r>
              <a:rPr sz="1100" dirty="0">
                <a:latin typeface="Calibri"/>
                <a:cs typeface="Calibri"/>
              </a:rPr>
              <a:t>learning algorithms. </a:t>
            </a:r>
            <a:r>
              <a:rPr sz="1100" spc="-5" dirty="0">
                <a:latin typeface="Calibri"/>
                <a:cs typeface="Calibri"/>
              </a:rPr>
              <a:t>Hence, SMOTE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imblearn </a:t>
            </a:r>
            <a:r>
              <a:rPr sz="1100" spc="-5" dirty="0">
                <a:latin typeface="Calibri"/>
                <a:cs typeface="Calibri"/>
              </a:rPr>
              <a:t>library </a:t>
            </a:r>
            <a:r>
              <a:rPr sz="1100" dirty="0">
                <a:latin typeface="Calibri"/>
                <a:cs typeface="Calibri"/>
              </a:rPr>
              <a:t>in order to </a:t>
            </a:r>
            <a:r>
              <a:rPr sz="1100" spc="-5" dirty="0">
                <a:latin typeface="Calibri"/>
                <a:cs typeface="Calibri"/>
              </a:rPr>
              <a:t>balance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target  </a:t>
            </a:r>
            <a:r>
              <a:rPr sz="1100" dirty="0">
                <a:latin typeface="Calibri"/>
                <a:cs typeface="Calibri"/>
              </a:rPr>
              <a:t>variable in equal </a:t>
            </a:r>
            <a:r>
              <a:rPr sz="1100" spc="-5" dirty="0">
                <a:latin typeface="Calibri"/>
                <a:cs typeface="Calibri"/>
              </a:rPr>
              <a:t>proportions </a:t>
            </a:r>
            <a:r>
              <a:rPr sz="1100" dirty="0">
                <a:latin typeface="Calibri"/>
                <a:cs typeface="Calibri"/>
              </a:rPr>
              <a:t>in order to have an unbiased classification model </a:t>
            </a:r>
            <a:r>
              <a:rPr sz="1100" spc="-5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is trained on equal  </a:t>
            </a:r>
            <a:r>
              <a:rPr sz="1100" spc="-5" dirty="0">
                <a:latin typeface="Calibri"/>
                <a:cs typeface="Calibri"/>
              </a:rPr>
              <a:t>instances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both the elements under severity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905625"/>
            <a:ext cx="597217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As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mentioned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earlier,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‘0’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element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independent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supposed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depict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probable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cause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severe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accident.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supposed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depict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non-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203600"/>
              </a:lnSpc>
            </a:pPr>
            <a:r>
              <a:rPr sz="1100" dirty="0">
                <a:latin typeface="Calibri"/>
                <a:cs typeface="Calibri"/>
              </a:rPr>
              <a:t>zero values </a:t>
            </a:r>
            <a:r>
              <a:rPr sz="1100" spc="-5" dirty="0">
                <a:latin typeface="Calibri"/>
                <a:cs typeface="Calibri"/>
              </a:rPr>
              <a:t>within </a:t>
            </a:r>
            <a:r>
              <a:rPr sz="1100" dirty="0">
                <a:latin typeface="Calibri"/>
                <a:cs typeface="Calibri"/>
              </a:rPr>
              <a:t>each </a:t>
            </a:r>
            <a:r>
              <a:rPr sz="1100" spc="-5" dirty="0">
                <a:latin typeface="Calibri"/>
                <a:cs typeface="Calibri"/>
              </a:rPr>
              <a:t>independent variable </a:t>
            </a:r>
            <a:r>
              <a:rPr sz="1100" dirty="0">
                <a:latin typeface="Calibri"/>
                <a:cs typeface="Calibri"/>
              </a:rPr>
              <a:t>of the model and can </a:t>
            </a:r>
            <a:r>
              <a:rPr sz="1100" spc="-5" dirty="0">
                <a:latin typeface="Calibri"/>
                <a:cs typeface="Calibri"/>
              </a:rPr>
              <a:t>be seen </a:t>
            </a:r>
            <a:r>
              <a:rPr sz="1100" dirty="0">
                <a:latin typeface="Calibri"/>
                <a:cs typeface="Calibri"/>
              </a:rPr>
              <a:t>as the </a:t>
            </a:r>
            <a:r>
              <a:rPr sz="1100" spc="-5" dirty="0">
                <a:latin typeface="Calibri"/>
                <a:cs typeface="Calibri"/>
              </a:rPr>
              <a:t>frequency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adverse  </a:t>
            </a:r>
            <a:r>
              <a:rPr sz="1100" dirty="0">
                <a:latin typeface="Calibri"/>
                <a:cs typeface="Calibri"/>
              </a:rPr>
              <a:t>conditions </a:t>
            </a:r>
            <a:r>
              <a:rPr sz="1100" spc="-5" dirty="0">
                <a:latin typeface="Calibri"/>
                <a:cs typeface="Calibri"/>
              </a:rPr>
              <a:t>under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accidents took place. The factor </a:t>
            </a:r>
            <a:r>
              <a:rPr sz="1100" dirty="0">
                <a:latin typeface="Calibri"/>
                <a:cs typeface="Calibri"/>
              </a:rPr>
              <a:t>which had </a:t>
            </a:r>
            <a:r>
              <a:rPr sz="1100" spc="-5" dirty="0">
                <a:latin typeface="Calibri"/>
                <a:cs typeface="Calibri"/>
              </a:rPr>
              <a:t>most number </a:t>
            </a:r>
            <a:r>
              <a:rPr sz="1100" dirty="0">
                <a:latin typeface="Calibri"/>
                <a:cs typeface="Calibri"/>
              </a:rPr>
              <a:t>of accidents </a:t>
            </a:r>
            <a:r>
              <a:rPr sz="1100" spc="-5" dirty="0">
                <a:latin typeface="Calibri"/>
                <a:cs typeface="Calibri"/>
              </a:rPr>
              <a:t>under  </a:t>
            </a:r>
            <a:r>
              <a:rPr sz="1100" dirty="0">
                <a:latin typeface="Calibri"/>
                <a:cs typeface="Calibri"/>
              </a:rPr>
              <a:t>adverse </a:t>
            </a:r>
            <a:r>
              <a:rPr sz="1100" spc="-5" dirty="0">
                <a:latin typeface="Calibri"/>
                <a:cs typeface="Calibri"/>
              </a:rPr>
              <a:t>conditions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adverse weather conditions </a:t>
            </a:r>
            <a:r>
              <a:rPr sz="1100" dirty="0">
                <a:latin typeface="Calibri"/>
                <a:cs typeface="Calibri"/>
              </a:rPr>
              <a:t>while </a:t>
            </a:r>
            <a:r>
              <a:rPr sz="1100" spc="-5" dirty="0">
                <a:latin typeface="Calibri"/>
                <a:cs typeface="Calibri"/>
              </a:rPr>
              <a:t>adverse lighting condition </a:t>
            </a:r>
            <a:r>
              <a:rPr sz="1100" dirty="0">
                <a:latin typeface="Calibri"/>
                <a:cs typeface="Calibri"/>
              </a:rPr>
              <a:t>had the </a:t>
            </a:r>
            <a:r>
              <a:rPr sz="1100" spc="-5" dirty="0">
                <a:latin typeface="Calibri"/>
                <a:cs typeface="Calibri"/>
              </a:rPr>
              <a:t>second  most 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accidents caused </a:t>
            </a:r>
            <a:r>
              <a:rPr sz="1100" spc="-10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it. </a:t>
            </a:r>
            <a:r>
              <a:rPr sz="1100" spc="-5" dirty="0">
                <a:latin typeface="Calibri"/>
                <a:cs typeface="Calibri"/>
              </a:rPr>
              <a:t>The factors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-5" dirty="0">
                <a:latin typeface="Calibri"/>
                <a:cs typeface="Calibri"/>
              </a:rPr>
              <a:t>contributed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least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an instance of an  accident </a:t>
            </a:r>
            <a:r>
              <a:rPr sz="1100" spc="-5" dirty="0">
                <a:latin typeface="Calibri"/>
                <a:cs typeface="Calibri"/>
              </a:rPr>
              <a:t>are over-speeding </a:t>
            </a:r>
            <a:r>
              <a:rPr sz="1100" dirty="0">
                <a:latin typeface="Calibri"/>
                <a:cs typeface="Calibri"/>
              </a:rPr>
              <a:t>and the </a:t>
            </a:r>
            <a:r>
              <a:rPr sz="1100" spc="-5" dirty="0">
                <a:latin typeface="Calibri"/>
                <a:cs typeface="Calibri"/>
              </a:rPr>
              <a:t>driver being under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influence.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0994" y="3441482"/>
            <a:ext cx="5781274" cy="314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1540" cy="365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4F81BC"/>
                </a:solidFill>
                <a:latin typeface="Cambria"/>
                <a:cs typeface="Cambria"/>
              </a:rPr>
              <a:t>3.3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Machine Learning Model</a:t>
            </a:r>
            <a:r>
              <a:rPr sz="1300" b="1" spc="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Selection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The machine </a:t>
            </a:r>
            <a:r>
              <a:rPr sz="1100" dirty="0">
                <a:latin typeface="Calibri"/>
                <a:cs typeface="Calibri"/>
              </a:rPr>
              <a:t>learning </a:t>
            </a:r>
            <a:r>
              <a:rPr sz="1100" spc="-5" dirty="0">
                <a:latin typeface="Calibri"/>
                <a:cs typeface="Calibri"/>
              </a:rPr>
              <a:t>models used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Logistic Regression, Decision Tree Analysis </a:t>
            </a:r>
            <a:r>
              <a:rPr sz="1100" dirty="0">
                <a:latin typeface="Calibri"/>
                <a:cs typeface="Calibri"/>
              </a:rPr>
              <a:t>and k-Nearest  </a:t>
            </a:r>
            <a:r>
              <a:rPr sz="1100" spc="-5" dirty="0">
                <a:latin typeface="Calibri"/>
                <a:cs typeface="Calibri"/>
              </a:rPr>
              <a:t>Neighbor. </a:t>
            </a:r>
            <a:r>
              <a:rPr sz="1100" dirty="0">
                <a:latin typeface="Calibri"/>
                <a:cs typeface="Calibri"/>
              </a:rPr>
              <a:t>Logistic </a:t>
            </a:r>
            <a:r>
              <a:rPr sz="1100" spc="-5" dirty="0">
                <a:latin typeface="Calibri"/>
                <a:cs typeface="Calibri"/>
              </a:rPr>
              <a:t>regression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statistical model that </a:t>
            </a:r>
            <a:r>
              <a:rPr sz="1100" dirty="0">
                <a:latin typeface="Calibri"/>
                <a:cs typeface="Calibri"/>
              </a:rPr>
              <a:t>in its basic </a:t>
            </a:r>
            <a:r>
              <a:rPr sz="1100" spc="-5" dirty="0">
                <a:latin typeface="Calibri"/>
                <a:cs typeface="Calibri"/>
              </a:rPr>
              <a:t>form uses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logistic </a:t>
            </a:r>
            <a:r>
              <a:rPr sz="1100" dirty="0">
                <a:latin typeface="Calibri"/>
                <a:cs typeface="Calibri"/>
              </a:rPr>
              <a:t>function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model  a binary </a:t>
            </a:r>
            <a:r>
              <a:rPr sz="1100" spc="-5" dirty="0">
                <a:latin typeface="Calibri"/>
                <a:cs typeface="Calibri"/>
              </a:rPr>
              <a:t>dependent variable. The </a:t>
            </a: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Analysis breaks down </a:t>
            </a:r>
            <a:r>
              <a:rPr sz="1100" dirty="0">
                <a:latin typeface="Calibri"/>
                <a:cs typeface="Calibri"/>
              </a:rPr>
              <a:t>a data </a:t>
            </a:r>
            <a:r>
              <a:rPr sz="1100" spc="-5" dirty="0">
                <a:latin typeface="Calibri"/>
                <a:cs typeface="Calibri"/>
              </a:rPr>
              <a:t>set into smaller subsets  </a:t>
            </a:r>
            <a:r>
              <a:rPr sz="1100" dirty="0">
                <a:latin typeface="Calibri"/>
                <a:cs typeface="Calibri"/>
              </a:rPr>
              <a:t>while at the </a:t>
            </a:r>
            <a:r>
              <a:rPr sz="1100" spc="-5" dirty="0">
                <a:latin typeface="Calibri"/>
                <a:cs typeface="Calibri"/>
              </a:rPr>
              <a:t>same time </a:t>
            </a:r>
            <a:r>
              <a:rPr sz="1100" dirty="0">
                <a:latin typeface="Calibri"/>
                <a:cs typeface="Calibri"/>
              </a:rPr>
              <a:t>an associated </a:t>
            </a:r>
            <a:r>
              <a:rPr sz="1100" spc="-5" dirty="0">
                <a:latin typeface="Calibri"/>
                <a:cs typeface="Calibri"/>
              </a:rPr>
              <a:t>decision tree </a:t>
            </a:r>
            <a:r>
              <a:rPr sz="1100" dirty="0">
                <a:latin typeface="Calibri"/>
                <a:cs typeface="Calibri"/>
              </a:rPr>
              <a:t>is incrementally </a:t>
            </a:r>
            <a:r>
              <a:rPr sz="1100" spc="-5" dirty="0">
                <a:latin typeface="Calibri"/>
                <a:cs typeface="Calibri"/>
              </a:rPr>
              <a:t>developed. The </a:t>
            </a:r>
            <a:r>
              <a:rPr sz="1100" dirty="0">
                <a:latin typeface="Calibri"/>
                <a:cs typeface="Calibri"/>
              </a:rPr>
              <a:t>final </a:t>
            </a:r>
            <a:r>
              <a:rPr sz="1100" spc="-5" dirty="0">
                <a:latin typeface="Calibri"/>
                <a:cs typeface="Calibri"/>
              </a:rPr>
              <a:t>result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tree  </a:t>
            </a:r>
            <a:r>
              <a:rPr sz="1100" dirty="0">
                <a:latin typeface="Calibri"/>
                <a:cs typeface="Calibri"/>
              </a:rPr>
              <a:t>with decision </a:t>
            </a:r>
            <a:r>
              <a:rPr sz="1100" spc="-5" dirty="0">
                <a:latin typeface="Calibri"/>
                <a:cs typeface="Calibri"/>
              </a:rPr>
              <a:t>nodes </a:t>
            </a:r>
            <a:r>
              <a:rPr sz="1100" dirty="0">
                <a:latin typeface="Calibri"/>
                <a:cs typeface="Calibri"/>
              </a:rPr>
              <a:t>and leaf nodes. K </a:t>
            </a:r>
            <a:r>
              <a:rPr sz="1100" spc="-5" dirty="0">
                <a:latin typeface="Calibri"/>
                <a:cs typeface="Calibri"/>
              </a:rPr>
              <a:t>nearest </a:t>
            </a:r>
            <a:r>
              <a:rPr sz="1100" dirty="0">
                <a:latin typeface="Calibri"/>
                <a:cs typeface="Calibri"/>
              </a:rPr>
              <a:t>neighbors is a </a:t>
            </a:r>
            <a:r>
              <a:rPr sz="1100" spc="-5" dirty="0">
                <a:latin typeface="Calibri"/>
                <a:cs typeface="Calibri"/>
              </a:rPr>
              <a:t>simple algorithm that stores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5" dirty="0">
                <a:latin typeface="Calibri"/>
                <a:cs typeface="Calibri"/>
              </a:rPr>
              <a:t>available  </a:t>
            </a:r>
            <a:r>
              <a:rPr sz="1100" dirty="0">
                <a:latin typeface="Calibri"/>
                <a:cs typeface="Calibri"/>
              </a:rPr>
              <a:t>cases and classifies </a:t>
            </a:r>
            <a:r>
              <a:rPr sz="1100" spc="-5" dirty="0">
                <a:latin typeface="Calibri"/>
                <a:cs typeface="Calibri"/>
              </a:rPr>
              <a:t>new cases </a:t>
            </a:r>
            <a:r>
              <a:rPr sz="1100" dirty="0">
                <a:latin typeface="Calibri"/>
                <a:cs typeface="Calibri"/>
              </a:rPr>
              <a:t>based on a </a:t>
            </a:r>
            <a:r>
              <a:rPr sz="1100" spc="-5" dirty="0">
                <a:latin typeface="Calibri"/>
                <a:cs typeface="Calibri"/>
              </a:rPr>
              <a:t>similarity </a:t>
            </a:r>
            <a:r>
              <a:rPr sz="1100" dirty="0">
                <a:latin typeface="Calibri"/>
                <a:cs typeface="Calibri"/>
              </a:rPr>
              <a:t>measure </a:t>
            </a:r>
            <a:r>
              <a:rPr sz="1100" spc="-5" dirty="0">
                <a:latin typeface="Calibri"/>
                <a:cs typeface="Calibri"/>
              </a:rPr>
              <a:t>(based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distance). The </a:t>
            </a:r>
            <a:r>
              <a:rPr sz="1100" dirty="0">
                <a:latin typeface="Calibri"/>
                <a:cs typeface="Calibri"/>
              </a:rPr>
              <a:t>reason why  Decision </a:t>
            </a:r>
            <a:r>
              <a:rPr sz="1100" spc="-5" dirty="0">
                <a:latin typeface="Calibri"/>
                <a:cs typeface="Calibri"/>
              </a:rPr>
              <a:t>Tree Analysis, Logistic Regression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k-Nearest Neighbor classification methods were chosen  </a:t>
            </a:r>
            <a:r>
              <a:rPr sz="1100" dirty="0">
                <a:latin typeface="Calibri"/>
                <a:cs typeface="Calibri"/>
              </a:rPr>
              <a:t>is because the </a:t>
            </a:r>
            <a:r>
              <a:rPr sz="1100" spc="-5" dirty="0">
                <a:latin typeface="Calibri"/>
                <a:cs typeface="Calibri"/>
              </a:rPr>
              <a:t>Support Vector </a:t>
            </a:r>
            <a:r>
              <a:rPr sz="1100" dirty="0">
                <a:latin typeface="Calibri"/>
                <a:cs typeface="Calibri"/>
              </a:rPr>
              <a:t>Machine </a:t>
            </a:r>
            <a:r>
              <a:rPr sz="1100" spc="-5" dirty="0">
                <a:latin typeface="Calibri"/>
                <a:cs typeface="Calibri"/>
              </a:rPr>
              <a:t>(SVM)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inaccurate for large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sets, </a:t>
            </a:r>
            <a:r>
              <a:rPr sz="1100" dirty="0">
                <a:latin typeface="Calibri"/>
                <a:cs typeface="Calibri"/>
              </a:rPr>
              <a:t>while this </a:t>
            </a:r>
            <a:r>
              <a:rPr sz="1100" spc="-5" dirty="0">
                <a:latin typeface="Calibri"/>
                <a:cs typeface="Calibri"/>
              </a:rPr>
              <a:t>data set  </a:t>
            </a:r>
            <a:r>
              <a:rPr sz="1100" dirty="0">
                <a:latin typeface="Calibri"/>
                <a:cs typeface="Calibri"/>
              </a:rPr>
              <a:t>has more than </a:t>
            </a:r>
            <a:r>
              <a:rPr sz="1100" spc="-5" dirty="0">
                <a:latin typeface="Calibri"/>
                <a:cs typeface="Calibri"/>
              </a:rPr>
              <a:t>180,000 rows filled </a:t>
            </a:r>
            <a:r>
              <a:rPr sz="1100" dirty="0">
                <a:latin typeface="Calibri"/>
                <a:cs typeface="Calibri"/>
              </a:rPr>
              <a:t>with data. </a:t>
            </a:r>
            <a:r>
              <a:rPr sz="1100" spc="-5" dirty="0">
                <a:latin typeface="Calibri"/>
                <a:cs typeface="Calibri"/>
              </a:rPr>
              <a:t>Furthermore, </a:t>
            </a:r>
            <a:r>
              <a:rPr sz="1100" spc="-10" dirty="0">
                <a:latin typeface="Calibri"/>
                <a:cs typeface="Calibri"/>
              </a:rPr>
              <a:t>SVM </a:t>
            </a:r>
            <a:r>
              <a:rPr sz="1100" spc="-5" dirty="0">
                <a:latin typeface="Calibri"/>
                <a:cs typeface="Calibri"/>
              </a:rPr>
              <a:t>works </a:t>
            </a:r>
            <a:r>
              <a:rPr sz="1100" dirty="0">
                <a:latin typeface="Calibri"/>
                <a:cs typeface="Calibri"/>
              </a:rPr>
              <a:t>best </a:t>
            </a:r>
            <a:r>
              <a:rPr sz="1100" spc="-5" dirty="0">
                <a:latin typeface="Calibri"/>
                <a:cs typeface="Calibri"/>
              </a:rPr>
              <a:t>with </a:t>
            </a:r>
            <a:r>
              <a:rPr sz="1100" dirty="0">
                <a:latin typeface="Calibri"/>
                <a:cs typeface="Calibri"/>
              </a:rPr>
              <a:t>dataset </a:t>
            </a:r>
            <a:r>
              <a:rPr sz="1100" spc="-5" dirty="0">
                <a:latin typeface="Calibri"/>
                <a:cs typeface="Calibri"/>
              </a:rPr>
              <a:t>filled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text 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994275"/>
            <a:ext cx="5970270" cy="215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5"/>
              </a:spcBef>
              <a:buClr>
                <a:srgbClr val="365F91"/>
              </a:buClr>
              <a:buFont typeface="Cambria"/>
              <a:buAutoNum type="arabicPeriod" startAt="4"/>
              <a:tabLst>
                <a:tab pos="198755" algn="l"/>
              </a:tabLst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Results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65F91"/>
              </a:buClr>
              <a:buFont typeface="Cambria"/>
              <a:buAutoNum type="arabicPeriod" startAt="4"/>
            </a:pPr>
            <a:endParaRPr sz="2200">
              <a:latin typeface="Cambria"/>
              <a:cs typeface="Cambria"/>
            </a:endParaRPr>
          </a:p>
          <a:p>
            <a:pPr marL="281305" lvl="1" indent="-269240">
              <a:lnSpc>
                <a:spcPct val="100000"/>
              </a:lnSpc>
              <a:buClr>
                <a:srgbClr val="4F81BC"/>
              </a:buClr>
              <a:buFont typeface="Cambria"/>
              <a:buAutoNum type="arabicPeriod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Decision Tree Analysis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Decision </a:t>
            </a:r>
            <a:r>
              <a:rPr sz="1100" spc="-5" dirty="0">
                <a:latin typeface="Calibri"/>
                <a:cs typeface="Calibri"/>
              </a:rPr>
              <a:t>Tree Classifier from the scikit-learn library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used to </a:t>
            </a:r>
            <a:r>
              <a:rPr sz="1100" dirty="0">
                <a:latin typeface="Calibri"/>
                <a:cs typeface="Calibri"/>
              </a:rPr>
              <a:t>run the Decision </a:t>
            </a:r>
            <a:r>
              <a:rPr sz="1100" spc="-5" dirty="0">
                <a:latin typeface="Calibri"/>
                <a:cs typeface="Calibri"/>
              </a:rPr>
              <a:t>Tree  Classification model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Car Accident Severity </a:t>
            </a:r>
            <a:r>
              <a:rPr sz="1100" dirty="0">
                <a:latin typeface="Calibri"/>
                <a:cs typeface="Calibri"/>
              </a:rPr>
              <a:t>data. </a:t>
            </a:r>
            <a:r>
              <a:rPr sz="1100" spc="-5" dirty="0">
                <a:latin typeface="Calibri"/>
                <a:cs typeface="Calibri"/>
              </a:rPr>
              <a:t>The criterion chosen for </a:t>
            </a:r>
            <a:r>
              <a:rPr sz="1100" dirty="0">
                <a:latin typeface="Calibri"/>
                <a:cs typeface="Calibri"/>
              </a:rPr>
              <a:t>the classifier </a:t>
            </a:r>
            <a:r>
              <a:rPr sz="1100" spc="-5" dirty="0">
                <a:latin typeface="Calibri"/>
                <a:cs typeface="Calibri"/>
              </a:rPr>
              <a:t>was  </a:t>
            </a:r>
            <a:r>
              <a:rPr sz="1100" dirty="0">
                <a:latin typeface="Calibri"/>
                <a:cs typeface="Calibri"/>
              </a:rPr>
              <a:t>‘entropy’ and the </a:t>
            </a:r>
            <a:r>
              <a:rPr sz="1100" spc="-5" dirty="0">
                <a:latin typeface="Calibri"/>
                <a:cs typeface="Calibri"/>
              </a:rPr>
              <a:t>max depth </a:t>
            </a:r>
            <a:r>
              <a:rPr sz="1100" dirty="0">
                <a:latin typeface="Calibri"/>
                <a:cs typeface="Calibri"/>
              </a:rPr>
              <a:t>was </a:t>
            </a:r>
            <a:r>
              <a:rPr sz="1100" spc="-5" dirty="0">
                <a:latin typeface="Calibri"/>
                <a:cs typeface="Calibri"/>
              </a:rPr>
              <a:t>‘6’. The post-SMOTE </a:t>
            </a:r>
            <a:r>
              <a:rPr sz="1100" dirty="0">
                <a:latin typeface="Calibri"/>
                <a:cs typeface="Calibri"/>
              </a:rPr>
              <a:t>balanced </a:t>
            </a:r>
            <a:r>
              <a:rPr sz="1100" spc="-5" dirty="0">
                <a:latin typeface="Calibri"/>
                <a:cs typeface="Calibri"/>
              </a:rPr>
              <a:t>data was used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predict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 Decision </a:t>
            </a:r>
            <a:r>
              <a:rPr sz="1100" spc="-5" dirty="0">
                <a:latin typeface="Calibri"/>
                <a:cs typeface="Calibri"/>
              </a:rPr>
              <a:t>Tree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Classifier.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466" y="435356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080"/>
            <a:ext cx="17024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4.1.1 Classification</a:t>
            </a:r>
            <a:r>
              <a:rPr sz="11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1242313"/>
          <a:ext cx="6179820" cy="1627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solidFill>
                      <a:srgbClr val="4AACC5"/>
                    </a:solidFill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3494658"/>
            <a:ext cx="1471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4.1.2 Confusion</a:t>
            </a:r>
            <a:r>
              <a:rPr sz="11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733" y="4049181"/>
            <a:ext cx="4306290" cy="3522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6"/>
            <a:ext cx="2512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</a:t>
            </a:r>
            <a:r>
              <a:rPr sz="110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Seattle,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Washington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838" y="435356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4334"/>
            <a:ext cx="597027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lvl="1" indent="-26924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Cambria"/>
              <a:buAutoNum type="arabicPeriod" startAt="2"/>
              <a:tabLst>
                <a:tab pos="281940" algn="l"/>
              </a:tabLst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Logistic</a:t>
            </a:r>
            <a:r>
              <a:rPr sz="13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Regression</a:t>
            </a:r>
            <a:endParaRPr sz="1300">
              <a:latin typeface="Cambria"/>
              <a:cs typeface="Cambria"/>
            </a:endParaRPr>
          </a:p>
          <a:p>
            <a:pPr marL="12700" marR="5080" indent="456565" algn="just">
              <a:lnSpc>
                <a:spcPct val="2036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Logistic Regression from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scikit-learn library was used </a:t>
            </a:r>
            <a:r>
              <a:rPr sz="1100" dirty="0">
                <a:latin typeface="Calibri"/>
                <a:cs typeface="Calibri"/>
              </a:rPr>
              <a:t>to run the </a:t>
            </a:r>
            <a:r>
              <a:rPr sz="1100" spc="-5" dirty="0">
                <a:latin typeface="Calibri"/>
                <a:cs typeface="Calibri"/>
              </a:rPr>
              <a:t>Logistic Regression  Classification </a:t>
            </a:r>
            <a:r>
              <a:rPr sz="1100" dirty="0">
                <a:latin typeface="Calibri"/>
                <a:cs typeface="Calibri"/>
              </a:rPr>
              <a:t>model on the </a:t>
            </a:r>
            <a:r>
              <a:rPr sz="1100" spc="-5" dirty="0">
                <a:latin typeface="Calibri"/>
                <a:cs typeface="Calibri"/>
              </a:rPr>
              <a:t>Car </a:t>
            </a:r>
            <a:r>
              <a:rPr sz="1100" dirty="0">
                <a:latin typeface="Calibri"/>
                <a:cs typeface="Calibri"/>
              </a:rPr>
              <a:t>Accident </a:t>
            </a:r>
            <a:r>
              <a:rPr sz="1100" spc="-5" dirty="0">
                <a:latin typeface="Calibri"/>
                <a:cs typeface="Calibri"/>
              </a:rPr>
              <a:t>Severity data. The </a:t>
            </a:r>
            <a:r>
              <a:rPr sz="1100" dirty="0">
                <a:latin typeface="Calibri"/>
                <a:cs typeface="Calibri"/>
              </a:rPr>
              <a:t>C </a:t>
            </a:r>
            <a:r>
              <a:rPr sz="1100" spc="-5" dirty="0">
                <a:latin typeface="Calibri"/>
                <a:cs typeface="Calibri"/>
              </a:rPr>
              <a:t>used for regularization strength was ‘0.01’  </a:t>
            </a:r>
            <a:r>
              <a:rPr sz="1100" dirty="0">
                <a:latin typeface="Calibri"/>
                <a:cs typeface="Calibri"/>
              </a:rPr>
              <a:t>whereas the </a:t>
            </a:r>
            <a:r>
              <a:rPr sz="1100" spc="-5" dirty="0">
                <a:latin typeface="Calibri"/>
                <a:cs typeface="Calibri"/>
              </a:rPr>
              <a:t>solver used was ‘liblinear’. The post-SMOTE balanced </a:t>
            </a:r>
            <a:r>
              <a:rPr sz="1100" dirty="0">
                <a:latin typeface="Calibri"/>
                <a:cs typeface="Calibri"/>
              </a:rPr>
              <a:t>data was </a:t>
            </a:r>
            <a:r>
              <a:rPr sz="1100" spc="-5" dirty="0">
                <a:latin typeface="Calibri"/>
                <a:cs typeface="Calibri"/>
              </a:rPr>
              <a:t>used to predict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dirty="0">
                <a:latin typeface="Calibri"/>
                <a:cs typeface="Calibri"/>
              </a:rPr>
              <a:t>the  </a:t>
            </a:r>
            <a:r>
              <a:rPr sz="1100" spc="-5" dirty="0">
                <a:latin typeface="Calibri"/>
                <a:cs typeface="Calibri"/>
              </a:rPr>
              <a:t>Logistic Regression Classifier.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355600" lvl="2" indent="-343535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Cambria"/>
              <a:buAutoNum type="arabicPeriod"/>
              <a:tabLst>
                <a:tab pos="356235" algn="l"/>
              </a:tabLst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Classification</a:t>
            </a:r>
            <a:r>
              <a:rPr sz="11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Report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028" y="3125977"/>
          <a:ext cx="6179820" cy="1891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1449070"/>
                <a:gridCol w="1468755"/>
                <a:gridCol w="1575435"/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solidFill>
                      <a:srgbClr val="4AACC5"/>
                    </a:solidFill>
                  </a:tcPr>
                </a:tc>
              </a:tr>
              <a:tr h="263651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4AACC5"/>
                      </a:solidFill>
                      <a:prstDash val="solid"/>
                    </a:lnL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4AACC5"/>
                      </a:solidFill>
                      <a:prstDash val="solid"/>
                    </a:lnR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R="133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69748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4AACC5"/>
                      </a:solidFill>
                      <a:prstDash val="solid"/>
                    </a:lnL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7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0.68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131434"/>
            <a:ext cx="1471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4.2.2 Confusion</a:t>
            </a:r>
            <a:r>
              <a:rPr sz="11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4F81BC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0158" y="5623435"/>
            <a:ext cx="3929161" cy="319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2982</Words>
  <Application>Microsoft Office PowerPoint</Application>
  <PresentationFormat>Custom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Garamond</vt:lpstr>
      <vt:lpstr>Segoe UI</vt:lpstr>
      <vt:lpstr>Symbol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Tamur</dc:creator>
  <cp:lastModifiedBy>SAMBATH</cp:lastModifiedBy>
  <cp:revision>1</cp:revision>
  <dcterms:created xsi:type="dcterms:W3CDTF">2020-09-22T13:21:53Z</dcterms:created>
  <dcterms:modified xsi:type="dcterms:W3CDTF">2020-09-22T13:24:23Z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2020-09-22T00:00:00Z</vt:filetime>
  </property>
</Properties>
</file>