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8" r:id="rId2"/>
    <p:sldId id="299" r:id="rId3"/>
    <p:sldId id="307" r:id="rId4"/>
    <p:sldId id="310" r:id="rId5"/>
    <p:sldId id="309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0">
          <p15:clr>
            <a:srgbClr val="A4A3A4"/>
          </p15:clr>
        </p15:guide>
        <p15:guide id="2" orient="horz" pos="4132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550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898D9E"/>
    <a:srgbClr val="000000"/>
    <a:srgbClr val="002663"/>
    <a:srgbClr val="03347B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0" autoAdjust="0"/>
    <p:restoredTop sz="94526" autoAdjust="0"/>
  </p:normalViewPr>
  <p:slideViewPr>
    <p:cSldViewPr snapToGrid="0" showGuides="1">
      <p:cViewPr varScale="1">
        <p:scale>
          <a:sx n="126" d="100"/>
          <a:sy n="126" d="100"/>
        </p:scale>
        <p:origin x="-1392" y="-112"/>
      </p:cViewPr>
      <p:guideLst>
        <p:guide orient="horz" pos="396"/>
        <p:guide orient="horz" pos="4031"/>
        <p:guide orient="horz" pos="431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24752D0-55F4-434A-AF15-9E214385F76F}" type="datetime5">
              <a:rPr lang="en-US" smtClean="0"/>
              <a:t>6-Sep-17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Public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2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7162E64-6B85-4D54-9E80-456C381CDF57}" type="datetime5">
              <a:rPr lang="en-US" smtClean="0"/>
              <a:t>6-Sep-17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AXP 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62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IM Template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enterprise_cover_wocopy2.jpg"/>
          <p:cNvPicPr>
            <a:picLocks noChangeAspect="1"/>
          </p:cNvPicPr>
          <p:nvPr userDrawn="1"/>
        </p:nvPicPr>
        <p:blipFill>
          <a:blip r:embed="rId2"/>
          <a:srcRect b="32222"/>
          <a:stretch>
            <a:fillRect/>
          </a:stretch>
        </p:blipFill>
        <p:spPr bwMode="gray"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48603" y="2035575"/>
            <a:ext cx="8092171" cy="599109"/>
          </a:xfrm>
        </p:spPr>
        <p:txBody>
          <a:bodyPr>
            <a:noAutofit/>
          </a:bodyPr>
          <a:lstStyle>
            <a:lvl1pPr algn="l">
              <a:defRPr sz="3000" b="1" i="0" cap="none">
                <a:solidFill>
                  <a:srgbClr val="FFFFFF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44371" y="3033637"/>
            <a:ext cx="8096404" cy="29194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i="0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&lt;Team name – Optional&gt;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857703" y="6492875"/>
            <a:ext cx="2133600" cy="365125"/>
          </a:xfrm>
        </p:spPr>
        <p:txBody>
          <a:bodyPr anchor="b"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fld id="{70E20238-AA2B-468F-9763-BC53233998CA}" type="datetime5">
              <a:rPr lang="en-US" smtClean="0"/>
              <a:pPr/>
              <a:t>6-Sep-17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41889" y="6492875"/>
            <a:ext cx="2895600" cy="365125"/>
          </a:xfrm>
        </p:spPr>
        <p:txBody>
          <a:bodyPr anchor="b"/>
          <a:lstStyle>
            <a:lvl1pPr algn="ctr">
              <a:defRPr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3" descr="I:\Groups8\EXEC\RIM\Universal Files\RIM Logo\RIM Logo Suite\RIM Logo Suite\RIM + Bluebox\Digital\RIM+Bluebox_RGB.png"/>
          <p:cNvPicPr>
            <a:picLocks noChangeAspect="1" noChangeArrowheads="1"/>
          </p:cNvPicPr>
          <p:nvPr userDrawn="1"/>
        </p:nvPicPr>
        <p:blipFill>
          <a:blip r:embed="rId3"/>
          <a:srcRect r="73930"/>
          <a:stretch>
            <a:fillRect/>
          </a:stretch>
        </p:blipFill>
        <p:spPr bwMode="auto">
          <a:xfrm>
            <a:off x="7815941" y="6274389"/>
            <a:ext cx="729345" cy="58361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81002" y="661177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526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2"/>
          </p:nvPr>
        </p:nvSpPr>
        <p:spPr>
          <a:xfrm>
            <a:off x="879475" y="65377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9AB80162-794E-480E-9C14-AD62E6112863}" type="datetime5">
              <a:rPr lang="en-US" smtClean="0"/>
              <a:t>6-Sep-17</a:t>
            </a:fld>
            <a:endParaRPr lang="en-US" dirty="0"/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5766" y="65111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573088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‒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911225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2573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6049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29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374571" y="6662057"/>
            <a:ext cx="2405743" cy="19594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 bullets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489071A0-58A5-4AC7-89EE-B42603B6F2F0}" type="datetime5">
              <a:rPr lang="en-US" smtClean="0"/>
              <a:t>6-Sep-17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5766" y="651117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944563"/>
            <a:ext cx="8340725" cy="11237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00050" y="2143805"/>
            <a:ext cx="8340725" cy="40175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Content Slide w/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5639CDED-D7EA-4EF9-8266-125C96B5DDDC}" type="datetime5">
              <a:rPr lang="en-US" smtClean="0"/>
              <a:t>6-Sep-17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16"/>
          <p:cNvSpPr>
            <a:spLocks noGrp="1"/>
          </p:cNvSpPr>
          <p:nvPr>
            <p:ph sz="quarter" idx="13"/>
          </p:nvPr>
        </p:nvSpPr>
        <p:spPr>
          <a:xfrm>
            <a:off x="384047" y="941831"/>
            <a:ext cx="8356728" cy="52478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  <a:lvl2pPr marL="6858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2pPr>
            <a:lvl3pPr marL="10334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3pPr>
            <a:lvl4pPr marL="1371600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Courier New" pitchFamily="49" charset="0"/>
              <a:buNone/>
              <a:defRPr lang="en-US" sz="1800" kern="1200" dirty="0" smtClean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4pPr>
            <a:lvl5pPr marL="1719263" indent="-228600" algn="l" defTabSz="457200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  <a:defRPr lang="en-US" sz="1800" kern="1200" dirty="0">
                <a:solidFill>
                  <a:srgbClr val="000000"/>
                </a:solidFill>
                <a:latin typeface="+mn-lt"/>
                <a:ea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slow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M Template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879475" y="6537780"/>
            <a:ext cx="2133600" cy="365125"/>
          </a:xfrm>
        </p:spPr>
        <p:txBody>
          <a:bodyPr/>
          <a:lstStyle/>
          <a:p>
            <a:fld id="{B9BC1E6C-2C7B-4008-8D1F-31FDDA4404F5}" type="datetime5">
              <a:rPr lang="en-US" smtClean="0"/>
              <a:t>6-Sep-17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21772" y="-10886"/>
            <a:ext cx="9235440" cy="6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5" y="24422"/>
            <a:ext cx="8353030" cy="54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5" y="942975"/>
            <a:ext cx="8353030" cy="524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006740" y="6518803"/>
            <a:ext cx="789202" cy="36353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D9E"/>
                </a:solidFill>
                <a:latin typeface="+mn-lt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59982" y="6526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fld id="{85B964FD-0792-489F-8414-35C09B7A0C70}" type="datetime5">
              <a:rPr lang="en-US" smtClean="0"/>
              <a:t>6-Sep-17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81002" y="650512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rgbClr val="898D9E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en-US" smtClean="0"/>
              <a:t>AXP Public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-25516" y="6461702"/>
            <a:ext cx="923544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I:\Groups8\EXEC\RIM\Universal Files\RIM Logo\RIM Logo Suite\RIM Logo Suite\RIM + AMEX logotype\Digital\RIM+AMEX_logotype_RGB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1466" y="6564087"/>
            <a:ext cx="2181069" cy="2926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2" y="66553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kern="1200" dirty="0" smtClean="0">
                <a:solidFill>
                  <a:srgbClr val="898D9E"/>
                </a:solidFill>
                <a:latin typeface="+mn-lt"/>
                <a:ea typeface="+mn-ea"/>
                <a:cs typeface="Calibri" pitchFamily="34" charset="0"/>
              </a:rPr>
              <a:t>Printed: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757" r:id="rId3"/>
    <p:sldLayoutId id="2147483759" r:id="rId4"/>
    <p:sldLayoutId id="2147483760" r:id="rId5"/>
  </p:sldLayoutIdLst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 cap="none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Calibri" pitchFamily="34" charset="0"/>
          <a:cs typeface="Calibri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2286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1pPr>
      <a:lvl2pPr marL="227013" indent="-227013" algn="l" defTabSz="457200" rtl="0" eaLnBrk="1" fontAlgn="base" hangingPunct="1">
        <a:spcBef>
          <a:spcPct val="20000"/>
        </a:spcBef>
        <a:spcAft>
          <a:spcPts val="1200"/>
        </a:spcAft>
        <a:buFont typeface="Arial" charset="0"/>
        <a:buChar char="•"/>
        <a:defRPr sz="1800" kern="1200">
          <a:solidFill>
            <a:schemeClr val="accent5"/>
          </a:solidFill>
          <a:latin typeface="Arial"/>
          <a:ea typeface="Arial" charset="0"/>
          <a:cs typeface="Arial"/>
        </a:defRPr>
      </a:lvl2pPr>
      <a:lvl3pPr marL="5762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3pPr>
      <a:lvl4pPr marL="914400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§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4pPr>
      <a:lvl5pPr marL="1262063" indent="-228600" algn="l" defTabSz="457200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Font typeface="Courier New" pitchFamily="49" charset="0"/>
        <a:buChar char="o"/>
        <a:defRPr sz="1800" kern="1200">
          <a:solidFill>
            <a:srgbClr val="000000"/>
          </a:solidFill>
          <a:latin typeface="+mn-lt"/>
          <a:ea typeface="Calibri" pitchFamily="34" charset="0"/>
          <a:cs typeface="Calibri" pitchFamily="34" charset="0"/>
        </a:defRPr>
      </a:lvl5pPr>
      <a:lvl6pPr marL="1600200" indent="-228600" algn="l" defTabSz="4572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Wingdings" pitchFamily="2" charset="2"/>
        <a:buChar char="Ø"/>
        <a:defRPr sz="1800" kern="1200">
          <a:solidFill>
            <a:srgbClr val="000000"/>
          </a:solidFill>
          <a:latin typeface="+mn-lt"/>
          <a:ea typeface="+mn-ea"/>
          <a:cs typeface="Calibri" pitchFamily="34" charset="0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mbeett2019@email.iimcal.ac.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295" y="2035575"/>
            <a:ext cx="8561480" cy="599109"/>
          </a:xfrm>
        </p:spPr>
        <p:txBody>
          <a:bodyPr/>
          <a:lstStyle/>
          <a:p>
            <a:r>
              <a:rPr lang="en-US" dirty="0" smtClean="0"/>
              <a:t>American Express Campus 2017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white">
          <a:xfrm>
            <a:off x="605055" y="3004425"/>
            <a:ext cx="8092171" cy="599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Data &amp; Beyond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-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 pitchFamily="34" charset="0"/>
                <a:cs typeface="Calibri" pitchFamily="34" charset="0"/>
              </a:rPr>
              <a:t>LearningToRank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/>
              <a:t>Details:</a:t>
            </a:r>
            <a:endParaRPr lang="en-US" dirty="0"/>
          </a:p>
        </p:txBody>
      </p:sp>
      <p:graphicFrame>
        <p:nvGraphicFramePr>
          <p:cNvPr id="7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034370"/>
              </p:ext>
            </p:extLst>
          </p:nvPr>
        </p:nvGraphicFramePr>
        <p:xfrm>
          <a:off x="584424" y="2530475"/>
          <a:ext cx="8229600" cy="21996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Sambeet Tiady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IIM Calcutta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17BM6JP51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7022020527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sambeett2019@email.iimcal.ac.in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Palvika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IIM Calcutta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17BM6JP32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9910474996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palvika2019@email.iimcal.ac.in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/>
              <a:t>LearningToRank</a:t>
            </a:r>
            <a:r>
              <a:rPr lang="en-US" sz="2400" b="1" dirty="0" smtClean="0"/>
              <a:t>:</a:t>
            </a:r>
            <a:endParaRPr lang="en-US" sz="2400" b="1" u="sng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5351" y="981752"/>
            <a:ext cx="2113005" cy="237764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Approach and Strategy </a:t>
            </a:r>
            <a:r>
              <a:rPr lang="en-US" dirty="0" smtClean="0"/>
              <a:t>used: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82086" y="1002360"/>
            <a:ext cx="3449400" cy="23469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Output of logistic regression used as input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 along with other variables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-fold cross-validation repeated 3 times 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 grid search for hyper-parameter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tuning</a:t>
            </a:r>
            <a:endParaRPr lang="en-US" sz="11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100" kern="0" dirty="0">
                <a:solidFill>
                  <a:sysClr val="windowText" lastClr="000000"/>
                </a:solidFill>
                <a:cs typeface="Arial"/>
              </a:rPr>
              <a:t>Number of trees = 1000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Stratified 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down-sampling (600,600,1000,600)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Number 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of variables to try at each node at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Final </a:t>
            </a: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models built on the full dataset and maintaining the same hyper-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parameters</a:t>
            </a:r>
            <a:endParaRPr lang="en-US" sz="1100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51515" y="977040"/>
            <a:ext cx="2318125" cy="2362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lvl="0" indent="-171450" defTabSz="9144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10-fold cross-validation repeated 3 times</a:t>
            </a:r>
          </a:p>
          <a:p>
            <a:pPr marL="171450" lvl="0" indent="-171450" defTabSz="9144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Tested 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on the holdout dataset</a:t>
            </a:r>
          </a:p>
          <a:p>
            <a:pPr marL="171450" lvl="0" indent="-171450" defTabSz="9144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Variable </a:t>
            </a: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subset selection using Stepwise Backward Selection</a:t>
            </a:r>
          </a:p>
          <a:p>
            <a:pPr marL="171450" lvl="0" indent="-171450" defTabSz="9144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Probability 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of acceptance of a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customer</a:t>
            </a:r>
            <a:endParaRPr lang="en-US" sz="11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Curved Down Arrow 5"/>
          <p:cNvSpPr/>
          <p:nvPr/>
        </p:nvSpPr>
        <p:spPr>
          <a:xfrm>
            <a:off x="3709002" y="654909"/>
            <a:ext cx="3557819" cy="342985"/>
          </a:xfrm>
          <a:prstGeom prst="curvedDownArrow">
            <a:avLst>
              <a:gd name="adj1" fmla="val 42355"/>
              <a:gd name="adj2" fmla="val 153672"/>
              <a:gd name="adj3" fmla="val 33816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1655" y="4206240"/>
            <a:ext cx="7579265" cy="2256233"/>
          </a:xfrm>
          <a:prstGeom prst="round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Predict </a:t>
            </a: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class 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and probabilities from </a:t>
            </a: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Random Forest model on testing data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Targeting strategy based on any one of the three scenarios:</a:t>
            </a:r>
          </a:p>
          <a:p>
            <a:pPr marL="685800" lvl="2" indent="-228600" defTabSz="9144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Budget &gt; $1 Million: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Users sorted 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by their probability of acceptance from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Logistic 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Regression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model</a:t>
            </a:r>
            <a:endParaRPr lang="en-US" sz="11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800" lvl="2" indent="-228600" defTabSz="9144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Budget left &gt; $50,000: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By finding 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a common probability threshold for all the cards</a:t>
            </a:r>
          </a:p>
          <a:p>
            <a:pPr marL="685800" lvl="2" indent="-228600" defTabSz="9144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Budget left &lt; $50,000: Remaining budget was used to target ‘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Supp.’ </a:t>
            </a: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card as it had the best 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Positive Predictive Value </a:t>
            </a: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(26%) and best ROI 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(73%) from the Random Forest model</a:t>
            </a:r>
            <a:endParaRPr lang="en-US" sz="1100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For the final model, both the test datasets </a:t>
            </a: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had the third scenario</a:t>
            </a:r>
            <a:endParaRPr lang="en-US" sz="1100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Curved Left Arrow 11"/>
          <p:cNvSpPr/>
          <p:nvPr/>
        </p:nvSpPr>
        <p:spPr>
          <a:xfrm rot="1691177">
            <a:off x="8196042" y="3175530"/>
            <a:ext cx="651346" cy="2200802"/>
          </a:xfrm>
          <a:prstGeom prst="curvedLeftArrow">
            <a:avLst>
              <a:gd name="adj1" fmla="val 25000"/>
              <a:gd name="adj2" fmla="val 36069"/>
              <a:gd name="adj3" fmla="val 2524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1078432" y="3346472"/>
            <a:ext cx="2973249" cy="753087"/>
          </a:xfrm>
          <a:prstGeom prst="curvedUpArrow">
            <a:avLst>
              <a:gd name="adj1" fmla="val 11826"/>
              <a:gd name="adj2" fmla="val 54109"/>
              <a:gd name="adj3" fmla="val 25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914" y="994973"/>
            <a:ext cx="1619281" cy="64802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rgbClr val="002663"/>
              </a:solidFill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15474" y="1010502"/>
            <a:ext cx="2650726" cy="53169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FFFF"/>
                </a:solidFill>
                <a:latin typeface="Arial"/>
                <a:cs typeface="Arial"/>
              </a:rPr>
              <a:t>Final Model: Random Forest</a:t>
            </a:r>
            <a:endParaRPr lang="en-IN" sz="14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63957" y="2660286"/>
            <a:ext cx="1683161" cy="6705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FFFF"/>
                </a:solidFill>
                <a:latin typeface="Arial"/>
                <a:cs typeface="Arial"/>
              </a:rPr>
              <a:t>First Model: Logistic Regression</a:t>
            </a:r>
            <a:endParaRPr lang="en-IN" sz="1400" b="1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14480" y="4209412"/>
            <a:ext cx="1701731" cy="48774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44856"/>
              </p:ext>
            </p:extLst>
          </p:nvPr>
        </p:nvGraphicFramePr>
        <p:xfrm>
          <a:off x="2035914" y="5554872"/>
          <a:ext cx="3829953" cy="854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75"/>
                <a:gridCol w="947408"/>
                <a:gridCol w="836541"/>
                <a:gridCol w="937329"/>
              </a:tblGrid>
              <a:tr h="28480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Cards</a:t>
                      </a:r>
                      <a:endParaRPr lang="en-IN" sz="1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Credit Card</a:t>
                      </a:r>
                      <a:endParaRPr lang="en-IN" sz="1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Elite Card</a:t>
                      </a:r>
                      <a:endParaRPr lang="en-IN" sz="10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Supp</a:t>
                      </a:r>
                      <a:r>
                        <a:rPr lang="en-US" sz="1000" dirty="0" smtClean="0"/>
                        <a:t>. Card</a:t>
                      </a:r>
                      <a:endParaRPr lang="en-IN" sz="10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480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Precision (%)</a:t>
                      </a:r>
                      <a:endParaRPr lang="en-IN" sz="10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 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21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26</a:t>
                      </a:r>
                      <a:endParaRPr lang="en-IN" sz="10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4807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ROI (%)</a:t>
                      </a:r>
                      <a:endParaRPr lang="en-IN" sz="1000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32 </a:t>
                      </a:r>
                      <a:endParaRPr lang="en-IN" sz="1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54 </a:t>
                      </a:r>
                      <a:endParaRPr lang="en-IN" sz="1000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73 </a:t>
                      </a:r>
                      <a:endParaRPr lang="en-IN" sz="10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1317" y="4272873"/>
            <a:ext cx="143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n-lt"/>
                <a:cs typeface="Calibri" pitchFamily="34" charset="0"/>
              </a:rPr>
              <a:t>STRATEGY</a:t>
            </a:r>
            <a:endParaRPr lang="en-IN" b="1" dirty="0" err="1" smtClean="0">
              <a:solidFill>
                <a:srgbClr val="FFFFFF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228" y="1070984"/>
            <a:ext cx="16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solidFill>
                  <a:schemeClr val="bg1"/>
                </a:solidFill>
              </a:rPr>
              <a:t>Data Exploration </a:t>
            </a:r>
            <a:r>
              <a:rPr lang="en-US" sz="1400" b="1" dirty="0" smtClean="0">
                <a:solidFill>
                  <a:schemeClr val="bg1"/>
                </a:solidFill>
              </a:rPr>
              <a:t>&amp; </a:t>
            </a:r>
            <a:r>
              <a:rPr lang="en-US" sz="1400" b="1" dirty="0">
                <a:solidFill>
                  <a:schemeClr val="bg1"/>
                </a:solidFill>
              </a:rPr>
              <a:t>Analysis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102" y="1733717"/>
            <a:ext cx="2207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75% training and 25% testing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100" b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Feature Engineering:</a:t>
            </a:r>
            <a:endParaRPr lang="en-US" sz="1100" b="1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28650" lvl="1" indent="-171450" defTabSz="9144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Missing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value</a:t>
            </a:r>
            <a:endParaRPr lang="en-US" sz="11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28650" lvl="1" indent="-171450" defTabSz="9144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Variable </a:t>
            </a: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transformations</a:t>
            </a:r>
          </a:p>
          <a:p>
            <a:pPr marL="628650" lvl="1" indent="-171450" defTabSz="9144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100" kern="0" dirty="0">
                <a:solidFill>
                  <a:sysClr val="windowText" lastClr="000000"/>
                </a:solidFill>
                <a:latin typeface="Arial"/>
                <a:cs typeface="Arial"/>
              </a:rPr>
              <a:t> Dummy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variables</a:t>
            </a:r>
          </a:p>
          <a:p>
            <a:pPr marL="171450" indent="-171450" defTabSz="9144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1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Boxplots and cross-tabulation</a:t>
            </a:r>
            <a:endParaRPr lang="en-US" sz="11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1008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 </a:t>
            </a:r>
            <a:r>
              <a:rPr lang="en-US" dirty="0"/>
              <a:t>used in the </a:t>
            </a:r>
            <a:r>
              <a:rPr lang="en-US" dirty="0" smtClean="0"/>
              <a:t>model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4501" y="971550"/>
            <a:ext cx="1873250" cy="18973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581276" y="971550"/>
            <a:ext cx="3876986" cy="1897380"/>
          </a:xfrm>
          <a:prstGeom prst="rect">
            <a:avLst/>
          </a:prstGeom>
          <a:solidFill>
            <a:srgbClr val="D9D9D9"/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770481" y="954010"/>
            <a:ext cx="2075379" cy="19130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4500" y="711200"/>
            <a:ext cx="1873251" cy="33855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1277" y="711199"/>
            <a:ext cx="3876984" cy="3874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0481" y="722034"/>
            <a:ext cx="2075379" cy="373281"/>
          </a:xfrm>
          <a:prstGeom prst="rect">
            <a:avLst/>
          </a:prstGeom>
          <a:solidFill>
            <a:srgbClr val="03347B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682" y="705581"/>
            <a:ext cx="1876425" cy="39311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/>
              <a:t>Feature Selection</a:t>
            </a:r>
            <a:endParaRPr lang="en-IN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3327400" y="722034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/>
                <a:cs typeface="Arial"/>
              </a:rPr>
              <a:t>Feature Engineering</a:t>
            </a:r>
            <a:endParaRPr lang="en-IN" sz="1400" b="1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2880" y="715660"/>
            <a:ext cx="2089573" cy="42334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dirty="0"/>
              <a:t>Missing Value </a:t>
            </a:r>
            <a:r>
              <a:rPr lang="en-US" dirty="0" smtClean="0"/>
              <a:t>Treatment</a:t>
            </a:r>
            <a:endParaRPr lang="en-IN" dirty="0" err="1"/>
          </a:p>
        </p:txBody>
      </p:sp>
      <p:sp>
        <p:nvSpPr>
          <p:cNvPr id="19" name="Rectangle 18"/>
          <p:cNvSpPr/>
          <p:nvPr/>
        </p:nvSpPr>
        <p:spPr>
          <a:xfrm>
            <a:off x="431800" y="1138502"/>
            <a:ext cx="18762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200" dirty="0"/>
              <a:t>S</a:t>
            </a:r>
            <a:r>
              <a:rPr lang="en-US" sz="1200" dirty="0" smtClean="0"/>
              <a:t>tep-wise </a:t>
            </a:r>
            <a:r>
              <a:rPr lang="en-US" sz="1200" dirty="0"/>
              <a:t>backward selection for logistic </a:t>
            </a:r>
            <a:r>
              <a:rPr lang="en-US" sz="1200" dirty="0" smtClean="0"/>
              <a:t>regression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200" dirty="0" smtClean="0"/>
              <a:t>Removing f</a:t>
            </a:r>
            <a:r>
              <a:rPr lang="en-US" sz="1200" dirty="0" smtClean="0"/>
              <a:t>eatures with low </a:t>
            </a:r>
            <a:r>
              <a:rPr lang="en-US" sz="1200" dirty="0" smtClean="0"/>
              <a:t>i</a:t>
            </a:r>
            <a:r>
              <a:rPr lang="en-US" sz="1200" dirty="0" smtClean="0"/>
              <a:t>mportance </a:t>
            </a:r>
            <a:r>
              <a:rPr lang="en-US" sz="1200" dirty="0"/>
              <a:t>for random </a:t>
            </a:r>
            <a:r>
              <a:rPr lang="en-US" sz="1200" dirty="0" smtClean="0"/>
              <a:t>forest</a:t>
            </a:r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2581276" y="1142831"/>
            <a:ext cx="3876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200" dirty="0"/>
              <a:t>Log transformations for income and spend capacity </a:t>
            </a:r>
            <a:r>
              <a:rPr lang="en-US" sz="1200" dirty="0" smtClean="0"/>
              <a:t>to </a:t>
            </a:r>
            <a:r>
              <a:rPr lang="en-US" sz="1200" dirty="0"/>
              <a:t>deal with skewed </a:t>
            </a:r>
            <a:r>
              <a:rPr lang="en-US" sz="1200" dirty="0" smtClean="0"/>
              <a:t>distribution </a:t>
            </a:r>
            <a:endParaRPr lang="en-US" sz="1200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1200" dirty="0"/>
              <a:t>New features for various spends </a:t>
            </a:r>
            <a:r>
              <a:rPr lang="en-US" sz="1200" dirty="0" smtClean="0"/>
              <a:t>as percentage of </a:t>
            </a:r>
            <a:r>
              <a:rPr lang="en-US" sz="1200" dirty="0"/>
              <a:t>total </a:t>
            </a:r>
            <a:r>
              <a:rPr lang="en-US" sz="1200" dirty="0" smtClean="0"/>
              <a:t>spend, reduces correlation</a:t>
            </a:r>
            <a:endParaRPr lang="en-US" sz="1200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1200" dirty="0"/>
              <a:t>Feature for spend capacity per member in the family more predictive than </a:t>
            </a:r>
            <a:r>
              <a:rPr lang="en-US" sz="1200" dirty="0" smtClean="0"/>
              <a:t>absolute spend capacity</a:t>
            </a:r>
            <a:endParaRPr lang="en-US" sz="1200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sz="1200" dirty="0"/>
              <a:t>One hot encoding for max spent </a:t>
            </a:r>
            <a:r>
              <a:rPr lang="en-US" sz="1200" dirty="0" smtClean="0"/>
              <a:t>industry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770482" y="1140827"/>
            <a:ext cx="20753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200" dirty="0"/>
              <a:t>Imputation of </a:t>
            </a:r>
            <a:r>
              <a:rPr lang="en-GB" sz="1200" dirty="0" smtClean="0"/>
              <a:t>missing values </a:t>
            </a:r>
            <a:r>
              <a:rPr lang="en-GB" sz="1200" dirty="0"/>
              <a:t>would have </a:t>
            </a:r>
            <a:r>
              <a:rPr lang="en-GB" sz="1200" dirty="0" smtClean="0"/>
              <a:t>increases bias for such a small dataset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200" dirty="0"/>
              <a:t>D</a:t>
            </a:r>
            <a:r>
              <a:rPr lang="en-GB" sz="1200" dirty="0" smtClean="0"/>
              <a:t>ummy </a:t>
            </a:r>
            <a:r>
              <a:rPr lang="en-GB" sz="1200" dirty="0"/>
              <a:t>variables </a:t>
            </a:r>
            <a:r>
              <a:rPr lang="en-GB" sz="1200" dirty="0" smtClean="0"/>
              <a:t>were created for </a:t>
            </a:r>
            <a:r>
              <a:rPr lang="en-GB" sz="1200" dirty="0"/>
              <a:t>missing values of income and </a:t>
            </a:r>
            <a:r>
              <a:rPr lang="en-GB" sz="1200" dirty="0" smtClean="0"/>
              <a:t>customer spend capacity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7500" y="3251199"/>
            <a:ext cx="2374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endParaRPr lang="en-IN" sz="1200" dirty="0"/>
          </a:p>
          <a:p>
            <a:pPr marL="285750" indent="-285750">
              <a:buFont typeface="Wingdings" pitchFamily="2" charset="2"/>
              <a:buChar char="q"/>
            </a:pPr>
            <a:endParaRPr lang="en-IN" sz="1200" dirty="0"/>
          </a:p>
          <a:p>
            <a:pPr marL="285750" lvl="0" indent="-285750">
              <a:buFont typeface="Wingdings" pitchFamily="2" charset="2"/>
              <a:buChar char="q"/>
            </a:pPr>
            <a:endParaRPr lang="en-IN" sz="1200" dirty="0"/>
          </a:p>
          <a:p>
            <a:pPr marL="285750" indent="-285750">
              <a:buFont typeface="Wingdings" pitchFamily="2" charset="2"/>
              <a:buChar char="q"/>
            </a:pPr>
            <a:endParaRPr lang="en-IN" sz="1200" dirty="0"/>
          </a:p>
          <a:p>
            <a:pPr marL="285750" lvl="0" indent="-285750">
              <a:buFont typeface="Wingdings" pitchFamily="2" charset="2"/>
              <a:buChar char="q"/>
            </a:pPr>
            <a:endParaRPr lang="en-IN" sz="1200" dirty="0"/>
          </a:p>
          <a:p>
            <a:pPr marL="285750" indent="-285750">
              <a:buFont typeface="Wingdings" pitchFamily="2" charset="2"/>
              <a:buChar char="q"/>
            </a:pPr>
            <a:endParaRPr lang="en-IN" sz="1200" dirty="0" smtClean="0"/>
          </a:p>
          <a:p>
            <a:pPr marL="285750" indent="-285750">
              <a:buFont typeface="Wingdings" pitchFamily="2" charset="2"/>
              <a:buChar char="q"/>
            </a:pPr>
            <a:endParaRPr lang="en-IN" sz="1200" dirty="0"/>
          </a:p>
          <a:p>
            <a:pPr marL="285750" indent="-285750">
              <a:buFont typeface="Wingdings" pitchFamily="2" charset="2"/>
              <a:buChar char="q"/>
            </a:pPr>
            <a:endParaRPr lang="en-IN" sz="1200" dirty="0"/>
          </a:p>
          <a:p>
            <a:pPr marL="285750" lvl="0" indent="-285750">
              <a:buFont typeface="Wingdings" pitchFamily="2" charset="2"/>
              <a:buChar char="q"/>
            </a:pPr>
            <a:endParaRPr lang="en-IN" sz="1200" dirty="0"/>
          </a:p>
          <a:p>
            <a:pPr marL="285750" indent="-285750">
              <a:buFont typeface="Wingdings" pitchFamily="2" charset="2"/>
              <a:buChar char="q"/>
            </a:pPr>
            <a:endParaRPr lang="en-IN" sz="1200" dirty="0"/>
          </a:p>
          <a:p>
            <a:pPr marL="285750" lvl="0" indent="-285750">
              <a:buFont typeface="Wingdings" pitchFamily="2" charset="2"/>
              <a:buChar char="q"/>
            </a:pPr>
            <a:endParaRPr lang="en-IN" sz="1200" dirty="0"/>
          </a:p>
          <a:p>
            <a:pPr marL="285750" indent="-285750">
              <a:buFont typeface="Wingdings" pitchFamily="2" charset="2"/>
              <a:buChar char="q"/>
            </a:pPr>
            <a:endParaRPr lang="en-IN" sz="1200" dirty="0"/>
          </a:p>
          <a:p>
            <a:pPr marL="285750" lvl="0" indent="-285750">
              <a:buFont typeface="Wingdings" pitchFamily="2" charset="2"/>
              <a:buChar char="q"/>
            </a:pPr>
            <a:endParaRPr lang="en-US" sz="1200" dirty="0" smtClean="0"/>
          </a:p>
          <a:p>
            <a:pPr marL="285750" lvl="0" indent="-285750">
              <a:buFont typeface="Wingdings" pitchFamily="2" charset="2"/>
              <a:buChar char="q"/>
            </a:pPr>
            <a:endParaRPr lang="en-US" sz="1200" dirty="0" smtClean="0"/>
          </a:p>
          <a:p>
            <a:pPr lvl="0"/>
            <a:endParaRPr lang="en-IN" sz="120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78472"/>
              </p:ext>
            </p:extLst>
          </p:nvPr>
        </p:nvGraphicFramePr>
        <p:xfrm>
          <a:off x="431801" y="2967864"/>
          <a:ext cx="8460680" cy="348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665"/>
                <a:gridCol w="4223021"/>
                <a:gridCol w="2179994"/>
              </a:tblGrid>
              <a:tr h="237781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Variables Used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</a:tr>
              <a:tr h="2669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 smtClean="0">
                          <a:latin typeface="Arial"/>
                          <a:cs typeface="Arial"/>
                        </a:rPr>
                        <a:t>family_size</a:t>
                      </a:r>
                      <a:endParaRPr lang="en-US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max_spent_ind_apparel_bool (1 if max spend industry was apparel, 0 otherwise)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spend_capacity_na (indicator</a:t>
                      </a:r>
                      <a:r>
                        <a:rPr lang="en-IN" sz="1050" baseline="0" dirty="0" smtClean="0">
                          <a:latin typeface="Arial"/>
                          <a:cs typeface="Arial"/>
                        </a:rPr>
                        <a:t> for missing spend capacity)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06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err="1" smtClean="0">
                          <a:latin typeface="Arial"/>
                          <a:cs typeface="Arial"/>
                        </a:rPr>
                        <a:t>nbr_tot_cards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spend_capacity_log1p (log transformation of customer spend capacity)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income_na (indicator for missing income)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24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err="1" smtClean="0">
                          <a:latin typeface="Arial"/>
                          <a:cs typeface="Arial"/>
                        </a:rPr>
                        <a:t>nbr_mths_acc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spend_capacity_per_mem</a:t>
                      </a:r>
                      <a:r>
                        <a:rPr lang="en-IN" sz="105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050" dirty="0" smtClean="0">
                          <a:latin typeface="Arial"/>
                          <a:cs typeface="Arial"/>
                        </a:rPr>
                        <a:t>(avg.</a:t>
                      </a:r>
                      <a:r>
                        <a:rPr lang="en-IN" sz="105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 capacity per family member)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latin typeface="Arial"/>
                          <a:cs typeface="Arial"/>
                        </a:rPr>
                        <a:t>nbr_hist_supp_offer_extns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4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mem_fee_24m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spend_ec_pct (percentage of total spend in electronics)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latin typeface="Arial"/>
                          <a:cs typeface="Arial"/>
                        </a:rPr>
                        <a:t>nbr_hist_supp_offer_acc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49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err="1" smtClean="0">
                          <a:latin typeface="Arial"/>
                          <a:cs typeface="Arial"/>
                        </a:rPr>
                        <a:t>score_affinity_spend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spend_hotel_pct (percentage of total spend in hotel)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spend_log1p_per_mem (spend_capacity_log1p per</a:t>
                      </a:r>
                      <a:r>
                        <a:rPr lang="en-IN" sz="1050" baseline="0" dirty="0" smtClean="0">
                          <a:latin typeface="Arial"/>
                          <a:cs typeface="Arial"/>
                        </a:rPr>
                        <a:t> family member)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4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err="1" smtClean="0">
                          <a:latin typeface="Arial"/>
                          <a:cs typeface="Arial"/>
                        </a:rPr>
                        <a:t>internal_influencer_score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spend_household_pct (percentage of total spend in household)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 smtClean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</a:tr>
              <a:tr h="244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err="1" smtClean="0">
                          <a:latin typeface="Arial"/>
                          <a:cs typeface="Arial"/>
                        </a:rPr>
                        <a:t>elite_card_ind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spend_car_pct (percentage of total spend in car)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 smtClean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</a:tr>
              <a:tr h="2449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err="1" smtClean="0">
                          <a:latin typeface="Arial"/>
                          <a:cs typeface="Arial"/>
                        </a:rPr>
                        <a:t>score_affinity_business_spend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spend_retail_pct (percentage of total spend in retail)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smtClean="0">
                          <a:latin typeface="Arial"/>
                          <a:cs typeface="Arial"/>
                        </a:rPr>
                        <a:t>pred_prob (output from logistic regression is used as input to the random forest model)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err="1" smtClean="0">
                          <a:latin typeface="Arial"/>
                          <a:cs typeface="Arial"/>
                        </a:rPr>
                        <a:t>Cnt</a:t>
                      </a:r>
                      <a:r>
                        <a:rPr lang="en-IN" sz="1050" dirty="0" smtClean="0">
                          <a:latin typeface="Arial"/>
                          <a:cs typeface="Arial"/>
                        </a:rPr>
                        <a:t> payments_12m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income_log1p </a:t>
                      </a:r>
                      <a:r>
                        <a:rPr lang="en-IN" sz="1050" baseline="0" dirty="0" smtClean="0">
                          <a:latin typeface="Arial"/>
                          <a:cs typeface="Arial"/>
                        </a:rPr>
                        <a:t>(log transformation of income)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 smtClean="0">
                        <a:latin typeface="+mn-lt"/>
                        <a:cs typeface="Calibri" pitchFamily="34" charset="0"/>
                      </a:endParaRPr>
                    </a:p>
                  </a:txBody>
                  <a:tcPr/>
                </a:tc>
              </a:tr>
              <a:tr h="2490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err="1" smtClean="0">
                          <a:latin typeface="Arial"/>
                          <a:cs typeface="Arial"/>
                        </a:rPr>
                        <a:t>nbr_clb_mem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nbr_hist_tot_offer_acc_pct (percentage</a:t>
                      </a:r>
                      <a:r>
                        <a:rPr lang="en-IN" sz="1050" baseline="0" dirty="0" smtClean="0">
                          <a:latin typeface="Arial"/>
                          <a:cs typeface="Arial"/>
                        </a:rPr>
                        <a:t> of cards accepted overall)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err="1" smtClean="0">
                          <a:latin typeface="Arial"/>
                          <a:cs typeface="Arial"/>
                        </a:rPr>
                        <a:t>nbr_air_miles_mem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latin typeface="Arial"/>
                          <a:cs typeface="Arial"/>
                        </a:rPr>
                        <a:t>spend_total_log1p (log</a:t>
                      </a:r>
                      <a:r>
                        <a:rPr lang="en-IN" sz="1050" baseline="0" dirty="0" smtClean="0">
                          <a:latin typeface="Arial"/>
                          <a:cs typeface="Arial"/>
                        </a:rPr>
                        <a:t> transformation of total spend)</a:t>
                      </a:r>
                      <a:endParaRPr lang="en-IN" sz="1050" dirty="0" smtClean="0">
                        <a:latin typeface="Arial"/>
                        <a:cs typeface="Arial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038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</a:t>
            </a:r>
            <a:r>
              <a:rPr lang="en-US" dirty="0" smtClean="0"/>
              <a:t>Technique</a:t>
            </a: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 smtClean="0"/>
              <a:t>Used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872462" y="619125"/>
            <a:ext cx="20156" cy="578008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5489" y="1221492"/>
            <a:ext cx="2628900" cy="2505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endParaRPr lang="en-US" sz="135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Gave decent accuracy</a:t>
            </a:r>
            <a:endParaRPr lang="en-US" sz="135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Does not handle categorical variables properly as it is distance based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Sensitive to class imbalance if ‘k’ is on the higher side</a:t>
            </a:r>
            <a:endParaRPr lang="en-US" sz="135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Less effective on small datasets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857" y="3893832"/>
            <a:ext cx="2628900" cy="2505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endParaRPr lang="en-US" sz="135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Slightly lesser accuracy than Random Forest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Output was correlated to Random Forest </a:t>
            </a: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Model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Difficult to train due to higher number of hyper-parameters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More prone to over-fitting on smaller datasets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48759" y="1221492"/>
            <a:ext cx="3132636" cy="5177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35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35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forest is an </a:t>
            </a: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cs typeface="Arial"/>
              </a:rPr>
              <a:t>ensemble of many uncorrelated decisions trees, </a:t>
            </a: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that works on bootstrapping and aggregation technique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Reduces variance while maintaining the low bias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Takes care of variable interactions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Avoids over-fitting, hence better result even on small datasets with high dimensions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Class imbalance handled through stratified down-sampling</a:t>
            </a:r>
          </a:p>
          <a:p>
            <a:pPr marL="742950" lvl="1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Each tree built on 600 observations of each card type and 1000 observations of ‘Not Accepted’ users. </a:t>
            </a:r>
          </a:p>
          <a:p>
            <a:pPr marL="742950" lvl="1" indent="-285750">
              <a:buFont typeface="Arial"/>
              <a:buChar char="•"/>
            </a:pPr>
            <a:r>
              <a:rPr lang="en-US" sz="135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Affects the misclassification cost for each 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946" y="1231571"/>
            <a:ext cx="2628900" cy="51676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endParaRPr lang="en-US" sz="135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35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atin typeface="Arial"/>
                <a:cs typeface="Arial"/>
              </a:rPr>
              <a:t>Low </a:t>
            </a:r>
            <a:r>
              <a:rPr lang="en-US" sz="1350" dirty="0">
                <a:latin typeface="Arial"/>
                <a:cs typeface="Arial"/>
              </a:rPr>
              <a:t>variance if validated </a:t>
            </a:r>
            <a:r>
              <a:rPr lang="en-US" sz="1350" dirty="0" smtClean="0">
                <a:latin typeface="Arial"/>
                <a:cs typeface="Arial"/>
              </a:rPr>
              <a:t>properly, hence less prone to over-fit</a:t>
            </a:r>
            <a:endParaRPr lang="en-US" sz="135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atin typeface="Arial"/>
                <a:cs typeface="Arial"/>
              </a:rPr>
              <a:t>Class </a:t>
            </a:r>
            <a:r>
              <a:rPr lang="en-US" sz="1350" dirty="0">
                <a:latin typeface="Arial"/>
                <a:cs typeface="Arial"/>
              </a:rPr>
              <a:t>imbalance doesn’t affect the model </a:t>
            </a:r>
            <a:r>
              <a:rPr lang="en-US" sz="1350" dirty="0" smtClean="0">
                <a:latin typeface="Arial"/>
                <a:cs typeface="Arial"/>
              </a:rPr>
              <a:t>much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atin typeface="Arial"/>
                <a:cs typeface="Arial"/>
              </a:rPr>
              <a:t>AUC = 65% on test dataset</a:t>
            </a:r>
            <a:endParaRPr lang="en-US" sz="135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atin typeface="Arial"/>
                <a:cs typeface="Arial"/>
              </a:rPr>
              <a:t>Avg. card acceptance probability differed for </a:t>
            </a:r>
            <a:r>
              <a:rPr lang="en-US" sz="1350" dirty="0">
                <a:latin typeface="Arial"/>
                <a:cs typeface="Arial"/>
              </a:rPr>
              <a:t>each </a:t>
            </a:r>
            <a:r>
              <a:rPr lang="en-US" sz="1350" dirty="0" smtClean="0">
                <a:latin typeface="Arial"/>
                <a:cs typeface="Arial"/>
              </a:rPr>
              <a:t>class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>
                <a:latin typeface="Arial"/>
                <a:cs typeface="Arial"/>
              </a:rPr>
              <a:t>Weak classifier, hence probability output was used </a:t>
            </a:r>
            <a:r>
              <a:rPr lang="en-US" sz="1350" dirty="0">
                <a:latin typeface="Arial"/>
                <a:cs typeface="Arial"/>
              </a:rPr>
              <a:t>as </a:t>
            </a:r>
            <a:r>
              <a:rPr lang="en-US" sz="1350" dirty="0" smtClean="0">
                <a:latin typeface="Arial"/>
                <a:cs typeface="Arial"/>
              </a:rPr>
              <a:t>one of the variables to the Random Forest model</a:t>
            </a:r>
          </a:p>
          <a:p>
            <a:endParaRPr lang="en-US" sz="1350" dirty="0" smtClean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5614" y="1239043"/>
            <a:ext cx="2126628" cy="6705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FFFF"/>
                </a:solidFill>
                <a:latin typeface="Arial"/>
                <a:cs typeface="Arial"/>
              </a:rPr>
              <a:t>Logistic Regression</a:t>
            </a:r>
            <a:endParaRPr lang="en-IN" sz="1400" b="1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48074" y="1230168"/>
            <a:ext cx="2592701" cy="6705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FFFF"/>
                </a:solidFill>
                <a:latin typeface="Arial"/>
                <a:cs typeface="Arial"/>
              </a:rPr>
              <a:t>Random Forest</a:t>
            </a:r>
            <a:endParaRPr lang="en-IN" sz="1400" b="1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3389" y="1228963"/>
            <a:ext cx="2116549" cy="69626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lang="en-IN" sz="1400" b="1" dirty="0" smtClean="0">
                <a:solidFill>
                  <a:srgbClr val="FFFFFF"/>
                </a:solidFill>
                <a:latin typeface="Arial"/>
                <a:cs typeface="Arial"/>
              </a:rPr>
              <a:t>-Nearest Neighbour</a:t>
            </a:r>
            <a:endParaRPr lang="en-IN" sz="1400" b="1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3784" y="3900095"/>
            <a:ext cx="1965368" cy="5148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rgbClr val="FFFFFF"/>
                </a:solidFill>
                <a:latin typeface="Arial"/>
                <a:cs typeface="Arial"/>
              </a:rPr>
              <a:t>eXtreme Gradient </a:t>
            </a:r>
            <a:r>
              <a:rPr lang="en-IN" sz="1400" b="1" dirty="0" smtClean="0">
                <a:solidFill>
                  <a:srgbClr val="FFFFFF"/>
                </a:solidFill>
                <a:latin typeface="Arial"/>
                <a:cs typeface="Arial"/>
              </a:rPr>
              <a:t>Boosted Trees</a:t>
            </a:r>
            <a:endParaRPr lang="en-IN" sz="1400" b="1" dirty="0" smtClean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182" y="619125"/>
            <a:ext cx="2620491" cy="560204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Arial"/>
                <a:cs typeface="Arial"/>
              </a:rPr>
              <a:t>Other Techniques Tried</a:t>
            </a:r>
            <a:endParaRPr lang="en-IN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34940" y="619125"/>
            <a:ext cx="5945279" cy="56020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Arial"/>
                <a:cs typeface="Arial"/>
              </a:rPr>
              <a:t>Techniques Used for Prediction</a:t>
            </a:r>
            <a:endParaRPr lang="en-IN" sz="14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80453"/>
              </p:ext>
            </p:extLst>
          </p:nvPr>
        </p:nvGraphicFramePr>
        <p:xfrm>
          <a:off x="3094194" y="4944937"/>
          <a:ext cx="2519702" cy="138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60"/>
                <a:gridCol w="1501742"/>
              </a:tblGrid>
              <a:tr h="41274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Card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Accepted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Avg. Predicted Probability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277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Credit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0.23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7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Elite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0.27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7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Supp.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0.26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7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Not Accepted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rial"/>
                          <a:cs typeface="Arial"/>
                        </a:rPr>
                        <a:t>0.21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79327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IM Template 20121011">
  <a:themeElements>
    <a:clrScheme name="Risk &amp; Information Mgmt Theme">
      <a:dk1>
        <a:srgbClr val="000000"/>
      </a:dk1>
      <a:lt1>
        <a:srgbClr val="FFFFFF"/>
      </a:lt1>
      <a:dk2>
        <a:srgbClr val="002663"/>
      </a:dk2>
      <a:lt2>
        <a:srgbClr val="009BBB"/>
      </a:lt2>
      <a:accent1>
        <a:srgbClr val="006890"/>
      </a:accent1>
      <a:accent2>
        <a:srgbClr val="8B8D8E"/>
      </a:accent2>
      <a:accent3>
        <a:srgbClr val="008566"/>
      </a:accent3>
      <a:accent4>
        <a:srgbClr val="77216F"/>
      </a:accent4>
      <a:accent5>
        <a:srgbClr val="E98300"/>
      </a:accent5>
      <a:accent6>
        <a:srgbClr val="002663"/>
      </a:accent6>
      <a:hlink>
        <a:srgbClr val="009BBB"/>
      </a:hlink>
      <a:folHlink>
        <a:srgbClr val="7721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  <a:cs typeface="Calibri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RIM Template 20121011</Template>
  <TotalTime>2909</TotalTime>
  <Words>799</Words>
  <Application>Microsoft Macintosh PowerPoint</Application>
  <PresentationFormat>On-screen Show (4:3)</PresentationFormat>
  <Paragraphs>164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RIM Template 20121011</vt:lpstr>
      <vt:lpstr>American Express Campus 2017</vt:lpstr>
      <vt:lpstr>Team Details:</vt:lpstr>
      <vt:lpstr>Analytical Approach and Strategy used:</vt:lpstr>
      <vt:lpstr>Variables used in the model</vt:lpstr>
      <vt:lpstr>Reasons for Techniques Used</vt:lpstr>
    </vt:vector>
  </TitlesOfParts>
  <Company>American Express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This</dc:title>
  <dc:creator>Author: Rachna Gothi</dc:creator>
  <cp:lastModifiedBy>Sambeet Tiady</cp:lastModifiedBy>
  <cp:revision>281</cp:revision>
  <cp:lastPrinted>2011-08-01T15:38:59Z</cp:lastPrinted>
  <dcterms:created xsi:type="dcterms:W3CDTF">2013-03-25T08:52:41Z</dcterms:created>
  <dcterms:modified xsi:type="dcterms:W3CDTF">2017-09-06T16:49:33Z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Tanya Joshi</vt:lpwstr>
  </property>
  <property fmtid="{D5CDD505-2E9C-101B-9397-08002B2CF9AE}" pid="3" name="AXPDataClassification">
    <vt:lpwstr>AXP Public</vt:lpwstr>
  </property>
  <property fmtid="{D5CDD505-2E9C-101B-9397-08002B2CF9AE}" pid="4" name="AXPDataClassificationForSearch">
    <vt:lpwstr>AXPPublic_UniqueSearchString</vt:lpwstr>
  </property>
  <property fmtid="{D5CDD505-2E9C-101B-9397-08002B2CF9AE}" pid="5" name="AXPLastAuthor">
    <vt:lpwstr>Tanya Joshi</vt:lpwstr>
  </property>
</Properties>
</file>