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58" r:id="rId8"/>
    <p:sldId id="281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2" r:id="rId19"/>
    <p:sldId id="280" r:id="rId20"/>
    <p:sldId id="263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66"/>
    <p:restoredTop sz="94717"/>
  </p:normalViewPr>
  <p:slideViewPr>
    <p:cSldViewPr snapToGrid="0">
      <p:cViewPr varScale="1">
        <p:scale>
          <a:sx n="53" d="100"/>
          <a:sy n="53" d="100"/>
        </p:scale>
        <p:origin x="176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9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4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https://files.oaiusercontent.com/file-Mkod9NA2DR9u1ktYpJo8BL?se=2025-08-14T22%3A40%3A28Z&amp;sp=r&amp;sv=2024-08-04&amp;sr=b&amp;rscc=max-age%3D299%2C%20immutable%2C%20private&amp;rscd=attachment%3B%20filename%3D00a5550f-42bc-4403-ad78-9794153067e2.png&amp;sig=5qkO7Wmte7TlINJQYBRZUuNywEeRd%2Bt8T6/OXgXT1jk%3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b.com/video/jen-pawol-debuts-behind-the-plat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mpscorecards.u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baseball/comments/1mmte1h/closecallsports_final_umpire_scorecard_for_j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8480F-7EB7-E413-B65F-A4D3AB23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US" sz="6600" dirty="0"/>
              <a:t>Umpire Scorecard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2CFD9EB-2D2C-93E9-41C9-90494F8AAAEC}"/>
              </a:ext>
            </a:extLst>
          </p:cNvPr>
          <p:cNvSpPr txBox="1">
            <a:spLocks/>
          </p:cNvSpPr>
          <p:nvPr/>
        </p:nvSpPr>
        <p:spPr>
          <a:xfrm>
            <a:off x="1065001" y="3212215"/>
            <a:ext cx="4381634" cy="1157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Featuring the debut of the MLB’s first female umpire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BFE05-AE6E-9CF5-1473-AC40B903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639" y="1668647"/>
            <a:ext cx="5856645" cy="3279721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0E57C34C-3614-8A97-539E-1EE1D4E3F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5166760" cy="1157436"/>
          </a:xfrm>
        </p:spPr>
        <p:txBody>
          <a:bodyPr anchor="b">
            <a:normAutofit/>
          </a:bodyPr>
          <a:lstStyle/>
          <a:p>
            <a:r>
              <a:rPr lang="en-US" sz="2400" dirty="0"/>
              <a:t>Sam Beilenson — Sports Analytics</a:t>
            </a:r>
          </a:p>
        </p:txBody>
      </p:sp>
    </p:spTree>
    <p:extLst>
      <p:ext uri="{BB962C8B-B14F-4D97-AF65-F5344CB8AC3E}">
        <p14:creationId xmlns:p14="http://schemas.microsoft.com/office/powerpoint/2010/main" val="3395995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913CB-A5E6-2EB7-28BF-43C73978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C931A-621C-995D-ADC7-891ED1A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 Team Bias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2B75AD-28F0-ADEF-1833-C1B366127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/>
              <a:t>Small but consistent lean toward home teams</a:t>
            </a:r>
          </a:p>
          <a:p>
            <a:pPr marL="285750"/>
            <a:r>
              <a:rPr lang="en-US"/>
              <a:t>Typically &lt; 1% difference</a:t>
            </a:r>
          </a:p>
          <a:p>
            <a:pPr marL="285750"/>
            <a:r>
              <a:rPr lang="en-US"/>
              <a:t>Seen across most ballparks</a:t>
            </a:r>
          </a:p>
        </p:txBody>
      </p:sp>
      <p:pic>
        <p:nvPicPr>
          <p:cNvPr id="7" name="Picture 6" descr="A graph showing the number of home teams&#10;&#10;AI-generated content may be incorrect.">
            <a:extLst>
              <a:ext uri="{FF2B5EF4-FFF2-40B4-BE49-F238E27FC236}">
                <a16:creationId xmlns:a16="http://schemas.microsoft.com/office/drawing/2014/main" id="{789B6D8E-3A23-7497-4A96-0BE16DAA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951" b="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97787-B90F-707E-4C99-632A440C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CE05E-DD05-7F0D-97D1-2B185494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latin typeface="+mj-lt"/>
                <a:ea typeface="+mj-ea"/>
                <a:cs typeface="+mj-cs"/>
              </a:rPr>
              <a:t>Umpire Clustering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73150-85E7-0D1F-D2EB-70CC871D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Four clear performance clusters</a:t>
            </a:r>
          </a:p>
          <a:p>
            <a:r>
              <a:rPr lang="en-US" dirty="0"/>
              <a:t>Top group: high accuracy &amp; consistency</a:t>
            </a:r>
          </a:p>
          <a:p>
            <a:r>
              <a:rPr lang="en-US" dirty="0"/>
              <a:t>Lower group: more variability in both</a:t>
            </a:r>
          </a:p>
        </p:txBody>
      </p:sp>
      <p:pic>
        <p:nvPicPr>
          <p:cNvPr id="3" name="Picture 2" descr="A diagram of a cluster of colored dots&#10;&#10;AI-generated content may be incorrect.">
            <a:extLst>
              <a:ext uri="{FF2B5EF4-FFF2-40B4-BE49-F238E27FC236}">
                <a16:creationId xmlns:a16="http://schemas.microsoft.com/office/drawing/2014/main" id="{19077AD6-853F-A3D4-73A5-339D3BC0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38" r="-2" b="7721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C4A6B-947F-3DC2-6377-9E5BC2EBD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526F6-C45F-D173-D3D8-10EE1B0F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Key Factors Driving Accuracy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250347-C1FB-854B-1E3E-E22B0CA9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Run impact is the strongest predictor (~58%)</a:t>
            </a:r>
          </a:p>
          <a:p>
            <a:r>
              <a:rPr lang="en-US" dirty="0"/>
              <a:t>Consistency is second (~16%)</a:t>
            </a:r>
          </a:p>
          <a:p>
            <a:r>
              <a:rPr lang="en-US" dirty="0"/>
              <a:t>Context variables matter less overall</a:t>
            </a:r>
          </a:p>
        </p:txBody>
      </p:sp>
      <p:pic>
        <p:nvPicPr>
          <p:cNvPr id="4" name="Picture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0A24D6-3CFF-198C-4B19-1BD6B895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23286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8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BD23B-CF65-7DE3-1FDD-A7AC6B5C0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00E4F-47E7-6826-7518-BA0AD395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978408"/>
            <a:ext cx="3200400" cy="2459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latin typeface="+mj-lt"/>
                <a:ea typeface="+mj-ea"/>
                <a:cs typeface="+mj-cs"/>
              </a:rPr>
              <a:t>Jen </a:t>
            </a:r>
            <a:r>
              <a:rPr lang="en-US" sz="4000" b="1" kern="1200">
                <a:latin typeface="+mj-lt"/>
                <a:ea typeface="+mj-ea"/>
                <a:cs typeface="+mj-cs"/>
              </a:rPr>
              <a:t>Pawol’s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 First Plate Game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Picture 2" descr="A graph with a number of points&#10;&#10;AI-generated content may be incorrect.">
            <a:extLst>
              <a:ext uri="{FF2B5EF4-FFF2-40B4-BE49-F238E27FC236}">
                <a16:creationId xmlns:a16="http://schemas.microsoft.com/office/drawing/2014/main" id="{B7C88B2A-8955-7098-7325-0DBB2CF7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" r="-2" b="3813"/>
          <a:stretch>
            <a:fillRect/>
          </a:stretch>
        </p:blipFill>
        <p:spPr>
          <a:xfrm>
            <a:off x="517864" y="970929"/>
            <a:ext cx="7534183" cy="537507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DA2F88-DF32-93DF-2577-5173AA27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488" y="3538728"/>
            <a:ext cx="3200400" cy="28163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First female MLB plate umpire</a:t>
            </a:r>
          </a:p>
          <a:p>
            <a:r>
              <a:rPr lang="en-US" dirty="0"/>
              <a:t>Accuracy in line with veteran umpires</a:t>
            </a:r>
          </a:p>
          <a:p>
            <a:r>
              <a:rPr lang="en-US" dirty="0"/>
              <a:t>Consistency estimated, not measured</a:t>
            </a:r>
          </a:p>
        </p:txBody>
      </p:sp>
    </p:spTree>
    <p:extLst>
      <p:ext uri="{BB962C8B-B14F-4D97-AF65-F5344CB8AC3E}">
        <p14:creationId xmlns:p14="http://schemas.microsoft.com/office/powerpoint/2010/main" val="205429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38243-BD3E-02F4-1297-7B3E78EA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4AD1-DB92-8C85-EEC9-1E220E4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II + Cross Theme Observations (Key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81A6-11B8-ECCD-0117-D0857F64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By Game Type</a:t>
            </a:r>
          </a:p>
          <a:p>
            <a:r>
              <a:rPr lang="en-US" dirty="0"/>
              <a:t>Postseason vs. Regular Season Accuracy</a:t>
            </a:r>
          </a:p>
          <a:p>
            <a:pPr lvl="1"/>
            <a:r>
              <a:rPr lang="en-US" dirty="0"/>
              <a:t>By Experience Level</a:t>
            </a:r>
          </a:p>
        </p:txBody>
      </p:sp>
    </p:spTree>
    <p:extLst>
      <p:ext uri="{BB962C8B-B14F-4D97-AF65-F5344CB8AC3E}">
        <p14:creationId xmlns:p14="http://schemas.microsoft.com/office/powerpoint/2010/main" val="32683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3FE596-47D7-DC9E-08DA-292AED65D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B7D25-989C-B6C8-A488-AD6008C0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Accuracy By Game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D3AEDE-C1FD-1CCE-7205-626FC6FE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en-US"/>
              <a:t>Accuracy nearly identical across game types</a:t>
            </a:r>
          </a:p>
          <a:p>
            <a:pPr marL="285750"/>
            <a:r>
              <a:rPr lang="en-US"/>
              <a:t>Final score margin not a factor</a:t>
            </a:r>
          </a:p>
          <a:p>
            <a:pPr marL="285750"/>
            <a:r>
              <a:rPr lang="en-US"/>
              <a:t>Suggests pressure not impacting calls here</a:t>
            </a:r>
          </a:p>
        </p:txBody>
      </p:sp>
      <p:pic>
        <p:nvPicPr>
          <p:cNvPr id="7" name="Picture 6" descr="Uploaded image">
            <a:extLst>
              <a:ext uri="{FF2B5EF4-FFF2-40B4-BE49-F238E27FC236}">
                <a16:creationId xmlns:a16="http://schemas.microsoft.com/office/drawing/2014/main" id="{7131EC48-B4A8-104F-6895-40186EF3F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3" r="9464" b="-2"/>
          <a:stretch>
            <a:fillRect/>
          </a:stretch>
        </p:blipFill>
        <p:spPr bwMode="auto">
          <a:xfrm>
            <a:off x="5958018" y="508090"/>
            <a:ext cx="5709726" cy="5846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647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99DC-4EFC-A579-A0BF-B1AFA788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20F-173B-F295-E888-5880CF25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Post-Season vs. Regular Season 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1F0F2F-242C-ACEC-0CCC-508EFC37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58" y="3369913"/>
            <a:ext cx="4631084" cy="32334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Accuracy slightly higher in postseason</a:t>
            </a:r>
          </a:p>
          <a:p>
            <a:r>
              <a:rPr lang="en-US" dirty="0"/>
              <a:t>Difference is minimal (~0.4%)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6DB9D-7E11-5111-B12B-D415C807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4862" y="19167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8" descr="Uploaded image">
            <a:extLst>
              <a:ext uri="{FF2B5EF4-FFF2-40B4-BE49-F238E27FC236}">
                <a16:creationId xmlns:a16="http://schemas.microsoft.com/office/drawing/2014/main" id="{E176F58A-438B-3570-AA0B-1FDFBD2D8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70" y="872900"/>
            <a:ext cx="5730472" cy="57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8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161C7-C791-2899-6FD9-81A2570E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4000"/>
              <a:t>By Experience Level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6E7F67-FCE7-FB97-AB24-90EB6828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Accuracy steady across situations</a:t>
            </a:r>
          </a:p>
          <a:p>
            <a:r>
              <a:rPr lang="en-US" dirty="0"/>
              <a:t>Veteran umpires slightly higher accuracy</a:t>
            </a:r>
          </a:p>
        </p:txBody>
      </p:sp>
      <p:pic>
        <p:nvPicPr>
          <p:cNvPr id="4" name="Content Placeholder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518EBAC-9F5A-3CEB-1469-2A7129BE2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16" r="-2" b="-2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4BBEF-4CB2-D1F3-C3D7-DEE7D1BC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83AC883F-69DD-D349-B469-8CDE2139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EF494-CFAE-96F0-6221-E1E1DF38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2121408"/>
          </a:xfrm>
        </p:spPr>
        <p:txBody>
          <a:bodyPr>
            <a:normAutofit/>
          </a:bodyPr>
          <a:lstStyle/>
          <a:p>
            <a:r>
              <a:rPr lang="en-US" sz="4000"/>
              <a:t>Jen Pawol’s Debut</a:t>
            </a: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5B0749EA-BE79-9EB1-B769-385489D43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1E5913DE-5FC3-6E84-57B7-19B2096A5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6630" y="612648"/>
            <a:ext cx="659282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r/baseball - [CloseCallSports] Final umpire scorecard for Jen Pawol's MLB Debut. She went 139 for 152 for balls and strikes (91%).">
            <a:extLst>
              <a:ext uri="{FF2B5EF4-FFF2-40B4-BE49-F238E27FC236}">
                <a16:creationId xmlns:a16="http://schemas.microsoft.com/office/drawing/2014/main" id="{F88A4FF7-38EC-84F8-33C2-7B55DD67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477" y="3232066"/>
            <a:ext cx="8678885" cy="31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16A-1D07-3D40-164D-530DDD45F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20" y="1033272"/>
            <a:ext cx="6741942" cy="212140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https://www.mlb.com/video/jen-pawol-debuts-behind-the-plate</a:t>
            </a:r>
            <a:r>
              <a:rPr lang="en-US" dirty="0"/>
              <a:t> (1:25-2:00)</a:t>
            </a:r>
          </a:p>
          <a:p>
            <a:r>
              <a:rPr lang="en-US" dirty="0"/>
              <a:t>140 of 151 pitches called correctly (91.45% accuracy)</a:t>
            </a:r>
          </a:p>
          <a:p>
            <a:r>
              <a:rPr lang="en-US" dirty="0"/>
              <a:t>Performance within league norms for experienced umpires</a:t>
            </a:r>
          </a:p>
          <a:p>
            <a:r>
              <a:rPr lang="en-US" dirty="0"/>
              <a:t>First woman to serve as MLB plate umpire in regular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9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2C63-D4E5-9D61-0325-22CD4471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Other Debut Stats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54092A-A804-82C3-7CF6-43B25FCDE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5875864"/>
              </p:ext>
            </p:extLst>
          </p:nvPr>
        </p:nvGraphicFramePr>
        <p:xfrm>
          <a:off x="4362996" y="951805"/>
          <a:ext cx="7311138" cy="4853251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707856">
                  <a:extLst>
                    <a:ext uri="{9D8B030D-6E8A-4147-A177-3AD203B41FA5}">
                      <a16:colId xmlns:a16="http://schemas.microsoft.com/office/drawing/2014/main" val="1543725694"/>
                    </a:ext>
                  </a:extLst>
                </a:gridCol>
                <a:gridCol w="1391465">
                  <a:extLst>
                    <a:ext uri="{9D8B030D-6E8A-4147-A177-3AD203B41FA5}">
                      <a16:colId xmlns:a16="http://schemas.microsoft.com/office/drawing/2014/main" val="2586570792"/>
                    </a:ext>
                  </a:extLst>
                </a:gridCol>
                <a:gridCol w="1284300">
                  <a:extLst>
                    <a:ext uri="{9D8B030D-6E8A-4147-A177-3AD203B41FA5}">
                      <a16:colId xmlns:a16="http://schemas.microsoft.com/office/drawing/2014/main" val="1713404476"/>
                    </a:ext>
                  </a:extLst>
                </a:gridCol>
                <a:gridCol w="1726568">
                  <a:extLst>
                    <a:ext uri="{9D8B030D-6E8A-4147-A177-3AD203B41FA5}">
                      <a16:colId xmlns:a16="http://schemas.microsoft.com/office/drawing/2014/main" val="454319073"/>
                    </a:ext>
                  </a:extLst>
                </a:gridCol>
                <a:gridCol w="1200949">
                  <a:extLst>
                    <a:ext uri="{9D8B030D-6E8A-4147-A177-3AD203B41FA5}">
                      <a16:colId xmlns:a16="http://schemas.microsoft.com/office/drawing/2014/main" val="3893652018"/>
                    </a:ext>
                  </a:extLst>
                </a:gridCol>
              </a:tblGrid>
              <a:tr h="6923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Umpire</a:t>
                      </a:r>
                    </a:p>
                  </a:txBody>
                  <a:tcPr marL="127373" marR="91740" marT="97979" marB="97979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Rookie Year</a:t>
                      </a:r>
                    </a:p>
                  </a:txBody>
                  <a:tcPr marL="127373" marR="91740" marT="97979" marB="979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First Game Accuracy</a:t>
                      </a:r>
                    </a:p>
                  </a:txBody>
                  <a:tcPr marL="127373" marR="91740" marT="97979" marB="979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Rookie Season Avg. Accuracy</a:t>
                      </a:r>
                    </a:p>
                  </a:txBody>
                  <a:tcPr marL="127373" marR="91740" marT="97979" marB="979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0" cap="none" spc="0">
                          <a:solidFill>
                            <a:schemeClr val="bg1"/>
                          </a:solidFill>
                        </a:rPr>
                        <a:t>2025 Avg. Accuracy</a:t>
                      </a:r>
                    </a:p>
                  </a:txBody>
                  <a:tcPr marL="127373" marR="91740" marT="97979" marB="979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72386"/>
                  </a:ext>
                </a:extLst>
              </a:tr>
              <a:tr h="921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Alex Tosi</a:t>
                      </a:r>
                    </a:p>
                  </a:txBody>
                  <a:tcPr marL="127373" marR="91740" marT="97979" marB="979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96.69%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91.8 / 92.5 / 91.01 (next 3 games)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94.7%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41496"/>
                  </a:ext>
                </a:extLst>
              </a:tr>
              <a:tr h="463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Edwin Moscoso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91.67%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95.1%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889290"/>
                  </a:ext>
                </a:extLst>
              </a:tr>
              <a:tr h="6923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Malachi Moore</a:t>
                      </a:r>
                    </a:p>
                  </a:txBody>
                  <a:tcPr marL="127373" marR="91740" marT="97979" marB="979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89.38%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90.8% (over 5 games)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93.4%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303790"/>
                  </a:ext>
                </a:extLst>
              </a:tr>
              <a:tr h="463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Brennan Miller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2019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94.74%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93.8%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89868"/>
                  </a:ext>
                </a:extLst>
              </a:tr>
              <a:tr h="6923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Nick Mahrley</a:t>
                      </a:r>
                    </a:p>
                  </a:txBody>
                  <a:tcPr marL="127373" marR="91740" marT="97979" marB="979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2018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91.16%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~92% or below (over 10 games)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94.2%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412276"/>
                  </a:ext>
                </a:extLst>
              </a:tr>
              <a:tr h="463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Junior Valentine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2021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95.10%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95.7%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798366"/>
                  </a:ext>
                </a:extLst>
              </a:tr>
              <a:tr h="463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Jen Pawol</a:t>
                      </a:r>
                    </a:p>
                  </a:txBody>
                  <a:tcPr marL="127373" marR="91740" marT="97979" marB="97979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2025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92.72%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N/A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92.72%</a:t>
                      </a:r>
                    </a:p>
                  </a:txBody>
                  <a:tcPr marL="127373" marR="91740" marT="97979" marB="97979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6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05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BCAD-7802-1D71-A051-9AD84E3D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43BC-1BAA-EF8A-1108-09E32CBC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01 — Data Exploration Findings</a:t>
            </a:r>
          </a:p>
          <a:p>
            <a:pPr marL="0" indent="0">
              <a:buNone/>
            </a:pPr>
            <a:r>
              <a:rPr lang="en-US" sz="2400" dirty="0"/>
              <a:t>02 — Theme 1: The Human Element in the Automated Era</a:t>
            </a:r>
          </a:p>
          <a:p>
            <a:pPr marL="0" indent="0">
              <a:buNone/>
            </a:pPr>
            <a:r>
              <a:rPr lang="en-US" sz="2400" dirty="0"/>
              <a:t>	- Expected Versus Actual Accuracy; Home Team Bias; Umpire Clustering; RF Feature Importance 	(Target: accuracy), Jen </a:t>
            </a:r>
            <a:r>
              <a:rPr lang="en-US" sz="2400" dirty="0" err="1"/>
              <a:t>Pawol</a:t>
            </a:r>
            <a:r>
              <a:rPr lang="en-US" sz="2400" dirty="0"/>
              <a:t>  Debut Comparison</a:t>
            </a:r>
          </a:p>
          <a:p>
            <a:pPr marL="0" indent="0">
              <a:buNone/>
            </a:pPr>
            <a:r>
              <a:rPr lang="en-US" sz="2400" dirty="0"/>
              <a:t>03 — Theme 2: Pressure Points and Cross Theme Observations</a:t>
            </a:r>
          </a:p>
          <a:p>
            <a:pPr marL="0" indent="0">
              <a:buNone/>
            </a:pPr>
            <a:r>
              <a:rPr lang="en-US" sz="2400" dirty="0"/>
              <a:t>	- Accuracy By Game Type; Postseason vs. Regular Season Accuracy</a:t>
            </a:r>
          </a:p>
          <a:p>
            <a:pPr marL="0" indent="0">
              <a:buNone/>
            </a:pPr>
            <a:r>
              <a:rPr lang="en-US" sz="2400" dirty="0"/>
              <a:t>04 — Highlighting Jen </a:t>
            </a:r>
            <a:r>
              <a:rPr lang="en-US" sz="2400" dirty="0" err="1"/>
              <a:t>Pawol</a:t>
            </a:r>
            <a:r>
              <a:rPr lang="en-US" sz="2400" dirty="0"/>
              <a:t> Debut</a:t>
            </a:r>
          </a:p>
          <a:p>
            <a:pPr marL="0" indent="0">
              <a:buNone/>
            </a:pPr>
            <a:r>
              <a:rPr lang="en-US" sz="2400" dirty="0"/>
              <a:t>05 — Discussion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4263B-756C-829B-9478-FBC2D5BD3403}"/>
              </a:ext>
            </a:extLst>
          </p:cNvPr>
          <p:cNvSpPr txBox="1"/>
          <p:nvPr/>
        </p:nvSpPr>
        <p:spPr>
          <a:xfrm>
            <a:off x="5320145" y="978408"/>
            <a:ext cx="662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Umpire Scorecard Published on Kaggle, adapted from </a:t>
            </a:r>
            <a:r>
              <a:rPr lang="en-US" dirty="0">
                <a:hlinkClick r:id="rId2"/>
              </a:rPr>
              <a:t>https://umpscorecards.us/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0809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6BCB-EC9B-0358-AE17-F0E8024F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ED9C-6FF4-CC8A-8AEC-3D50883C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+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C7B7-E21C-FF90-EAFC-5BA1E4093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Most MLB umpires call games within 1–2% of expected accuracy.</a:t>
            </a:r>
          </a:p>
          <a:p>
            <a:r>
              <a:rPr lang="en-US" sz="2800" dirty="0"/>
              <a:t>Context (game type, postseason) impacts accuracy slightly, but individual judgment still matters.</a:t>
            </a:r>
          </a:p>
          <a:p>
            <a:r>
              <a:rPr lang="en-US" sz="2800" dirty="0"/>
              <a:t>Feature importance points to run impact and consistency as key accuracy drivers.</a:t>
            </a:r>
          </a:p>
          <a:p>
            <a:r>
              <a:rPr lang="en-US" sz="2800" dirty="0"/>
              <a:t>Rookie debut accuracy varies widely: first game ≠ long-term performance.</a:t>
            </a:r>
          </a:p>
          <a:p>
            <a:r>
              <a:rPr lang="en-US" sz="2800" dirty="0"/>
              <a:t>Jen </a:t>
            </a:r>
            <a:r>
              <a:rPr lang="en-US" sz="2800" dirty="0" err="1"/>
              <a:t>Pawol’s</a:t>
            </a:r>
            <a:r>
              <a:rPr lang="en-US" sz="2800" dirty="0"/>
              <a:t> debut was right in line with veteran norms.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075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726D-BEBB-4E7F-9F76-940149F0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EB49-042C-E7E7-E1E2-B5E0CFD0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1DD97-4520-2858-A759-E9A5074A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Fox News. (2025). </a:t>
            </a:r>
            <a:r>
              <a:rPr lang="en-US" i="1" dirty="0"/>
              <a:t>Historic female MLB umpire Jen </a:t>
            </a:r>
            <a:r>
              <a:rPr lang="en-US" i="1" dirty="0" err="1"/>
              <a:t>Pawol’s</a:t>
            </a:r>
            <a:r>
              <a:rPr lang="en-US" i="1" dirty="0"/>
              <a:t> debut performance finally revealed.</a:t>
            </a:r>
            <a:r>
              <a:rPr lang="en-US" dirty="0"/>
              <a:t> https://</a:t>
            </a:r>
            <a:r>
              <a:rPr lang="en-US" dirty="0" err="1"/>
              <a:t>www.foxnews.com</a:t>
            </a:r>
            <a:r>
              <a:rPr lang="en-US" dirty="0"/>
              <a:t>/sports/historic-female-mlb-umpire-jen-pawols-debut-performance-results-behind-home-plate-finally</a:t>
            </a:r>
          </a:p>
          <a:p>
            <a:r>
              <a:rPr lang="en-US" dirty="0"/>
              <a:t>FanGraphs. (2025). </a:t>
            </a:r>
            <a:r>
              <a:rPr lang="en-US" i="1" dirty="0"/>
              <a:t>Leverage Index explanation.</a:t>
            </a:r>
            <a:r>
              <a:rPr lang="en-US" dirty="0"/>
              <a:t> https://</a:t>
            </a:r>
            <a:r>
              <a:rPr lang="en-US" dirty="0" err="1"/>
              <a:t>www.fangraphs.com</a:t>
            </a:r>
            <a:r>
              <a:rPr lang="en-US" dirty="0"/>
              <a:t>/library/strategy/leverage-index/</a:t>
            </a:r>
          </a:p>
          <a:p>
            <a:r>
              <a:rPr lang="en-US" dirty="0" err="1"/>
              <a:t>CloseCallSports</a:t>
            </a:r>
            <a:r>
              <a:rPr lang="en-US" dirty="0"/>
              <a:t> / Reddit. (2025). </a:t>
            </a:r>
            <a:r>
              <a:rPr lang="en-US" i="1" dirty="0"/>
              <a:t>Final umpire scorecard for Jen </a:t>
            </a:r>
            <a:r>
              <a:rPr lang="en-US" i="1" dirty="0" err="1"/>
              <a:t>Pawol</a:t>
            </a:r>
            <a:r>
              <a:rPr lang="en-US" i="1" dirty="0"/>
              <a:t>.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https://www.reddit.com/r/baseball/comments/1mmte1h/closecallsports_final_umpire_scorecard_for_jen/</a:t>
            </a:r>
            <a:endParaRPr lang="en-US" dirty="0"/>
          </a:p>
          <a:p>
            <a:r>
              <a:rPr lang="en-US" dirty="0"/>
              <a:t>MIT Sloan Sports Analytics Conference. (2019). </a:t>
            </a:r>
            <a:r>
              <a:rPr lang="en-US" i="1" dirty="0"/>
              <a:t>The human element in automated umpiring.</a:t>
            </a:r>
            <a:r>
              <a:rPr lang="en-US" dirty="0"/>
              <a:t> https://</a:t>
            </a:r>
            <a:r>
              <a:rPr lang="en-US" dirty="0" err="1"/>
              <a:t>mitsloan.mit.edu</a:t>
            </a:r>
            <a:r>
              <a:rPr lang="en-US" dirty="0"/>
              <a:t>/newsroom/alumni-news/human-element-automated-umpiring</a:t>
            </a:r>
          </a:p>
          <a:p>
            <a:r>
              <a:rPr lang="en-US" dirty="0"/>
              <a:t>Society for American Baseball Research (SABR). (2020). </a:t>
            </a:r>
            <a:r>
              <a:rPr lang="en-US" i="1" dirty="0" err="1"/>
              <a:t>Statcast’s</a:t>
            </a:r>
            <a:r>
              <a:rPr lang="en-US" i="1" dirty="0"/>
              <a:t> impact on baseball analytics.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9E7C0-38C2-DA55-757B-8B2CC963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en-US" dirty="0"/>
              <a:t>Data Snapshot (Umpire Scorecard)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3BF1CE-786B-472F-835A-5FDE69E35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793985"/>
              </p:ext>
            </p:extLst>
          </p:nvPr>
        </p:nvGraphicFramePr>
        <p:xfrm>
          <a:off x="5569527" y="0"/>
          <a:ext cx="6101265" cy="6858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296646">
                  <a:extLst>
                    <a:ext uri="{9D8B030D-6E8A-4147-A177-3AD203B41FA5}">
                      <a16:colId xmlns:a16="http://schemas.microsoft.com/office/drawing/2014/main" val="3807761377"/>
                    </a:ext>
                  </a:extLst>
                </a:gridCol>
                <a:gridCol w="2804619">
                  <a:extLst>
                    <a:ext uri="{9D8B030D-6E8A-4147-A177-3AD203B41FA5}">
                      <a16:colId xmlns:a16="http://schemas.microsoft.com/office/drawing/2014/main" val="227673468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Original Features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Engineered Features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3195191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id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month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5500039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is_playoff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1547834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umpire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year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3744708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home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game_num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13372032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away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season_progress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1158748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home_team_runs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season_quartile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44523059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away_team_runs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margin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9284580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pitches_called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game_type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31442481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incorrect_calls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dow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1391363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expected_incorrect_calls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total_runs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9488238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correct_calls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scoring_env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5687375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expected_correct_calls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big_impact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8790409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correct_calls_above_expected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post_allstar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914796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accuracy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is_weekend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35950522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expected_accuracy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home_win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8173395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accuracy_above_expected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is_veteran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9728681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consistency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93087013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favor_home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148049642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00" b="0" u="none" strike="noStrike">
                          <a:effectLst/>
                        </a:rPr>
                        <a:t>total_run_impact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995" marR="60995" marT="30497" marB="30497" anchor="ctr"/>
                </a:tc>
                <a:extLst>
                  <a:ext uri="{0D108BD9-81ED-4DB2-BD59-A6C34878D82A}">
                    <a16:rowId xmlns:a16="http://schemas.microsoft.com/office/drawing/2014/main" val="2145543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93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131D4-E6B0-A799-7B20-236CF7D9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Umpire Benchmarks (Top Accuracy)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3A9963F-332A-BD5E-C086-DD756FBFB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26357"/>
              </p:ext>
            </p:extLst>
          </p:nvPr>
        </p:nvGraphicFramePr>
        <p:xfrm>
          <a:off x="520700" y="3010335"/>
          <a:ext cx="11156954" cy="2902672"/>
        </p:xfrm>
        <a:graphic>
          <a:graphicData uri="http://schemas.openxmlformats.org/drawingml/2006/table">
            <a:tbl>
              <a:tblPr firstRow="1" bandRow="1"/>
              <a:tblGrid>
                <a:gridCol w="652062">
                  <a:extLst>
                    <a:ext uri="{9D8B030D-6E8A-4147-A177-3AD203B41FA5}">
                      <a16:colId xmlns:a16="http://schemas.microsoft.com/office/drawing/2014/main" val="248390851"/>
                    </a:ext>
                  </a:extLst>
                </a:gridCol>
                <a:gridCol w="1132602">
                  <a:extLst>
                    <a:ext uri="{9D8B030D-6E8A-4147-A177-3AD203B41FA5}">
                      <a16:colId xmlns:a16="http://schemas.microsoft.com/office/drawing/2014/main" val="1834359011"/>
                    </a:ext>
                  </a:extLst>
                </a:gridCol>
                <a:gridCol w="1030560">
                  <a:extLst>
                    <a:ext uri="{9D8B030D-6E8A-4147-A177-3AD203B41FA5}">
                      <a16:colId xmlns:a16="http://schemas.microsoft.com/office/drawing/2014/main" val="1189388354"/>
                    </a:ext>
                  </a:extLst>
                </a:gridCol>
                <a:gridCol w="1069665">
                  <a:extLst>
                    <a:ext uri="{9D8B030D-6E8A-4147-A177-3AD203B41FA5}">
                      <a16:colId xmlns:a16="http://schemas.microsoft.com/office/drawing/2014/main" val="352215710"/>
                    </a:ext>
                  </a:extLst>
                </a:gridCol>
                <a:gridCol w="1885733">
                  <a:extLst>
                    <a:ext uri="{9D8B030D-6E8A-4147-A177-3AD203B41FA5}">
                      <a16:colId xmlns:a16="http://schemas.microsoft.com/office/drawing/2014/main" val="3964441303"/>
                    </a:ext>
                  </a:extLst>
                </a:gridCol>
                <a:gridCol w="1560565">
                  <a:extLst>
                    <a:ext uri="{9D8B030D-6E8A-4147-A177-3AD203B41FA5}">
                      <a16:colId xmlns:a16="http://schemas.microsoft.com/office/drawing/2014/main" val="258314811"/>
                    </a:ext>
                  </a:extLst>
                </a:gridCol>
                <a:gridCol w="1300430">
                  <a:extLst>
                    <a:ext uri="{9D8B030D-6E8A-4147-A177-3AD203B41FA5}">
                      <a16:colId xmlns:a16="http://schemas.microsoft.com/office/drawing/2014/main" val="863290399"/>
                    </a:ext>
                  </a:extLst>
                </a:gridCol>
                <a:gridCol w="1281549">
                  <a:extLst>
                    <a:ext uri="{9D8B030D-6E8A-4147-A177-3AD203B41FA5}">
                      <a16:colId xmlns:a16="http://schemas.microsoft.com/office/drawing/2014/main" val="3055208358"/>
                    </a:ext>
                  </a:extLst>
                </a:gridCol>
                <a:gridCol w="1243788">
                  <a:extLst>
                    <a:ext uri="{9D8B030D-6E8A-4147-A177-3AD203B41FA5}">
                      <a16:colId xmlns:a16="http://schemas.microsoft.com/office/drawing/2014/main" val="2039944576"/>
                    </a:ext>
                  </a:extLst>
                </a:gridCol>
              </a:tblGrid>
              <a:tr h="249835">
                <a:tc gridSpan="9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Top 10 Umpires (by Accuracy Above Expected)</a:t>
                      </a:r>
                    </a:p>
                  </a:txBody>
                  <a:tcPr marL="52008" marR="52008" marT="26004" marB="26004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08357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umpire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games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expected_accuracy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acc_above_exp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consistency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favor_home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run_impact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839010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Will Little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209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94.13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B8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92.18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+1.94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44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93.70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+0.075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+1.209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98573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Brock Ballou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94.90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A7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93.06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+1.83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5712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95.20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-0.289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+1.229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51136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John Libka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120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94.96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93.20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+1.75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8A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93.86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+0.032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+1.080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583598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Alex Tosi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43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94.50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F7F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92.83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+1.67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A4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93.63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+0.150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+1.128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578039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Jeremie Rehak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123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94.63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A68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93.03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+1.60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DB9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93.64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-0.015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+1.136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568404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5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Pat Hoberg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220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93.92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D2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92.41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+1.51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E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93.82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-0.041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+1.199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327861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6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Jansen Visconti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133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94.57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272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93.13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+1.44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94.00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+0.033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+1.210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51413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Lance Barksdale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221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93.44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92.22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+1.21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93.60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+0.063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+1.318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911354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8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Adam Beck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62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94.41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8E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93.21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+1.20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A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94.10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+0.002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+1.181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80407"/>
                  </a:ext>
                </a:extLst>
              </a:tr>
              <a:tr h="24116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Edwin Moscoso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83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F1F1F1"/>
                          </a:solidFill>
                          <a:effectLst/>
                          <a:latin typeface="-apple-system"/>
                        </a:rPr>
                        <a:t>94.64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6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93.47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-apple-system"/>
                        </a:rPr>
                        <a:t>+1.17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93.82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i="0">
                          <a:solidFill>
                            <a:srgbClr val="CCCCCC"/>
                          </a:solidFill>
                          <a:effectLst/>
                          <a:latin typeface="-apple-system"/>
                        </a:rPr>
                        <a:t>-0.019</a:t>
                      </a:r>
                    </a:p>
                  </a:txBody>
                  <a:tcPr marL="43340" marR="43340" marT="21670" marB="216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008" marR="52008" marT="26004" marB="26004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45132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2178A6-5540-819C-584D-1413BB85B0F8}"/>
              </a:ext>
            </a:extLst>
          </p:cNvPr>
          <p:cNvSpPr txBox="1"/>
          <p:nvPr/>
        </p:nvSpPr>
        <p:spPr>
          <a:xfrm>
            <a:off x="517869" y="1792224"/>
            <a:ext cx="6212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Accuracy above expected is calculated by subtracting an umpire’s expected accuracy (from pitch-tracking models) from their actual accuracy in called pitches.</a:t>
            </a:r>
          </a:p>
        </p:txBody>
      </p:sp>
    </p:spTree>
    <p:extLst>
      <p:ext uri="{BB962C8B-B14F-4D97-AF65-F5344CB8AC3E}">
        <p14:creationId xmlns:p14="http://schemas.microsoft.com/office/powerpoint/2010/main" val="227098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04078-49E7-5492-CD8B-0DA2E41F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Umpire Benchmarks (Bottom Accuracy)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8A9310-2098-9F83-1FF8-3301441B1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460900"/>
              </p:ext>
            </p:extLst>
          </p:nvPr>
        </p:nvGraphicFramePr>
        <p:xfrm>
          <a:off x="520700" y="3093956"/>
          <a:ext cx="11156955" cy="2735436"/>
        </p:xfrm>
        <a:graphic>
          <a:graphicData uri="http://schemas.openxmlformats.org/drawingml/2006/table">
            <a:tbl>
              <a:tblPr firstRow="1" bandRow="1"/>
              <a:tblGrid>
                <a:gridCol w="940118">
                  <a:extLst>
                    <a:ext uri="{9D8B030D-6E8A-4147-A177-3AD203B41FA5}">
                      <a16:colId xmlns:a16="http://schemas.microsoft.com/office/drawing/2014/main" val="4179049298"/>
                    </a:ext>
                  </a:extLst>
                </a:gridCol>
                <a:gridCol w="1119312">
                  <a:extLst>
                    <a:ext uri="{9D8B030D-6E8A-4147-A177-3AD203B41FA5}">
                      <a16:colId xmlns:a16="http://schemas.microsoft.com/office/drawing/2014/main" val="3227287073"/>
                    </a:ext>
                  </a:extLst>
                </a:gridCol>
                <a:gridCol w="1035986">
                  <a:extLst>
                    <a:ext uri="{9D8B030D-6E8A-4147-A177-3AD203B41FA5}">
                      <a16:colId xmlns:a16="http://schemas.microsoft.com/office/drawing/2014/main" val="1437765124"/>
                    </a:ext>
                  </a:extLst>
                </a:gridCol>
                <a:gridCol w="1035986">
                  <a:extLst>
                    <a:ext uri="{9D8B030D-6E8A-4147-A177-3AD203B41FA5}">
                      <a16:colId xmlns:a16="http://schemas.microsoft.com/office/drawing/2014/main" val="297874921"/>
                    </a:ext>
                  </a:extLst>
                </a:gridCol>
                <a:gridCol w="1821239">
                  <a:extLst>
                    <a:ext uri="{9D8B030D-6E8A-4147-A177-3AD203B41FA5}">
                      <a16:colId xmlns:a16="http://schemas.microsoft.com/office/drawing/2014/main" val="221106844"/>
                    </a:ext>
                  </a:extLst>
                </a:gridCol>
                <a:gridCol w="1509799">
                  <a:extLst>
                    <a:ext uri="{9D8B030D-6E8A-4147-A177-3AD203B41FA5}">
                      <a16:colId xmlns:a16="http://schemas.microsoft.com/office/drawing/2014/main" val="30989945"/>
                    </a:ext>
                  </a:extLst>
                </a:gridCol>
                <a:gridCol w="1255085">
                  <a:extLst>
                    <a:ext uri="{9D8B030D-6E8A-4147-A177-3AD203B41FA5}">
                      <a16:colId xmlns:a16="http://schemas.microsoft.com/office/drawing/2014/main" val="1048092702"/>
                    </a:ext>
                  </a:extLst>
                </a:gridCol>
                <a:gridCol w="1235139">
                  <a:extLst>
                    <a:ext uri="{9D8B030D-6E8A-4147-A177-3AD203B41FA5}">
                      <a16:colId xmlns:a16="http://schemas.microsoft.com/office/drawing/2014/main" val="1055444317"/>
                    </a:ext>
                  </a:extLst>
                </a:gridCol>
                <a:gridCol w="1204291">
                  <a:extLst>
                    <a:ext uri="{9D8B030D-6E8A-4147-A177-3AD203B41FA5}">
                      <a16:colId xmlns:a16="http://schemas.microsoft.com/office/drawing/2014/main" val="1884438857"/>
                    </a:ext>
                  </a:extLst>
                </a:gridCol>
              </a:tblGrid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umpire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games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expected_accuracy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acc_above_exp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consistency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favor_home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>
                          <a:effectLst/>
                        </a:rPr>
                        <a:t>run_impact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265261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123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Marcus Pattillo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87.80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90.20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-2.40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91.36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-0.322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+2.382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77642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122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Tim Welke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28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88.57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90.40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-1.83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28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91.57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+0.065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+2.075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26623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121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Rob Drake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194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90.69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888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92.15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-1.46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9B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92.74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+0.106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+1.750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578527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120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Bob Davidson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59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</a:rPr>
                        <a:t>89.49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7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90.83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-1.34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85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92.37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-0.113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+1.991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49812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Joe West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206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90.88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D7DB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92.20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-1.32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882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92.84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+0.037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+1.875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512158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Kerwin Danley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150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90.79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82B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91.97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-1.19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9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92.20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+0.058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+1.834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003726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Ed Hickox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165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91.18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6AB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92.33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-1.16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32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92.56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+0.010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+1.805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36157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Malachi Moore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37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92.17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93.26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-1.11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6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92.85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+0.022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+1.481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253739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Mike Winters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134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90.59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8E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91.68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-1.09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522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92.57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-0.025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+1.939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447974"/>
                  </a:ext>
                </a:extLst>
              </a:tr>
              <a:tr h="2486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>
                          <a:effectLst/>
                        </a:rPr>
                        <a:t>114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Paul Nauert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153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90.97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77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91.99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solidFill>
                            <a:srgbClr val="F1F1F1"/>
                          </a:solidFill>
                          <a:effectLst/>
                        </a:rPr>
                        <a:t>-1.03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441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92.74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+0.082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>
                          <a:effectLst/>
                        </a:rPr>
                        <a:t>+1.802</a:t>
                      </a:r>
                    </a:p>
                  </a:txBody>
                  <a:tcPr marL="45917" marR="45917" marT="22958" marB="229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29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59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8255D-B74D-EB95-0A38-1F064910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/>
              <a:t>Marcus Patillo (Worst Umpire 2015-2022)</a:t>
            </a: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LB umpire Marcus Pattillo stands in the infield during the first... News  Photo - Getty Images">
            <a:extLst>
              <a:ext uri="{FF2B5EF4-FFF2-40B4-BE49-F238E27FC236}">
                <a16:creationId xmlns:a16="http://schemas.microsoft.com/office/drawing/2014/main" id="{BA492965-7063-0226-8C92-3FF134D341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4775" y="657369"/>
            <a:ext cx="3596347" cy="538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31A5-E353-9320-9BBC-C81EBD4B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I (Key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B457-747E-570A-9273-530ADF87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vs. Actual Accuracy</a:t>
            </a:r>
          </a:p>
          <a:p>
            <a:r>
              <a:rPr lang="en-US" dirty="0"/>
              <a:t>Home-Team Bias</a:t>
            </a:r>
          </a:p>
          <a:p>
            <a:r>
              <a:rPr lang="en-US" dirty="0"/>
              <a:t>Umpire Clustering</a:t>
            </a:r>
          </a:p>
          <a:p>
            <a:r>
              <a:rPr lang="en-US" dirty="0"/>
              <a:t>Random Forest Feature Importance (Target Variable: Accuracy)</a:t>
            </a:r>
          </a:p>
          <a:p>
            <a:r>
              <a:rPr lang="en-US" dirty="0"/>
              <a:t>Jen </a:t>
            </a:r>
            <a:r>
              <a:rPr lang="en-US" dirty="0" err="1"/>
              <a:t>Pawol</a:t>
            </a:r>
            <a:r>
              <a:rPr lang="en-US" dirty="0"/>
              <a:t> Debut Comparison</a:t>
            </a:r>
          </a:p>
        </p:txBody>
      </p:sp>
    </p:spTree>
    <p:extLst>
      <p:ext uri="{BB962C8B-B14F-4D97-AF65-F5344CB8AC3E}">
        <p14:creationId xmlns:p14="http://schemas.microsoft.com/office/powerpoint/2010/main" val="339628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F08E5871-5479-DF22-11B6-696CEFF68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310" r="8504"/>
          <a:stretch>
            <a:fillRect/>
          </a:stretch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4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E468-B9CF-E2D7-7172-9E94B843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Vs. Actual Accuracy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4B9E7-6AB6-C31A-4AB6-2812C8743633}"/>
              </a:ext>
            </a:extLst>
          </p:cNvPr>
          <p:cNvSpPr txBox="1"/>
          <p:nvPr/>
        </p:nvSpPr>
        <p:spPr>
          <a:xfrm>
            <a:off x="521208" y="3538728"/>
            <a:ext cx="3200400" cy="281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Above the line → umpire performed better than tracking system’s expectation.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umpires are within ±1–2% of expectations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few consistent over/under-performers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reflect tendencies tech doesn’t capture</a:t>
            </a:r>
          </a:p>
        </p:txBody>
      </p:sp>
      <p:pic>
        <p:nvPicPr>
          <p:cNvPr id="4" name="Content Placeholder 3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830F6A15-0D73-394C-A47C-AC0B09188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4236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5879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1155</Words>
  <Application>Microsoft Macintosh PowerPoint</Application>
  <PresentationFormat>Widescreen</PresentationFormat>
  <Paragraphs>351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-apple-system</vt:lpstr>
      <vt:lpstr>Arial</vt:lpstr>
      <vt:lpstr>Bierstadt</vt:lpstr>
      <vt:lpstr>Neue Haas Grotesk Text Pro</vt:lpstr>
      <vt:lpstr>GestaltVTI</vt:lpstr>
      <vt:lpstr>Umpire Scorecard</vt:lpstr>
      <vt:lpstr>What to Expect</vt:lpstr>
      <vt:lpstr>Data Snapshot (Umpire Scorecard) </vt:lpstr>
      <vt:lpstr>Umpire Benchmarks (Top Accuracy)</vt:lpstr>
      <vt:lpstr>Umpire Benchmarks (Bottom Accuracy)</vt:lpstr>
      <vt:lpstr>Marcus Patillo (Worst Umpire 2015-2022)</vt:lpstr>
      <vt:lpstr>Theme I (Key Questions)</vt:lpstr>
      <vt:lpstr>PowerPoint Presentation</vt:lpstr>
      <vt:lpstr>Expected Vs. Actual Accuracy</vt:lpstr>
      <vt:lpstr>Home Team Bias</vt:lpstr>
      <vt:lpstr>Umpire Clustering</vt:lpstr>
      <vt:lpstr>Key Factors Driving Accuracy</vt:lpstr>
      <vt:lpstr>Jen Pawol’s First Plate Game</vt:lpstr>
      <vt:lpstr>Theme II + Cross Theme Observations (Key Questions)</vt:lpstr>
      <vt:lpstr>Accuracy By Game Type</vt:lpstr>
      <vt:lpstr>Post-Season vs. Regular Season Accuracy</vt:lpstr>
      <vt:lpstr>By Experience Level</vt:lpstr>
      <vt:lpstr>Jen Pawol’s Debut</vt:lpstr>
      <vt:lpstr>Other Debut Stats</vt:lpstr>
      <vt:lpstr>Discussion +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 Beilenson</dc:creator>
  <cp:lastModifiedBy>Samuel L Beilenson</cp:lastModifiedBy>
  <cp:revision>3</cp:revision>
  <dcterms:created xsi:type="dcterms:W3CDTF">2025-08-14T01:51:25Z</dcterms:created>
  <dcterms:modified xsi:type="dcterms:W3CDTF">2025-08-14T23:35:25Z</dcterms:modified>
</cp:coreProperties>
</file>