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arth Namachivayam" initials="SN" lastIdx="1" clrIdx="0">
    <p:extLst>
      <p:ext uri="{19B8F6BF-5375-455C-9EA6-DF929625EA0E}">
        <p15:presenceInfo xmlns:p15="http://schemas.microsoft.com/office/powerpoint/2012/main" userId="S::snab2018@mymail.pomona.edu::6a8724ea-f3d0-4c4e-9d3d-30cb0658e7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7B97C-BE72-544C-AD7E-30753C879187}" type="datetimeFigureOut">
              <a:rPr lang="en-US" smtClean="0"/>
              <a:t>8/9/21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EFCC3-BE5F-E54A-84D7-5939C67D34A4}" type="slidenum">
              <a:rPr lang="en-US" smtClean="0"/>
              <a:t>‹#›</a:t>
            </a:fld>
            <a:endParaRPr lang="en-US"/>
          </a:p>
        </p:txBody>
      </p:sp>
    </p:spTree>
    <p:extLst>
      <p:ext uri="{BB962C8B-B14F-4D97-AF65-F5344CB8AC3E}">
        <p14:creationId xmlns:p14="http://schemas.microsoft.com/office/powerpoint/2010/main" val="427605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75EFCC3-BE5F-E54A-84D7-5939C67D34A4}" type="slidenum">
              <a:rPr lang="en-US" smtClean="0"/>
              <a:t>3</a:t>
            </a:fld>
            <a:endParaRPr lang="en-US"/>
          </a:p>
        </p:txBody>
      </p:sp>
    </p:spTree>
    <p:extLst>
      <p:ext uri="{BB962C8B-B14F-4D97-AF65-F5344CB8AC3E}">
        <p14:creationId xmlns:p14="http://schemas.microsoft.com/office/powerpoint/2010/main" val="252903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CC4A-2C5F-1D48-B208-19DCBD5373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C7342D-3DF4-F746-91B7-2AEB148CD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4A45FF-29CE-9242-BF3D-C0CCE16CC0D6}"/>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5" name="Footer Placeholder 4">
            <a:extLst>
              <a:ext uri="{FF2B5EF4-FFF2-40B4-BE49-F238E27FC236}">
                <a16:creationId xmlns:a16="http://schemas.microsoft.com/office/drawing/2014/main" id="{87B01311-DD50-2149-AC2C-BDB1DF0E3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C7C07-AD63-9143-AD4E-CE71EF1F36D6}"/>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227531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E858-876C-DC48-92B9-0123ECD9B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2BC736-E60D-2B4D-AC63-04683AE32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17C3F-CA39-2F44-8D3C-759A2B2E3E5C}"/>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5" name="Footer Placeholder 4">
            <a:extLst>
              <a:ext uri="{FF2B5EF4-FFF2-40B4-BE49-F238E27FC236}">
                <a16:creationId xmlns:a16="http://schemas.microsoft.com/office/drawing/2014/main" id="{C3F809B2-9F43-974F-8EE2-CF9C72B3F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27F5C-0147-EB4C-BDC2-26B6AA49A3C5}"/>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160509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EF273-5399-1E4F-8B98-108A39058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5883E-E0EB-1847-A0F3-2F7DE82A8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AD832-56DF-D349-B88C-EDA852545BDD}"/>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5" name="Footer Placeholder 4">
            <a:extLst>
              <a:ext uri="{FF2B5EF4-FFF2-40B4-BE49-F238E27FC236}">
                <a16:creationId xmlns:a16="http://schemas.microsoft.com/office/drawing/2014/main" id="{671F6494-F848-AE4A-A274-41DD320C9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13803-2386-1D4C-9647-47F5EF6B045E}"/>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368259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C2F3-3890-C748-9017-7B8BBE0B0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B7D4C-B834-CB42-9644-F902188AE3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47A87-45E5-7943-919A-AA46D6EDE05A}"/>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5" name="Footer Placeholder 4">
            <a:extLst>
              <a:ext uri="{FF2B5EF4-FFF2-40B4-BE49-F238E27FC236}">
                <a16:creationId xmlns:a16="http://schemas.microsoft.com/office/drawing/2014/main" id="{39420E89-17DF-2647-83A6-6232D7D01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C9BE3-87FC-9042-A5EF-C8A0771A8ED1}"/>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288422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95E9-8E2E-A84E-9804-12BAD6D26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0F9BB-6171-0A4C-B88A-DD9CD97AF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A9B30F-F741-DB46-B042-67AE33A00D86}"/>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5" name="Footer Placeholder 4">
            <a:extLst>
              <a:ext uri="{FF2B5EF4-FFF2-40B4-BE49-F238E27FC236}">
                <a16:creationId xmlns:a16="http://schemas.microsoft.com/office/drawing/2014/main" id="{20E392D9-222D-5946-B125-3220C339E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DFF67-DBA6-A341-9DB2-CA4EB6E10556}"/>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37703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065A-3D82-AE4A-B61B-1BBEECD48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F1EB6-ABE0-AA41-A93A-D13CF014E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CE9F3-4117-9848-9437-C8B63A602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ED67A-24EA-F04F-A29C-08A1DC849F50}"/>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6" name="Footer Placeholder 5">
            <a:extLst>
              <a:ext uri="{FF2B5EF4-FFF2-40B4-BE49-F238E27FC236}">
                <a16:creationId xmlns:a16="http://schemas.microsoft.com/office/drawing/2014/main" id="{B818EF09-2FCF-1B49-A3CE-34DB0FE73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E0F92-A313-D748-94B4-9022A11790F5}"/>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350460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19B8-4800-EF44-ADAC-C89D43AEF5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3D9BE1-DC4B-7B4B-A41C-39085EB64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6F068-491A-C840-8D5F-F7A0E6B48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E6C51-D53C-4341-B5B4-E012DC19A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148856-3492-2940-B79D-19AD33F90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668337-6B1D-9449-928C-2D2B873D189B}"/>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8" name="Footer Placeholder 7">
            <a:extLst>
              <a:ext uri="{FF2B5EF4-FFF2-40B4-BE49-F238E27FC236}">
                <a16:creationId xmlns:a16="http://schemas.microsoft.com/office/drawing/2014/main" id="{CCF131E6-EA28-194A-B40A-9E1245B5E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7210E-2179-A44E-9E22-A8B257C12BC7}"/>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2826888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966E-8F7A-3640-9B40-262F87476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2E00D2-D012-D445-903A-C26F6AC5A581}"/>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4" name="Footer Placeholder 3">
            <a:extLst>
              <a:ext uri="{FF2B5EF4-FFF2-40B4-BE49-F238E27FC236}">
                <a16:creationId xmlns:a16="http://schemas.microsoft.com/office/drawing/2014/main" id="{A7D45E13-8F79-964D-8BCF-CC98BA521B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C1D72-4ABC-CC43-8B08-717AD4D74BDD}"/>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332766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0FBCE-F3B9-A64F-B73C-BE461192CD46}"/>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3" name="Footer Placeholder 2">
            <a:extLst>
              <a:ext uri="{FF2B5EF4-FFF2-40B4-BE49-F238E27FC236}">
                <a16:creationId xmlns:a16="http://schemas.microsoft.com/office/drawing/2014/main" id="{8CD292F2-8FAE-8043-88E9-F3AB1F6BC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B85A4-6D39-C44A-9979-2F1CC0163D40}"/>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83903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E748-2F2A-944A-8DF0-DC29D7C05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FC4712-FC82-5248-949E-6D331CB773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C3B749-9235-364A-BF5C-D0B771DFE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F8E5D-0B39-E547-A4D3-A674435550F2}"/>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6" name="Footer Placeholder 5">
            <a:extLst>
              <a:ext uri="{FF2B5EF4-FFF2-40B4-BE49-F238E27FC236}">
                <a16:creationId xmlns:a16="http://schemas.microsoft.com/office/drawing/2014/main" id="{840A4981-0FF3-964E-8468-F8CE3A004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5CF91-0FD1-7A43-B068-317B962EC502}"/>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176828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7951-E721-4D48-A99F-F1CAB5C99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C7DDA9-1E93-BD4C-8E78-29D352785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4745EF-5474-A744-8CD2-063985B18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7E91-469A-0443-824F-D7C4C69B75B9}"/>
              </a:ext>
            </a:extLst>
          </p:cNvPr>
          <p:cNvSpPr>
            <a:spLocks noGrp="1"/>
          </p:cNvSpPr>
          <p:nvPr>
            <p:ph type="dt" sz="half" idx="10"/>
          </p:nvPr>
        </p:nvSpPr>
        <p:spPr/>
        <p:txBody>
          <a:bodyPr/>
          <a:lstStyle/>
          <a:p>
            <a:fld id="{200870B6-BD73-FD43-B8DC-09FA0946F760}" type="datetimeFigureOut">
              <a:rPr lang="en-US" smtClean="0"/>
              <a:t>8/9/21</a:t>
            </a:fld>
            <a:endParaRPr lang="en-US"/>
          </a:p>
        </p:txBody>
      </p:sp>
      <p:sp>
        <p:nvSpPr>
          <p:cNvPr id="6" name="Footer Placeholder 5">
            <a:extLst>
              <a:ext uri="{FF2B5EF4-FFF2-40B4-BE49-F238E27FC236}">
                <a16:creationId xmlns:a16="http://schemas.microsoft.com/office/drawing/2014/main" id="{0F066FD8-6F22-1042-838A-85C368054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7391A-8DF7-5040-9916-F2FD98C91E6F}"/>
              </a:ext>
            </a:extLst>
          </p:cNvPr>
          <p:cNvSpPr>
            <a:spLocks noGrp="1"/>
          </p:cNvSpPr>
          <p:nvPr>
            <p:ph type="sldNum" sz="quarter" idx="12"/>
          </p:nvPr>
        </p:nvSpPr>
        <p:spPr/>
        <p:txBody>
          <a:bodyPr/>
          <a:lstStyle/>
          <a:p>
            <a:fld id="{662DD038-41E5-CC46-A79F-2C6DE9C3EBE3}" type="slidenum">
              <a:rPr lang="en-US" smtClean="0"/>
              <a:t>‹#›</a:t>
            </a:fld>
            <a:endParaRPr lang="en-US"/>
          </a:p>
        </p:txBody>
      </p:sp>
    </p:spTree>
    <p:extLst>
      <p:ext uri="{BB962C8B-B14F-4D97-AF65-F5344CB8AC3E}">
        <p14:creationId xmlns:p14="http://schemas.microsoft.com/office/powerpoint/2010/main" val="71261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256712-1C1C-8C4B-B324-06FE3AF2C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38A76D-C654-1F4E-BB52-CABCFEE0A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3361F-35DB-D145-B0A8-11A7975EC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870B6-BD73-FD43-B8DC-09FA0946F760}" type="datetimeFigureOut">
              <a:rPr lang="en-US" smtClean="0"/>
              <a:t>8/9/21</a:t>
            </a:fld>
            <a:endParaRPr lang="en-US"/>
          </a:p>
        </p:txBody>
      </p:sp>
      <p:sp>
        <p:nvSpPr>
          <p:cNvPr id="5" name="Footer Placeholder 4">
            <a:extLst>
              <a:ext uri="{FF2B5EF4-FFF2-40B4-BE49-F238E27FC236}">
                <a16:creationId xmlns:a16="http://schemas.microsoft.com/office/drawing/2014/main" id="{2991D8B3-41CD-BA42-930C-4FDAE987D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FA955A-75D9-CC43-9563-322EC81B49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DD038-41E5-CC46-A79F-2C6DE9C3EBE3}" type="slidenum">
              <a:rPr lang="en-US" smtClean="0"/>
              <a:t>‹#›</a:t>
            </a:fld>
            <a:endParaRPr lang="en-US"/>
          </a:p>
        </p:txBody>
      </p:sp>
    </p:spTree>
    <p:extLst>
      <p:ext uri="{BB962C8B-B14F-4D97-AF65-F5344CB8AC3E}">
        <p14:creationId xmlns:p14="http://schemas.microsoft.com/office/powerpoint/2010/main" val="193684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125C-6E88-0B41-A541-1489B91CDC52}"/>
              </a:ext>
            </a:extLst>
          </p:cNvPr>
          <p:cNvSpPr>
            <a:spLocks noGrp="1"/>
          </p:cNvSpPr>
          <p:nvPr>
            <p:ph type="ctrTitle"/>
          </p:nvPr>
        </p:nvSpPr>
        <p:spPr/>
        <p:txBody>
          <a:bodyPr/>
          <a:lstStyle/>
          <a:p>
            <a:r>
              <a:rPr lang="en-US" dirty="0"/>
              <a:t>Reaching Agreement with Market Scoring Rules</a:t>
            </a:r>
          </a:p>
        </p:txBody>
      </p:sp>
      <p:sp>
        <p:nvSpPr>
          <p:cNvPr id="3" name="Subtitle 2">
            <a:extLst>
              <a:ext uri="{FF2B5EF4-FFF2-40B4-BE49-F238E27FC236}">
                <a16:creationId xmlns:a16="http://schemas.microsoft.com/office/drawing/2014/main" id="{10FEE248-0825-FF40-A8D0-68088AC19B83}"/>
              </a:ext>
            </a:extLst>
          </p:cNvPr>
          <p:cNvSpPr>
            <a:spLocks noGrp="1"/>
          </p:cNvSpPr>
          <p:nvPr>
            <p:ph type="subTitle" idx="1"/>
          </p:nvPr>
        </p:nvSpPr>
        <p:spPr/>
        <p:txBody>
          <a:bodyPr/>
          <a:lstStyle/>
          <a:p>
            <a:r>
              <a:rPr lang="en-US" dirty="0"/>
              <a:t>Siddharth Namachivayam</a:t>
            </a:r>
          </a:p>
        </p:txBody>
      </p:sp>
    </p:spTree>
    <p:extLst>
      <p:ext uri="{BB962C8B-B14F-4D97-AF65-F5344CB8AC3E}">
        <p14:creationId xmlns:p14="http://schemas.microsoft.com/office/powerpoint/2010/main" val="258694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4E8E-EED8-774A-B632-208575C3D1D6}"/>
              </a:ext>
            </a:extLst>
          </p:cNvPr>
          <p:cNvSpPr>
            <a:spLocks noGrp="1"/>
          </p:cNvSpPr>
          <p:nvPr>
            <p:ph type="title"/>
          </p:nvPr>
        </p:nvSpPr>
        <p:spPr/>
        <p:txBody>
          <a:bodyPr/>
          <a:lstStyle/>
          <a:p>
            <a:r>
              <a:rPr lang="en-US" dirty="0"/>
              <a:t>Belief Elicitation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F2DBE0-19DB-194F-ADBB-4402CF3F8385}"/>
                  </a:ext>
                </a:extLst>
              </p:cNvPr>
              <p:cNvSpPr>
                <a:spLocks noGrp="1"/>
              </p:cNvSpPr>
              <p:nvPr>
                <p:ph idx="1"/>
              </p:nvPr>
            </p:nvSpPr>
            <p:spPr>
              <a:xfrm>
                <a:off x="838200" y="1825625"/>
                <a:ext cx="10515600" cy="4330476"/>
              </a:xfrm>
            </p:spPr>
            <p:txBody>
              <a:bodyPr/>
              <a:lstStyle/>
              <a:p>
                <a:r>
                  <a:rPr lang="en-US" dirty="0"/>
                  <a:t>Want to elicit a trader’s beliefs </a:t>
                </a:r>
                <a14:m>
                  <m:oMath xmlns:m="http://schemas.openxmlformats.org/officeDocument/2006/math">
                    <m:r>
                      <a:rPr lang="en-US" b="0" i="1" smtClean="0">
                        <a:latin typeface="Cambria Math" panose="02040503050406030204" pitchFamily="18" charset="0"/>
                      </a:rPr>
                      <m:t>𝑝</m:t>
                    </m:r>
                  </m:oMath>
                </a14:m>
                <a:r>
                  <a:rPr lang="en-US" dirty="0"/>
                  <a:t> about disjoint partition of states</a:t>
                </a:r>
              </a:p>
              <a:p>
                <a:r>
                  <a:rPr lang="en-US" dirty="0"/>
                  <a:t>A proper scoring rule is a vector valued function of a probability report which awards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in case of event </a:t>
                </a:r>
                <a14:m>
                  <m:oMath xmlns:m="http://schemas.openxmlformats.org/officeDocument/2006/math">
                    <m:r>
                      <a:rPr lang="en-US" b="0" i="1" smtClean="0">
                        <a:latin typeface="Cambria Math" panose="02040503050406030204" pitchFamily="18" charset="0"/>
                      </a:rPr>
                      <m:t>𝑖</m:t>
                    </m:r>
                  </m:oMath>
                </a14:m>
                <a:r>
                  <a:rPr lang="en-US" dirty="0"/>
                  <a:t> so that:</a:t>
                </a:r>
              </a:p>
              <a:p>
                <a:endParaRPr lang="en-US" dirty="0"/>
              </a:p>
              <a:p>
                <a:endParaRPr lang="en-US" dirty="0"/>
              </a:p>
              <a:p>
                <a:r>
                  <a:rPr lang="en-US" dirty="0"/>
                  <a:t>and </a:t>
                </a:r>
                <a14:m>
                  <m:oMath xmlns:m="http://schemas.openxmlformats.org/officeDocument/2006/math">
                    <m:r>
                      <a:rPr lang="en-US" b="0" i="0"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≥0 </m:t>
                        </m:r>
                      </m:e>
                    </m:nary>
                  </m:oMath>
                </a14:m>
                <a:r>
                  <a:rPr lang="en-US" dirty="0"/>
                  <a:t> </a:t>
                </a:r>
              </a:p>
              <a:p>
                <a:r>
                  <a:rPr lang="en-US" dirty="0"/>
                  <a:t>Natural choice is to 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ln</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oMath>
                </a14:m>
                <a:r>
                  <a:rPr lang="en-US" dirty="0"/>
                  <a:t> since this is equivalent to minimizing KL</a:t>
                </a:r>
              </a:p>
            </p:txBody>
          </p:sp>
        </mc:Choice>
        <mc:Fallback xmlns="">
          <p:sp>
            <p:nvSpPr>
              <p:cNvPr id="3" name="Content Placeholder 2">
                <a:extLst>
                  <a:ext uri="{FF2B5EF4-FFF2-40B4-BE49-F238E27FC236}">
                    <a16:creationId xmlns:a16="http://schemas.microsoft.com/office/drawing/2014/main" id="{46F2DBE0-19DB-194F-ADBB-4402CF3F8385}"/>
                  </a:ext>
                </a:extLst>
              </p:cNvPr>
              <p:cNvSpPr>
                <a:spLocks noGrp="1" noRot="1" noChangeAspect="1" noMove="1" noResize="1" noEditPoints="1" noAdjustHandles="1" noChangeArrowheads="1" noChangeShapeType="1" noTextEdit="1"/>
              </p:cNvSpPr>
              <p:nvPr>
                <p:ph idx="1"/>
              </p:nvPr>
            </p:nvSpPr>
            <p:spPr>
              <a:xfrm>
                <a:off x="838200" y="1825625"/>
                <a:ext cx="10515600" cy="4330476"/>
              </a:xfrm>
              <a:blipFill>
                <a:blip r:embed="rId2"/>
                <a:stretch>
                  <a:fillRect l="-1086" t="-2339" r="-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5B52C9-6FAB-704D-8141-1BEB6FDBF454}"/>
                  </a:ext>
                </a:extLst>
              </p:cNvPr>
              <p:cNvSpPr txBox="1"/>
              <p:nvPr/>
            </p:nvSpPr>
            <p:spPr>
              <a:xfrm>
                <a:off x="4623482" y="3429000"/>
                <a:ext cx="2945036" cy="764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nary>
                    </m:oMath>
                  </m:oMathPara>
                </a14:m>
                <a:endParaRPr lang="en-US" dirty="0"/>
              </a:p>
            </p:txBody>
          </p:sp>
        </mc:Choice>
        <mc:Fallback xmlns="">
          <p:sp>
            <p:nvSpPr>
              <p:cNvPr id="4" name="TextBox 3">
                <a:extLst>
                  <a:ext uri="{FF2B5EF4-FFF2-40B4-BE49-F238E27FC236}">
                    <a16:creationId xmlns:a16="http://schemas.microsoft.com/office/drawing/2014/main" id="{FC5B52C9-6FAB-704D-8141-1BEB6FDBF454}"/>
                  </a:ext>
                </a:extLst>
              </p:cNvPr>
              <p:cNvSpPr txBox="1">
                <a:spLocks noRot="1" noChangeAspect="1" noMove="1" noResize="1" noEditPoints="1" noAdjustHandles="1" noChangeArrowheads="1" noChangeShapeType="1" noTextEdit="1"/>
              </p:cNvSpPr>
              <p:nvPr/>
            </p:nvSpPr>
            <p:spPr>
              <a:xfrm>
                <a:off x="4623482" y="3429000"/>
                <a:ext cx="2945036" cy="764568"/>
              </a:xfrm>
              <a:prstGeom prst="rect">
                <a:avLst/>
              </a:prstGeom>
              <a:blipFill>
                <a:blip r:embed="rId3"/>
                <a:stretch>
                  <a:fillRect t="-122951" b="-168852"/>
                </a:stretch>
              </a:blipFill>
            </p:spPr>
            <p:txBody>
              <a:bodyPr/>
              <a:lstStyle/>
              <a:p>
                <a:r>
                  <a:rPr lang="en-US">
                    <a:noFill/>
                  </a:rPr>
                  <a:t> </a:t>
                </a:r>
              </a:p>
            </p:txBody>
          </p:sp>
        </mc:Fallback>
      </mc:AlternateContent>
    </p:spTree>
    <p:extLst>
      <p:ext uri="{BB962C8B-B14F-4D97-AF65-F5344CB8AC3E}">
        <p14:creationId xmlns:p14="http://schemas.microsoft.com/office/powerpoint/2010/main" val="113975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5FED-DC0B-704E-8CEF-D8C1234F1300}"/>
              </a:ext>
            </a:extLst>
          </p:cNvPr>
          <p:cNvSpPr>
            <a:spLocks noGrp="1"/>
          </p:cNvSpPr>
          <p:nvPr>
            <p:ph type="title"/>
          </p:nvPr>
        </p:nvSpPr>
        <p:spPr/>
        <p:txBody>
          <a:bodyPr/>
          <a:lstStyle/>
          <a:p>
            <a:r>
              <a:rPr lang="en-US" dirty="0"/>
              <a:t>Market Scoring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27425F-734F-E04E-B8FF-E034ACF8A944}"/>
                  </a:ext>
                </a:extLst>
              </p:cNvPr>
              <p:cNvSpPr>
                <a:spLocks noGrp="1"/>
              </p:cNvSpPr>
              <p:nvPr>
                <p:ph idx="1"/>
              </p:nvPr>
            </p:nvSpPr>
            <p:spPr>
              <a:xfrm>
                <a:off x="838200" y="1825624"/>
                <a:ext cx="10515600" cy="4922905"/>
              </a:xfrm>
            </p:spPr>
            <p:txBody>
              <a:bodyPr>
                <a:normAutofit lnSpcReduction="10000"/>
              </a:bodyPr>
              <a:lstStyle/>
              <a:p>
                <a:r>
                  <a:rPr lang="en-US" dirty="0"/>
                  <a:t>How do we aggregate beliefs among multiple traders?</a:t>
                </a:r>
              </a:p>
              <a:p>
                <a:r>
                  <a:rPr lang="en-US" dirty="0"/>
                  <a:t>We simply tell trader’s they must agree to pay the award of the report before them!</a:t>
                </a:r>
              </a:p>
              <a:p>
                <a:r>
                  <a:rPr lang="en-US" dirty="0"/>
                  <a:t>Given that the </a:t>
                </a:r>
                <a14:m>
                  <m:oMath xmlns:m="http://schemas.openxmlformats.org/officeDocument/2006/math">
                    <m:r>
                      <a:rPr lang="en-US" b="0" i="1" smtClean="0">
                        <a:latin typeface="Cambria Math" panose="02040503050406030204" pitchFamily="18" charset="0"/>
                      </a:rPr>
                      <m:t>𝑛</m:t>
                    </m:r>
                  </m:oMath>
                </a14:m>
                <a:r>
                  <a:rPr lang="en-US" dirty="0"/>
                  <a:t>th report was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oMath>
                </a14:m>
                <a:r>
                  <a:rPr lang="en-US" dirty="0"/>
                  <a:t> the market awards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th report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r>
                              <a:rPr lang="en-US" i="1">
                                <a:latin typeface="Cambria Math" panose="02040503050406030204" pitchFamily="18" charset="0"/>
                              </a:rPr>
                              <m:t>+1</m:t>
                            </m:r>
                          </m:sup>
                        </m:sSup>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sup>
                    </m:sSup>
                    <m:r>
                      <a:rPr lang="en-US" i="1">
                        <a:latin typeface="Cambria Math" panose="02040503050406030204" pitchFamily="18" charset="0"/>
                      </a:rPr>
                      <m:t>)</m:t>
                    </m:r>
                  </m:oMath>
                </a14:m>
                <a:r>
                  <a:rPr lang="en-US" dirty="0"/>
                  <a:t> in case of event </a:t>
                </a:r>
                <a14:m>
                  <m:oMath xmlns:m="http://schemas.openxmlformats.org/officeDocument/2006/math">
                    <m:r>
                      <a:rPr lang="en-US" b="0" i="1" smtClean="0">
                        <a:latin typeface="Cambria Math" panose="02040503050406030204" pitchFamily="18" charset="0"/>
                      </a:rPr>
                      <m:t>𝑖</m:t>
                    </m:r>
                  </m:oMath>
                </a14:m>
                <a:r>
                  <a:rPr lang="en-US" dirty="0"/>
                  <a:t> </a:t>
                </a:r>
              </a:p>
              <a:p>
                <a:r>
                  <a:rPr lang="en-US" dirty="0"/>
                  <a:t>The </a:t>
                </a:r>
                <a14:m>
                  <m:oMath xmlns:m="http://schemas.openxmlformats.org/officeDocument/2006/math">
                    <m:r>
                      <a:rPr lang="en-US" b="0" i="1" smtClean="0">
                        <a:latin typeface="Cambria Math" panose="02040503050406030204" pitchFamily="18" charset="0"/>
                      </a:rPr>
                      <m:t>0</m:t>
                    </m:r>
                  </m:oMath>
                </a14:m>
                <a:r>
                  <a:rPr lang="en-US" dirty="0"/>
                  <a:t>th trader is the market, so if there are </a:t>
                </a:r>
                <a14:m>
                  <m:oMath xmlns:m="http://schemas.openxmlformats.org/officeDocument/2006/math">
                    <m:r>
                      <a:rPr lang="en-US" b="0" i="1" dirty="0" smtClean="0">
                        <a:latin typeface="Cambria Math" panose="02040503050406030204" pitchFamily="18" charset="0"/>
                      </a:rPr>
                      <m:t>𝑁</m:t>
                    </m:r>
                  </m:oMath>
                </a14:m>
                <a:r>
                  <a:rPr lang="en-US" dirty="0"/>
                  <a:t> reports submitted, it only need pay out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𝑁</m:t>
                            </m:r>
                          </m:sup>
                        </m:sSup>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0</m:t>
                        </m:r>
                      </m:sup>
                    </m:sSup>
                    <m:r>
                      <a:rPr lang="en-US" i="1">
                        <a:latin typeface="Cambria Math" panose="02040503050406030204" pitchFamily="18" charset="0"/>
                      </a:rPr>
                      <m:t>)</m:t>
                    </m:r>
                  </m:oMath>
                </a14:m>
                <a:r>
                  <a:rPr lang="en-US" dirty="0"/>
                  <a:t> in case of event </a:t>
                </a:r>
                <a14:m>
                  <m:oMath xmlns:m="http://schemas.openxmlformats.org/officeDocument/2006/math">
                    <m:r>
                      <a:rPr lang="en-US" i="1">
                        <a:latin typeface="Cambria Math" panose="02040503050406030204" pitchFamily="18" charset="0"/>
                      </a:rPr>
                      <m:t>𝑖</m:t>
                    </m:r>
                  </m:oMath>
                </a14:m>
                <a:r>
                  <a:rPr lang="en-US" dirty="0"/>
                  <a:t> </a:t>
                </a:r>
              </a:p>
              <a:p>
                <a:r>
                  <a:rPr lang="en-US" dirty="0"/>
                  <a:t>If we use a logarithmic scoring rule 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r>
                              <a:rPr lang="en-US" i="1">
                                <a:latin typeface="Cambria Math" panose="02040503050406030204" pitchFamily="18" charset="0"/>
                              </a:rPr>
                              <m:t>+1</m:t>
                            </m:r>
                          </m:sup>
                        </m:sSup>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sup>
                        </m:sSup>
                      </m:e>
                    </m:d>
                    <m:r>
                      <a:rPr lang="en-US" b="0" i="1" smtClean="0">
                        <a:latin typeface="Cambria Math" panose="02040503050406030204" pitchFamily="18" charset="0"/>
                      </a:rPr>
                      <m:t>=</m:t>
                    </m:r>
                    <m:r>
                      <a:rPr lang="en-US" b="0" i="1" smtClean="0">
                        <a:latin typeface="Cambria Math" panose="02040503050406030204" pitchFamily="18" charset="0"/>
                      </a:rPr>
                      <m:t>𝐾𝐿</m:t>
                    </m:r>
                    <m:d>
                      <m:dPr>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r>
                              <a:rPr lang="en-US" i="1">
                                <a:latin typeface="Cambria Math" panose="02040503050406030204" pitchFamily="18" charset="0"/>
                              </a:rPr>
                              <m:t>+1</m:t>
                            </m:r>
                          </m:sup>
                        </m:sSup>
                      </m:e>
                    </m:d>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𝑛</m:t>
                        </m:r>
                      </m:sup>
                    </m:sSup>
                    <m:r>
                      <a:rPr lang="en-US" b="0" i="1" smtClean="0">
                        <a:latin typeface="Cambria Math" panose="02040503050406030204" pitchFamily="18" charset="0"/>
                      </a:rPr>
                      <m:t>)</m:t>
                    </m:r>
                  </m:oMath>
                </a14:m>
                <a:r>
                  <a:rPr lang="en-US" dirty="0"/>
                  <a:t> </a:t>
                </a:r>
              </a:p>
              <a:p>
                <a:r>
                  <a:rPr lang="en-US" dirty="0"/>
                  <a:t>Moreover, if the market starts with an initial report that is uniform over all </a:t>
                </a:r>
                <a14:m>
                  <m:oMath xmlns:m="http://schemas.openxmlformats.org/officeDocument/2006/math">
                    <m:r>
                      <a:rPr lang="en-US" b="0" i="1" smtClean="0">
                        <a:latin typeface="Cambria Math" panose="02040503050406030204" pitchFamily="18" charset="0"/>
                      </a:rPr>
                      <m:t>𝑘</m:t>
                    </m:r>
                  </m:oMath>
                </a14:m>
                <a:r>
                  <a:rPr lang="en-US" dirty="0"/>
                  <a:t> outcomes, then worst case scenario it will need to pay out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D27425F-734F-E04E-B8FF-E034ACF8A944}"/>
                  </a:ext>
                </a:extLst>
              </p:cNvPr>
              <p:cNvSpPr>
                <a:spLocks noGrp="1" noRot="1" noChangeAspect="1" noMove="1" noResize="1" noEditPoints="1" noAdjustHandles="1" noChangeArrowheads="1" noChangeShapeType="1" noTextEdit="1"/>
              </p:cNvSpPr>
              <p:nvPr>
                <p:ph idx="1"/>
              </p:nvPr>
            </p:nvSpPr>
            <p:spPr>
              <a:xfrm>
                <a:off x="838200" y="1825624"/>
                <a:ext cx="10515600" cy="4922905"/>
              </a:xfrm>
              <a:blipFill>
                <a:blip r:embed="rId3"/>
                <a:stretch>
                  <a:fillRect l="-1086" t="-2828" r="-1809" b="-514"/>
                </a:stretch>
              </a:blipFill>
            </p:spPr>
            <p:txBody>
              <a:bodyPr/>
              <a:lstStyle/>
              <a:p>
                <a:r>
                  <a:rPr lang="en-US">
                    <a:noFill/>
                  </a:rPr>
                  <a:t> </a:t>
                </a:r>
              </a:p>
            </p:txBody>
          </p:sp>
        </mc:Fallback>
      </mc:AlternateContent>
    </p:spTree>
    <p:extLst>
      <p:ext uri="{BB962C8B-B14F-4D97-AF65-F5344CB8AC3E}">
        <p14:creationId xmlns:p14="http://schemas.microsoft.com/office/powerpoint/2010/main" val="183629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C9C8-9D7B-1143-B027-EC25BFCD19A3}"/>
              </a:ext>
            </a:extLst>
          </p:cNvPr>
          <p:cNvSpPr>
            <a:spLocks noGrp="1"/>
          </p:cNvSpPr>
          <p:nvPr>
            <p:ph type="title"/>
          </p:nvPr>
        </p:nvSpPr>
        <p:spPr/>
        <p:txBody>
          <a:bodyPr/>
          <a:lstStyle/>
          <a:p>
            <a:r>
              <a:rPr lang="en-US" dirty="0"/>
              <a:t>Aumann’s Theorem</a:t>
            </a:r>
          </a:p>
        </p:txBody>
      </p:sp>
      <p:sp>
        <p:nvSpPr>
          <p:cNvPr id="3" name="Content Placeholder 2">
            <a:extLst>
              <a:ext uri="{FF2B5EF4-FFF2-40B4-BE49-F238E27FC236}">
                <a16:creationId xmlns:a16="http://schemas.microsoft.com/office/drawing/2014/main" id="{3970F854-FACC-D44D-BEA0-EEA7BFE26F26}"/>
              </a:ext>
            </a:extLst>
          </p:cNvPr>
          <p:cNvSpPr>
            <a:spLocks noGrp="1"/>
          </p:cNvSpPr>
          <p:nvPr>
            <p:ph idx="1"/>
          </p:nvPr>
        </p:nvSpPr>
        <p:spPr/>
        <p:txBody>
          <a:bodyPr/>
          <a:lstStyle/>
          <a:p>
            <a:r>
              <a:rPr lang="en-US" dirty="0"/>
              <a:t>Why should we expect this to lead to consensus?</a:t>
            </a:r>
          </a:p>
          <a:p>
            <a:r>
              <a:rPr lang="en-US" dirty="0"/>
              <a:t>Suppose there are two agents who have identical priors about an event. If each of them receive different information about the event causing their beliefs to diverge, and they proceed to iteratively report their true beliefs back and forth to one another, then they will eventually come to an agreement (or ‘communication equilibrium’)</a:t>
            </a:r>
          </a:p>
          <a:p>
            <a:r>
              <a:rPr lang="en-US" dirty="0"/>
              <a:t>Market scoring rules can be viewed as a technology which facilitate this process by making it myopically incentive compatible for traders to report their true beliefs</a:t>
            </a:r>
          </a:p>
        </p:txBody>
      </p:sp>
    </p:spTree>
    <p:extLst>
      <p:ext uri="{BB962C8B-B14F-4D97-AF65-F5344CB8AC3E}">
        <p14:creationId xmlns:p14="http://schemas.microsoft.com/office/powerpoint/2010/main" val="182379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7E12-51BD-EA4E-AD8A-7CFE62A26C2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E778AE-5EA8-DF4C-B853-06EB6AF6F465}"/>
                  </a:ext>
                </a:extLst>
              </p:cNvPr>
              <p:cNvSpPr>
                <a:spLocks noGrp="1"/>
              </p:cNvSpPr>
              <p:nvPr>
                <p:ph idx="1"/>
              </p:nvPr>
            </p:nvSpPr>
            <p:spPr/>
            <p:txBody>
              <a:bodyPr/>
              <a:lstStyle/>
              <a:p>
                <a:r>
                  <a:rPr lang="en-US" dirty="0"/>
                  <a:t>Suppose we can enumerate the possible states of the world as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=1,2,…7,8</m:t>
                    </m:r>
                  </m:oMath>
                </a14:m>
                <a:r>
                  <a:rPr lang="en-US" dirty="0"/>
                  <a:t> </a:t>
                </a:r>
              </a:p>
              <a:p>
                <a:r>
                  <a:rPr lang="en-US" dirty="0"/>
                  <a:t>Additionally suppose the first agent’s coarse graining of the world is given by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1,3,5,7</m:t>
                        </m:r>
                      </m:e>
                    </m:d>
                    <m:r>
                      <a:rPr lang="en-US" i="1">
                        <a:latin typeface="Cambria Math" panose="02040503050406030204" pitchFamily="18" charset="0"/>
                      </a:rPr>
                      <m:t>,{2,4,6,8}}</m:t>
                    </m:r>
                  </m:oMath>
                </a14:m>
                <a:r>
                  <a:rPr lang="en-US" dirty="0"/>
                  <a:t> and the second agent’s coarse graining of the world is given by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1,2,3,4,6</m:t>
                        </m:r>
                      </m:e>
                    </m:d>
                    <m:r>
                      <a:rPr lang="en-US" i="1">
                        <a:latin typeface="Cambria Math" panose="02040503050406030204" pitchFamily="18" charset="0"/>
                      </a:rPr>
                      <m:t>,{5,7,8}}</m:t>
                    </m:r>
                  </m:oMath>
                </a14:m>
                <a:r>
                  <a:rPr lang="en-US" dirty="0"/>
                  <a:t> </a:t>
                </a:r>
              </a:p>
              <a:p>
                <a:r>
                  <a:rPr lang="en-US" dirty="0"/>
                  <a:t>If the true state of the world is </a:t>
                </a:r>
                <a14:m>
                  <m:oMath xmlns:m="http://schemas.openxmlformats.org/officeDocument/2006/math">
                    <m:r>
                      <a:rPr lang="en-US" b="0" i="1" smtClean="0">
                        <a:latin typeface="Cambria Math" panose="02040503050406030204" pitchFamily="18" charset="0"/>
                      </a:rPr>
                      <m:t>1</m:t>
                    </m:r>
                  </m:oMath>
                </a14:m>
                <a:r>
                  <a:rPr lang="en-US" dirty="0"/>
                  <a:t> and the event in question is whether the true state of the world is </a:t>
                </a:r>
                <a14:m>
                  <m:oMath xmlns:m="http://schemas.openxmlformats.org/officeDocument/2006/math">
                    <m:r>
                      <a:rPr lang="en-US" b="0" i="1" smtClean="0">
                        <a:latin typeface="Cambria Math" panose="02040503050406030204" pitchFamily="18" charset="0"/>
                      </a:rPr>
                      <m:t>3</m:t>
                    </m:r>
                  </m:oMath>
                </a14:m>
                <a:r>
                  <a:rPr lang="en-US" dirty="0"/>
                  <a:t> or </a:t>
                </a:r>
                <a14:m>
                  <m:oMath xmlns:m="http://schemas.openxmlformats.org/officeDocument/2006/math">
                    <m:r>
                      <a:rPr lang="en-US" b="0" i="1" smtClean="0">
                        <a:latin typeface="Cambria Math" panose="02040503050406030204" pitchFamily="18" charset="0"/>
                      </a:rPr>
                      <m:t>4</m:t>
                    </m:r>
                  </m:oMath>
                </a14:m>
                <a:r>
                  <a:rPr lang="en-US" dirty="0"/>
                  <a:t> then the first agent will initially report a posterior of </a:t>
                </a:r>
                <a14:m>
                  <m:oMath xmlns:m="http://schemas.openxmlformats.org/officeDocument/2006/math">
                    <m:r>
                      <a:rPr lang="en-US" i="1" dirty="0">
                        <a:latin typeface="Cambria Math" panose="02040503050406030204" pitchFamily="18" charset="0"/>
                      </a:rPr>
                      <m:t>1</m:t>
                    </m:r>
                    <m:r>
                      <a:rPr lang="en-US" i="1" dirty="0" smtClean="0">
                        <a:latin typeface="Cambria Math" panose="02040503050406030204" pitchFamily="18" charset="0"/>
                      </a:rPr>
                      <m:t>/</m:t>
                    </m:r>
                    <m:r>
                      <a:rPr lang="en-US" b="0" i="1" dirty="0" smtClean="0">
                        <a:latin typeface="Cambria Math" panose="02040503050406030204" pitchFamily="18" charset="0"/>
                      </a:rPr>
                      <m:t>4</m:t>
                    </m:r>
                  </m:oMath>
                </a14:m>
                <a:r>
                  <a:rPr lang="en-US" dirty="0"/>
                  <a:t>, upon hearing this the second agent will report a posterior of </a:t>
                </a:r>
                <a14:m>
                  <m:oMath xmlns:m="http://schemas.openxmlformats.org/officeDocument/2006/math">
                    <m:r>
                      <a:rPr lang="en-US" i="1" dirty="0">
                        <a:latin typeface="Cambria Math" panose="02040503050406030204" pitchFamily="18" charset="0"/>
                      </a:rPr>
                      <m:t>2</m:t>
                    </m:r>
                    <m:r>
                      <a:rPr lang="en-US" i="1" dirty="0" smtClean="0">
                        <a:latin typeface="Cambria Math" panose="02040503050406030204" pitchFamily="18" charset="0"/>
                      </a:rPr>
                      <m:t>/</m:t>
                    </m:r>
                    <m:r>
                      <a:rPr lang="en-US" b="0" i="1" dirty="0" smtClean="0">
                        <a:latin typeface="Cambria Math" panose="02040503050406030204" pitchFamily="18" charset="0"/>
                      </a:rPr>
                      <m:t>5</m:t>
                    </m:r>
                  </m:oMath>
                </a14:m>
                <a:r>
                  <a:rPr lang="en-US" dirty="0"/>
                  <a:t>, upon hearing this the first agent will report a posterior of </a:t>
                </a:r>
                <a14:m>
                  <m:oMath xmlns:m="http://schemas.openxmlformats.org/officeDocument/2006/math">
                    <m:r>
                      <a:rPr lang="en-US" i="1" dirty="0" smtClean="0">
                        <a:latin typeface="Cambria Math" panose="02040503050406030204" pitchFamily="18" charset="0"/>
                      </a:rPr>
                      <m:t>1/2</m:t>
                    </m:r>
                  </m:oMath>
                </a14:m>
                <a:r>
                  <a:rPr lang="en-US" dirty="0"/>
                  <a:t>, and upon hearing this the second agent will agree</a:t>
                </a:r>
              </a:p>
            </p:txBody>
          </p:sp>
        </mc:Choice>
        <mc:Fallback xmlns="">
          <p:sp>
            <p:nvSpPr>
              <p:cNvPr id="3" name="Content Placeholder 2">
                <a:extLst>
                  <a:ext uri="{FF2B5EF4-FFF2-40B4-BE49-F238E27FC236}">
                    <a16:creationId xmlns:a16="http://schemas.microsoft.com/office/drawing/2014/main" id="{40E778AE-5EA8-DF4C-B853-06EB6AF6F465}"/>
                  </a:ext>
                </a:extLst>
              </p:cNvPr>
              <p:cNvSpPr>
                <a:spLocks noGrp="1" noRot="1" noChangeAspect="1" noMove="1" noResize="1" noEditPoints="1" noAdjustHandles="1" noChangeArrowheads="1" noChangeShapeType="1" noTextEdit="1"/>
              </p:cNvSpPr>
              <p:nvPr>
                <p:ph idx="1"/>
              </p:nvPr>
            </p:nvSpPr>
            <p:spPr>
              <a:blipFill>
                <a:blip r:embed="rId2"/>
                <a:stretch>
                  <a:fillRect l="-108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340040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5925-05F7-0D42-870A-56E46AD73B68}"/>
              </a:ext>
            </a:extLst>
          </p:cNvPr>
          <p:cNvSpPr>
            <a:spLocks noGrp="1"/>
          </p:cNvSpPr>
          <p:nvPr>
            <p:ph type="title"/>
          </p:nvPr>
        </p:nvSpPr>
        <p:spPr/>
        <p:txBody>
          <a:bodyPr/>
          <a:lstStyle/>
          <a:p>
            <a:r>
              <a:rPr lang="en-US" dirty="0"/>
              <a:t>Example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0DB04A-E018-4242-8807-CD681B0FAA92}"/>
                  </a:ext>
                </a:extLst>
              </p:cNvPr>
              <p:cNvSpPr>
                <a:spLocks noGrp="1"/>
              </p:cNvSpPr>
              <p:nvPr>
                <p:ph idx="1"/>
              </p:nvPr>
            </p:nvSpPr>
            <p:spPr/>
            <p:txBody>
              <a:bodyPr>
                <a:normAutofit fontScale="85000" lnSpcReduction="20000"/>
              </a:bodyPr>
              <a:lstStyle/>
              <a:p>
                <a:r>
                  <a:rPr lang="en-US" dirty="0"/>
                  <a:t>If we were to run this as a prediction market with a market scoring rule, then the market’s initial report would assign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=1/2</m:t>
                    </m:r>
                  </m:oMath>
                </a14:m>
                <a:r>
                  <a:rPr lang="en-US" dirty="0"/>
                  <a:t>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rPr>
                      <m:t>=1/2</m:t>
                    </m:r>
                  </m:oMath>
                </a14:m>
                <a:r>
                  <a:rPr lang="en-US" dirty="0"/>
                  <a:t>, requiring a subsidy of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ln</m:t>
                    </m:r>
                    <m:r>
                      <a:rPr lang="en-US" b="0" i="1" smtClean="0">
                        <a:latin typeface="Cambria Math" panose="02040503050406030204" pitchFamily="18" charset="0"/>
                        <a:ea typeface="Cambria Math" panose="02040503050406030204" pitchFamily="18" charset="0"/>
                      </a:rPr>
                      <m:t>⁡(2)</m:t>
                    </m:r>
                  </m:oMath>
                </a14:m>
                <a:endParaRPr lang="en-US" dirty="0"/>
              </a:p>
              <a:p>
                <a:r>
                  <a:rPr lang="en-US" dirty="0"/>
                  <a:t>However, notice that by the end of the process, the first agent expects to lose money on their first report since:</a:t>
                </a:r>
              </a:p>
              <a:p>
                <a:endParaRPr lang="en-US" dirty="0"/>
              </a:p>
              <a:p>
                <a:endParaRPr lang="en-US" dirty="0"/>
              </a:p>
              <a:p>
                <a:endParaRPr lang="en-US" dirty="0"/>
              </a:p>
              <a:p>
                <a:r>
                  <a:rPr lang="en-US" dirty="0"/>
                  <a:t>A similar issues arises if the second agent were to start. If both agents refuse to participate if they think there is a chance they lose money a report, then our prediction market is kaput!</a:t>
                </a:r>
              </a:p>
              <a:p>
                <a:r>
                  <a:rPr lang="en-US" dirty="0"/>
                  <a:t>However, if we allow agents to renege (i.e. withdraw) on reports they retroactively expect to lose money on, then we can overcome this obstacle</a:t>
                </a:r>
              </a:p>
              <a:p>
                <a:endParaRPr lang="en-US" dirty="0"/>
              </a:p>
            </p:txBody>
          </p:sp>
        </mc:Choice>
        <mc:Fallback xmlns="">
          <p:sp>
            <p:nvSpPr>
              <p:cNvPr id="3" name="Content Placeholder 2">
                <a:extLst>
                  <a:ext uri="{FF2B5EF4-FFF2-40B4-BE49-F238E27FC236}">
                    <a16:creationId xmlns:a16="http://schemas.microsoft.com/office/drawing/2014/main" id="{FD0DB04A-E018-4242-8807-CD681B0FAA92}"/>
                  </a:ext>
                </a:extLst>
              </p:cNvPr>
              <p:cNvSpPr>
                <a:spLocks noGrp="1" noRot="1" noChangeAspect="1" noMove="1" noResize="1" noEditPoints="1" noAdjustHandles="1" noChangeArrowheads="1" noChangeShapeType="1" noTextEdit="1"/>
              </p:cNvSpPr>
              <p:nvPr>
                <p:ph idx="1"/>
              </p:nvPr>
            </p:nvSpPr>
            <p:spPr>
              <a:blipFill>
                <a:blip r:embed="rId2"/>
                <a:stretch>
                  <a:fillRect l="-844" t="-3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FD5220-0E6A-634E-A2BA-B06E16E8095C}"/>
                  </a:ext>
                </a:extLst>
              </p:cNvPr>
              <p:cNvSpPr txBox="1"/>
              <p:nvPr/>
            </p:nvSpPr>
            <p:spPr>
              <a:xfrm>
                <a:off x="4232949" y="3643952"/>
                <a:ext cx="3726101" cy="714683"/>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rPr>
                      <m:t>½</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ln</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den>
                                    </m:f>
                                  </m:num>
                                  <m:den>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den>
                                </m:f>
                              </m:e>
                            </m:d>
                          </m:e>
                        </m:func>
                        <m:r>
                          <a:rPr lang="en-US" i="1">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ln</m:t>
                            </m:r>
                          </m:fName>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4</m:t>
                                        </m:r>
                                      </m:den>
                                    </m:f>
                                  </m:num>
                                  <m:den>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den>
                                </m:f>
                              </m:e>
                            </m:d>
                          </m:e>
                        </m:func>
                      </m:e>
                    </m:d>
                    <m:r>
                      <a:rPr lang="en-US" b="0" i="1" smtClean="0">
                        <a:latin typeface="Cambria Math" panose="02040503050406030204" pitchFamily="18" charset="0"/>
                        <a:ea typeface="Cambria Math" panose="02040503050406030204" pitchFamily="18" charset="0"/>
                      </a:rPr>
                      <m:t>=−0.1438</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𝑏</m:t>
                    </m:r>
                  </m:oMath>
                </a14:m>
                <a:endParaRPr lang="en-US" dirty="0"/>
              </a:p>
            </p:txBody>
          </p:sp>
        </mc:Choice>
        <mc:Fallback xmlns="">
          <p:sp>
            <p:nvSpPr>
              <p:cNvPr id="4" name="TextBox 3">
                <a:extLst>
                  <a:ext uri="{FF2B5EF4-FFF2-40B4-BE49-F238E27FC236}">
                    <a16:creationId xmlns:a16="http://schemas.microsoft.com/office/drawing/2014/main" id="{5AFD5220-0E6A-634E-A2BA-B06E16E8095C}"/>
                  </a:ext>
                </a:extLst>
              </p:cNvPr>
              <p:cNvSpPr txBox="1">
                <a:spLocks noRot="1" noChangeAspect="1" noMove="1" noResize="1" noEditPoints="1" noAdjustHandles="1" noChangeArrowheads="1" noChangeShapeType="1" noTextEdit="1"/>
              </p:cNvSpPr>
              <p:nvPr/>
            </p:nvSpPr>
            <p:spPr>
              <a:xfrm>
                <a:off x="4232949" y="3643952"/>
                <a:ext cx="3726101" cy="7146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088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0352-4866-FF40-9635-8601B71C16F1}"/>
              </a:ext>
            </a:extLst>
          </p:cNvPr>
          <p:cNvSpPr>
            <a:spLocks noGrp="1"/>
          </p:cNvSpPr>
          <p:nvPr>
            <p:ph type="title"/>
          </p:nvPr>
        </p:nvSpPr>
        <p:spPr>
          <a:xfrm>
            <a:off x="3971522" y="2766218"/>
            <a:ext cx="4248955" cy="1325563"/>
          </a:xfrm>
        </p:spPr>
        <p:txBody>
          <a:bodyPr/>
          <a:lstStyle/>
          <a:p>
            <a:r>
              <a:rPr lang="en-US" dirty="0"/>
              <a:t>Thermodynamics!</a:t>
            </a:r>
          </a:p>
        </p:txBody>
      </p:sp>
    </p:spTree>
    <p:extLst>
      <p:ext uri="{BB962C8B-B14F-4D97-AF65-F5344CB8AC3E}">
        <p14:creationId xmlns:p14="http://schemas.microsoft.com/office/powerpoint/2010/main" val="386999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5CD-FFF3-764D-8D6B-473DE4366B9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B181301-101C-CE42-B201-65BB8E5EF422}"/>
              </a:ext>
            </a:extLst>
          </p:cNvPr>
          <p:cNvSpPr>
            <a:spLocks noGrp="1"/>
          </p:cNvSpPr>
          <p:nvPr>
            <p:ph idx="1"/>
          </p:nvPr>
        </p:nvSpPr>
        <p:spPr/>
        <p:txBody>
          <a:bodyPr>
            <a:normAutofit/>
          </a:bodyPr>
          <a:lstStyle/>
          <a:p>
            <a:r>
              <a:rPr lang="en-US" dirty="0"/>
              <a:t>Are the current analogies I have drawn valid?</a:t>
            </a:r>
          </a:p>
          <a:p>
            <a:r>
              <a:rPr lang="en-US" dirty="0"/>
              <a:t>What other results can be inferred from the analogy as it stands?</a:t>
            </a:r>
          </a:p>
          <a:p>
            <a:r>
              <a:rPr lang="en-US" dirty="0"/>
              <a:t>Dissipated work?</a:t>
            </a:r>
          </a:p>
          <a:p>
            <a:r>
              <a:rPr lang="en-US" dirty="0"/>
              <a:t>Is there a physical process that corresponds to the dynamics of Aumann’s agreement theorem?</a:t>
            </a:r>
          </a:p>
          <a:p>
            <a:r>
              <a:rPr lang="en-US" dirty="0"/>
              <a:t>When there are 2 agents interacting?</a:t>
            </a:r>
          </a:p>
          <a:p>
            <a:r>
              <a:rPr lang="en-US" dirty="0"/>
              <a:t>When there are n agents interacting?</a:t>
            </a:r>
          </a:p>
          <a:p>
            <a:r>
              <a:rPr lang="en-US" dirty="0"/>
              <a:t>What about when we introduce reneging?</a:t>
            </a:r>
          </a:p>
        </p:txBody>
      </p:sp>
    </p:spTree>
    <p:extLst>
      <p:ext uri="{BB962C8B-B14F-4D97-AF65-F5344CB8AC3E}">
        <p14:creationId xmlns:p14="http://schemas.microsoft.com/office/powerpoint/2010/main" val="266217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655</Words>
  <Application>Microsoft Macintosh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Reaching Agreement with Market Scoring Rules</vt:lpstr>
      <vt:lpstr>Belief Elicitation</vt:lpstr>
      <vt:lpstr>Market Scoring Rules</vt:lpstr>
      <vt:lpstr>Aumann’s Theorem</vt:lpstr>
      <vt:lpstr>Example</vt:lpstr>
      <vt:lpstr>Example Continued</vt:lpstr>
      <vt:lpstr>Thermodynamics!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Reaching Agreement with Market Scoring Rules</dc:title>
  <dc:creator>Siddharth Namachivayam</dc:creator>
  <cp:lastModifiedBy>Siddharth Namachivayam</cp:lastModifiedBy>
  <cp:revision>13</cp:revision>
  <dcterms:created xsi:type="dcterms:W3CDTF">2021-08-08T22:16:39Z</dcterms:created>
  <dcterms:modified xsi:type="dcterms:W3CDTF">2021-08-09T20:49:58Z</dcterms:modified>
</cp:coreProperties>
</file>