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46B-1A2E-7342-8739-C8E68E6B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3B551-282E-4647-B686-4F31CEA1C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89BA-AB4C-3149-969C-4280D05A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FEF2-0D36-A54C-BD23-CA6D93B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5D2B-DB1E-3F4B-B7C0-1D95095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246-E6BB-6F48-AAF8-C15B2C70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36623-745A-2643-BDDF-7C8633BF1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2C46-5C5F-C644-8AC5-D16492B7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C1BE-B812-F146-A42F-A1B0E542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EF7D-06CA-DE4F-9D21-6036CA2B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1EEAA-9152-7B42-A6A9-AEC3919DB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A15D-634B-0B46-832D-0D3E57DE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1255-0718-F44D-8419-5C6380A6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551B-4161-814A-8FA2-3CCFE26A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7CC9-F739-8949-B2F9-4F54FAF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1DE-45CE-D14F-9CCA-B4AE21F5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EB6F-661A-1B45-A502-080057A1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DEDF-F634-A742-81BF-DEBF4732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8A0A-8E27-2E43-8C60-FDB9A9B1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39EB-27FB-2144-AF33-FEF14EC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0C97-792B-1C46-9502-3C18D3E7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2EFE-C17A-C747-9354-D197771C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237D-8216-1246-B560-557CBA50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B82B-D16B-6D4A-9A04-26340F4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60A-8F1B-3345-9433-95262BFA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1160-5B17-7042-B248-15B99E7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8188-FAC8-DE4A-9471-2440F9439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F8D5-7A63-8444-85D7-68488E06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A73D-0B6E-BB4A-A73B-9A5F31A5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D9E6A-27A2-F04C-802F-A49C1E72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986AF-7868-D146-B120-FC845C53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D67C-13A2-5349-AB9D-DA11C6E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F490-E77B-0B4D-9EE1-45BD4F9A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1898-7831-1F4F-A8BE-3B853DB5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CF312-701E-D747-B109-DFA6046A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59EFF-397A-3E43-A7F0-451EE9E9E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B0031-B4DC-C740-8628-42AFC71C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F3751-D228-2049-B428-9655CD9B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9C60-1BE1-E743-829B-E7EC7E2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89D4-9498-E04D-A3A1-7D632DF1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34225-E2E2-D441-896D-2336206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8EA83-75DE-0E4F-A3C5-F31D638C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A8E7-98F5-7641-9D16-C34FC53C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CAA3E-39C7-CC40-9856-D19D4EFB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838D0-3DD3-DA43-9B67-152D597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C4004-14E7-F944-96ED-BDBE80E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858E-D3D2-C34C-935B-479F7D4C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EE55-268A-1348-A983-2FDEC37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C0D0-769A-BF4D-8675-2FB59AEA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FD95-90CA-CD4E-BC42-03DCF3C0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487A-C698-9F48-9E3A-B24D454D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D362-FFD0-FB4F-8DAB-2339A9D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F29-5EE2-7A4B-8EB5-2C2C2226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42C4E-209F-7C46-B80A-405C02A95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48622-F58A-E74A-8BF8-979C357E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FFCF-D36C-C14F-A9E1-9ADD412B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7C97-CF11-A846-9D13-37E4ABDD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BEB8-46C1-B24A-BEA1-50093B80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30B0C-2513-D540-8907-3479051D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09A5-3610-264E-BEA7-549982F6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3C6F-743B-5046-A430-11EF64FF5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6234-8FDC-D54E-85AC-3DC3FFD559A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076-2460-644E-BAAB-828E6A46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4A64-C1C3-C84A-9EB3-8C97B284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E9EF-18A6-E345-A2A2-3DB7A170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CA03-7E2F-244F-9264-4673673A1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 Inattention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1B384-69A1-8147-BC36-EF29507BF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Namachivayam</a:t>
            </a:r>
          </a:p>
        </p:txBody>
      </p:sp>
    </p:spTree>
    <p:extLst>
      <p:ext uri="{BB962C8B-B14F-4D97-AF65-F5344CB8AC3E}">
        <p14:creationId xmlns:p14="http://schemas.microsoft.com/office/powerpoint/2010/main" val="357685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8751-867F-FB4F-8D4F-D793A494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350" y="2676525"/>
            <a:ext cx="8369300" cy="1325563"/>
          </a:xfrm>
        </p:spPr>
        <p:txBody>
          <a:bodyPr/>
          <a:lstStyle/>
          <a:p>
            <a:r>
              <a:rPr lang="en-US" dirty="0"/>
              <a:t>Hope it was worth paying attention!</a:t>
            </a:r>
          </a:p>
        </p:txBody>
      </p:sp>
    </p:spTree>
    <p:extLst>
      <p:ext uri="{BB962C8B-B14F-4D97-AF65-F5344CB8AC3E}">
        <p14:creationId xmlns:p14="http://schemas.microsoft.com/office/powerpoint/2010/main" val="117763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926C-0F07-7746-A68B-AEA461A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AC29-FC8A-3F47-AD45-E6070FCE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rational inattention?</a:t>
            </a:r>
          </a:p>
          <a:p>
            <a:r>
              <a:rPr lang="en-US" dirty="0"/>
              <a:t>Formalizes Herbert A. Simon’s notion of ‘bounded rationality’</a:t>
            </a:r>
          </a:p>
          <a:p>
            <a:r>
              <a:rPr lang="en-US" dirty="0"/>
              <a:t>”A wealth of information creates a poverty of attention and a need to allocate that attention efficiently”- Simon, 1971 </a:t>
            </a:r>
          </a:p>
          <a:p>
            <a:r>
              <a:rPr lang="en-US" dirty="0"/>
              <a:t>Why rational inattention?</a:t>
            </a:r>
          </a:p>
          <a:p>
            <a:r>
              <a:rPr lang="en-US" dirty="0"/>
              <a:t>”To construct optimizing-agent models that are consistent with people not using freely available information and explain why some freely available information is not used, or imperfectly used”- Sims,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7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133-F9E8-1541-8E5B-FC7DE452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Costs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1A7FD46-445B-2845-AABC-23FE531C0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682" y="1690688"/>
            <a:ext cx="1422400" cy="368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49514-B447-E645-A8F3-31D50F9CB1BF}"/>
              </a:ext>
            </a:extLst>
          </p:cNvPr>
          <p:cNvSpPr txBox="1"/>
          <p:nvPr/>
        </p:nvSpPr>
        <p:spPr>
          <a:xfrm>
            <a:off x="838200" y="1690688"/>
            <a:ext cx="34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action from basket of choices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84160-569E-D240-8126-0D936F648063}"/>
              </a:ext>
            </a:extLst>
          </p:cNvPr>
          <p:cNvSpPr txBox="1"/>
          <p:nvPr/>
        </p:nvSpPr>
        <p:spPr>
          <a:xfrm>
            <a:off x="838200" y="2243138"/>
            <a:ext cx="27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on agent’s strategy is </a:t>
            </a:r>
          </a:p>
        </p:txBody>
      </p:sp>
      <p:pic>
        <p:nvPicPr>
          <p:cNvPr id="9" name="Picture 8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34B95BB6-18DF-FB44-820C-5F00BC88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83" y="2286923"/>
            <a:ext cx="1779655" cy="325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6596BC-0EAD-764C-902B-3B9C96561ACE}"/>
              </a:ext>
            </a:extLst>
          </p:cNvPr>
          <p:cNvSpPr txBox="1"/>
          <p:nvPr/>
        </p:nvSpPr>
        <p:spPr>
          <a:xfrm>
            <a:off x="838200" y="2839373"/>
            <a:ext cx="29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 on agent’s strategy 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E18334A-6F85-D14D-922B-78E597D5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650" y="2883158"/>
            <a:ext cx="2291350" cy="325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81445C-98DA-014E-98FD-0C52A3702128}"/>
              </a:ext>
            </a:extLst>
          </p:cNvPr>
          <p:cNvSpPr txBox="1"/>
          <p:nvPr/>
        </p:nvSpPr>
        <p:spPr>
          <a:xfrm>
            <a:off x="6253162" y="2861265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solves the problem: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8F26C-E757-0343-A771-A74DDCE9B1A7}"/>
              </a:ext>
            </a:extLst>
          </p:cNvPr>
          <p:cNvGrpSpPr/>
          <p:nvPr/>
        </p:nvGrpSpPr>
        <p:grpSpPr>
          <a:xfrm>
            <a:off x="3863177" y="3429000"/>
            <a:ext cx="4766034" cy="2228333"/>
            <a:chOff x="3863177" y="3429000"/>
            <a:chExt cx="4766034" cy="2228333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54770ED-6BAF-744E-ABA5-01DF8C7F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3177" y="3429000"/>
              <a:ext cx="3949700" cy="1066800"/>
            </a:xfrm>
            <a:prstGeom prst="rect">
              <a:avLst/>
            </a:prstGeom>
          </p:spPr>
        </p:pic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4D103EE9-08A8-3E4A-B94D-8236AE95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6611" y="4539733"/>
              <a:ext cx="4292600" cy="11176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1AFE3-89E4-DD40-AA34-CABE217779C4}"/>
                </a:ext>
              </a:extLst>
            </p:cNvPr>
            <p:cNvSpPr txBox="1"/>
            <p:nvPr/>
          </p:nvSpPr>
          <p:spPr>
            <a:xfrm>
              <a:off x="4105682" y="4558783"/>
              <a:ext cx="461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s.t.</a:t>
              </a:r>
            </a:p>
          </p:txBody>
        </p:sp>
      </p:grpSp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6B3D1024-70AC-634A-853F-45FFE9972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68" y="4245531"/>
            <a:ext cx="3817250" cy="1219837"/>
          </a:xfrm>
          <a:prstGeom prst="rect">
            <a:avLst/>
          </a:prstGeom>
        </p:spPr>
      </p:pic>
      <p:pic>
        <p:nvPicPr>
          <p:cNvPr id="22" name="Picture 21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DB0053F7-01BC-4C47-BBED-FA577C5FF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558783"/>
            <a:ext cx="3560832" cy="913566"/>
          </a:xfrm>
          <a:prstGeom prst="rect">
            <a:avLst/>
          </a:prstGeom>
        </p:spPr>
      </p:pic>
      <p:pic>
        <p:nvPicPr>
          <p:cNvPr id="4" name="Picture 3" descr="A white board with black text&#10;&#10;Description automatically generated with low confidence">
            <a:extLst>
              <a:ext uri="{FF2B5EF4-FFF2-40B4-BE49-F238E27FC236}">
                <a16:creationId xmlns:a16="http://schemas.microsoft.com/office/drawing/2014/main" id="{D061E6DE-9D95-324E-86D5-D5C99A5B8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339" y="1675918"/>
            <a:ext cx="21844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43B58-9C27-614D-BCD8-ABC7C0A751FB}"/>
              </a:ext>
            </a:extLst>
          </p:cNvPr>
          <p:cNvSpPr txBox="1"/>
          <p:nvPr/>
        </p:nvSpPr>
        <p:spPr>
          <a:xfrm>
            <a:off x="6259415" y="1683822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Payoffs:</a:t>
            </a:r>
          </a:p>
        </p:txBody>
      </p:sp>
    </p:spTree>
    <p:extLst>
      <p:ext uri="{BB962C8B-B14F-4D97-AF65-F5344CB8AC3E}">
        <p14:creationId xmlns:p14="http://schemas.microsoft.com/office/powerpoint/2010/main" val="23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6B6-B514-A241-AAA2-5FB33C03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Costs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4A6675-EF00-DF47-8F47-02CC3733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122488"/>
            <a:ext cx="7734300" cy="10922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B4D148A3-16BB-9242-AAC3-10E90EE3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3214688"/>
            <a:ext cx="4635500" cy="889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1A40B6B-E80D-054F-92C8-2FE467B8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00" y="4416424"/>
            <a:ext cx="2348550" cy="888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42959E-C6A2-344E-A332-F02A37219550}"/>
              </a:ext>
            </a:extLst>
          </p:cNvPr>
          <p:cNvGrpSpPr/>
          <p:nvPr/>
        </p:nvGrpSpPr>
        <p:grpSpPr>
          <a:xfrm>
            <a:off x="4559300" y="4263136"/>
            <a:ext cx="4054343" cy="1107756"/>
            <a:chOff x="4559300" y="4263136"/>
            <a:chExt cx="4054343" cy="1107756"/>
          </a:xfrm>
        </p:grpSpPr>
        <p:pic>
          <p:nvPicPr>
            <p:cNvPr id="11" name="Picture 1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5DD15808-6B30-C048-B85E-26693BB6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9300" y="4263136"/>
              <a:ext cx="2787650" cy="11077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E6991C-6E88-A04A-97BF-2511A62C3E12}"/>
                </a:ext>
              </a:extLst>
            </p:cNvPr>
            <p:cNvSpPr txBox="1"/>
            <p:nvPr/>
          </p:nvSpPr>
          <p:spPr>
            <a:xfrm>
              <a:off x="7346950" y="465720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Boltzmann!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BE3B-0A39-A94E-A045-E39642A0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Constrained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9AD0A-F5B3-C340-96D9-7E9498DA8490}"/>
              </a:ext>
            </a:extLst>
          </p:cNvPr>
          <p:cNvSpPr txBox="1"/>
          <p:nvPr/>
        </p:nvSpPr>
        <p:spPr>
          <a:xfrm>
            <a:off x="838200" y="1831975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Boltzmann show up?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7EBB-0902-0E45-85FD-BF433EAB55E1}"/>
              </a:ext>
            </a:extLst>
          </p:cNvPr>
          <p:cNvSpPr/>
          <p:nvPr/>
        </p:nvSpPr>
        <p:spPr>
          <a:xfrm>
            <a:off x="838200" y="5403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cs typeface="Calibri" panose="020F0502020204030204" pitchFamily="34" charset="0"/>
              </a:rPr>
              <a:t>This is a sort of dual to the derivation of the Boltzmann distribution where entropy is maximized subject to a mean energy constraint.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C20F-7B27-F041-A4F1-2BE32DAB980E}"/>
              </a:ext>
            </a:extLst>
          </p:cNvPr>
          <p:cNvSpPr txBox="1"/>
          <p:nvPr/>
        </p:nvSpPr>
        <p:spPr>
          <a:xfrm>
            <a:off x="8220822" y="271026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know it’s equivalent?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EDE37-BC9B-4D48-94D9-81A13E6324A1}"/>
              </a:ext>
            </a:extLst>
          </p:cNvPr>
          <p:cNvGrpSpPr/>
          <p:nvPr/>
        </p:nvGrpSpPr>
        <p:grpSpPr>
          <a:xfrm>
            <a:off x="4863259" y="3326016"/>
            <a:ext cx="7003564" cy="1372192"/>
            <a:chOff x="4863259" y="3326016"/>
            <a:chExt cx="7003564" cy="13721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DBF60B-F5AF-7842-BB85-DCBC8121459B}"/>
                </a:ext>
              </a:extLst>
            </p:cNvPr>
            <p:cNvSpPr txBox="1"/>
            <p:nvPr/>
          </p:nvSpPr>
          <p:spPr>
            <a:xfrm>
              <a:off x="8220822" y="3326016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Here’s the Lagrangian:</a:t>
              </a:r>
            </a:p>
          </p:txBody>
        </p:sp>
        <p:pic>
          <p:nvPicPr>
            <p:cNvPr id="16" name="Picture 15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778388AF-9A75-404A-B210-189D345B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3259" y="3774877"/>
              <a:ext cx="7003564" cy="9233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4B73C-3813-7D4A-9D38-8F30DEDF1A9C}"/>
              </a:ext>
            </a:extLst>
          </p:cNvPr>
          <p:cNvGrpSpPr/>
          <p:nvPr/>
        </p:nvGrpSpPr>
        <p:grpSpPr>
          <a:xfrm>
            <a:off x="838200" y="2201307"/>
            <a:ext cx="3132980" cy="3040342"/>
            <a:chOff x="838200" y="2201307"/>
            <a:chExt cx="3132980" cy="3040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4C0069-8E64-AD40-96AF-83F7C4E81B4E}"/>
                </a:ext>
              </a:extLst>
            </p:cNvPr>
            <p:cNvGrpSpPr/>
            <p:nvPr/>
          </p:nvGrpSpPr>
          <p:grpSpPr>
            <a:xfrm>
              <a:off x="838200" y="2447731"/>
              <a:ext cx="3132980" cy="2793918"/>
              <a:chOff x="838200" y="2447731"/>
              <a:chExt cx="3132980" cy="2793918"/>
            </a:xfrm>
          </p:grpSpPr>
          <p:pic>
            <p:nvPicPr>
              <p:cNvPr id="8" name="Picture 7" descr="Diagram, schematic&#10;&#10;Description automatically generated with medium confidence">
                <a:extLst>
                  <a:ext uri="{FF2B5EF4-FFF2-40B4-BE49-F238E27FC236}">
                    <a16:creationId xmlns:a16="http://schemas.microsoft.com/office/drawing/2014/main" id="{154DB4B8-F6AD-0A44-BF07-C188FADF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447731"/>
                <a:ext cx="2033588" cy="962709"/>
              </a:xfrm>
              <a:prstGeom prst="rect">
                <a:avLst/>
              </a:prstGeom>
            </p:spPr>
          </p:pic>
          <p:pic>
            <p:nvPicPr>
              <p:cNvPr id="11" name="Picture 10" descr="Whiteboard&#10;&#10;Description automatically generated with medium confidence">
                <a:extLst>
                  <a:ext uri="{FF2B5EF4-FFF2-40B4-BE49-F238E27FC236}">
                    <a16:creationId xmlns:a16="http://schemas.microsoft.com/office/drawing/2014/main" id="{36975BA1-289B-0249-860A-9A3F4BDE5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3572591"/>
                <a:ext cx="3132980" cy="166905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9E36B3-A312-7646-9131-6318F7C73108}"/>
                  </a:ext>
                </a:extLst>
              </p:cNvPr>
              <p:cNvSpPr txBox="1"/>
              <p:nvPr/>
            </p:nvSpPr>
            <p:spPr>
              <a:xfrm>
                <a:off x="1014413" y="3369004"/>
                <a:ext cx="461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s.t.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D880B2-DD5D-2146-9F06-A6ABA7843E29}"/>
                </a:ext>
              </a:extLst>
            </p:cNvPr>
            <p:cNvSpPr txBox="1"/>
            <p:nvPr/>
          </p:nvSpPr>
          <p:spPr>
            <a:xfrm>
              <a:off x="838200" y="2201307"/>
              <a:ext cx="2861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Here’s an equivalent model: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34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BAB4F7-476E-A44A-98F2-EF7F51C6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12" y="3485913"/>
            <a:ext cx="4446588" cy="3170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E6B214-F82E-0E4D-9540-53864CEA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7C9B-5F25-5946-BB3F-2BA2B05D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0325" cy="1831975"/>
          </a:xfrm>
        </p:spPr>
        <p:txBody>
          <a:bodyPr/>
          <a:lstStyle/>
          <a:p>
            <a:r>
              <a:rPr lang="en-US" dirty="0"/>
              <a:t>A buyer decides whether to purchase a good priced at p which they value at p</a:t>
            </a:r>
            <a:r>
              <a:rPr lang="en-US" baseline="30000" dirty="0"/>
              <a:t>*</a:t>
            </a:r>
          </a:p>
          <a:p>
            <a:r>
              <a:rPr lang="en-US" dirty="0"/>
              <a:t> If they purchase the good the payoff is p</a:t>
            </a:r>
            <a:r>
              <a:rPr lang="en-US" baseline="30000" dirty="0"/>
              <a:t>*</a:t>
            </a:r>
            <a:r>
              <a:rPr lang="en-US" dirty="0"/>
              <a:t> whereas if they don’t purchase the good, they get to keep their p dollars.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4AA19-2B53-C24B-AABD-5F7BCC8D100F}"/>
              </a:ext>
            </a:extLst>
          </p:cNvPr>
          <p:cNvGrpSpPr/>
          <p:nvPr/>
        </p:nvGrpSpPr>
        <p:grpSpPr>
          <a:xfrm>
            <a:off x="838200" y="3657600"/>
            <a:ext cx="4940300" cy="2320925"/>
            <a:chOff x="838200" y="3657600"/>
            <a:chExt cx="4940300" cy="2320925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8E9C366-A4C2-C745-8F1B-E0159C64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57600"/>
              <a:ext cx="4940300" cy="1104900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391EDB66-3884-FC43-98A4-7EE5894A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100" y="5000625"/>
              <a:ext cx="4762500" cy="9779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B91BF-63F1-8E42-81CE-7AEBD5C8ACF8}"/>
                </a:ext>
              </a:extLst>
            </p:cNvPr>
            <p:cNvSpPr txBox="1"/>
            <p:nvPr/>
          </p:nvSpPr>
          <p:spPr>
            <a:xfrm>
              <a:off x="1943841" y="4701659"/>
              <a:ext cx="2729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Fermi-Dirac/Logistic Curve!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0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F09D914-54A9-2740-8600-7E450F8E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76" y="3557587"/>
            <a:ext cx="4698247" cy="307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32299-3FDC-2B40-8E01-39B96FE5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CC5A-5022-0940-AE1A-F950F744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Endowment Effect- Value attributed to a good by an agent appears to be higher when they are a seller than when they are a buyer</a:t>
            </a:r>
          </a:p>
          <a:p>
            <a:r>
              <a:rPr lang="en-US" dirty="0"/>
              <a:t>Can simply vary the assumption that one is either very willing to buy the good or very willing to sell the good and maintain consistent valuation</a:t>
            </a:r>
          </a:p>
        </p:txBody>
      </p:sp>
    </p:spTree>
    <p:extLst>
      <p:ext uri="{BB962C8B-B14F-4D97-AF65-F5344CB8AC3E}">
        <p14:creationId xmlns:p14="http://schemas.microsoft.com/office/powerpoint/2010/main" val="141592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A10-9047-0A4B-9702-E13489BC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Emergent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51EE6-BCB2-174B-BA46-76C0B5DF5C3E}"/>
              </a:ext>
            </a:extLst>
          </p:cNvPr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Calibri" panose="020F0502020204030204" pitchFamily="34" charset="0"/>
              </a:rPr>
              <a:t>Consider the case where a buyer and seller with identical valuations p</a:t>
            </a:r>
            <a:r>
              <a:rPr lang="en-US" baseline="30000" dirty="0">
                <a:cs typeface="Calibri" panose="020F0502020204030204" pitchFamily="34" charset="0"/>
              </a:rPr>
              <a:t>*</a:t>
            </a:r>
            <a:r>
              <a:rPr lang="en-US" dirty="0">
                <a:cs typeface="Calibri" panose="020F0502020204030204" pitchFamily="34" charset="0"/>
              </a:rPr>
              <a:t> of a good and behavior temperatures T</a:t>
            </a:r>
            <a:r>
              <a:rPr lang="en-US" baseline="-25000" dirty="0">
                <a:cs typeface="Calibri" panose="020F0502020204030204" pitchFamily="34" charset="0"/>
              </a:rPr>
              <a:t>B</a:t>
            </a:r>
            <a:r>
              <a:rPr lang="en-US" dirty="0">
                <a:cs typeface="Calibri" panose="020F0502020204030204" pitchFamily="34" charset="0"/>
              </a:rPr>
              <a:t> and T</a:t>
            </a:r>
            <a:r>
              <a:rPr lang="en-US" baseline="-25000" dirty="0">
                <a:cs typeface="Calibri" panose="020F0502020204030204" pitchFamily="34" charset="0"/>
              </a:rPr>
              <a:t>S</a:t>
            </a:r>
            <a:r>
              <a:rPr lang="en-US" dirty="0">
                <a:cs typeface="Calibri" panose="020F0502020204030204" pitchFamily="34" charset="0"/>
              </a:rPr>
              <a:t> are offered to transact at price p.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A98E87-3DB8-1D4D-80A7-ED931EB0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018"/>
            <a:ext cx="5702300" cy="9779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C2B29D5-5D14-9F4F-A6DF-ADF200D99336}"/>
              </a:ext>
            </a:extLst>
          </p:cNvPr>
          <p:cNvGrpSpPr/>
          <p:nvPr/>
        </p:nvGrpSpPr>
        <p:grpSpPr>
          <a:xfrm>
            <a:off x="8410575" y="833894"/>
            <a:ext cx="2177035" cy="2758024"/>
            <a:chOff x="8410575" y="833894"/>
            <a:chExt cx="2177035" cy="2758024"/>
          </a:xfrm>
        </p:grpSpPr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B48B3FD9-4C06-4C4E-B478-980E8C7D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575" y="1203226"/>
              <a:ext cx="2177035" cy="23886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DADD4A-AD40-8B4D-8E53-05D6D79141AE}"/>
                </a:ext>
              </a:extLst>
            </p:cNvPr>
            <p:cNvSpPr txBox="1"/>
            <p:nvPr/>
          </p:nvSpPr>
          <p:spPr>
            <a:xfrm>
              <a:off x="9033740" y="833894"/>
              <a:ext cx="93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T</a:t>
              </a:r>
              <a:r>
                <a:rPr lang="en-US" baseline="-25000" dirty="0">
                  <a:latin typeface="Arial" panose="020B0604020202020204" pitchFamily="34" charset="0"/>
                </a:rPr>
                <a:t>B</a:t>
              </a:r>
              <a:r>
                <a:rPr lang="en-US" dirty="0">
                  <a:latin typeface="Arial" panose="020B0604020202020204" pitchFamily="34" charset="0"/>
                </a:rPr>
                <a:t> = T</a:t>
              </a:r>
              <a:r>
                <a:rPr lang="en-US" baseline="-25000" dirty="0">
                  <a:latin typeface="Arial" panose="020B0604020202020204" pitchFamily="34" charset="0"/>
                </a:rPr>
                <a:t>S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3B65BC-3906-FA44-A381-CD18EF7D1B67}"/>
              </a:ext>
            </a:extLst>
          </p:cNvPr>
          <p:cNvGrpSpPr/>
          <p:nvPr/>
        </p:nvGrpSpPr>
        <p:grpSpPr>
          <a:xfrm>
            <a:off x="838200" y="3794169"/>
            <a:ext cx="3629025" cy="2698706"/>
            <a:chOff x="838200" y="3794169"/>
            <a:chExt cx="3629025" cy="2698706"/>
          </a:xfrm>
        </p:grpSpPr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FC89E17A-BCDA-6E45-962F-B3F7B1CF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4163501"/>
              <a:ext cx="3629025" cy="232937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9CFC84-FED9-E946-A77C-81B455F23076}"/>
                </a:ext>
              </a:extLst>
            </p:cNvPr>
            <p:cNvSpPr txBox="1"/>
            <p:nvPr/>
          </p:nvSpPr>
          <p:spPr>
            <a:xfrm>
              <a:off x="2187360" y="3794169"/>
              <a:ext cx="93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T</a:t>
              </a:r>
              <a:r>
                <a:rPr lang="en-US" baseline="-25000" dirty="0">
                  <a:latin typeface="Arial" panose="020B0604020202020204" pitchFamily="34" charset="0"/>
                </a:rPr>
                <a:t>B</a:t>
              </a:r>
              <a:r>
                <a:rPr lang="en-US" dirty="0">
                  <a:latin typeface="Arial" panose="020B0604020202020204" pitchFamily="34" charset="0"/>
                </a:rPr>
                <a:t> &lt; T</a:t>
              </a:r>
              <a:r>
                <a:rPr lang="en-US" baseline="-25000" dirty="0">
                  <a:latin typeface="Arial" panose="020B0604020202020204" pitchFamily="34" charset="0"/>
                </a:rPr>
                <a:t>S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2A9903-3DB9-A44A-95CD-78F662F533BE}"/>
              </a:ext>
            </a:extLst>
          </p:cNvPr>
          <p:cNvGrpSpPr/>
          <p:nvPr/>
        </p:nvGrpSpPr>
        <p:grpSpPr>
          <a:xfrm>
            <a:off x="7204965" y="3794169"/>
            <a:ext cx="4148835" cy="2698706"/>
            <a:chOff x="7204965" y="3794169"/>
            <a:chExt cx="4148835" cy="2698706"/>
          </a:xfrm>
        </p:grpSpPr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61F6C8E4-45CB-A145-9326-E63737826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4965" y="4163501"/>
              <a:ext cx="4148835" cy="232937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BA6996-4EEB-2C4E-ADE9-537A7AEB9531}"/>
                </a:ext>
              </a:extLst>
            </p:cNvPr>
            <p:cNvSpPr txBox="1"/>
            <p:nvPr/>
          </p:nvSpPr>
          <p:spPr>
            <a:xfrm>
              <a:off x="8814030" y="3794169"/>
              <a:ext cx="93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T</a:t>
              </a:r>
              <a:r>
                <a:rPr lang="en-US" baseline="-25000" dirty="0">
                  <a:latin typeface="Arial" panose="020B0604020202020204" pitchFamily="34" charset="0"/>
                </a:rPr>
                <a:t>B</a:t>
              </a:r>
              <a:r>
                <a:rPr lang="en-US" dirty="0">
                  <a:latin typeface="Arial" panose="020B0604020202020204" pitchFamily="34" charset="0"/>
                </a:rPr>
                <a:t> &gt; T</a:t>
              </a:r>
              <a:r>
                <a:rPr lang="en-US" baseline="-25000" dirty="0">
                  <a:latin typeface="Arial" panose="020B0604020202020204" pitchFamily="34" charset="0"/>
                </a:rPr>
                <a:t>S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C7111A-7877-D243-AEAB-58ADA9650CBF}"/>
              </a:ext>
            </a:extLst>
          </p:cNvPr>
          <p:cNvSpPr txBox="1"/>
          <p:nvPr/>
        </p:nvSpPr>
        <p:spPr>
          <a:xfrm>
            <a:off x="4791963" y="4866523"/>
            <a:ext cx="2338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Surplus moves from high to low temperature agents!</a:t>
            </a:r>
          </a:p>
        </p:txBody>
      </p:sp>
    </p:spTree>
    <p:extLst>
      <p:ext uri="{BB962C8B-B14F-4D97-AF65-F5344CB8AC3E}">
        <p14:creationId xmlns:p14="http://schemas.microsoft.com/office/powerpoint/2010/main" val="14774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DD9-4C02-464D-AE79-6B213D74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59F2-37A2-8444-A2F2-2CBD9B31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inattention models provide a simple yet powerful way to examine the mechanisms and consequences of bounded rationality in the market.</a:t>
            </a:r>
          </a:p>
          <a:p>
            <a:r>
              <a:rPr lang="en-US" dirty="0"/>
              <a:t>Allows us to think about social phenomena using statistical mechanics!</a:t>
            </a:r>
          </a:p>
        </p:txBody>
      </p:sp>
    </p:spTree>
    <p:extLst>
      <p:ext uri="{BB962C8B-B14F-4D97-AF65-F5344CB8AC3E}">
        <p14:creationId xmlns:p14="http://schemas.microsoft.com/office/powerpoint/2010/main" val="246161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361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Rational Inattention</vt:lpstr>
      <vt:lpstr>Introduction</vt:lpstr>
      <vt:lpstr>Mutual Information Costs</vt:lpstr>
      <vt:lpstr>Mutual Information Costs</vt:lpstr>
      <vt:lpstr>Entropy Constrained Behavior</vt:lpstr>
      <vt:lpstr>Binary Choice</vt:lpstr>
      <vt:lpstr>Emergent Properties</vt:lpstr>
      <vt:lpstr>Emergent Properties</vt:lpstr>
      <vt:lpstr>Conclusion</vt:lpstr>
      <vt:lpstr>Hope it was worth paying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Inattention</dc:title>
  <dc:creator>Siddharth Namachivayam</dc:creator>
  <cp:lastModifiedBy>Siddharth Namachivayam</cp:lastModifiedBy>
  <cp:revision>13</cp:revision>
  <dcterms:created xsi:type="dcterms:W3CDTF">2021-05-03T04:55:19Z</dcterms:created>
  <dcterms:modified xsi:type="dcterms:W3CDTF">2021-05-03T21:32:48Z</dcterms:modified>
</cp:coreProperties>
</file>