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7"/>
  </p:notesMasterIdLst>
  <p:sldIdLst>
    <p:sldId id="259" r:id="rId2"/>
    <p:sldId id="300" r:id="rId3"/>
    <p:sldId id="292" r:id="rId4"/>
    <p:sldId id="294" r:id="rId5"/>
    <p:sldId id="299" r:id="rId6"/>
    <p:sldId id="298" r:id="rId7"/>
    <p:sldId id="295" r:id="rId8"/>
    <p:sldId id="261" r:id="rId9"/>
    <p:sldId id="262" r:id="rId10"/>
    <p:sldId id="293" r:id="rId11"/>
    <p:sldId id="296" r:id="rId12"/>
    <p:sldId id="297" r:id="rId13"/>
    <p:sldId id="272" r:id="rId14"/>
    <p:sldId id="273"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weta Shinde" initials="SS" lastIdx="1" clrIdx="0">
    <p:extLst>
      <p:ext uri="{19B8F6BF-5375-455C-9EA6-DF929625EA0E}">
        <p15:presenceInfo xmlns:p15="http://schemas.microsoft.com/office/powerpoint/2012/main" userId="29eb5d0d34eb38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5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1" d="100"/>
          <a:sy n="81" d="100"/>
        </p:scale>
        <p:origin x="907"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2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3C452-BB8D-43AA-9C00-A29B31A3F097}" type="datetimeFigureOut">
              <a:rPr lang="en-IN" smtClean="0"/>
              <a:pPr/>
              <a:t>09-03-2024</a:t>
            </a:fld>
            <a:endParaRPr lang="en-IN"/>
          </a:p>
        </p:txBody>
      </p:sp>
      <p:sp>
        <p:nvSpPr>
          <p:cNvPr id="104872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2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2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591D35-4154-4F62-834F-F0FDBD04AB83}" type="slidenum">
              <a:rPr lang="en-IN" smtClean="0"/>
              <a:pPr/>
              <a:t>‹#›</a:t>
            </a:fld>
            <a:endParaRPr lang="en-IN"/>
          </a:p>
        </p:txBody>
      </p:sp>
    </p:spTree>
    <p:extLst>
      <p:ext uri="{BB962C8B-B14F-4D97-AF65-F5344CB8AC3E}">
        <p14:creationId xmlns:p14="http://schemas.microsoft.com/office/powerpoint/2010/main" val="240174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39528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35394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228687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2238674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290890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718481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29249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321248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175412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422020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273790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1739254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17314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254524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72445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99A226-8E3D-4628-AE89-BECE8855417E}" type="datetimeFigureOut">
              <a:rPr lang="en-IN" smtClean="0"/>
              <a:pPr/>
              <a:t>09-03-2024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387434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D399A226-8E3D-4628-AE89-BECE8855417E}" type="datetimeFigureOut">
              <a:rPr lang="en-IN" smtClean="0"/>
              <a:pPr/>
              <a:t>09-03-2024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5F6FE070-CED6-4B69-9C9B-0E61D742F1E6}" type="slidenum">
              <a:rPr lang="en-IN" smtClean="0"/>
              <a:pPr/>
              <a:t>‹#›</a:t>
            </a:fld>
            <a:endParaRPr lang="en-IN"/>
          </a:p>
        </p:txBody>
      </p:sp>
    </p:spTree>
    <p:extLst>
      <p:ext uri="{BB962C8B-B14F-4D97-AF65-F5344CB8AC3E}">
        <p14:creationId xmlns:p14="http://schemas.microsoft.com/office/powerpoint/2010/main" val="8320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399A226-8E3D-4628-AE89-BECE8855417E}" type="datetimeFigureOut">
              <a:rPr lang="en-IN" smtClean="0"/>
              <a:pPr/>
              <a:t>09-03-2024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F6FE070-CED6-4B69-9C9B-0E61D742F1E6}" type="slidenum">
              <a:rPr lang="en-IN" smtClean="0"/>
              <a:pPr/>
              <a:t>‹#›</a:t>
            </a:fld>
            <a:endParaRPr lang="en-IN"/>
          </a:p>
        </p:txBody>
      </p:sp>
    </p:spTree>
    <p:extLst>
      <p:ext uri="{BB962C8B-B14F-4D97-AF65-F5344CB8AC3E}">
        <p14:creationId xmlns:p14="http://schemas.microsoft.com/office/powerpoint/2010/main" val="218539516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1107450" y="359190"/>
            <a:ext cx="10058400" cy="1450757"/>
          </a:xfrm>
        </p:spPr>
        <p:txBody>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1048600" name="Content Placeholder 2"/>
          <p:cNvSpPr>
            <a:spLocks noGrp="1"/>
          </p:cNvSpPr>
          <p:nvPr>
            <p:ph idx="1"/>
          </p:nvPr>
        </p:nvSpPr>
        <p:spPr>
          <a:xfrm>
            <a:off x="527901" y="1809947"/>
            <a:ext cx="10963374" cy="4370232"/>
          </a:xfrm>
        </p:spPr>
        <p:txBody>
          <a:bodyPr>
            <a:noAutofit/>
          </a:bodyPr>
          <a:lstStyle/>
          <a:p>
            <a:pPr algn="just"/>
            <a:r>
              <a:rPr lang="en-US" dirty="0">
                <a:latin typeface="Times New Roman" panose="02020603050405020304" pitchFamily="18" charset="0"/>
                <a:cs typeface="Times New Roman" panose="02020603050405020304" pitchFamily="18" charset="0"/>
              </a:rPr>
              <a:t> Health apps are application programs that offer health-related services for smartphones and tablet PCs. Because they're accessible to patients at home. </a:t>
            </a:r>
          </a:p>
          <a:p>
            <a:pPr algn="just"/>
            <a:r>
              <a:rPr lang="en-US" dirty="0">
                <a:latin typeface="Times New Roman" panose="02020603050405020304" pitchFamily="18" charset="0"/>
                <a:cs typeface="Times New Roman" panose="02020603050405020304" pitchFamily="18" charset="0"/>
              </a:rPr>
              <a:t>Healthcare is the only sector that frequently deals with emergency situations</a:t>
            </a:r>
          </a:p>
          <a:p>
            <a:pPr algn="just"/>
            <a:r>
              <a:rPr lang="en-US" dirty="0">
                <a:latin typeface="Times New Roman" panose="02020603050405020304" pitchFamily="18" charset="0"/>
                <a:cs typeface="Times New Roman" panose="02020603050405020304" pitchFamily="18" charset="0"/>
              </a:rPr>
              <a:t> The mobile medical apps can facilitate to fix an appointment, check their health status, communicate with the doctors , Search the hospitals. </a:t>
            </a:r>
          </a:p>
          <a:p>
            <a:pPr algn="just"/>
            <a:r>
              <a:rPr lang="en-US" dirty="0">
                <a:latin typeface="Times New Roman" panose="02020603050405020304" pitchFamily="18" charset="0"/>
                <a:cs typeface="Times New Roman" panose="02020603050405020304" pitchFamily="18" charset="0"/>
              </a:rPr>
              <a:t>This app provide the information about the hospital list of doctors and health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976F-45D2-47BE-AA2A-1DF865C7E6C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4E8750B9-AD69-4DBB-89B7-7CEA80B1170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This Project work aims to improve the health care facilities in the rural areas. It also aims at providing improved information and communication facilities between the health care officials and the rural population. </a:t>
            </a:r>
          </a:p>
          <a:p>
            <a:r>
              <a:rPr lang="en-IN" dirty="0">
                <a:latin typeface="Times New Roman" panose="02020603050405020304" pitchFamily="18" charset="0"/>
                <a:cs typeface="Times New Roman" panose="02020603050405020304" pitchFamily="18" charset="0"/>
              </a:rPr>
              <a:t>Various hospitals, nursing homes, health </a:t>
            </a:r>
            <a:r>
              <a:rPr lang="en-IN" dirty="0" err="1">
                <a:latin typeface="Times New Roman" panose="02020603050405020304" pitchFamily="18" charset="0"/>
                <a:cs typeface="Times New Roman" panose="02020603050405020304" pitchFamily="18" charset="0"/>
              </a:rPr>
              <a:t>centers</a:t>
            </a:r>
            <a:r>
              <a:rPr lang="en-IN" dirty="0">
                <a:latin typeface="Times New Roman" panose="02020603050405020304" pitchFamily="18" charset="0"/>
                <a:cs typeface="Times New Roman" panose="02020603050405020304" pitchFamily="18" charset="0"/>
              </a:rPr>
              <a:t> are hiring healthcare professionals like health insurers.</a:t>
            </a:r>
          </a:p>
          <a:p>
            <a:r>
              <a:rPr lang="en-IN" dirty="0">
                <a:latin typeface="Times New Roman" panose="02020603050405020304" pitchFamily="18" charset="0"/>
                <a:cs typeface="Times New Roman" panose="02020603050405020304" pitchFamily="18" charset="0"/>
              </a:rPr>
              <a:t>The healthcare system is expanding in the field of mobile applications, as there are now more than 1,500,000 mobile applications in the business. People use these medical and health services apps in order to meet their respective needs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950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76816-EE04-4F2C-A28E-3A6BE5428E97}"/>
              </a:ext>
            </a:extLst>
          </p:cNvPr>
          <p:cNvSpPr>
            <a:spLocks noGrp="1"/>
          </p:cNvSpPr>
          <p:nvPr>
            <p:ph type="title"/>
          </p:nvPr>
        </p:nvSpPr>
        <p:spPr>
          <a:xfrm>
            <a:off x="1067522" y="67733"/>
            <a:ext cx="9905998" cy="1905000"/>
          </a:xfrm>
        </p:spPr>
        <p:txBody>
          <a:bodyPr/>
          <a:lstStyle/>
          <a:p>
            <a:pPr algn="ctr"/>
            <a:r>
              <a:rPr lang="en-IN" b="1" dirty="0">
                <a:latin typeface="Times New Roman" panose="02020603050405020304" pitchFamily="18" charset="0"/>
                <a:cs typeface="Times New Roman" panose="02020603050405020304" pitchFamily="18" charset="0"/>
              </a:rPr>
              <a:t>Login Page</a:t>
            </a:r>
          </a:p>
        </p:txBody>
      </p:sp>
      <p:pic>
        <p:nvPicPr>
          <p:cNvPr id="4" name="Content Placeholder 3">
            <a:extLst>
              <a:ext uri="{FF2B5EF4-FFF2-40B4-BE49-F238E27FC236}">
                <a16:creationId xmlns:a16="http://schemas.microsoft.com/office/drawing/2014/main" id="{0E494AE1-E08B-4034-95B8-6E9B88A2D2B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1413" y="1896533"/>
            <a:ext cx="2542164" cy="4893734"/>
          </a:xfrm>
          <a:prstGeom prst="rect">
            <a:avLst/>
          </a:prstGeom>
        </p:spPr>
      </p:pic>
      <p:pic>
        <p:nvPicPr>
          <p:cNvPr id="5" name="Picture 4">
            <a:extLst>
              <a:ext uri="{FF2B5EF4-FFF2-40B4-BE49-F238E27FC236}">
                <a16:creationId xmlns:a16="http://schemas.microsoft.com/office/drawing/2014/main" id="{93429B9A-F4E9-4278-8577-532D19954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748" y="1945399"/>
            <a:ext cx="3121686" cy="4844868"/>
          </a:xfrm>
          <a:prstGeom prst="rect">
            <a:avLst/>
          </a:prstGeom>
        </p:spPr>
      </p:pic>
      <p:pic>
        <p:nvPicPr>
          <p:cNvPr id="6" name="Picture 5">
            <a:extLst>
              <a:ext uri="{FF2B5EF4-FFF2-40B4-BE49-F238E27FC236}">
                <a16:creationId xmlns:a16="http://schemas.microsoft.com/office/drawing/2014/main" id="{A135C29E-475F-466F-87DF-14AFC38E50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7605" y="1896534"/>
            <a:ext cx="3121686" cy="4893733"/>
          </a:xfrm>
          <a:prstGeom prst="rect">
            <a:avLst/>
          </a:prstGeom>
        </p:spPr>
      </p:pic>
    </p:spTree>
    <p:extLst>
      <p:ext uri="{BB962C8B-B14F-4D97-AF65-F5344CB8AC3E}">
        <p14:creationId xmlns:p14="http://schemas.microsoft.com/office/powerpoint/2010/main" val="579128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53178-E8CD-4AD5-9D96-0D438506A0C1}"/>
              </a:ext>
            </a:extLst>
          </p:cNvPr>
          <p:cNvSpPr>
            <a:spLocks noGrp="1"/>
          </p:cNvSpPr>
          <p:nvPr>
            <p:ph type="title"/>
          </p:nvPr>
        </p:nvSpPr>
        <p:spPr>
          <a:xfrm>
            <a:off x="919119" y="116251"/>
            <a:ext cx="10353761" cy="1326321"/>
          </a:xfrm>
        </p:spPr>
        <p:txBody>
          <a:bodyPr/>
          <a:lstStyle/>
          <a:p>
            <a:pPr algn="ctr"/>
            <a:r>
              <a:rPr lang="en-IN" b="1" dirty="0">
                <a:latin typeface="Times New Roman" panose="02020603050405020304" pitchFamily="18" charset="0"/>
                <a:cs typeface="Times New Roman" panose="02020603050405020304" pitchFamily="18" charset="0"/>
              </a:rPr>
              <a:t>HOME page</a:t>
            </a:r>
          </a:p>
        </p:txBody>
      </p:sp>
      <p:pic>
        <p:nvPicPr>
          <p:cNvPr id="4" name="Content Placeholder 3">
            <a:extLst>
              <a:ext uri="{FF2B5EF4-FFF2-40B4-BE49-F238E27FC236}">
                <a16:creationId xmlns:a16="http://schemas.microsoft.com/office/drawing/2014/main" id="{3185FEE3-AA8D-4924-8C47-A9C8088DC2F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638" t="3810" r="9489" b="2521"/>
          <a:stretch/>
        </p:blipFill>
        <p:spPr>
          <a:xfrm>
            <a:off x="4470400" y="1079499"/>
            <a:ext cx="3537527" cy="5595323"/>
          </a:xfrm>
          <a:prstGeom prst="rect">
            <a:avLst/>
          </a:prstGeom>
        </p:spPr>
      </p:pic>
    </p:spTree>
    <p:extLst>
      <p:ext uri="{BB962C8B-B14F-4D97-AF65-F5344CB8AC3E}">
        <p14:creationId xmlns:p14="http://schemas.microsoft.com/office/powerpoint/2010/main" val="5091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919119" y="761999"/>
            <a:ext cx="10353762" cy="97045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3" name="Content Placeholder 2"/>
          <p:cNvSpPr>
            <a:spLocks noGrp="1"/>
          </p:cNvSpPr>
          <p:nvPr>
            <p:ph idx="1"/>
          </p:nvPr>
        </p:nvSpPr>
        <p:spPr>
          <a:xfrm>
            <a:off x="919119" y="1732449"/>
            <a:ext cx="10353762" cy="3695136"/>
          </a:xfrm>
        </p:spPr>
        <p:txBody>
          <a:bodyPr>
            <a:normAutofit/>
          </a:bodyPr>
          <a:lstStyle/>
          <a:p>
            <a:r>
              <a:rPr lang="en-US" dirty="0">
                <a:latin typeface="Times New Roman" panose="02020603050405020304" pitchFamily="18" charset="0"/>
                <a:cs typeface="Times New Roman" panose="02020603050405020304" pitchFamily="18" charset="0"/>
              </a:rPr>
              <a:t>Although this project is made for over small scale of location but if we implement new technologies &amp; features in the system, it will be able to compete with other online Medical app and doctor consultation websites or application. </a:t>
            </a:r>
          </a:p>
          <a:p>
            <a:r>
              <a:rPr lang="en-US" dirty="0">
                <a:latin typeface="Times New Roman" panose="02020603050405020304" pitchFamily="18" charset="0"/>
                <a:cs typeface="Times New Roman" panose="02020603050405020304" pitchFamily="18" charset="0"/>
              </a:rPr>
              <a:t>In this project user we can book appointments with the doctor using this system. This project hopes to develop a doctor </a:t>
            </a:r>
            <a:r>
              <a:rPr lang="en-US" dirty="0" err="1">
                <a:latin typeface="Times New Roman" panose="02020603050405020304" pitchFamily="18" charset="0"/>
                <a:cs typeface="Times New Roman" panose="02020603050405020304" pitchFamily="18" charset="0"/>
              </a:rPr>
              <a:t>consultance</a:t>
            </a:r>
            <a:r>
              <a:rPr lang="en-US" dirty="0">
                <a:latin typeface="Times New Roman" panose="02020603050405020304" pitchFamily="18" charset="0"/>
                <a:cs typeface="Times New Roman" panose="02020603050405020304" pitchFamily="18" charset="0"/>
              </a:rPr>
              <a:t> and medicine reminder and to search hospitals Android app with high Quality user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1048635" name="Content Placeholder 2"/>
          <p:cNvSpPr>
            <a:spLocks noGrp="1"/>
          </p:cNvSpPr>
          <p:nvPr>
            <p:ph idx="1"/>
          </p:nvPr>
        </p:nvSpPr>
        <p:spPr>
          <a:xfrm>
            <a:off x="913794" y="1581432"/>
            <a:ext cx="10353762" cy="3695136"/>
          </a:xfrm>
        </p:spPr>
        <p:txBody>
          <a:bodyPr>
            <a:normAutofit/>
          </a:bodyPr>
          <a:lstStyle/>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E.Balagurusamy</a:t>
            </a:r>
            <a:r>
              <a:rPr lang="en-US" dirty="0">
                <a:latin typeface="Times New Roman" panose="02020603050405020304" pitchFamily="18" charset="0"/>
                <a:cs typeface="Times New Roman" panose="02020603050405020304" pitchFamily="18" charset="0"/>
              </a:rPr>
              <a:t> , “ Programming with Java”, Seventh Edition,2011 </a:t>
            </a:r>
          </a:p>
          <a:p>
            <a:r>
              <a:rPr lang="en-US" dirty="0">
                <a:latin typeface="Times New Roman" panose="02020603050405020304" pitchFamily="18" charset="0"/>
                <a:cs typeface="Times New Roman" panose="02020603050405020304" pitchFamily="18" charset="0"/>
              </a:rPr>
              <a:t>[2] “Android Studio Download”, https://developer.android.com/studio, dated:14-12-2018</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Hub Tutorials” </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Sqlite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Databse</a:t>
            </a:r>
            <a:r>
              <a:rPr lang="en-US" dirty="0">
                <a:latin typeface="Times New Roman" panose="02020603050405020304" pitchFamily="18" charset="0"/>
                <a:cs typeface="Times New Roman" panose="02020603050405020304" pitchFamily="18" charset="0"/>
              </a:rPr>
              <a:t> ” https://developer.android.com/training/datastorage/sqlite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a:xfrm>
            <a:off x="507475" y="663373"/>
            <a:ext cx="9058405" cy="4952492"/>
          </a:xfrm>
        </p:spPr>
        <p:txBody>
          <a:bodyPr>
            <a:normAutofit/>
          </a:bodyPr>
          <a:lstStyle/>
          <a:p>
            <a:pPr algn="ctr"/>
            <a:r>
              <a:rPr lang="en-US" sz="8000" i="0" dirty="0">
                <a:latin typeface="Times New Roman" panose="02020603050405020304" pitchFamily="18" charset="0"/>
                <a:cs typeface="Times New Roman" panose="02020603050405020304" pitchFamily="18"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1859-08B8-9B1B-DA81-FFDF51274CC7}"/>
              </a:ext>
            </a:extLst>
          </p:cNvPr>
          <p:cNvSpPr>
            <a:spLocks noGrp="1"/>
          </p:cNvSpPr>
          <p:nvPr>
            <p:ph type="title"/>
          </p:nvPr>
        </p:nvSpPr>
        <p:spPr/>
        <p:txBody>
          <a:bodyPr/>
          <a:lstStyle/>
          <a:p>
            <a:pPr algn="ctr"/>
            <a:r>
              <a:rPr lang="en-US" b="1" dirty="0"/>
              <a:t>Motivation</a:t>
            </a:r>
            <a:endParaRPr lang="en-IN" b="1" dirty="0"/>
          </a:p>
        </p:txBody>
      </p:sp>
      <p:sp>
        <p:nvSpPr>
          <p:cNvPr id="3" name="Content Placeholder 2">
            <a:extLst>
              <a:ext uri="{FF2B5EF4-FFF2-40B4-BE49-F238E27FC236}">
                <a16:creationId xmlns:a16="http://schemas.microsoft.com/office/drawing/2014/main" id="{7097287A-A10E-6C65-1139-D129275BECEF}"/>
              </a:ext>
            </a:extLst>
          </p:cNvPr>
          <p:cNvSpPr>
            <a:spLocks noGrp="1"/>
          </p:cNvSpPr>
          <p:nvPr>
            <p:ph idx="1"/>
          </p:nvPr>
        </p:nvSpPr>
        <p:spPr/>
        <p:txBody>
          <a:bodyPr/>
          <a:lstStyle/>
          <a:p>
            <a:r>
              <a:rPr lang="en-US" dirty="0"/>
              <a:t>In these uncertain times of the pandemic, the worst hit are the elderly. With these vulnerable times outside, the senior citizens are the ones worst affected. They are left stranded in their houses without basic supplies and with no means to venture outside in the harsh conditions. </a:t>
            </a:r>
          </a:p>
          <a:p>
            <a:r>
              <a:rPr lang="en-US" dirty="0"/>
              <a:t>We intend to serve the senior citizens and provide them with every essential commodity and service from the comfort of their homes. So that they do not have to venture outside in these difficult and demanding times. This all-inclusive application aims to cater all their needs.</a:t>
            </a:r>
            <a:endParaRPr lang="en-IN" dirty="0"/>
          </a:p>
        </p:txBody>
      </p:sp>
    </p:spTree>
    <p:extLst>
      <p:ext uri="{BB962C8B-B14F-4D97-AF65-F5344CB8AC3E}">
        <p14:creationId xmlns:p14="http://schemas.microsoft.com/office/powerpoint/2010/main" val="418794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94A5-A451-4E82-9422-142E365B4DC0}"/>
              </a:ext>
            </a:extLst>
          </p:cNvPr>
          <p:cNvSpPr>
            <a:spLocks noGrp="1"/>
          </p:cNvSpPr>
          <p:nvPr>
            <p:ph type="title"/>
          </p:nvPr>
        </p:nvSpPr>
        <p:spPr>
          <a:xfrm>
            <a:off x="1141413" y="318654"/>
            <a:ext cx="9905998" cy="1905000"/>
          </a:xfrm>
        </p:spPr>
        <p:txBody>
          <a:bodyPr/>
          <a:lstStyle/>
          <a:p>
            <a:pPr algn="ctr"/>
            <a:r>
              <a:rPr lang="en-IN" b="1" dirty="0" err="1">
                <a:latin typeface="Times New Roman" panose="02020603050405020304" pitchFamily="18" charset="0"/>
                <a:cs typeface="Times New Roman" panose="02020603050405020304" pitchFamily="18" charset="0"/>
              </a:rPr>
              <a:t>Benifits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DF4B52-31C5-425A-88CF-17B5E8D41C6C}"/>
              </a:ext>
            </a:extLst>
          </p:cNvPr>
          <p:cNvSpPr>
            <a:spLocks noGrp="1"/>
          </p:cNvSpPr>
          <p:nvPr>
            <p:ph idx="1"/>
          </p:nvPr>
        </p:nvSpPr>
        <p:spPr>
          <a:xfrm>
            <a:off x="1141413" y="2223654"/>
            <a:ext cx="9905998" cy="3124201"/>
          </a:xfrm>
        </p:spPr>
        <p:txBody>
          <a:bodyPr/>
          <a:lstStyle/>
          <a:p>
            <a:r>
              <a:rPr lang="en-IN" dirty="0">
                <a:latin typeface="Times New Roman" panose="02020603050405020304" pitchFamily="18" charset="0"/>
                <a:cs typeface="Times New Roman" panose="02020603050405020304" pitchFamily="18" charset="0"/>
              </a:rPr>
              <a:t>Healthcare app provides its customers with lots of facilities like they could easily get appointments fixed with the desired doctor.</a:t>
            </a:r>
          </a:p>
          <a:p>
            <a:r>
              <a:rPr lang="en-IN" dirty="0">
                <a:latin typeface="Times New Roman" panose="02020603050405020304" pitchFamily="18" charset="0"/>
                <a:cs typeface="Times New Roman" panose="02020603050405020304" pitchFamily="18" charset="0"/>
              </a:rPr>
              <a:t>User can interact with the doctors and could check the availability of the medical reports in a very short time span.</a:t>
            </a:r>
          </a:p>
          <a:p>
            <a:r>
              <a:rPr lang="en-IN" dirty="0">
                <a:latin typeface="Times New Roman" panose="02020603050405020304" pitchFamily="18" charset="0"/>
                <a:cs typeface="Times New Roman" panose="02020603050405020304" pitchFamily="18" charset="0"/>
              </a:rPr>
              <a:t>The apps help the doctors to get updated with the current help of their patients.</a:t>
            </a:r>
          </a:p>
          <a:p>
            <a:r>
              <a:rPr lang="en-IN" dirty="0">
                <a:latin typeface="Times New Roman" panose="02020603050405020304" pitchFamily="18" charset="0"/>
                <a:cs typeface="Times New Roman" panose="02020603050405020304" pitchFamily="18" charset="0"/>
              </a:rPr>
              <a:t>Gives patients faster access to providers and care</a:t>
            </a:r>
          </a:p>
        </p:txBody>
      </p:sp>
    </p:spTree>
    <p:extLst>
      <p:ext uri="{BB962C8B-B14F-4D97-AF65-F5344CB8AC3E}">
        <p14:creationId xmlns:p14="http://schemas.microsoft.com/office/powerpoint/2010/main" val="53205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AF6DB-641D-4335-BBC8-BE817AB68F6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65226BB4-0AD6-4938-B902-9AFB006F95C0}"/>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4 Main modules:</a:t>
            </a:r>
          </a:p>
          <a:p>
            <a:r>
              <a:rPr lang="en-IN" dirty="0">
                <a:latin typeface="Times New Roman" panose="02020603050405020304" pitchFamily="18" charset="0"/>
                <a:cs typeface="Times New Roman" panose="02020603050405020304" pitchFamily="18" charset="0"/>
              </a:rPr>
              <a:t>1-Login Management</a:t>
            </a:r>
          </a:p>
          <a:p>
            <a:r>
              <a:rPr lang="en-IN" dirty="0">
                <a:latin typeface="Times New Roman" panose="02020603050405020304" pitchFamily="18" charset="0"/>
                <a:cs typeface="Times New Roman" panose="02020603050405020304" pitchFamily="18" charset="0"/>
              </a:rPr>
              <a:t>2-Doctor Appointment management</a:t>
            </a:r>
          </a:p>
          <a:p>
            <a:r>
              <a:rPr lang="en-IN" dirty="0">
                <a:latin typeface="Times New Roman" panose="02020603050405020304" pitchFamily="18" charset="0"/>
                <a:cs typeface="Times New Roman" panose="02020603050405020304" pitchFamily="18" charset="0"/>
              </a:rPr>
              <a:t>3-Serach Hospital </a:t>
            </a:r>
          </a:p>
          <a:p>
            <a:r>
              <a:rPr lang="en-IN" dirty="0">
                <a:latin typeface="Times New Roman" panose="02020603050405020304" pitchFamily="18" charset="0"/>
                <a:cs typeface="Times New Roman" panose="02020603050405020304" pitchFamily="18" charset="0"/>
              </a:rPr>
              <a:t>4-Medicine Reminder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17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1E24-E5F1-44C1-881B-2562EB100E76}"/>
              </a:ext>
            </a:extLst>
          </p:cNvPr>
          <p:cNvSpPr>
            <a:spLocks noGrp="1"/>
          </p:cNvSpPr>
          <p:nvPr>
            <p:ph type="title"/>
          </p:nvPr>
        </p:nvSpPr>
        <p:spPr>
          <a:xfrm>
            <a:off x="1143001" y="304800"/>
            <a:ext cx="9905998" cy="1905000"/>
          </a:xfrm>
        </p:spPr>
        <p:txBody>
          <a:bodyPr/>
          <a:lstStyle/>
          <a:p>
            <a:pPr algn="ctr"/>
            <a:r>
              <a:rPr lang="en-US" b="1" dirty="0"/>
              <a:t>Used case </a:t>
            </a:r>
            <a:r>
              <a:rPr lang="en-US" b="1" dirty="0" err="1"/>
              <a:t>digram</a:t>
            </a:r>
            <a:endParaRPr lang="en-IN" b="1" dirty="0"/>
          </a:p>
        </p:txBody>
      </p:sp>
      <p:pic>
        <p:nvPicPr>
          <p:cNvPr id="7" name="Content Placeholder 6">
            <a:extLst>
              <a:ext uri="{FF2B5EF4-FFF2-40B4-BE49-F238E27FC236}">
                <a16:creationId xmlns:a16="http://schemas.microsoft.com/office/drawing/2014/main" id="{A3C1FA2C-ADE3-41D2-8776-D46FE242FD9D}"/>
              </a:ext>
            </a:extLst>
          </p:cNvPr>
          <p:cNvPicPr>
            <a:picLocks noGrp="1" noChangeAspect="1"/>
          </p:cNvPicPr>
          <p:nvPr>
            <p:ph idx="1"/>
          </p:nvPr>
        </p:nvPicPr>
        <p:blipFill>
          <a:blip r:embed="rId2"/>
          <a:stretch>
            <a:fillRect/>
          </a:stretch>
        </p:blipFill>
        <p:spPr>
          <a:xfrm>
            <a:off x="3181134" y="2145145"/>
            <a:ext cx="6148557" cy="4532745"/>
          </a:xfrm>
        </p:spPr>
      </p:pic>
    </p:spTree>
    <p:extLst>
      <p:ext uri="{BB962C8B-B14F-4D97-AF65-F5344CB8AC3E}">
        <p14:creationId xmlns:p14="http://schemas.microsoft.com/office/powerpoint/2010/main" val="413442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865F-9A67-413B-A4D8-6237CFD26061}"/>
              </a:ext>
            </a:extLst>
          </p:cNvPr>
          <p:cNvSpPr>
            <a:spLocks noGrp="1"/>
          </p:cNvSpPr>
          <p:nvPr>
            <p:ph type="title"/>
          </p:nvPr>
        </p:nvSpPr>
        <p:spPr>
          <a:xfrm>
            <a:off x="919119" y="249382"/>
            <a:ext cx="10353761" cy="1326321"/>
          </a:xfrm>
        </p:spPr>
        <p:txBody>
          <a:bodyPr/>
          <a:lstStyle/>
          <a:p>
            <a:pPr algn="ctr"/>
            <a:r>
              <a:rPr lang="en-IN" b="1" dirty="0">
                <a:latin typeface="Times New Roman" panose="02020603050405020304" pitchFamily="18" charset="0"/>
                <a:cs typeface="Times New Roman" panose="02020603050405020304" pitchFamily="18" charset="0"/>
              </a:rPr>
              <a:t>UML Diagram</a:t>
            </a:r>
          </a:p>
        </p:txBody>
      </p:sp>
      <p:pic>
        <p:nvPicPr>
          <p:cNvPr id="4" name="Content Placeholder 3">
            <a:extLst>
              <a:ext uri="{FF2B5EF4-FFF2-40B4-BE49-F238E27FC236}">
                <a16:creationId xmlns:a16="http://schemas.microsoft.com/office/drawing/2014/main" id="{F5F0869C-77DE-49CB-8A00-1B7DA0241EA2}"/>
              </a:ext>
            </a:extLst>
          </p:cNvPr>
          <p:cNvPicPr>
            <a:picLocks noGrp="1"/>
          </p:cNvPicPr>
          <p:nvPr>
            <p:ph idx="1"/>
          </p:nvPr>
        </p:nvPicPr>
        <p:blipFill>
          <a:blip r:embed="rId2"/>
          <a:stretch>
            <a:fillRect/>
          </a:stretch>
        </p:blipFill>
        <p:spPr>
          <a:xfrm>
            <a:off x="3648364" y="1575703"/>
            <a:ext cx="5153891" cy="4692073"/>
          </a:xfrm>
          <a:prstGeom prst="rect">
            <a:avLst/>
          </a:prstGeom>
        </p:spPr>
      </p:pic>
    </p:spTree>
    <p:extLst>
      <p:ext uri="{BB962C8B-B14F-4D97-AF65-F5344CB8AC3E}">
        <p14:creationId xmlns:p14="http://schemas.microsoft.com/office/powerpoint/2010/main" val="115003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453F-1384-4D6D-924D-0A42CE741737}"/>
              </a:ext>
            </a:extLst>
          </p:cNvPr>
          <p:cNvSpPr>
            <a:spLocks noGrp="1"/>
          </p:cNvSpPr>
          <p:nvPr>
            <p:ph type="title"/>
          </p:nvPr>
        </p:nvSpPr>
        <p:spPr>
          <a:xfrm>
            <a:off x="919119" y="241848"/>
            <a:ext cx="10353761" cy="1326321"/>
          </a:xfrm>
        </p:spPr>
        <p:txBody>
          <a:bodyPr/>
          <a:lstStyle/>
          <a:p>
            <a:pPr algn="ctr"/>
            <a:r>
              <a:rPr lang="en-IN" b="1" dirty="0">
                <a:latin typeface="Times New Roman" panose="02020603050405020304" pitchFamily="18" charset="0"/>
                <a:cs typeface="Times New Roman" panose="02020603050405020304" pitchFamily="18" charset="0"/>
              </a:rPr>
              <a:t>DFD Diagram</a:t>
            </a:r>
          </a:p>
        </p:txBody>
      </p:sp>
      <p:pic>
        <p:nvPicPr>
          <p:cNvPr id="7" name="Content Placeholder 5">
            <a:extLst>
              <a:ext uri="{FF2B5EF4-FFF2-40B4-BE49-F238E27FC236}">
                <a16:creationId xmlns:a16="http://schemas.microsoft.com/office/drawing/2014/main" id="{A1962B0B-C164-453B-9535-6DEE438BC4FB}"/>
              </a:ext>
            </a:extLst>
          </p:cNvPr>
          <p:cNvPicPr>
            <a:picLocks noChangeAspect="1"/>
          </p:cNvPicPr>
          <p:nvPr/>
        </p:nvPicPr>
        <p:blipFill rotWithShape="1">
          <a:blip r:embed="rId2"/>
          <a:srcRect l="34438" t="21736" r="35786" b="9692"/>
          <a:stretch/>
        </p:blipFill>
        <p:spPr>
          <a:xfrm>
            <a:off x="4257457" y="1568169"/>
            <a:ext cx="3953670" cy="5121574"/>
          </a:xfrm>
          <a:prstGeom prst="rect">
            <a:avLst/>
          </a:prstGeom>
        </p:spPr>
      </p:pic>
    </p:spTree>
    <p:extLst>
      <p:ext uri="{BB962C8B-B14F-4D97-AF65-F5344CB8AC3E}">
        <p14:creationId xmlns:p14="http://schemas.microsoft.com/office/powerpoint/2010/main" val="124314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p:txBody>
      </p:sp>
      <p:sp>
        <p:nvSpPr>
          <p:cNvPr id="1048604"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Develop an effective application to address the needs of the elderly people in the pandemic, as well as post pandemic by making them available medicines.. </a:t>
            </a:r>
          </a:p>
          <a:p>
            <a:r>
              <a:rPr lang="en-US" dirty="0">
                <a:latin typeface="Times New Roman" panose="02020603050405020304" pitchFamily="18" charset="0"/>
                <a:cs typeface="Times New Roman" panose="02020603050405020304" pitchFamily="18" charset="0"/>
              </a:rPr>
              <a:t>Also providing first aid to address emergencies and easy contact with local doctors and specialists. </a:t>
            </a:r>
          </a:p>
          <a:p>
            <a:r>
              <a:rPr lang="en-US" dirty="0">
                <a:latin typeface="Times New Roman" panose="02020603050405020304" pitchFamily="18" charset="0"/>
                <a:cs typeface="Times New Roman" panose="02020603050405020304" pitchFamily="18" charset="0"/>
              </a:rPr>
              <a:t>Pill reminder facility to ensure the pills are taken</a:t>
            </a:r>
          </a:p>
          <a:p>
            <a:pPr>
              <a:buFont typeface="Arial" panose="020B0604020202020204"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112" y="128833"/>
            <a:ext cx="9889322" cy="1209773"/>
          </a:xfrm>
        </p:spPr>
        <p:txBody>
          <a:bodyPr>
            <a:normAutofit/>
          </a:bodyPr>
          <a:lstStyle/>
          <a:p>
            <a:pPr algn="ctr"/>
            <a:r>
              <a:rPr 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graphicFrame>
        <p:nvGraphicFramePr>
          <p:cNvPr id="3" name="Content Placeholder 2">
            <a:extLst>
              <a:ext uri="{FF2B5EF4-FFF2-40B4-BE49-F238E27FC236}">
                <a16:creationId xmlns:a16="http://schemas.microsoft.com/office/drawing/2014/main" id="{830F8D53-3808-4FBA-9199-C8B6444EE743}"/>
              </a:ext>
            </a:extLst>
          </p:cNvPr>
          <p:cNvGraphicFramePr>
            <a:graphicFrameLocks noGrp="1"/>
          </p:cNvGraphicFramePr>
          <p:nvPr>
            <p:ph idx="1"/>
            <p:extLst>
              <p:ext uri="{D42A27DB-BD31-4B8C-83A1-F6EECF244321}">
                <p14:modId xmlns:p14="http://schemas.microsoft.com/office/powerpoint/2010/main" val="246868116"/>
              </p:ext>
            </p:extLst>
          </p:nvPr>
        </p:nvGraphicFramePr>
        <p:xfrm>
          <a:off x="1874982" y="1468582"/>
          <a:ext cx="8349674" cy="4830618"/>
        </p:xfrm>
        <a:graphic>
          <a:graphicData uri="http://schemas.openxmlformats.org/drawingml/2006/table">
            <a:tbl>
              <a:tblPr firstRow="1" firstCol="1" bandRow="1">
                <a:tableStyleId>{5C22544A-7EE6-4342-B048-85BDC9FD1C3A}</a:tableStyleId>
              </a:tblPr>
              <a:tblGrid>
                <a:gridCol w="395230">
                  <a:extLst>
                    <a:ext uri="{9D8B030D-6E8A-4147-A177-3AD203B41FA5}">
                      <a16:colId xmlns:a16="http://schemas.microsoft.com/office/drawing/2014/main" val="487789522"/>
                    </a:ext>
                  </a:extLst>
                </a:gridCol>
                <a:gridCol w="1836871">
                  <a:extLst>
                    <a:ext uri="{9D8B030D-6E8A-4147-A177-3AD203B41FA5}">
                      <a16:colId xmlns:a16="http://schemas.microsoft.com/office/drawing/2014/main" val="492521462"/>
                    </a:ext>
                  </a:extLst>
                </a:gridCol>
                <a:gridCol w="1502167">
                  <a:extLst>
                    <a:ext uri="{9D8B030D-6E8A-4147-A177-3AD203B41FA5}">
                      <a16:colId xmlns:a16="http://schemas.microsoft.com/office/drawing/2014/main" val="47715358"/>
                    </a:ext>
                  </a:extLst>
                </a:gridCol>
                <a:gridCol w="1050058">
                  <a:extLst>
                    <a:ext uri="{9D8B030D-6E8A-4147-A177-3AD203B41FA5}">
                      <a16:colId xmlns:a16="http://schemas.microsoft.com/office/drawing/2014/main" val="1694795874"/>
                    </a:ext>
                  </a:extLst>
                </a:gridCol>
                <a:gridCol w="3565348">
                  <a:extLst>
                    <a:ext uri="{9D8B030D-6E8A-4147-A177-3AD203B41FA5}">
                      <a16:colId xmlns:a16="http://schemas.microsoft.com/office/drawing/2014/main" val="2185696322"/>
                    </a:ext>
                  </a:extLst>
                </a:gridCol>
              </a:tblGrid>
              <a:tr h="820789">
                <a:tc>
                  <a:txBody>
                    <a:bodyPr/>
                    <a:lstStyle/>
                    <a:p>
                      <a:pPr marL="10795"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Sr.</a:t>
                      </a:r>
                    </a:p>
                    <a:p>
                      <a:pPr marR="1905" indent="3175" algn="just">
                        <a:lnSpc>
                          <a:spcPct val="107000"/>
                        </a:lnSpc>
                        <a:spcAft>
                          <a:spcPts val="25"/>
                        </a:spcAft>
                      </a:pPr>
                      <a:r>
                        <a:rPr lang="en-IN" sz="1200">
                          <a:effectLst/>
                          <a:latin typeface="Times New Roman" panose="02020603050405020304" pitchFamily="18" charset="0"/>
                          <a:cs typeface="Times New Roman" panose="02020603050405020304" pitchFamily="18" charset="0"/>
                        </a:rPr>
                        <a:t>No</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64770"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Paper Title</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64770"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Authors</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71120"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Year of Publicatio n</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71120"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Outcome</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extLst>
                  <a:ext uri="{0D108BD9-81ED-4DB2-BD59-A6C34878D82A}">
                    <a16:rowId xmlns:a16="http://schemas.microsoft.com/office/drawing/2014/main" val="3213777776"/>
                  </a:ext>
                </a:extLst>
              </a:tr>
              <a:tr h="1461274">
                <a:tc>
                  <a:txBody>
                    <a:bodyPr/>
                    <a:lstStyle/>
                    <a:p>
                      <a:pPr marL="9525" marR="1905" indent="3175" algn="ctr">
                        <a:lnSpc>
                          <a:spcPct val="107000"/>
                        </a:lnSpc>
                        <a:spcAft>
                          <a:spcPts val="25"/>
                        </a:spcAft>
                      </a:pPr>
                      <a:r>
                        <a:rPr lang="en-IN" sz="1200">
                          <a:effectLst/>
                          <a:latin typeface="Times New Roman" panose="02020603050405020304" pitchFamily="18" charset="0"/>
                          <a:cs typeface="Times New Roman" panose="02020603050405020304" pitchFamily="18" charset="0"/>
                        </a:rPr>
                        <a:t>1.</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R="1905" indent="9525" algn="just">
                        <a:lnSpc>
                          <a:spcPct val="114000"/>
                        </a:lnSpc>
                        <a:spcAft>
                          <a:spcPts val="25"/>
                        </a:spcAft>
                      </a:pPr>
                      <a:r>
                        <a:rPr lang="en-IN" sz="1200">
                          <a:effectLst/>
                          <a:latin typeface="Times New Roman" panose="02020603050405020304" pitchFamily="18" charset="0"/>
                          <a:cs typeface="Times New Roman" panose="02020603050405020304" pitchFamily="18" charset="0"/>
                        </a:rPr>
                        <a:t>Automatic pill reminder for easy</a:t>
                      </a:r>
                    </a:p>
                    <a:p>
                      <a:pPr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supervision [2]</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R="1905" indent="3175" algn="l">
                        <a:lnSpc>
                          <a:spcPct val="107000"/>
                        </a:lnSpc>
                        <a:spcAft>
                          <a:spcPts val="85"/>
                        </a:spcAft>
                        <a:tabLst>
                          <a:tab pos="1153795" algn="r"/>
                        </a:tabLst>
                      </a:pPr>
                      <a:r>
                        <a:rPr lang="en-IN" sz="1200">
                          <a:effectLst/>
                          <a:latin typeface="Times New Roman" panose="02020603050405020304" pitchFamily="18" charset="0"/>
                          <a:cs typeface="Times New Roman" panose="02020603050405020304" pitchFamily="18" charset="0"/>
                        </a:rPr>
                        <a:t>A.	Jabeena;</a:t>
                      </a:r>
                    </a:p>
                    <a:p>
                      <a:pPr marL="9525" marR="1905" indent="3175" algn="l">
                        <a:lnSpc>
                          <a:spcPct val="107000"/>
                        </a:lnSpc>
                        <a:spcAft>
                          <a:spcPts val="85"/>
                        </a:spcAft>
                      </a:pPr>
                      <a:r>
                        <a:rPr lang="en-IN" sz="1200">
                          <a:effectLst/>
                          <a:latin typeface="Times New Roman" panose="02020603050405020304" pitchFamily="18" charset="0"/>
                          <a:cs typeface="Times New Roman" panose="02020603050405020304" pitchFamily="18" charset="0"/>
                        </a:rPr>
                        <a:t>Animesh Kumar</a:t>
                      </a:r>
                    </a:p>
                    <a:p>
                      <a:pPr marL="5715" marR="1905" indent="3175" algn="ctr">
                        <a:lnSpc>
                          <a:spcPct val="107000"/>
                        </a:lnSpc>
                        <a:spcAft>
                          <a:spcPts val="25"/>
                        </a:spcAft>
                      </a:pPr>
                      <a:r>
                        <a:rPr lang="en-IN" sz="1200">
                          <a:effectLst/>
                          <a:latin typeface="Times New Roman" panose="02020603050405020304" pitchFamily="18" charset="0"/>
                          <a:cs typeface="Times New Roman" panose="02020603050405020304" pitchFamily="18" charset="0"/>
                        </a:rPr>
                        <a:t>Sahu; Rohit Roy;</a:t>
                      </a:r>
                    </a:p>
                    <a:p>
                      <a:pPr marR="75565" indent="3175" algn="ctr">
                        <a:lnSpc>
                          <a:spcPct val="107000"/>
                        </a:lnSpc>
                        <a:spcAft>
                          <a:spcPts val="25"/>
                        </a:spcAft>
                      </a:pPr>
                      <a:r>
                        <a:rPr lang="en-IN" sz="1200">
                          <a:effectLst/>
                          <a:latin typeface="Times New Roman" panose="02020603050405020304" pitchFamily="18" charset="0"/>
                          <a:cs typeface="Times New Roman" panose="02020603050405020304" pitchFamily="18" charset="0"/>
                        </a:rPr>
                        <a:t>N. Sardar Basha</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15875"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2018</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6350" marR="3175" indent="9525" algn="l">
                        <a:lnSpc>
                          <a:spcPct val="107000"/>
                        </a:lnSpc>
                        <a:spcAft>
                          <a:spcPts val="25"/>
                        </a:spcAft>
                      </a:pPr>
                      <a:r>
                        <a:rPr lang="en-IN" sz="1200" dirty="0">
                          <a:effectLst/>
                          <a:latin typeface="Times New Roman" panose="02020603050405020304" pitchFamily="18" charset="0"/>
                          <a:cs typeface="Times New Roman" panose="02020603050405020304" pitchFamily="18" charset="0"/>
                        </a:rPr>
                        <a:t>This paper proposes a working model of an automatic pill reminder and dispenser setup is introduced that can alleviate irregularities in taking prescribed dosage of medicines at the right time dictated by the medical practitioner.</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nchor="b"/>
                </a:tc>
                <a:extLst>
                  <a:ext uri="{0D108BD9-81ED-4DB2-BD59-A6C34878D82A}">
                    <a16:rowId xmlns:a16="http://schemas.microsoft.com/office/drawing/2014/main" val="3228668059"/>
                  </a:ext>
                </a:extLst>
              </a:tr>
              <a:tr h="2548555">
                <a:tc>
                  <a:txBody>
                    <a:bodyPr/>
                    <a:lstStyle/>
                    <a:p>
                      <a:pPr marL="9525" marR="1905" indent="3175" algn="ctr">
                        <a:lnSpc>
                          <a:spcPct val="107000"/>
                        </a:lnSpc>
                        <a:spcAft>
                          <a:spcPts val="25"/>
                        </a:spcAft>
                      </a:pPr>
                      <a:r>
                        <a:rPr lang="en-IN" sz="1200">
                          <a:effectLst/>
                          <a:latin typeface="Times New Roman" panose="02020603050405020304" pitchFamily="18" charset="0"/>
                          <a:cs typeface="Times New Roman" panose="02020603050405020304" pitchFamily="18" charset="0"/>
                        </a:rPr>
                        <a:t>2.</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9525" marR="10160" indent="3175" algn="just">
                        <a:lnSpc>
                          <a:spcPct val="107000"/>
                        </a:lnSpc>
                        <a:spcAft>
                          <a:spcPts val="25"/>
                        </a:spcAft>
                      </a:pPr>
                      <a:r>
                        <a:rPr lang="en-IN" sz="1200">
                          <a:effectLst/>
                          <a:latin typeface="Times New Roman" panose="02020603050405020304" pitchFamily="18" charset="0"/>
                          <a:cs typeface="Times New Roman" panose="02020603050405020304" pitchFamily="18" charset="0"/>
                        </a:rPr>
                        <a:t>Smart phone based medicine in-take scheduler, reminder and monitor [3]</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5080" marR="1905" indent="3175" algn="ctr">
                        <a:lnSpc>
                          <a:spcPct val="107000"/>
                        </a:lnSpc>
                        <a:spcAft>
                          <a:spcPts val="25"/>
                        </a:spcAft>
                      </a:pPr>
                      <a:r>
                        <a:rPr lang="en-IN" sz="1200">
                          <a:effectLst/>
                          <a:latin typeface="Times New Roman" panose="02020603050405020304" pitchFamily="18" charset="0"/>
                          <a:cs typeface="Times New Roman" panose="02020603050405020304" pitchFamily="18" charset="0"/>
                        </a:rPr>
                        <a:t>John K. Zao; Mei</a:t>
                      </a:r>
                    </a:p>
                    <a:p>
                      <a:pPr marL="9525"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Ying Wang;</a:t>
                      </a:r>
                    </a:p>
                    <a:p>
                      <a:pPr marL="9525"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Peihsuan Tsai;</a:t>
                      </a:r>
                    </a:p>
                    <a:p>
                      <a:pPr marL="9525"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Jane W.S. Liu</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15875" marR="1905" indent="3175" algn="l">
                        <a:lnSpc>
                          <a:spcPct val="107000"/>
                        </a:lnSpc>
                        <a:spcAft>
                          <a:spcPts val="25"/>
                        </a:spcAft>
                      </a:pPr>
                      <a:r>
                        <a:rPr lang="en-IN" sz="1200">
                          <a:effectLst/>
                          <a:latin typeface="Times New Roman" panose="02020603050405020304" pitchFamily="18" charset="0"/>
                          <a:cs typeface="Times New Roman" panose="02020603050405020304" pitchFamily="18" charset="0"/>
                        </a:rPr>
                        <a:t>2010</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tc>
                <a:tc>
                  <a:txBody>
                    <a:bodyPr/>
                    <a:lstStyle/>
                    <a:p>
                      <a:pPr marL="15875" marR="3810" indent="3175" algn="just">
                        <a:lnSpc>
                          <a:spcPct val="114000"/>
                        </a:lnSpc>
                        <a:spcAft>
                          <a:spcPts val="25"/>
                        </a:spcAft>
                      </a:pPr>
                      <a:r>
                        <a:rPr lang="en-IN" sz="1200" dirty="0">
                          <a:effectLst/>
                          <a:latin typeface="Times New Roman" panose="02020603050405020304" pitchFamily="18" charset="0"/>
                          <a:cs typeface="Times New Roman" panose="02020603050405020304" pitchFamily="18" charset="0"/>
                        </a:rPr>
                        <a:t>This paper proposes a smart phone application that helps patients to avoid these mistakes. It can remind its users to take the correct</a:t>
                      </a:r>
                    </a:p>
                    <a:p>
                      <a:pPr marL="15875" marR="1905" indent="3175" algn="l">
                        <a:lnSpc>
                          <a:spcPct val="105000"/>
                        </a:lnSpc>
                        <a:spcAft>
                          <a:spcPts val="150"/>
                        </a:spcAft>
                      </a:pPr>
                      <a:r>
                        <a:rPr lang="en-IN" sz="1200" dirty="0">
                          <a:effectLst/>
                          <a:latin typeface="Times New Roman" panose="02020603050405020304" pitchFamily="18" charset="0"/>
                          <a:cs typeface="Times New Roman" panose="02020603050405020304" pitchFamily="18" charset="0"/>
                        </a:rPr>
                        <a:t>medicines on time and keep an in take record for later review by healthcare professionals.</a:t>
                      </a:r>
                    </a:p>
                    <a:p>
                      <a:pPr marR="1905" indent="3175" algn="l">
                        <a:lnSpc>
                          <a:spcPct val="107000"/>
                        </a:lnSpc>
                        <a:spcAft>
                          <a:spcPts val="130"/>
                        </a:spcAft>
                        <a:tabLst>
                          <a:tab pos="530225" algn="ctr"/>
                          <a:tab pos="1032510" algn="ctr"/>
                          <a:tab pos="1442085" algn="ctr"/>
                          <a:tab pos="2245995" algn="r"/>
                        </a:tabLst>
                      </a:pPr>
                      <a:r>
                        <a:rPr lang="en-IN" sz="1200" dirty="0">
                          <a:effectLst/>
                          <a:latin typeface="Times New Roman" panose="02020603050405020304" pitchFamily="18" charset="0"/>
                          <a:cs typeface="Times New Roman" panose="02020603050405020304" pitchFamily="18" charset="0"/>
                        </a:rPr>
                        <a:t>It	works	with	the	calendar</a:t>
                      </a:r>
                    </a:p>
                    <a:p>
                      <a:pPr marL="6350" marR="6350" indent="3175" algn="just">
                        <a:lnSpc>
                          <a:spcPct val="107000"/>
                        </a:lnSpc>
                        <a:spcAft>
                          <a:spcPts val="25"/>
                        </a:spcAft>
                      </a:pPr>
                      <a:r>
                        <a:rPr lang="en-IN" sz="1200" dirty="0">
                          <a:effectLst/>
                          <a:latin typeface="Times New Roman" panose="02020603050405020304" pitchFamily="18" charset="0"/>
                          <a:cs typeface="Times New Roman" panose="02020603050405020304" pitchFamily="18" charset="0"/>
                        </a:rPr>
                        <a:t>application available on most smart phones to issue medicine and meal reminders. It also shows pictures of the medicine and provides succinct in-take instructions.</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6388" marR="58268" marT="82703" marB="0" anchor="b"/>
                </a:tc>
                <a:extLst>
                  <a:ext uri="{0D108BD9-81ED-4DB2-BD59-A6C34878D82A}">
                    <a16:rowId xmlns:a16="http://schemas.microsoft.com/office/drawing/2014/main" val="418613842"/>
                  </a:ext>
                </a:extLst>
              </a:tr>
            </a:tbl>
          </a:graphicData>
        </a:graphic>
      </p:graphicFrame>
    </p:spTree>
    <p:extLst>
      <p:ext uri="{BB962C8B-B14F-4D97-AF65-F5344CB8AC3E}">
        <p14:creationId xmlns:p14="http://schemas.microsoft.com/office/powerpoint/2010/main" val="510854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Mesh</Template>
  <TotalTime>320</TotalTime>
  <Words>757</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Times New Roman</vt:lpstr>
      <vt:lpstr>Mesh</vt:lpstr>
      <vt:lpstr>Introduction.</vt:lpstr>
      <vt:lpstr>Motivation</vt:lpstr>
      <vt:lpstr>Benifits</vt:lpstr>
      <vt:lpstr>Modules</vt:lpstr>
      <vt:lpstr>Used case digram</vt:lpstr>
      <vt:lpstr>UML Diagram</vt:lpstr>
      <vt:lpstr>DFD Diagram</vt:lpstr>
      <vt:lpstr>Problem Statement.</vt:lpstr>
      <vt:lpstr>Literature Survey.</vt:lpstr>
      <vt:lpstr>Future Scope</vt:lpstr>
      <vt:lpstr>Login Page</vt:lpstr>
      <vt:lpstr>HOME page</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Detection</dc:title>
  <dc:creator>pipi</dc:creator>
  <cp:lastModifiedBy>sambhagane156@gmail.com</cp:lastModifiedBy>
  <cp:revision>37</cp:revision>
  <dcterms:created xsi:type="dcterms:W3CDTF">2021-11-23T23:02:49Z</dcterms:created>
  <dcterms:modified xsi:type="dcterms:W3CDTF">2024-03-09T14:42:33Z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b922be18e4c346969f1eb9273277c424</vt:lpwstr>
  </property>
</Properties>
</file>